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1" r:id="rId5"/>
    <p:sldId id="286" r:id="rId6"/>
    <p:sldId id="288" r:id="rId7"/>
    <p:sldId id="291" r:id="rId8"/>
    <p:sldId id="290" r:id="rId9"/>
    <p:sldId id="294" r:id="rId10"/>
    <p:sldId id="293" r:id="rId11"/>
    <p:sldId id="289" r:id="rId12"/>
    <p:sldId id="282" r:id="rId13"/>
    <p:sldId id="261" r:id="rId14"/>
    <p:sldId id="295" r:id="rId15"/>
    <p:sldId id="296" r:id="rId16"/>
    <p:sldId id="297" r:id="rId17"/>
    <p:sldId id="300" r:id="rId18"/>
    <p:sldId id="299" r:id="rId19"/>
    <p:sldId id="301" r:id="rId20"/>
    <p:sldId id="298" r:id="rId21"/>
    <p:sldId id="305" r:id="rId22"/>
    <p:sldId id="284" r:id="rId23"/>
    <p:sldId id="304" r:id="rId24"/>
    <p:sldId id="306" r:id="rId25"/>
    <p:sldId id="283" r:id="rId26"/>
    <p:sldId id="260" r:id="rId27"/>
    <p:sldId id="285" r:id="rId28"/>
    <p:sldId id="307" r:id="rId29"/>
    <p:sldId id="308" r:id="rId30"/>
    <p:sldId id="309" r:id="rId31"/>
    <p:sldId id="312" r:id="rId32"/>
    <p:sldId id="310" r:id="rId33"/>
    <p:sldId id="311" r:id="rId34"/>
    <p:sldId id="313" r:id="rId35"/>
    <p:sldId id="272" r:id="rId36"/>
    <p:sldId id="280" r:id="rId37"/>
    <p:sldId id="262"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0F7EC"/>
    <a:srgbClr val="FDF2EA"/>
    <a:srgbClr val="EEF5FB"/>
    <a:srgbClr val="FFF2CC"/>
    <a:srgbClr val="FBE5D6"/>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67"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2022/6/1</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2022/6/1</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2022/6/1</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2022/6/1</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2022/6/1</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2022/6/1</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2022/6/1</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1.png"/><Relationship Id="rId7" Type="http://schemas.openxmlformats.org/officeDocument/2006/relationships/image" Target="../media/image40.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2.png"/><Relationship Id="rId9"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5.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2.png"/></Relationships>
</file>

<file path=ppt/slides/_rels/slide17.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image" Target="../media/image80.png"/></Relationships>
</file>

<file path=ppt/slides/_rels/slide1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81.png"/><Relationship Id="rId9" Type="http://schemas.openxmlformats.org/officeDocument/2006/relationships/image" Target="../media/image80.png"/></Relationships>
</file>

<file path=ppt/slides/_rels/slide1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2.png"/><Relationship Id="rId7" Type="http://schemas.openxmlformats.org/officeDocument/2006/relationships/image" Target="../media/image86.png"/><Relationship Id="rId2" Type="http://schemas.openxmlformats.org/officeDocument/2006/relationships/image" Target="../media/image810.png"/><Relationship Id="rId1" Type="http://schemas.openxmlformats.org/officeDocument/2006/relationships/slideLayout" Target="../slideLayouts/slideLayout1.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2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xml"/><Relationship Id="rId4" Type="http://schemas.openxmlformats.org/officeDocument/2006/relationships/image" Target="../media/image97.png"/></Relationships>
</file>

<file path=ppt/slides/_rels/slide22.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1.xml"/><Relationship Id="rId6" Type="http://schemas.openxmlformats.org/officeDocument/2006/relationships/image" Target="../media/image102.png"/><Relationship Id="rId5" Type="http://schemas.openxmlformats.org/officeDocument/2006/relationships/image" Target="../media/image10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s>
</file>

<file path=ppt/slides/_rels/slide23.xml.rels><?xml version="1.0" encoding="UTF-8" standalone="yes"?>
<Relationships xmlns="http://schemas.openxmlformats.org/package/2006/relationships"><Relationship Id="rId8" Type="http://schemas.openxmlformats.org/officeDocument/2006/relationships/image" Target="../media/image113.png"/><Relationship Id="rId13" Type="http://schemas.openxmlformats.org/officeDocument/2006/relationships/image" Target="../media/image118.png"/><Relationship Id="rId3" Type="http://schemas.openxmlformats.org/officeDocument/2006/relationships/image" Target="../media/image108.png"/><Relationship Id="rId7" Type="http://schemas.openxmlformats.org/officeDocument/2006/relationships/image" Target="../media/image112.png"/><Relationship Id="rId12" Type="http://schemas.openxmlformats.org/officeDocument/2006/relationships/image" Target="../media/image117.png"/><Relationship Id="rId2" Type="http://schemas.openxmlformats.org/officeDocument/2006/relationships/image" Target="../media/image107.png"/><Relationship Id="rId16"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11.png"/><Relationship Id="rId11" Type="http://schemas.openxmlformats.org/officeDocument/2006/relationships/image" Target="../media/image116.png"/><Relationship Id="rId5" Type="http://schemas.openxmlformats.org/officeDocument/2006/relationships/image" Target="../media/image110.png"/><Relationship Id="rId15" Type="http://schemas.openxmlformats.org/officeDocument/2006/relationships/image" Target="../media/image120.png"/><Relationship Id="rId10" Type="http://schemas.openxmlformats.org/officeDocument/2006/relationships/image" Target="../media/image115.png"/><Relationship Id="rId4" Type="http://schemas.openxmlformats.org/officeDocument/2006/relationships/image" Target="../media/image109.png"/><Relationship Id="rId9" Type="http://schemas.openxmlformats.org/officeDocument/2006/relationships/image" Target="../media/image114.png"/><Relationship Id="rId14" Type="http://schemas.openxmlformats.org/officeDocument/2006/relationships/image" Target="../media/image119.png"/></Relationships>
</file>

<file path=ppt/slides/_rels/slide24.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3.png"/><Relationship Id="rId3" Type="http://schemas.openxmlformats.org/officeDocument/2006/relationships/image" Target="../media/image123.png"/><Relationship Id="rId7" Type="http://schemas.openxmlformats.org/officeDocument/2006/relationships/image" Target="../media/image127.png"/><Relationship Id="rId12" Type="http://schemas.openxmlformats.org/officeDocument/2006/relationships/image" Target="../media/image132.png"/><Relationship Id="rId2" Type="http://schemas.openxmlformats.org/officeDocument/2006/relationships/image" Target="../media/image122.png"/><Relationship Id="rId1" Type="http://schemas.openxmlformats.org/officeDocument/2006/relationships/slideLayout" Target="../slideLayouts/slideLayout1.xml"/><Relationship Id="rId6" Type="http://schemas.openxmlformats.org/officeDocument/2006/relationships/image" Target="../media/image126.png"/><Relationship Id="rId11" Type="http://schemas.openxmlformats.org/officeDocument/2006/relationships/image" Target="../media/image131.png"/><Relationship Id="rId5" Type="http://schemas.openxmlformats.org/officeDocument/2006/relationships/image" Target="../media/image125.png"/><Relationship Id="rId15" Type="http://schemas.openxmlformats.org/officeDocument/2006/relationships/image" Target="../media/image135.png"/><Relationship Id="rId10" Type="http://schemas.openxmlformats.org/officeDocument/2006/relationships/image" Target="../media/image130.png"/><Relationship Id="rId4" Type="http://schemas.openxmlformats.org/officeDocument/2006/relationships/image" Target="../media/image124.png"/><Relationship Id="rId9" Type="http://schemas.openxmlformats.org/officeDocument/2006/relationships/image" Target="../media/image129.png"/><Relationship Id="rId14" Type="http://schemas.openxmlformats.org/officeDocument/2006/relationships/image" Target="../media/image1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47.png"/><Relationship Id="rId18" Type="http://schemas.openxmlformats.org/officeDocument/2006/relationships/image" Target="../media/image152.png"/><Relationship Id="rId26" Type="http://schemas.openxmlformats.org/officeDocument/2006/relationships/image" Target="../media/image160.png"/><Relationship Id="rId3" Type="http://schemas.openxmlformats.org/officeDocument/2006/relationships/image" Target="../media/image137.png"/><Relationship Id="rId21" Type="http://schemas.openxmlformats.org/officeDocument/2006/relationships/image" Target="../media/image155.png"/><Relationship Id="rId7" Type="http://schemas.openxmlformats.org/officeDocument/2006/relationships/image" Target="../media/image141.png"/><Relationship Id="rId12" Type="http://schemas.openxmlformats.org/officeDocument/2006/relationships/image" Target="../media/image146.png"/><Relationship Id="rId17" Type="http://schemas.openxmlformats.org/officeDocument/2006/relationships/image" Target="../media/image151.png"/><Relationship Id="rId25" Type="http://schemas.openxmlformats.org/officeDocument/2006/relationships/image" Target="../media/image159.png"/><Relationship Id="rId2" Type="http://schemas.openxmlformats.org/officeDocument/2006/relationships/image" Target="../media/image136.png"/><Relationship Id="rId16" Type="http://schemas.openxmlformats.org/officeDocument/2006/relationships/image" Target="../media/image150.png"/><Relationship Id="rId20" Type="http://schemas.openxmlformats.org/officeDocument/2006/relationships/image" Target="../media/image154.png"/><Relationship Id="rId1" Type="http://schemas.openxmlformats.org/officeDocument/2006/relationships/slideLayout" Target="../slideLayouts/slideLayout1.xml"/><Relationship Id="rId6" Type="http://schemas.openxmlformats.org/officeDocument/2006/relationships/image" Target="../media/image140.png"/><Relationship Id="rId11" Type="http://schemas.openxmlformats.org/officeDocument/2006/relationships/image" Target="../media/image145.png"/><Relationship Id="rId24" Type="http://schemas.openxmlformats.org/officeDocument/2006/relationships/image" Target="../media/image158.png"/><Relationship Id="rId5" Type="http://schemas.openxmlformats.org/officeDocument/2006/relationships/image" Target="../media/image139.png"/><Relationship Id="rId15" Type="http://schemas.openxmlformats.org/officeDocument/2006/relationships/image" Target="../media/image149.png"/><Relationship Id="rId23" Type="http://schemas.openxmlformats.org/officeDocument/2006/relationships/image" Target="../media/image157.png"/><Relationship Id="rId10" Type="http://schemas.openxmlformats.org/officeDocument/2006/relationships/image" Target="../media/image144.png"/><Relationship Id="rId19" Type="http://schemas.openxmlformats.org/officeDocument/2006/relationships/image" Target="../media/image153.png"/><Relationship Id="rId4" Type="http://schemas.openxmlformats.org/officeDocument/2006/relationships/image" Target="../media/image138.png"/><Relationship Id="rId9" Type="http://schemas.openxmlformats.org/officeDocument/2006/relationships/image" Target="../media/image143.png"/><Relationship Id="rId14" Type="http://schemas.openxmlformats.org/officeDocument/2006/relationships/image" Target="../media/image148.png"/><Relationship Id="rId22" Type="http://schemas.openxmlformats.org/officeDocument/2006/relationships/image" Target="../media/image156.png"/><Relationship Id="rId27" Type="http://schemas.openxmlformats.org/officeDocument/2006/relationships/image" Target="../media/image161.png"/></Relationships>
</file>

<file path=ppt/slides/_rels/slide27.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46.emf"/><Relationship Id="rId1" Type="http://schemas.openxmlformats.org/officeDocument/2006/relationships/slideLayout" Target="../slideLayouts/slideLayout1.xml"/><Relationship Id="rId4" Type="http://schemas.openxmlformats.org/officeDocument/2006/relationships/image" Target="../media/image165.png"/></Relationships>
</file>

<file path=ppt/slides/_rels/slide29.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3.png"/><Relationship Id="rId1" Type="http://schemas.openxmlformats.org/officeDocument/2006/relationships/slideLayout" Target="../slideLayouts/slideLayout1.xml"/><Relationship Id="rId5" Type="http://schemas.openxmlformats.org/officeDocument/2006/relationships/image" Target="../media/image171.png"/><Relationship Id="rId4" Type="http://schemas.openxmlformats.org/officeDocument/2006/relationships/image" Target="../media/image168.png"/></Relationships>
</file>

<file path=ppt/slides/_rels/slide31.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72.png"/><Relationship Id="rId1" Type="http://schemas.openxmlformats.org/officeDocument/2006/relationships/slideLayout" Target="../slideLayouts/slideLayout1.xml"/><Relationship Id="rId4" Type="http://schemas.openxmlformats.org/officeDocument/2006/relationships/image" Target="../media/image168.png"/></Relationships>
</file>

<file path=ppt/slides/_rels/slide33.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1.xml"/><Relationship Id="rId6" Type="http://schemas.openxmlformats.org/officeDocument/2006/relationships/image" Target="../media/image178.png"/><Relationship Id="rId5" Type="http://schemas.openxmlformats.org/officeDocument/2006/relationships/image" Target="../media/image177.png"/><Relationship Id="rId4" Type="http://schemas.openxmlformats.org/officeDocument/2006/relationships/image" Target="../media/image176.png"/></Relationships>
</file>

<file path=ppt/slides/_rels/slide3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26.png"/><Relationship Id="rId5" Type="http://schemas.openxmlformats.org/officeDocument/2006/relationships/image" Target="../media/image28.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第二十七讲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递推关系式</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6</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计数问题的递推关系式建模</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递推关系式建模计数问题练习（二）</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27A8B3C-9A49-4B4F-B7D6-9E576EE8CE14}"/>
                  </a:ext>
                </a:extLst>
              </p:cNvPr>
              <p:cNvSpPr txBox="1"/>
              <p:nvPr/>
            </p:nvSpPr>
            <p:spPr>
              <a:xfrm>
                <a:off x="688868" y="1246887"/>
                <a:ext cx="6442135"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长度为</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𝒏</m:t>
                    </m:r>
                  </m:oMath>
                </a14:m>
                <a:r>
                  <a:rPr lang="zh-CN" altLang="en-US" sz="2400" b="1">
                    <a:solidFill>
                      <a:srgbClr val="002060"/>
                    </a:solidFill>
                    <a:latin typeface="楷体" panose="02010609060101010101" pitchFamily="49" charset="-122"/>
                    <a:ea typeface="楷体" panose="02010609060101010101" pitchFamily="49" charset="-122"/>
                  </a:rPr>
                  <a:t>含有连续三个</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𝟎</m:t>
                    </m:r>
                  </m:oMath>
                </a14:m>
                <a:r>
                  <a:rPr lang="zh-CN" altLang="en-US" sz="2400" b="1">
                    <a:solidFill>
                      <a:srgbClr val="002060"/>
                    </a:solidFill>
                    <a:latin typeface="楷体" panose="02010609060101010101" pitchFamily="49" charset="-122"/>
                    <a:ea typeface="楷体" panose="02010609060101010101" pitchFamily="49" charset="-122"/>
                  </a:rPr>
                  <a:t>的二进制串有多少个？</a:t>
                </a:r>
              </a:p>
            </p:txBody>
          </p:sp>
        </mc:Choice>
        <mc:Fallback xmlns="">
          <p:sp>
            <p:nvSpPr>
              <p:cNvPr id="2" name="文本框 1">
                <a:extLst>
                  <a:ext uri="{FF2B5EF4-FFF2-40B4-BE49-F238E27FC236}">
                    <a16:creationId xmlns:a16="http://schemas.microsoft.com/office/drawing/2014/main" id="{E27A8B3C-9A49-4B4F-B7D6-9E576EE8CE14}"/>
                  </a:ext>
                </a:extLst>
              </p:cNvPr>
              <p:cNvSpPr txBox="1">
                <a:spLocks noRot="1" noChangeAspect="1" noMove="1" noResize="1" noEditPoints="1" noAdjustHandles="1" noChangeArrowheads="1" noChangeShapeType="1" noTextEdit="1"/>
              </p:cNvSpPr>
              <p:nvPr/>
            </p:nvSpPr>
            <p:spPr>
              <a:xfrm>
                <a:off x="688868" y="1246887"/>
                <a:ext cx="6442135" cy="461665"/>
              </a:xfrm>
              <a:prstGeom prst="rect">
                <a:avLst/>
              </a:prstGeom>
              <a:blipFill>
                <a:blip r:embed="rId2"/>
                <a:stretch>
                  <a:fillRect l="-1419" t="-14667" r="-56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E8814A4-D66D-4A83-8B6B-DA3839FC2630}"/>
                  </a:ext>
                </a:extLst>
              </p:cNvPr>
              <p:cNvSpPr txBox="1"/>
              <p:nvPr/>
            </p:nvSpPr>
            <p:spPr>
              <a:xfrm>
                <a:off x="7627674" y="1296353"/>
                <a:ext cx="3032651"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将含有连续三个</a:t>
                </a:r>
                <a:r>
                  <a:rPr lang="en-US" altLang="zh-CN" b="1">
                    <a:solidFill>
                      <a:schemeClr val="accent2">
                        <a:lumMod val="50000"/>
                      </a:schemeClr>
                    </a:solidFill>
                  </a:rPr>
                  <a:t>0</a:t>
                </a:r>
                <a:r>
                  <a:rPr lang="zh-CN" altLang="en-US" b="1">
                    <a:solidFill>
                      <a:schemeClr val="accent2">
                        <a:lumMod val="50000"/>
                      </a:schemeClr>
                    </a:solidFill>
                  </a:rPr>
                  <a:t>称为性质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7E8814A4-D66D-4A83-8B6B-DA3839FC2630}"/>
                  </a:ext>
                </a:extLst>
              </p:cNvPr>
              <p:cNvSpPr txBox="1">
                <a:spLocks noRot="1" noChangeAspect="1" noMove="1" noResize="1" noEditPoints="1" noAdjustHandles="1" noChangeArrowheads="1" noChangeShapeType="1" noTextEdit="1"/>
              </p:cNvSpPr>
              <p:nvPr/>
            </p:nvSpPr>
            <p:spPr>
              <a:xfrm>
                <a:off x="7627674" y="1296353"/>
                <a:ext cx="3032651" cy="369332"/>
              </a:xfrm>
              <a:prstGeom prst="rect">
                <a:avLst/>
              </a:prstGeom>
              <a:blipFill>
                <a:blip r:embed="rId3"/>
                <a:stretch>
                  <a:fillRect l="-1606"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B773F71-5DCA-4D2F-8945-4676A139BD1F}"/>
                  </a:ext>
                </a:extLst>
              </p:cNvPr>
              <p:cNvSpPr txBox="1"/>
              <p:nvPr/>
            </p:nvSpPr>
            <p:spPr>
              <a:xfrm>
                <a:off x="679314" y="1970493"/>
                <a:ext cx="10643879" cy="735714"/>
              </a:xfrm>
              <a:prstGeom prst="rect">
                <a:avLst/>
              </a:prstGeom>
              <a:solidFill>
                <a:schemeClr val="accent5">
                  <a:lumMod val="20000"/>
                  <a:lumOff val="80000"/>
                  <a:alpha val="50000"/>
                </a:schemeClr>
              </a:solidFill>
            </p:spPr>
            <p:txBody>
              <a:bodyPr wrap="square" rtlCol="0">
                <a:spAutoFit/>
              </a:bodyPr>
              <a:lstStyle/>
              <a:p>
                <a:pPr>
                  <a:spcBef>
                    <a:spcPts val="600"/>
                  </a:spcBef>
                </a:pP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Sub>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的二进制串个数</a:t>
                </a:r>
                <a:r>
                  <a:rPr lang="en-US" altLang="zh-CN" b="1">
                    <a:solidFill>
                      <a:schemeClr val="accent6">
                        <a:lumMod val="50000"/>
                      </a:schemeClr>
                    </a:solidFill>
                  </a:rPr>
                  <a:t>		</a:t>
                </a: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𝟎</m:t>
                        </m:r>
                      </m:sup>
                    </m:sSubSup>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rPr>
                  <a:t>开头的二进制串个数</a:t>
                </a:r>
                <a:endParaRPr lang="en-US" altLang="zh-CN" b="1">
                  <a:solidFill>
                    <a:schemeClr val="accent6">
                      <a:lumMod val="50000"/>
                    </a:schemeClr>
                  </a:solidFill>
                </a:endParaRPr>
              </a:p>
              <a:p>
                <a:pPr>
                  <a:spcBef>
                    <a:spcPts val="600"/>
                  </a:spcBef>
                </a:pP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𝟏</m:t>
                        </m:r>
                      </m:sup>
                    </m:sSubSup>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开头的二进制串个数</a:t>
                </a:r>
                <a:r>
                  <a:rPr lang="en-US" altLang="zh-CN" b="1">
                    <a:solidFill>
                      <a:schemeClr val="accent6">
                        <a:lumMod val="50000"/>
                      </a:schemeClr>
                    </a:solidFill>
                  </a:rPr>
                  <a:t>	</a:t>
                </a:r>
                <a:endParaRPr lang="zh-CN" altLang="en-US" b="1">
                  <a:solidFill>
                    <a:schemeClr val="accent6">
                      <a:lumMod val="50000"/>
                    </a:schemeClr>
                  </a:solidFill>
                </a:endParaRPr>
              </a:p>
            </p:txBody>
          </p:sp>
        </mc:Choice>
        <mc:Fallback xmlns="">
          <p:sp>
            <p:nvSpPr>
              <p:cNvPr id="12" name="文本框 11">
                <a:extLst>
                  <a:ext uri="{FF2B5EF4-FFF2-40B4-BE49-F238E27FC236}">
                    <a16:creationId xmlns:a16="http://schemas.microsoft.com/office/drawing/2014/main" id="{5B773F71-5DCA-4D2F-8945-4676A139BD1F}"/>
                  </a:ext>
                </a:extLst>
              </p:cNvPr>
              <p:cNvSpPr txBox="1">
                <a:spLocks noRot="1" noChangeAspect="1" noMove="1" noResize="1" noEditPoints="1" noAdjustHandles="1" noChangeArrowheads="1" noChangeShapeType="1" noTextEdit="1"/>
              </p:cNvSpPr>
              <p:nvPr/>
            </p:nvSpPr>
            <p:spPr>
              <a:xfrm>
                <a:off x="679314" y="1970493"/>
                <a:ext cx="10643879" cy="735714"/>
              </a:xfrm>
              <a:prstGeom prst="rect">
                <a:avLst/>
              </a:prstGeom>
              <a:blipFill>
                <a:blip r:embed="rId4"/>
                <a:stretch>
                  <a:fillRect t="-3306"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CEBAF86-BBE6-4066-9EED-96AC33521862}"/>
                  </a:ext>
                </a:extLst>
              </p:cNvPr>
              <p:cNvSpPr txBox="1"/>
              <p:nvPr/>
            </p:nvSpPr>
            <p:spPr>
              <a:xfrm>
                <a:off x="1506685" y="5299203"/>
                <a:ext cx="5492905" cy="67172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sub>
                      </m:sSub>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sub>
                        <m:sup>
                          <m:r>
                            <a:rPr lang="en-US" altLang="zh-CN" b="1" i="1">
                              <a:solidFill>
                                <a:schemeClr val="accent2">
                                  <a:lumMod val="50000"/>
                                </a:schemeClr>
                              </a:solidFill>
                              <a:latin typeface="Cambria Math" panose="02040503050406030204" pitchFamily="18" charset="0"/>
                            </a:rPr>
                            <m:t>𝟎</m:t>
                          </m:r>
                        </m:sup>
                      </m:sSubSup>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sub>
                        <m:sup>
                          <m:r>
                            <a:rPr lang="en-US" altLang="zh-CN" b="1" i="1">
                              <a:solidFill>
                                <a:schemeClr val="accent2">
                                  <a:lumMod val="50000"/>
                                </a:schemeClr>
                              </a:solidFill>
                              <a:latin typeface="Cambria Math" panose="02040503050406030204" pitchFamily="18" charset="0"/>
                            </a:rPr>
                            <m:t>𝟏</m:t>
                          </m:r>
                        </m:sup>
                      </m:sSubSup>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up>
                          <m:r>
                            <a:rPr lang="en-US" altLang="zh-CN" b="1" i="1" smtClean="0">
                              <a:solidFill>
                                <a:schemeClr val="accent2">
                                  <a:lumMod val="50000"/>
                                </a:schemeClr>
                              </a:solidFill>
                              <a:latin typeface="Cambria Math" panose="02040503050406030204" pitchFamily="18" charset="0"/>
                            </a:rPr>
                            <m:t>𝟏</m:t>
                          </m:r>
                        </m:sup>
                      </m:sSubSup>
                      <m:r>
                        <a:rPr lang="en-US" altLang="zh-CN" b="1" i="1">
                          <a:solidFill>
                            <a:schemeClr val="accent2">
                              <a:lumMod val="50000"/>
                            </a:schemeClr>
                          </a:solidFill>
                          <a:latin typeface="Cambria Math" panose="02040503050406030204" pitchFamily="18" charset="0"/>
                        </a:rPr>
                        <m:t>+</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ub>
                        <m:sup>
                          <m:r>
                            <a:rPr lang="en-US" altLang="zh-CN" b="1" i="1">
                              <a:solidFill>
                                <a:schemeClr val="accent2">
                                  <a:lumMod val="50000"/>
                                </a:schemeClr>
                              </a:solidFill>
                              <a:latin typeface="Cambria Math" panose="02040503050406030204" pitchFamily="18" charset="0"/>
                            </a:rPr>
                            <m:t>𝟏</m:t>
                          </m:r>
                        </m:sup>
                      </m:sSubSup>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up>
                      </m:sSup>
                    </m:oMath>
                  </m:oMathPara>
                </a14:m>
                <a:endParaRPr lang="en-US" altLang="zh-CN"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ub>
                      </m:sSub>
                      <m:r>
                        <a:rPr lang="en-US" altLang="zh-CN" b="1" i="1">
                          <a:solidFill>
                            <a:schemeClr val="accent2">
                              <a:lumMod val="50000"/>
                            </a:schemeClr>
                          </a:solidFill>
                          <a:latin typeface="Cambria Math" panose="02040503050406030204" pitchFamily="18" charset="0"/>
                        </a:rPr>
                        <m:t>+ </m:t>
                      </m:r>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ub>
                      </m:sSub>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sup>
                      </m:sSup>
                      <m:r>
                        <a:rPr lang="en-US" altLang="zh-CN" b="1" i="1" smtClean="0">
                          <a:solidFill>
                            <a:schemeClr val="accent2">
                              <a:lumMod val="50000"/>
                            </a:schemeClr>
                          </a:solidFill>
                          <a:latin typeface="Cambria Math" panose="02040503050406030204" pitchFamily="18" charset="0"/>
                        </a:rPr>
                        <m:t>  </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e>
                      </m:d>
                    </m:oMath>
                  </m:oMathPara>
                </a14:m>
                <a:endParaRPr lang="en-US" altLang="zh-CN" b="1" i="1">
                  <a:solidFill>
                    <a:schemeClr val="accent2">
                      <a:lumMod val="50000"/>
                    </a:schemeClr>
                  </a:solidFill>
                  <a:latin typeface="Cambria Math" panose="02040503050406030204" pitchFamily="18" charset="0"/>
                </a:endParaRPr>
              </a:p>
            </p:txBody>
          </p:sp>
        </mc:Choice>
        <mc:Fallback xmlns="">
          <p:sp>
            <p:nvSpPr>
              <p:cNvPr id="24" name="文本框 23">
                <a:extLst>
                  <a:ext uri="{FF2B5EF4-FFF2-40B4-BE49-F238E27FC236}">
                    <a16:creationId xmlns:a16="http://schemas.microsoft.com/office/drawing/2014/main" id="{CCEBAF86-BBE6-4066-9EED-96AC33521862}"/>
                  </a:ext>
                </a:extLst>
              </p:cNvPr>
              <p:cNvSpPr txBox="1">
                <a:spLocks noRot="1" noChangeAspect="1" noMove="1" noResize="1" noEditPoints="1" noAdjustHandles="1" noChangeArrowheads="1" noChangeShapeType="1" noTextEdit="1"/>
              </p:cNvSpPr>
              <p:nvPr/>
            </p:nvSpPr>
            <p:spPr>
              <a:xfrm>
                <a:off x="1506685" y="5299203"/>
                <a:ext cx="5492905" cy="671722"/>
              </a:xfrm>
              <a:prstGeom prst="rect">
                <a:avLst/>
              </a:prstGeom>
              <a:blipFill>
                <a:blip r:embed="rId5"/>
                <a:stretch>
                  <a:fillRect b="-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D8CA01-B349-44FB-9CDE-517C37874615}"/>
                  </a:ext>
                </a:extLst>
              </p:cNvPr>
              <p:cNvSpPr txBox="1"/>
              <p:nvPr/>
            </p:nvSpPr>
            <p:spPr>
              <a:xfrm>
                <a:off x="7416771" y="5246361"/>
                <a:ext cx="3825744" cy="806439"/>
              </a:xfrm>
              <a:prstGeom prst="rect">
                <a:avLst/>
              </a:prstGeom>
              <a:solidFill>
                <a:schemeClr val="accent2">
                  <a:lumMod val="20000"/>
                  <a:lumOff val="80000"/>
                </a:schemeClr>
              </a:solidFill>
            </p:spPr>
            <p:txBody>
              <a:bodyPr wrap="square"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𝟑</m:t>
                          </m:r>
                        </m:sub>
                      </m:sSub>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𝟐</m:t>
                          </m:r>
                        </m:e>
                        <m:sup>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𝟑</m:t>
                          </m:r>
                        </m:sup>
                      </m:sSup>
                    </m:oMath>
                  </m:oMathPara>
                </a14:m>
                <a:endParaRPr lang="en-US" altLang="zh-CN" b="1" i="1">
                  <a:solidFill>
                    <a:srgbClr val="C00000"/>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𝟎</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𝟐</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𝟎</m:t>
                      </m:r>
                    </m:oMath>
                  </m:oMathPara>
                </a14:m>
                <a:endParaRPr lang="zh-CN" altLang="en-US">
                  <a:solidFill>
                    <a:srgbClr val="C00000"/>
                  </a:solidFill>
                </a:endParaRPr>
              </a:p>
            </p:txBody>
          </p:sp>
        </mc:Choice>
        <mc:Fallback xmlns="">
          <p:sp>
            <p:nvSpPr>
              <p:cNvPr id="11" name="文本框 10">
                <a:extLst>
                  <a:ext uri="{FF2B5EF4-FFF2-40B4-BE49-F238E27FC236}">
                    <a16:creationId xmlns:a16="http://schemas.microsoft.com/office/drawing/2014/main" id="{31D8CA01-B349-44FB-9CDE-517C37874615}"/>
                  </a:ext>
                </a:extLst>
              </p:cNvPr>
              <p:cNvSpPr txBox="1">
                <a:spLocks noRot="1" noChangeAspect="1" noMove="1" noResize="1" noEditPoints="1" noAdjustHandles="1" noChangeArrowheads="1" noChangeShapeType="1" noTextEdit="1"/>
              </p:cNvSpPr>
              <p:nvPr/>
            </p:nvSpPr>
            <p:spPr>
              <a:xfrm>
                <a:off x="7416771" y="5246361"/>
                <a:ext cx="3825744" cy="806439"/>
              </a:xfrm>
              <a:prstGeom prst="rect">
                <a:avLst/>
              </a:prstGeom>
              <a:blipFill>
                <a:blip r:embed="rId6"/>
                <a:stretch>
                  <a:fillRect/>
                </a:stretch>
              </a:blipFill>
            </p:spPr>
            <p:txBody>
              <a:bodyPr/>
              <a:lstStyle/>
              <a:p>
                <a:r>
                  <a:rPr lang="zh-CN" altLang="en-US">
                    <a:noFill/>
                  </a:rPr>
                  <a:t> </a:t>
                </a:r>
              </a:p>
            </p:txBody>
          </p:sp>
        </mc:Fallback>
      </mc:AlternateContent>
      <p:sp>
        <p:nvSpPr>
          <p:cNvPr id="26" name="箭头: 下 25">
            <a:extLst>
              <a:ext uri="{FF2B5EF4-FFF2-40B4-BE49-F238E27FC236}">
                <a16:creationId xmlns:a16="http://schemas.microsoft.com/office/drawing/2014/main" id="{F2EE8972-7944-4A8E-86FA-B5528C0CDD1A}"/>
              </a:ext>
            </a:extLst>
          </p:cNvPr>
          <p:cNvSpPr/>
          <p:nvPr/>
        </p:nvSpPr>
        <p:spPr>
          <a:xfrm>
            <a:off x="4210571" y="4974005"/>
            <a:ext cx="85135" cy="3029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DDB67BC4-247A-47F4-A483-0A3E4BD43B04}"/>
              </a:ext>
            </a:extLst>
          </p:cNvPr>
          <p:cNvSpPr/>
          <p:nvPr/>
        </p:nvSpPr>
        <p:spPr>
          <a:xfrm>
            <a:off x="6999590" y="5612204"/>
            <a:ext cx="4171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9" name="组合 28">
            <a:extLst>
              <a:ext uri="{FF2B5EF4-FFF2-40B4-BE49-F238E27FC236}">
                <a16:creationId xmlns:a16="http://schemas.microsoft.com/office/drawing/2014/main" id="{E1723664-4CC2-4F70-B131-C2BCDAF83831}"/>
              </a:ext>
            </a:extLst>
          </p:cNvPr>
          <p:cNvGrpSpPr/>
          <p:nvPr/>
        </p:nvGrpSpPr>
        <p:grpSpPr>
          <a:xfrm>
            <a:off x="619249" y="2919081"/>
            <a:ext cx="10949444" cy="2032675"/>
            <a:chOff x="772032" y="2911594"/>
            <a:chExt cx="10949444" cy="2032675"/>
          </a:xfrm>
        </p:grpSpPr>
        <p:sp>
          <p:nvSpPr>
            <p:cNvPr id="25" name="矩形 24">
              <a:extLst>
                <a:ext uri="{FF2B5EF4-FFF2-40B4-BE49-F238E27FC236}">
                  <a16:creationId xmlns:a16="http://schemas.microsoft.com/office/drawing/2014/main" id="{EC051C7E-50D7-4F0F-B066-B815EBE10939}"/>
                </a:ext>
              </a:extLst>
            </p:cNvPr>
            <p:cNvSpPr/>
            <p:nvPr/>
          </p:nvSpPr>
          <p:spPr>
            <a:xfrm>
              <a:off x="772032" y="2911594"/>
              <a:ext cx="10949444" cy="2032675"/>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83E672BC-4D34-4DFD-97A9-2515DB031134}"/>
                </a:ext>
              </a:extLst>
            </p:cNvPr>
            <p:cNvGrpSpPr/>
            <p:nvPr/>
          </p:nvGrpSpPr>
          <p:grpSpPr>
            <a:xfrm>
              <a:off x="832097" y="3037541"/>
              <a:ext cx="10814079" cy="1756259"/>
              <a:chOff x="684155" y="2219321"/>
              <a:chExt cx="10787832" cy="1756259"/>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F45B1C9-AF54-45A6-8D1A-F101BAB65790}"/>
                      </a:ext>
                    </a:extLst>
                  </p:cNvPr>
                  <p:cNvSpPr txBox="1"/>
                  <p:nvPr/>
                </p:nvSpPr>
                <p:spPr>
                  <a:xfrm>
                    <a:off x="684155" y="2219321"/>
                    <a:ext cx="7518309" cy="1154162"/>
                  </a:xfrm>
                  <a:prstGeom prst="rect">
                    <a:avLst/>
                  </a:prstGeom>
                  <a:solidFill>
                    <a:schemeClr val="accent2">
                      <a:lumMod val="20000"/>
                      <a:lumOff val="80000"/>
                    </a:schemeClr>
                  </a:solidFill>
                  <a:ln>
                    <a:noFill/>
                  </a:ln>
                </p:spPr>
                <p:txBody>
                  <a:bodyPr wrap="square" rtlCol="0">
                    <a:spAutoFit/>
                  </a:bodyPr>
                  <a:lstStyle/>
                  <a:p>
                    <a:pPr>
                      <a:spcBef>
                        <a:spcPts val="600"/>
                      </a:spcBef>
                      <a:spcAft>
                        <a:spcPts val="300"/>
                      </a:spcAft>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𝟎𝟏</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i="1">
                            <a:solidFill>
                              <a:srgbClr val="C00000"/>
                            </a:solidFill>
                            <a:latin typeface="Cambria Math" panose="02040503050406030204" pitchFamily="18" charset="0"/>
                          </a:rPr>
                          <m:t>𝑷</m:t>
                        </m:r>
                      </m:oMath>
                    </a14:m>
                    <a:r>
                      <a:rPr lang="zh-CN" altLang="en-US" b="1">
                        <a:solidFill>
                          <a:srgbClr val="C00000"/>
                        </a:solidFill>
                      </a:rPr>
                      <a:t>以</a:t>
                    </a:r>
                    <a14:m>
                      <m:oMath xmlns:m="http://schemas.openxmlformats.org/officeDocument/2006/math">
                        <m:r>
                          <a:rPr lang="en-US" altLang="zh-CN" b="1" i="1">
                            <a:solidFill>
                              <a:srgbClr val="C00000"/>
                            </a:solidFill>
                            <a:latin typeface="Cambria Math" panose="02040503050406030204" pitchFamily="18" charset="0"/>
                          </a:rPr>
                          <m:t>𝟏</m:t>
                        </m:r>
                      </m:oMath>
                    </a14:m>
                    <a:r>
                      <a:rPr lang="zh-CN" altLang="en-US" b="1">
                        <a:solidFill>
                          <a:srgbClr val="C00000"/>
                        </a:solidFill>
                      </a:rPr>
                      <a:t>开头</a:t>
                    </a:r>
                    <a:r>
                      <a:rPr lang="zh-CN" altLang="en-US" b="1">
                        <a:solidFill>
                          <a:schemeClr val="accent6">
                            <a:lumMod val="50000"/>
                          </a:schemeClr>
                        </a:solidFill>
                      </a:rPr>
                      <a:t>的串一一对应</a:t>
                    </a:r>
                    <a:endParaRPr lang="en-US" altLang="zh-CN" b="1">
                      <a:solidFill>
                        <a:schemeClr val="accent6">
                          <a:lumMod val="50000"/>
                        </a:schemeClr>
                      </a:solidFill>
                    </a:endParaRPr>
                  </a:p>
                  <a:p>
                    <a:pPr>
                      <a:spcBef>
                        <a:spcPts val="600"/>
                      </a:spcBef>
                      <a:spcAft>
                        <a:spcPts val="300"/>
                      </a:spcAft>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𝟎𝟎𝟏</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a:solidFill>
                              <a:srgbClr val="C00000"/>
                            </a:solidFill>
                            <a:latin typeface="Cambria Math" panose="02040503050406030204" pitchFamily="18" charset="0"/>
                          </a:rPr>
                          <m:t>𝒏</m:t>
                        </m:r>
                        <m:r>
                          <a:rPr lang="en-US" altLang="zh-CN" b="1">
                            <a:solidFill>
                              <a:srgbClr val="C00000"/>
                            </a:solidFill>
                            <a:latin typeface="Cambria Math" panose="02040503050406030204" pitchFamily="18" charset="0"/>
                          </a:rPr>
                          <m:t>−</m:t>
                        </m:r>
                        <m:r>
                          <a:rPr lang="en-US" altLang="zh-CN" b="1" i="0" smtClean="0">
                            <a:solidFill>
                              <a:srgbClr val="C00000"/>
                            </a:solidFill>
                            <a:latin typeface="Cambria Math" panose="02040503050406030204" pitchFamily="18" charset="0"/>
                          </a:rPr>
                          <m:t>𝟐</m:t>
                        </m:r>
                      </m:oMath>
                    </a14:m>
                    <a:r>
                      <a:rPr lang="zh-CN" altLang="en-US" b="1">
                        <a:solidFill>
                          <a:srgbClr val="C00000"/>
                        </a:solidFill>
                      </a:rPr>
                      <a:t>有性质</a:t>
                    </a:r>
                    <a14:m>
                      <m:oMath xmlns:m="http://schemas.openxmlformats.org/officeDocument/2006/math">
                        <m:r>
                          <a:rPr lang="en-US" altLang="zh-CN" b="1">
                            <a:solidFill>
                              <a:srgbClr val="C00000"/>
                            </a:solidFill>
                            <a:latin typeface="Cambria Math" panose="02040503050406030204" pitchFamily="18" charset="0"/>
                          </a:rPr>
                          <m:t>𝑷</m:t>
                        </m:r>
                      </m:oMath>
                    </a14:m>
                    <a:r>
                      <a:rPr lang="zh-CN" altLang="en-US" b="1">
                        <a:solidFill>
                          <a:srgbClr val="C00000"/>
                        </a:solidFill>
                      </a:rPr>
                      <a:t>以</a:t>
                    </a:r>
                    <a14:m>
                      <m:oMath xmlns:m="http://schemas.openxmlformats.org/officeDocument/2006/math">
                        <m:r>
                          <a:rPr lang="en-US" altLang="zh-CN" b="1" i="0" smtClean="0">
                            <a:solidFill>
                              <a:srgbClr val="C00000"/>
                            </a:solidFill>
                            <a:latin typeface="Cambria Math" panose="02040503050406030204" pitchFamily="18" charset="0"/>
                          </a:rPr>
                          <m:t>𝟏</m:t>
                        </m:r>
                      </m:oMath>
                    </a14:m>
                    <a:r>
                      <a:rPr lang="zh-CN" altLang="en-US" b="1">
                        <a:solidFill>
                          <a:srgbClr val="C00000"/>
                        </a:solidFill>
                      </a:rPr>
                      <a:t>开头</a:t>
                    </a:r>
                    <a:r>
                      <a:rPr lang="zh-CN" altLang="en-US" b="1">
                        <a:solidFill>
                          <a:schemeClr val="accent6">
                            <a:lumMod val="50000"/>
                          </a:schemeClr>
                        </a:solidFill>
                      </a:rPr>
                      <a:t>的串一一对应</a:t>
                    </a:r>
                    <a:endParaRPr lang="en-US" altLang="zh-CN" b="1">
                      <a:solidFill>
                        <a:schemeClr val="accent6">
                          <a:lumMod val="50000"/>
                        </a:schemeClr>
                      </a:solidFill>
                    </a:endParaRPr>
                  </a:p>
                  <a:p>
                    <a:pPr>
                      <a:spcBef>
                        <a:spcPts val="600"/>
                      </a:spcBef>
                      <a:spcAft>
                        <a:spcPts val="300"/>
                      </a:spcAft>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a:solidFill>
                              <a:schemeClr val="accent6">
                                <a:lumMod val="50000"/>
                              </a:schemeClr>
                            </a:solidFill>
                            <a:latin typeface="Cambria Math" panose="02040503050406030204" pitchFamily="18" charset="0"/>
                          </a:rPr>
                          <m:t>𝟎𝟎</m:t>
                        </m:r>
                        <m:r>
                          <a:rPr lang="en-US" altLang="zh-CN" b="1" i="1" smtClean="0">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𝟑</m:t>
                        </m:r>
                      </m:oMath>
                    </a14:m>
                    <a:r>
                      <a:rPr lang="zh-CN" altLang="en-US" b="1">
                        <a:solidFill>
                          <a:srgbClr val="C00000"/>
                        </a:solidFill>
                      </a:rPr>
                      <a:t>的任意二进串</a:t>
                    </a:r>
                    <a:r>
                      <a:rPr lang="zh-CN" altLang="en-US" b="1">
                        <a:solidFill>
                          <a:schemeClr val="accent6">
                            <a:lumMod val="50000"/>
                          </a:schemeClr>
                        </a:solidFill>
                      </a:rPr>
                      <a:t>一一对应</a:t>
                    </a:r>
                    <a:endParaRPr lang="en-US" altLang="zh-CN" b="1">
                      <a:solidFill>
                        <a:srgbClr val="0000FF"/>
                      </a:solidFill>
                    </a:endParaRPr>
                  </a:p>
                </p:txBody>
              </p:sp>
            </mc:Choice>
            <mc:Fallback xmlns="">
              <p:sp>
                <p:nvSpPr>
                  <p:cNvPr id="15" name="文本框 14">
                    <a:extLst>
                      <a:ext uri="{FF2B5EF4-FFF2-40B4-BE49-F238E27FC236}">
                        <a16:creationId xmlns:a16="http://schemas.microsoft.com/office/drawing/2014/main" id="{EF45B1C9-AF54-45A6-8D1A-F101BAB65790}"/>
                      </a:ext>
                    </a:extLst>
                  </p:cNvPr>
                  <p:cNvSpPr txBox="1">
                    <a:spLocks noRot="1" noChangeAspect="1" noMove="1" noResize="1" noEditPoints="1" noAdjustHandles="1" noChangeArrowheads="1" noChangeShapeType="1" noTextEdit="1"/>
                  </p:cNvSpPr>
                  <p:nvPr/>
                </p:nvSpPr>
                <p:spPr>
                  <a:xfrm>
                    <a:off x="684155" y="2219321"/>
                    <a:ext cx="7518309" cy="1154162"/>
                  </a:xfrm>
                  <a:prstGeom prst="rect">
                    <a:avLst/>
                  </a:prstGeom>
                  <a:blipFill>
                    <a:blip r:embed="rId7"/>
                    <a:stretch>
                      <a:fillRect l="-647" t="-3175" b="-793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6F8980D-4374-4176-91F3-36B50ED0DF8D}"/>
                      </a:ext>
                    </a:extLst>
                  </p:cNvPr>
                  <p:cNvSpPr txBox="1"/>
                  <p:nvPr/>
                </p:nvSpPr>
                <p:spPr>
                  <a:xfrm>
                    <a:off x="684155" y="3606248"/>
                    <a:ext cx="7308622" cy="369332"/>
                  </a:xfrm>
                  <a:prstGeom prst="rect">
                    <a:avLst/>
                  </a:prstGeom>
                  <a:solidFill>
                    <a:schemeClr val="accent2">
                      <a:lumMod val="20000"/>
                      <a:lumOff val="80000"/>
                    </a:schemeClr>
                  </a:solidFill>
                  <a:ln>
                    <a:noFill/>
                  </a:ln>
                </p:spPr>
                <p:txBody>
                  <a:bodyPr wrap="square" rtlCol="0">
                    <a:spAutoFit/>
                  </a:bodyPr>
                  <a:lstStyle/>
                  <a:p>
                    <a:pPr>
                      <a:spcBef>
                        <a:spcPts val="600"/>
                      </a:spcBef>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开头的串与</a:t>
                    </a:r>
                    <a:r>
                      <a:rPr lang="zh-CN" altLang="en-US" b="1">
                        <a:solidFill>
                          <a:srgbClr val="C00000"/>
                        </a:solidFill>
                      </a:rPr>
                      <a:t>长度为</a:t>
                    </a:r>
                    <a14:m>
                      <m:oMath xmlns:m="http://schemas.openxmlformats.org/officeDocument/2006/math">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i="1">
                            <a:solidFill>
                              <a:srgbClr val="C00000"/>
                            </a:solidFill>
                            <a:latin typeface="Cambria Math" panose="02040503050406030204" pitchFamily="18" charset="0"/>
                          </a:rPr>
                          <m:t>𝑷</m:t>
                        </m:r>
                      </m:oMath>
                    </a14:m>
                    <a:r>
                      <a:rPr lang="zh-CN" altLang="en-US" b="1">
                        <a:solidFill>
                          <a:srgbClr val="C00000"/>
                        </a:solidFill>
                      </a:rPr>
                      <a:t>的三进制串</a:t>
                    </a:r>
                    <a:r>
                      <a:rPr lang="zh-CN" altLang="en-US" b="1">
                        <a:solidFill>
                          <a:schemeClr val="accent6">
                            <a:lumMod val="50000"/>
                          </a:schemeClr>
                        </a:solidFill>
                      </a:rPr>
                      <a:t>一一对应</a:t>
                    </a:r>
                    <a:endParaRPr lang="en-US" altLang="zh-CN" b="1">
                      <a:solidFill>
                        <a:schemeClr val="accent6">
                          <a:lumMod val="50000"/>
                        </a:schemeClr>
                      </a:solidFill>
                    </a:endParaRPr>
                  </a:p>
                </p:txBody>
              </p:sp>
            </mc:Choice>
            <mc:Fallback xmlns="">
              <p:sp>
                <p:nvSpPr>
                  <p:cNvPr id="16" name="文本框 15">
                    <a:extLst>
                      <a:ext uri="{FF2B5EF4-FFF2-40B4-BE49-F238E27FC236}">
                        <a16:creationId xmlns:a16="http://schemas.microsoft.com/office/drawing/2014/main" id="{56F8980D-4374-4176-91F3-36B50ED0DF8D}"/>
                      </a:ext>
                    </a:extLst>
                  </p:cNvPr>
                  <p:cNvSpPr txBox="1">
                    <a:spLocks noRot="1" noChangeAspect="1" noMove="1" noResize="1" noEditPoints="1" noAdjustHandles="1" noChangeArrowheads="1" noChangeShapeType="1" noTextEdit="1"/>
                  </p:cNvSpPr>
                  <p:nvPr/>
                </p:nvSpPr>
                <p:spPr>
                  <a:xfrm>
                    <a:off x="684155" y="3606248"/>
                    <a:ext cx="7308622" cy="369332"/>
                  </a:xfrm>
                  <a:prstGeom prst="rect">
                    <a:avLst/>
                  </a:prstGeom>
                  <a:blipFill>
                    <a:blip r:embed="rId8"/>
                    <a:stretch>
                      <a:fillRect l="-666" t="-8197" r="-333" b="-245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1EAA896-8A69-4639-94FB-B71D600D8955}"/>
                      </a:ext>
                    </a:extLst>
                  </p:cNvPr>
                  <p:cNvSpPr txBox="1"/>
                  <p:nvPr/>
                </p:nvSpPr>
                <p:spPr>
                  <a:xfrm>
                    <a:off x="8725174" y="2571453"/>
                    <a:ext cx="2746813" cy="388504"/>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𝟎</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𝟏</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𝟐</m:t>
                              </m:r>
                            </m:sub>
                            <m:sup>
                              <m:r>
                                <a:rPr lang="en-US" altLang="zh-CN" b="1" i="1" smtClean="0">
                                  <a:solidFill>
                                    <a:srgbClr val="C00000"/>
                                  </a:solidFill>
                                  <a:latin typeface="Cambria Math" panose="02040503050406030204" pitchFamily="18" charset="0"/>
                                </a:rPr>
                                <m:t>𝟏</m:t>
                              </m:r>
                            </m:sup>
                          </m:sSubSup>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𝟐</m:t>
                              </m:r>
                            </m:e>
                            <m:sup>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𝟑</m:t>
                              </m:r>
                            </m:sup>
                          </m:sSup>
                        </m:oMath>
                      </m:oMathPara>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01EAA896-8A69-4639-94FB-B71D600D8955}"/>
                      </a:ext>
                    </a:extLst>
                  </p:cNvPr>
                  <p:cNvSpPr txBox="1">
                    <a:spLocks noRot="1" noChangeAspect="1" noMove="1" noResize="1" noEditPoints="1" noAdjustHandles="1" noChangeArrowheads="1" noChangeShapeType="1" noTextEdit="1"/>
                  </p:cNvSpPr>
                  <p:nvPr/>
                </p:nvSpPr>
                <p:spPr>
                  <a:xfrm>
                    <a:off x="8725174" y="2571453"/>
                    <a:ext cx="2746813" cy="388504"/>
                  </a:xfrm>
                  <a:prstGeom prst="rect">
                    <a:avLst/>
                  </a:prstGeom>
                  <a:blipFill>
                    <a:blip r:embed="rId9"/>
                    <a:stretch>
                      <a:fillRect b="-15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37C4CC6-EA3A-46D0-98E7-06FD72BA5274}"/>
                      </a:ext>
                    </a:extLst>
                  </p:cNvPr>
                  <p:cNvSpPr txBox="1"/>
                  <p:nvPr/>
                </p:nvSpPr>
                <p:spPr>
                  <a:xfrm>
                    <a:off x="8737856" y="3577018"/>
                    <a:ext cx="2183092" cy="375552"/>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smtClean="0">
                                  <a:solidFill>
                                    <a:srgbClr val="C00000"/>
                                  </a:solidFill>
                                  <a:latin typeface="Cambria Math" panose="02040503050406030204" pitchFamily="18" charset="0"/>
                                </a:rPr>
                                <m:t>𝟏</m:t>
                              </m:r>
                            </m:sup>
                          </m:sSubSup>
                          <m:r>
                            <a:rPr lang="en-US" altLang="zh-CN" b="1" i="1">
                              <a:solidFill>
                                <a:srgbClr val="C00000"/>
                              </a:solidFill>
                              <a:latin typeface="Cambria Math" panose="02040503050406030204" pitchFamily="18" charset="0"/>
                            </a:rPr>
                            <m:t>= </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m:t>
                          </m:r>
                        </m:oMath>
                      </m:oMathPara>
                    </a14:m>
                    <a:endParaRPr lang="zh-CN" altLang="en-US">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A37C4CC6-EA3A-46D0-98E7-06FD72BA5274}"/>
                      </a:ext>
                    </a:extLst>
                  </p:cNvPr>
                  <p:cNvSpPr txBox="1">
                    <a:spLocks noRot="1" noChangeAspect="1" noMove="1" noResize="1" noEditPoints="1" noAdjustHandles="1" noChangeArrowheads="1" noChangeShapeType="1" noTextEdit="1"/>
                  </p:cNvSpPr>
                  <p:nvPr/>
                </p:nvSpPr>
                <p:spPr>
                  <a:xfrm>
                    <a:off x="8737856" y="3577018"/>
                    <a:ext cx="2183092" cy="375552"/>
                  </a:xfrm>
                  <a:prstGeom prst="rect">
                    <a:avLst/>
                  </a:prstGeom>
                  <a:blipFill>
                    <a:blip r:embed="rId10"/>
                    <a:stretch>
                      <a:fillRect/>
                    </a:stretch>
                  </a:blipFill>
                  <a:ln>
                    <a:noFill/>
                  </a:ln>
                </p:spPr>
                <p:txBody>
                  <a:bodyPr/>
                  <a:lstStyle/>
                  <a:p>
                    <a:r>
                      <a:rPr lang="zh-CN" altLang="en-US">
                        <a:noFill/>
                      </a:rPr>
                      <a:t> </a:t>
                    </a:r>
                  </a:p>
                </p:txBody>
              </p:sp>
            </mc:Fallback>
          </mc:AlternateContent>
          <p:sp>
            <p:nvSpPr>
              <p:cNvPr id="21" name="箭头: 右 20">
                <a:extLst>
                  <a:ext uri="{FF2B5EF4-FFF2-40B4-BE49-F238E27FC236}">
                    <a16:creationId xmlns:a16="http://schemas.microsoft.com/office/drawing/2014/main" id="{10330AD7-94AD-4D11-95AB-506F9CE5AD8F}"/>
                  </a:ext>
                </a:extLst>
              </p:cNvPr>
              <p:cNvSpPr/>
              <p:nvPr/>
            </p:nvSpPr>
            <p:spPr>
              <a:xfrm>
                <a:off x="8202464" y="2751352"/>
                <a:ext cx="522710"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761C0CA-8E86-4A7F-9C3E-EB513D2A2351}"/>
                  </a:ext>
                </a:extLst>
              </p:cNvPr>
              <p:cNvSpPr/>
              <p:nvPr/>
            </p:nvSpPr>
            <p:spPr>
              <a:xfrm>
                <a:off x="7992777" y="3764794"/>
                <a:ext cx="745079"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a:extLst>
                <a:ext uri="{FF2B5EF4-FFF2-40B4-BE49-F238E27FC236}">
                  <a16:creationId xmlns:a16="http://schemas.microsoft.com/office/drawing/2014/main" id="{435BBF11-6263-486D-A13B-DB35CFD3DAA0}"/>
                </a:ext>
              </a:extLst>
            </p:cNvPr>
            <p:cNvCxnSpPr/>
            <p:nvPr/>
          </p:nvCxnSpPr>
          <p:spPr>
            <a:xfrm>
              <a:off x="4062295" y="3366292"/>
              <a:ext cx="263117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71BAA28-F934-4313-AB0A-4C43B5158E4E}"/>
                </a:ext>
              </a:extLst>
            </p:cNvPr>
            <p:cNvCxnSpPr/>
            <p:nvPr/>
          </p:nvCxnSpPr>
          <p:spPr>
            <a:xfrm>
              <a:off x="4176292" y="3770402"/>
              <a:ext cx="263117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D584701-C6F1-4D91-9573-19A03B865236}"/>
                </a:ext>
              </a:extLst>
            </p:cNvPr>
            <p:cNvCxnSpPr>
              <a:cxnSpLocks/>
            </p:cNvCxnSpPr>
            <p:nvPr/>
          </p:nvCxnSpPr>
          <p:spPr>
            <a:xfrm>
              <a:off x="3913607" y="4738453"/>
              <a:ext cx="3190601"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C0859C48-DE76-464B-A0BB-2E1201D4188B}"/>
                </a:ext>
              </a:extLst>
            </p:cNvPr>
            <p:cNvCxnSpPr>
              <a:cxnSpLocks/>
            </p:cNvCxnSpPr>
            <p:nvPr/>
          </p:nvCxnSpPr>
          <p:spPr>
            <a:xfrm>
              <a:off x="9574490" y="3770402"/>
              <a:ext cx="198910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C8C8071-EC99-4B74-9683-037ECE73C613}"/>
                </a:ext>
              </a:extLst>
            </p:cNvPr>
            <p:cNvCxnSpPr>
              <a:cxnSpLocks/>
            </p:cNvCxnSpPr>
            <p:nvPr/>
          </p:nvCxnSpPr>
          <p:spPr>
            <a:xfrm>
              <a:off x="9601329" y="4738453"/>
              <a:ext cx="147975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39">
            <a:extLst>
              <a:ext uri="{FF2B5EF4-FFF2-40B4-BE49-F238E27FC236}">
                <a16:creationId xmlns:a16="http://schemas.microsoft.com/office/drawing/2014/main" id="{57E3014E-3B5E-4568-B7AA-CEDA7C7EBD5B}"/>
              </a:ext>
            </a:extLst>
          </p:cNvPr>
          <p:cNvCxnSpPr>
            <a:cxnSpLocks/>
          </p:cNvCxnSpPr>
          <p:nvPr/>
        </p:nvCxnSpPr>
        <p:spPr>
          <a:xfrm flipV="1">
            <a:off x="8247710" y="5612204"/>
            <a:ext cx="2771139" cy="17519"/>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EEE0C162-F0BA-402E-9BFA-F2F014447551}"/>
              </a:ext>
            </a:extLst>
          </p:cNvPr>
          <p:cNvCxnSpPr>
            <a:cxnSpLocks/>
          </p:cNvCxnSpPr>
          <p:nvPr/>
        </p:nvCxnSpPr>
        <p:spPr>
          <a:xfrm>
            <a:off x="4023509" y="4144574"/>
            <a:ext cx="2337820"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36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计数问题的递推关系式建模</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算法效率分析与递推关系式建模</a:t>
            </a:r>
          </a:p>
        </p:txBody>
      </p:sp>
      <p:sp>
        <p:nvSpPr>
          <p:cNvPr id="2" name="文本框 1">
            <a:extLst>
              <a:ext uri="{FF2B5EF4-FFF2-40B4-BE49-F238E27FC236}">
                <a16:creationId xmlns:a16="http://schemas.microsoft.com/office/drawing/2014/main" id="{D9F66609-7922-432A-ADCC-7D72FE33F1D4}"/>
              </a:ext>
            </a:extLst>
          </p:cNvPr>
          <p:cNvSpPr txBox="1"/>
          <p:nvPr/>
        </p:nvSpPr>
        <p:spPr>
          <a:xfrm>
            <a:off x="732398" y="1237299"/>
            <a:ext cx="9051902" cy="461665"/>
          </a:xfrm>
          <a:prstGeom prst="rect">
            <a:avLst/>
          </a:prstGeom>
          <a:solidFill>
            <a:schemeClr val="accent4">
              <a:lumMod val="20000"/>
              <a:lumOff val="80000"/>
            </a:schemeClr>
          </a:solidFill>
        </p:spPr>
        <p:txBody>
          <a:bodyPr wrap="square" rtlCol="0">
            <a:spAutoFit/>
          </a:bodyPr>
          <a:lstStyle/>
          <a:p>
            <a:r>
              <a:rPr lang="zh-CN" altLang="en-US" sz="2400" b="1">
                <a:solidFill>
                  <a:schemeClr val="accent2">
                    <a:lumMod val="50000"/>
                  </a:schemeClr>
                </a:solidFill>
              </a:rPr>
              <a:t>算法，特别是递归算法的效率分析常基于输入规模建立递推关系式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1990DFC-6A1F-46FF-805E-19609A5C8825}"/>
                  </a:ext>
                </a:extLst>
              </p:cNvPr>
              <p:cNvSpPr txBox="1"/>
              <p:nvPr/>
            </p:nvSpPr>
            <p:spPr>
              <a:xfrm>
                <a:off x="732398" y="1877723"/>
                <a:ext cx="8801922" cy="1384995"/>
              </a:xfrm>
              <a:prstGeom prst="rect">
                <a:avLst/>
              </a:prstGeom>
              <a:solidFill>
                <a:schemeClr val="accent6">
                  <a:lumMod val="20000"/>
                  <a:lumOff val="80000"/>
                  <a:alpha val="25000"/>
                </a:schemeClr>
              </a:solidFill>
            </p:spPr>
            <p:txBody>
              <a:bodyPr wrap="square" rtlCol="0">
                <a:spAutoFit/>
              </a:bodyPr>
              <a:lstStyle/>
              <a:p>
                <a:pPr algn="ctr">
                  <a:spcBef>
                    <a:spcPts val="600"/>
                  </a:spcBef>
                  <a:spcAft>
                    <a:spcPts val="600"/>
                  </a:spcAft>
                </a:pPr>
                <a:r>
                  <a:rPr lang="zh-CN" altLang="en-US" sz="2400" b="1">
                    <a:solidFill>
                      <a:schemeClr val="accent2">
                        <a:lumMod val="50000"/>
                      </a:schemeClr>
                    </a:solidFill>
                  </a:rPr>
                  <a:t>求解</a:t>
                </a:r>
                <a:r>
                  <a:rPr lang="en-US" altLang="zh-CN" sz="2400" b="1">
                    <a:solidFill>
                      <a:schemeClr val="accent2">
                        <a:lumMod val="50000"/>
                      </a:schemeClr>
                    </a:solidFill>
                  </a:rPr>
                  <a:t>Hanoi</a:t>
                </a:r>
                <a:r>
                  <a:rPr lang="zh-CN" altLang="en-US" sz="2400" b="1">
                    <a:solidFill>
                      <a:schemeClr val="accent2">
                        <a:lumMod val="50000"/>
                      </a:schemeClr>
                    </a:solidFill>
                  </a:rPr>
                  <a:t>塔问题的递归算法</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设当有</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个盘子时，算法输出的（移动盘子的）指令条数为</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𝑻</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𝒏</m:t>
                    </m:r>
                    <m:r>
                      <a:rPr lang="en-US" altLang="zh-CN" sz="2000" b="1" i="1" smtClean="0">
                        <a:solidFill>
                          <a:srgbClr val="002060"/>
                        </a:solidFill>
                        <a:latin typeface="Cambria Math" panose="02040503050406030204" pitchFamily="18" charset="0"/>
                        <a:ea typeface="楷体" panose="02010609060101010101" pitchFamily="49" charset="-122"/>
                      </a:rPr>
                      <m:t>)</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当</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r>
                      <a:rPr lang="en-US" altLang="zh-CN" sz="2000" b="1" i="1" smtClean="0">
                        <a:solidFill>
                          <a:schemeClr val="accent6">
                            <a:lumMod val="50000"/>
                          </a:schemeClr>
                        </a:solidFill>
                        <a:latin typeface="Cambria Math" panose="02040503050406030204" pitchFamily="18" charset="0"/>
                      </a:rPr>
                      <m:t> = </m:t>
                    </m:r>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时有</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𝑻</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r>
                      <a:rPr lang="en-US" altLang="zh-CN" sz="2000" b="1" i="1" smtClean="0">
                        <a:solidFill>
                          <a:schemeClr val="accent6">
                            <a:lumMod val="50000"/>
                          </a:schemeClr>
                        </a:solidFill>
                        <a:latin typeface="Cambria Math" panose="02040503050406030204" pitchFamily="18" charset="0"/>
                      </a:rPr>
                      <m:t>) = </m:t>
                    </m:r>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r>
                      <a:rPr lang="en-US" altLang="zh-CN" sz="2000" b="1" i="1" smtClean="0">
                        <a:solidFill>
                          <a:schemeClr val="accent6">
                            <a:lumMod val="50000"/>
                          </a:schemeClr>
                        </a:solidFill>
                        <a:latin typeface="Cambria Math" panose="02040503050406030204" pitchFamily="18" charset="0"/>
                      </a:rPr>
                      <m:t>&gt;</m:t>
                    </m:r>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时，有递推关系式</a:t>
                </a:r>
                <a14:m>
                  <m:oMath xmlns:m="http://schemas.openxmlformats.org/officeDocument/2006/math">
                    <m:r>
                      <a:rPr lang="en-US" altLang="zh-CN" sz="2000" b="1" i="1" smtClean="0">
                        <a:solidFill>
                          <a:srgbClr val="C00000"/>
                        </a:solidFill>
                        <a:latin typeface="Cambria Math" panose="02040503050406030204" pitchFamily="18" charset="0"/>
                      </a:rPr>
                      <m:t>𝑻</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𝒏</m:t>
                        </m:r>
                      </m:e>
                    </m:d>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𝟐</m:t>
                    </m:r>
                    <m:r>
                      <a:rPr lang="en-US" altLang="zh-CN" sz="2000" b="1" i="1" smtClean="0">
                        <a:solidFill>
                          <a:srgbClr val="C00000"/>
                        </a:solidFill>
                        <a:latin typeface="Cambria Math" panose="02040503050406030204" pitchFamily="18" charset="0"/>
                      </a:rPr>
                      <m:t>𝑻</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e>
                    </m:d>
                    <m:r>
                      <a:rPr lang="en-US" altLang="zh-CN" sz="2000" b="1" i="1">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𝟏</m:t>
                    </m:r>
                  </m:oMath>
                </a14:m>
                <a:endParaRPr lang="en-US" altLang="zh-CN" sz="2000" b="1">
                  <a:solidFill>
                    <a:schemeClr val="accent6">
                      <a:lumMod val="50000"/>
                    </a:schemeClr>
                  </a:solidFill>
                </a:endParaRPr>
              </a:p>
            </p:txBody>
          </p:sp>
        </mc:Choice>
        <mc:Fallback xmlns="">
          <p:sp>
            <p:nvSpPr>
              <p:cNvPr id="3" name="文本框 2">
                <a:extLst>
                  <a:ext uri="{FF2B5EF4-FFF2-40B4-BE49-F238E27FC236}">
                    <a16:creationId xmlns:a16="http://schemas.microsoft.com/office/drawing/2014/main" id="{C1990DFC-6A1F-46FF-805E-19609A5C8825}"/>
                  </a:ext>
                </a:extLst>
              </p:cNvPr>
              <p:cNvSpPr txBox="1">
                <a:spLocks noRot="1" noChangeAspect="1" noMove="1" noResize="1" noEditPoints="1" noAdjustHandles="1" noChangeArrowheads="1" noChangeShapeType="1" noTextEdit="1"/>
              </p:cNvSpPr>
              <p:nvPr/>
            </p:nvSpPr>
            <p:spPr>
              <a:xfrm>
                <a:off x="732398" y="1877723"/>
                <a:ext cx="8801922" cy="1384995"/>
              </a:xfrm>
              <a:prstGeom prst="rect">
                <a:avLst/>
              </a:prstGeom>
              <a:blipFill>
                <a:blip r:embed="rId2"/>
                <a:stretch>
                  <a:fillRect l="-693" t="-3084" b="-70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F255B385-CADD-4605-8A9F-AC7FD34F5F03}"/>
                  </a:ext>
                </a:extLst>
              </p:cNvPr>
              <p:cNvSpPr txBox="1"/>
              <p:nvPr/>
            </p:nvSpPr>
            <p:spPr>
              <a:xfrm>
                <a:off x="819484" y="3921369"/>
                <a:ext cx="6056528" cy="1811650"/>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300"/>
                  </a:spcAft>
                </a:pPr>
                <a:r>
                  <a:rPr lang="zh-CN" altLang="en-US" sz="2400" b="1" dirty="0">
                    <a:solidFill>
                      <a:schemeClr val="accent2">
                        <a:lumMod val="50000"/>
                      </a:schemeClr>
                    </a:solidFill>
                  </a:rPr>
                  <a:t>二分查找算法</a:t>
                </a:r>
              </a:p>
              <a:p>
                <a:pPr>
                  <a:spcBef>
                    <a:spcPts val="6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若整数序列长度是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dirty="0">
                    <a:solidFill>
                      <a:srgbClr val="002060"/>
                    </a:solidFill>
                    <a:latin typeface="楷体" panose="02010609060101010101" pitchFamily="49" charset="-122"/>
                    <a:ea typeface="楷体" panose="02010609060101010101" pitchFamily="49" charset="-122"/>
                  </a:rPr>
                  <a:t>时，算法要进行的比较是</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𝒇</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𝒏</m:t>
                    </m:r>
                    <m:r>
                      <a:rPr lang="en-US" altLang="zh-CN" sz="2000" b="1" i="1" smtClean="0">
                        <a:solidFill>
                          <a:srgbClr val="002060"/>
                        </a:solidFill>
                        <a:latin typeface="Cambria Math" panose="02040503050406030204" pitchFamily="18" charset="0"/>
                        <a:ea typeface="楷体" panose="02010609060101010101" pitchFamily="49" charset="-122"/>
                      </a:rPr>
                      <m:t>)</m:t>
                    </m:r>
                  </m:oMath>
                </a14:m>
                <a:r>
                  <a:rPr lang="zh-CN" altLang="en-US" sz="2000" b="1" dirty="0">
                    <a:solidFill>
                      <a:srgbClr val="002060"/>
                    </a:solidFill>
                    <a:latin typeface="楷体" panose="02010609060101010101" pitchFamily="49" charset="-122"/>
                    <a:ea typeface="楷体" panose="02010609060101010101" pitchFamily="49" charset="-122"/>
                  </a:rPr>
                  <a:t>次</a:t>
                </a:r>
              </a:p>
              <a:p>
                <a:pPr marL="342900" indent="-342900">
                  <a:lnSpc>
                    <a:spcPts val="2800"/>
                  </a:lnSpc>
                  <a:spcBef>
                    <a:spcPts val="600"/>
                  </a:spcBef>
                  <a:spcAft>
                    <a:spcPts val="300"/>
                  </a:spcAft>
                  <a:buFont typeface="Arial" panose="020B0604020202020204" pitchFamily="34" charset="0"/>
                  <a:buChar char="•"/>
                </a:pPr>
                <a:r>
                  <a:rPr lang="zh-CN" altLang="en-US" sz="2000" b="1" dirty="0">
                    <a:solidFill>
                      <a:schemeClr val="accent6">
                        <a:lumMod val="50000"/>
                      </a:schemeClr>
                    </a:solidFill>
                  </a:rPr>
                  <a:t>有递推关系式：</a:t>
                </a:r>
                <a14:m>
                  <m:oMath xmlns:m="http://schemas.openxmlformats.org/officeDocument/2006/math">
                    <m:r>
                      <a:rPr lang="en-US" altLang="zh-CN" sz="2000" b="1" i="1" smtClean="0">
                        <a:solidFill>
                          <a:srgbClr val="C00000"/>
                        </a:solidFill>
                        <a:latin typeface="Cambria Math" panose="02040503050406030204" pitchFamily="18" charset="0"/>
                      </a:rPr>
                      <m:t>𝒇</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𝒏</m:t>
                        </m:r>
                      </m:e>
                    </m:d>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𝒇</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e>
                    </m:d>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oMath>
                </a14:m>
                <a:endParaRPr lang="en-US" altLang="zh-CN" sz="2000" b="1" dirty="0">
                  <a:solidFill>
                    <a:schemeClr val="accent6">
                      <a:lumMod val="50000"/>
                    </a:schemeClr>
                  </a:solidFill>
                </a:endParaRPr>
              </a:p>
              <a:p>
                <a:pPr marL="342900" indent="-342900">
                  <a:lnSpc>
                    <a:spcPts val="2800"/>
                  </a:lnSpc>
                  <a:spcBef>
                    <a:spcPts val="600"/>
                  </a:spcBef>
                  <a:spcAft>
                    <a:spcPts val="300"/>
                  </a:spcAft>
                  <a:buFont typeface="Arial" panose="020B0604020202020204" pitchFamily="34" charset="0"/>
                  <a:buChar char="•"/>
                </a:pPr>
                <a:r>
                  <a:rPr lang="zh-CN" altLang="en-US" sz="2000" b="1" dirty="0">
                    <a:solidFill>
                      <a:schemeClr val="accent6">
                        <a:lumMod val="50000"/>
                      </a:schemeClr>
                    </a:solidFill>
                  </a:rPr>
                  <a:t>当</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oMath>
                </a14:m>
                <a:r>
                  <a:rPr lang="zh-CN" altLang="en-US" sz="2000" b="1" dirty="0">
                    <a:solidFill>
                      <a:schemeClr val="accent6">
                        <a:lumMod val="50000"/>
                      </a:schemeClr>
                    </a:solidFill>
                  </a:rPr>
                  <a:t>时，</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𝒇</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r>
                      <a:rPr lang="en-US" altLang="zh-CN" sz="2000" b="1" i="1" smtClean="0">
                        <a:solidFill>
                          <a:schemeClr val="accent6">
                            <a:lumMod val="50000"/>
                          </a:schemeClr>
                        </a:solidFill>
                        <a:latin typeface="Cambria Math" panose="02040503050406030204" pitchFamily="18" charset="0"/>
                      </a:rPr>
                      <m:t>) = </m:t>
                    </m:r>
                    <m:r>
                      <a:rPr lang="en-US" altLang="zh-CN" sz="2000" b="1" i="1" smtClean="0">
                        <a:solidFill>
                          <a:schemeClr val="accent6">
                            <a:lumMod val="50000"/>
                          </a:schemeClr>
                        </a:solidFill>
                        <a:latin typeface="Cambria Math" panose="02040503050406030204" pitchFamily="18" charset="0"/>
                      </a:rPr>
                      <m:t>𝟏</m:t>
                    </m:r>
                  </m:oMath>
                </a14:m>
                <a:endParaRPr lang="en-US" altLang="zh-CN" sz="2000" b="1" dirty="0">
                  <a:solidFill>
                    <a:schemeClr val="accent6">
                      <a:lumMod val="50000"/>
                    </a:schemeClr>
                  </a:solidFill>
                </a:endParaRPr>
              </a:p>
            </p:txBody>
          </p:sp>
        </mc:Choice>
        <mc:Fallback>
          <p:sp>
            <p:nvSpPr>
              <p:cNvPr id="4" name="文本框 3">
                <a:extLst>
                  <a:ext uri="{FF2B5EF4-FFF2-40B4-BE49-F238E27FC236}">
                    <a16:creationId xmlns:a16="http://schemas.microsoft.com/office/drawing/2014/main" id="{F255B385-CADD-4605-8A9F-AC7FD34F5F03}"/>
                  </a:ext>
                </a:extLst>
              </p:cNvPr>
              <p:cNvSpPr txBox="1">
                <a:spLocks noRot="1" noChangeAspect="1" noMove="1" noResize="1" noEditPoints="1" noAdjustHandles="1" noChangeArrowheads="1" noChangeShapeType="1" noTextEdit="1"/>
              </p:cNvSpPr>
              <p:nvPr/>
            </p:nvSpPr>
            <p:spPr>
              <a:xfrm>
                <a:off x="819484" y="3921369"/>
                <a:ext cx="6056528" cy="1811650"/>
              </a:xfrm>
              <a:prstGeom prst="rect">
                <a:avLst/>
              </a:prstGeom>
              <a:blipFill>
                <a:blip r:embed="rId3"/>
                <a:stretch>
                  <a:fillRect l="-1006" t="-2357" b="-50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859057D-459A-4AA4-844D-3BE2F5A7FB57}"/>
                  </a:ext>
                </a:extLst>
              </p:cNvPr>
              <p:cNvSpPr txBox="1"/>
              <p:nvPr/>
            </p:nvSpPr>
            <p:spPr>
              <a:xfrm>
                <a:off x="7167185" y="3932255"/>
                <a:ext cx="4292417" cy="1646285"/>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400" b="1" dirty="0">
                    <a:solidFill>
                      <a:schemeClr val="accent2">
                        <a:lumMod val="50000"/>
                      </a:schemeClr>
                    </a:solidFill>
                  </a:rPr>
                  <a:t>算法效率分析关注函数的增长</a:t>
                </a:r>
              </a:p>
              <a:p>
                <a:pPr marL="342900" indent="-342900">
                  <a:lnSpc>
                    <a:spcPts val="2800"/>
                  </a:lnSpc>
                  <a:spcBef>
                    <a:spcPts val="600"/>
                  </a:spcBef>
                  <a:spcAft>
                    <a:spcPts val="600"/>
                  </a:spcAft>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常用类似</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𝒇</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𝒏</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𝒂𝒇</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𝒏</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𝒃</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𝑶</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𝒏</m:t>
                    </m:r>
                    <m:r>
                      <a:rPr lang="en-US" altLang="zh-CN" sz="2000" b="1" i="1">
                        <a:solidFill>
                          <a:srgbClr val="002060"/>
                        </a:solidFill>
                        <a:latin typeface="Cambria Math" panose="02040503050406030204" pitchFamily="18" charset="0"/>
                        <a:ea typeface="楷体" panose="02010609060101010101" pitchFamily="49" charset="-122"/>
                      </a:rPr>
                      <m:t>)</m:t>
                    </m:r>
                  </m:oMath>
                </a14:m>
                <a:r>
                  <a:rPr lang="zh-CN" altLang="en-US" sz="2000" b="1" dirty="0">
                    <a:solidFill>
                      <a:srgbClr val="002060"/>
                    </a:solidFill>
                    <a:latin typeface="楷体" panose="02010609060101010101" pitchFamily="49" charset="-122"/>
                    <a:ea typeface="楷体" panose="02010609060101010101" pitchFamily="49" charset="-122"/>
                  </a:rPr>
                  <a:t>的递推关系式，并用大</a:t>
                </a:r>
                <a14:m>
                  <m:oMath xmlns:m="http://schemas.openxmlformats.org/officeDocument/2006/math">
                    <m:r>
                      <a:rPr lang="en-US" altLang="zh-CN" sz="2000" b="1" i="1" smtClean="0">
                        <a:solidFill>
                          <a:srgbClr val="002060"/>
                        </a:solidFill>
                        <a:latin typeface="Cambria Math" panose="02040503050406030204" pitchFamily="18" charset="0"/>
                      </a:rPr>
                      <m:t>𝑶</m:t>
                    </m:r>
                  </m:oMath>
                </a14:m>
                <a:r>
                  <a:rPr lang="zh-CN" altLang="en-US" sz="2000" b="1" dirty="0">
                    <a:solidFill>
                      <a:srgbClr val="002060"/>
                    </a:solidFill>
                    <a:latin typeface="楷体" panose="02010609060101010101" pitchFamily="49" charset="-122"/>
                    <a:ea typeface="楷体" panose="02010609060101010101" pitchFamily="49" charset="-122"/>
                  </a:rPr>
                  <a:t>记号估计</a:t>
                </a:r>
                <a14:m>
                  <m:oMath xmlns:m="http://schemas.openxmlformats.org/officeDocument/2006/math">
                    <m:r>
                      <a:rPr lang="en-US" altLang="zh-CN" sz="2000" b="1" i="1" smtClean="0">
                        <a:solidFill>
                          <a:srgbClr val="002060"/>
                        </a:solidFill>
                        <a:latin typeface="Cambria Math" panose="02040503050406030204" pitchFamily="18" charset="0"/>
                      </a:rPr>
                      <m:t>𝒇</m:t>
                    </m:r>
                  </m:oMath>
                </a14:m>
                <a:r>
                  <a:rPr lang="zh-CN" altLang="en-US" sz="2000" b="1" dirty="0">
                    <a:solidFill>
                      <a:srgbClr val="002060"/>
                    </a:solidFill>
                    <a:latin typeface="楷体" panose="02010609060101010101" pitchFamily="49" charset="-122"/>
                    <a:ea typeface="楷体" panose="02010609060101010101" pitchFamily="49" charset="-122"/>
                  </a:rPr>
                  <a:t>的增长情况</a:t>
                </a:r>
              </a:p>
            </p:txBody>
          </p:sp>
        </mc:Choice>
        <mc:Fallback xmlns="">
          <p:sp>
            <p:nvSpPr>
              <p:cNvPr id="6" name="文本框 5">
                <a:extLst>
                  <a:ext uri="{FF2B5EF4-FFF2-40B4-BE49-F238E27FC236}">
                    <a16:creationId xmlns:a16="http://schemas.microsoft.com/office/drawing/2014/main" id="{8859057D-459A-4AA4-844D-3BE2F5A7FB57}"/>
                  </a:ext>
                </a:extLst>
              </p:cNvPr>
              <p:cNvSpPr txBox="1">
                <a:spLocks noRot="1" noChangeAspect="1" noMove="1" noResize="1" noEditPoints="1" noAdjustHandles="1" noChangeArrowheads="1" noChangeShapeType="1" noTextEdit="1"/>
              </p:cNvSpPr>
              <p:nvPr/>
            </p:nvSpPr>
            <p:spPr>
              <a:xfrm>
                <a:off x="7167185" y="3932255"/>
                <a:ext cx="4292417" cy="1646285"/>
              </a:xfrm>
              <a:prstGeom prst="rect">
                <a:avLst/>
              </a:prstGeom>
              <a:blipFill>
                <a:blip r:embed="rId4"/>
                <a:stretch>
                  <a:fillRect l="-2273" t="-2593" r="-1278" b="-5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515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5299788" cy="3547125"/>
          </a:xfrm>
          <a:prstGeom prst="rect">
            <a:avLst/>
          </a:prstGeom>
          <a:noFill/>
        </p:spPr>
        <p:txBody>
          <a:bodyPr wrap="square" rtlCol="0">
            <a:spAutoFit/>
          </a:bodyPr>
          <a:lstStyle/>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计数问题的递推关系式建模</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线性递推关系式求解</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分治算法与递推关系式</a:t>
            </a:r>
            <a:endParaRPr lang="en-US" altLang="zh-CN" sz="3200" b="1">
              <a:solidFill>
                <a:schemeClr val="bg2">
                  <a:lumMod val="9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0081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线性递推关系式</a:t>
            </a:r>
          </a:p>
        </p:txBody>
      </p:sp>
      <p:sp>
        <p:nvSpPr>
          <p:cNvPr id="2" name="文本框 1">
            <a:extLst>
              <a:ext uri="{FF2B5EF4-FFF2-40B4-BE49-F238E27FC236}">
                <a16:creationId xmlns:a16="http://schemas.microsoft.com/office/drawing/2014/main" id="{6F28CCE6-EB8A-4510-BB28-FA4B17317431}"/>
              </a:ext>
            </a:extLst>
          </p:cNvPr>
          <p:cNvSpPr txBox="1"/>
          <p:nvPr/>
        </p:nvSpPr>
        <p:spPr>
          <a:xfrm>
            <a:off x="1842775" y="1217009"/>
            <a:ext cx="8506443" cy="1446550"/>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dirty="0">
                <a:solidFill>
                  <a:srgbClr val="002060"/>
                </a:solidFill>
                <a:latin typeface="楷体" panose="02010609060101010101" pitchFamily="49" charset="-122"/>
                <a:ea typeface="楷体" panose="02010609060101010101" pitchFamily="49" charset="-122"/>
              </a:rPr>
              <a:t>对递推关系式进行求解是要给出递推关系式的一个封闭公式解</a:t>
            </a:r>
          </a:p>
          <a:p>
            <a:pPr marL="342900" indent="-342900">
              <a:spcBef>
                <a:spcPts val="600"/>
              </a:spcBef>
              <a:spcAft>
                <a:spcPts val="600"/>
              </a:spcAft>
              <a:buFont typeface="Arial" panose="020B0604020202020204" pitchFamily="34" charset="0"/>
              <a:buChar char="•"/>
            </a:pPr>
            <a:r>
              <a:rPr lang="zh-CN" altLang="en-US" sz="2400" b="1" dirty="0">
                <a:solidFill>
                  <a:schemeClr val="accent6">
                    <a:lumMod val="50000"/>
                  </a:schemeClr>
                </a:solidFill>
              </a:rPr>
              <a:t>课程学习常系数</a:t>
            </a:r>
            <a:r>
              <a:rPr lang="zh-CN" altLang="en-US" sz="2400" b="1" dirty="0">
                <a:solidFill>
                  <a:srgbClr val="C00000"/>
                </a:solidFill>
              </a:rPr>
              <a:t>线性齐次</a:t>
            </a:r>
            <a:r>
              <a:rPr lang="zh-CN" altLang="en-US" sz="2400" b="1" dirty="0">
                <a:solidFill>
                  <a:schemeClr val="accent6">
                    <a:lumMod val="50000"/>
                  </a:schemeClr>
                </a:solidFill>
              </a:rPr>
              <a:t>和</a:t>
            </a:r>
            <a:r>
              <a:rPr lang="zh-CN" altLang="en-US" sz="2400" b="1" dirty="0">
                <a:solidFill>
                  <a:srgbClr val="C00000"/>
                </a:solidFill>
              </a:rPr>
              <a:t>线性非齐次</a:t>
            </a:r>
            <a:r>
              <a:rPr lang="zh-CN" altLang="en-US" sz="2400" b="1" dirty="0">
                <a:solidFill>
                  <a:schemeClr val="accent6">
                    <a:lumMod val="50000"/>
                  </a:schemeClr>
                </a:solidFill>
              </a:rPr>
              <a:t>递推关系式的求解</a:t>
            </a:r>
          </a:p>
          <a:p>
            <a:pPr marL="800100" lvl="1" indent="-342900">
              <a:spcBef>
                <a:spcPts val="600"/>
              </a:spcBef>
              <a:spcAft>
                <a:spcPts val="600"/>
              </a:spcAft>
              <a:buFont typeface="Arial" panose="020B0604020202020204" pitchFamily="34" charset="0"/>
              <a:buChar char="•"/>
            </a:pPr>
            <a:r>
              <a:rPr lang="zh-CN" altLang="en-US" sz="2000" b="1" dirty="0">
                <a:solidFill>
                  <a:schemeClr val="accent2">
                    <a:lumMod val="50000"/>
                  </a:schemeClr>
                </a:solidFill>
                <a:latin typeface="楷体" panose="02010609060101010101" pitchFamily="49" charset="-122"/>
                <a:ea typeface="楷体" panose="02010609060101010101" pitchFamily="49" charset="-122"/>
              </a:rPr>
              <a:t>对于线性非齐次递推式只学习容易确定特殊形式解的一类</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8B71DA9-0340-4F38-B317-2F251BCBFC5B}"/>
                  </a:ext>
                </a:extLst>
              </p:cNvPr>
              <p:cNvSpPr txBox="1"/>
              <p:nvPr/>
            </p:nvSpPr>
            <p:spPr>
              <a:xfrm>
                <a:off x="1749853" y="2808985"/>
                <a:ext cx="8692286" cy="3447098"/>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dirty="0">
                    <a:solidFill>
                      <a:srgbClr val="C00000"/>
                    </a:solidFill>
                  </a:rPr>
                  <a:t>常系数线性递推关系式</a:t>
                </a:r>
                <a:endParaRPr lang="en-US" altLang="zh-CN" sz="2400" b="1" dirty="0">
                  <a:solidFill>
                    <a:srgbClr val="C00000"/>
                  </a:solidFill>
                </a:endParaRPr>
              </a:p>
              <a:p>
                <a:pPr>
                  <a:spcBef>
                    <a:spcPts val="600"/>
                  </a:spcBef>
                  <a:spcAft>
                    <a:spcPts val="300"/>
                  </a:spcAft>
                </a:pPr>
                <a:r>
                  <a:rPr lang="zh-CN" altLang="en-US" sz="2400" b="1" dirty="0">
                    <a:solidFill>
                      <a:srgbClr val="002060"/>
                    </a:solidFill>
                    <a:latin typeface="楷体" panose="02010609060101010101" pitchFamily="49" charset="-122"/>
                    <a:ea typeface="楷体" panose="02010609060101010101" pitchFamily="49" charset="-122"/>
                  </a:rPr>
                  <a:t>一个常系数</a:t>
                </a:r>
                <a14:m>
                  <m:oMath xmlns:m="http://schemas.openxmlformats.org/officeDocument/2006/math">
                    <m:r>
                      <a:rPr lang="en-US" altLang="zh-CN" sz="2400" b="1" i="1" smtClean="0">
                        <a:solidFill>
                          <a:srgbClr val="002060"/>
                        </a:solidFill>
                        <a:latin typeface="Cambria Math" panose="02040503050406030204" pitchFamily="18" charset="0"/>
                      </a:rPr>
                      <m:t>𝒌</m:t>
                    </m:r>
                  </m:oMath>
                </a14:m>
                <a:r>
                  <a:rPr lang="zh-CN" altLang="en-US" sz="2400" b="1" dirty="0">
                    <a:solidFill>
                      <a:srgbClr val="002060"/>
                    </a:solidFill>
                    <a:latin typeface="楷体" panose="02010609060101010101" pitchFamily="49" charset="-122"/>
                    <a:ea typeface="楷体" panose="02010609060101010101" pitchFamily="49" charset="-122"/>
                  </a:rPr>
                  <a:t>阶线性递推关系式具有下面形式</a:t>
                </a:r>
              </a:p>
              <a:p>
                <a:pPr>
                  <a:spcBef>
                    <a:spcPts val="600"/>
                  </a:spcBef>
                  <a:spcAft>
                    <a:spcPts val="300"/>
                  </a:spcAft>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sub>
                      </m:sSub>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𝒄</m:t>
                          </m:r>
                        </m:e>
                        <m:sub>
                          <m:r>
                            <a:rPr lang="en-US" altLang="zh-CN" sz="2000" b="1" i="1" smtClean="0">
                              <a:solidFill>
                                <a:srgbClr val="C00000"/>
                              </a:solidFill>
                              <a:latin typeface="Cambria Math" panose="02040503050406030204" pitchFamily="18" charset="0"/>
                            </a:rPr>
                            <m:t>𝟏</m:t>
                          </m:r>
                        </m:sub>
                      </m:sSub>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𝒄</m:t>
                          </m:r>
                        </m:e>
                        <m:sub>
                          <m:r>
                            <a:rPr lang="en-US" altLang="zh-CN" sz="2000" b="1" i="1" smtClean="0">
                              <a:solidFill>
                                <a:srgbClr val="C00000"/>
                              </a:solidFill>
                              <a:latin typeface="Cambria Math" panose="02040503050406030204" pitchFamily="18" charset="0"/>
                            </a:rPr>
                            <m:t>𝟐</m:t>
                          </m:r>
                        </m:sub>
                      </m:sSub>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sub>
                      </m:sSub>
                      <m:r>
                        <a:rPr lang="en-US" altLang="zh-CN" sz="2000" b="1" i="1" smtClean="0">
                          <a:solidFill>
                            <a:srgbClr val="C00000"/>
                          </a:solidFill>
                          <a:latin typeface="Cambria Math" panose="02040503050406030204" pitchFamily="18" charset="0"/>
                        </a:rPr>
                        <m:t>+ ⋯+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𝒄</m:t>
                          </m:r>
                        </m:e>
                        <m:sub>
                          <m:r>
                            <a:rPr lang="en-US" altLang="zh-CN" sz="2000" b="1" i="1" smtClean="0">
                              <a:solidFill>
                                <a:srgbClr val="C00000"/>
                              </a:solidFill>
                              <a:latin typeface="Cambria Math" panose="02040503050406030204" pitchFamily="18" charset="0"/>
                            </a:rPr>
                            <m:t>𝒌</m:t>
                          </m:r>
                        </m:sub>
                      </m:sSub>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𝒌</m:t>
                          </m:r>
                        </m:sub>
                      </m:sSub>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𝑭</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𝒏</m:t>
                          </m:r>
                        </m:e>
                      </m:d>
                    </m:oMath>
                  </m:oMathPara>
                </a14:m>
                <a:endParaRPr lang="en-US" altLang="zh-CN" sz="2000" b="1" dirty="0"/>
              </a:p>
              <a:p>
                <a:pPr marL="342900" indent="-342900">
                  <a:spcBef>
                    <a:spcPts val="600"/>
                  </a:spcBef>
                  <a:spcAft>
                    <a:spcPts val="300"/>
                  </a:spcAft>
                  <a:buFont typeface="Arial" panose="020B0604020202020204" pitchFamily="34" charset="0"/>
                  <a:buChar char="•"/>
                </a:pP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𝒄</m:t>
                        </m:r>
                      </m:e>
                      <m:sub>
                        <m:r>
                          <a:rPr lang="en-US" altLang="zh-CN" sz="2000" b="1" i="1" smtClean="0">
                            <a:solidFill>
                              <a:schemeClr val="accent6">
                                <a:lumMod val="50000"/>
                              </a:schemeClr>
                            </a:solidFill>
                            <a:latin typeface="Cambria Math" panose="02040503050406030204" pitchFamily="18" charset="0"/>
                          </a:rPr>
                          <m:t>𝟏</m:t>
                        </m:r>
                      </m:sub>
                    </m:sSub>
                    <m:r>
                      <a:rPr lang="en-US" altLang="zh-CN" sz="2000" b="1" i="1" smtClean="0">
                        <a:solidFill>
                          <a:schemeClr val="accent6">
                            <a:lumMod val="50000"/>
                          </a:schemeClr>
                        </a:solidFill>
                        <a:latin typeface="Cambria Math" panose="02040503050406030204" pitchFamily="18" charset="0"/>
                      </a:rPr>
                      <m:t>, ⋯, </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𝒄</m:t>
                        </m:r>
                      </m:e>
                      <m:sub>
                        <m:r>
                          <a:rPr lang="en-US" altLang="zh-CN" sz="2000" b="1" i="1" smtClean="0">
                            <a:solidFill>
                              <a:schemeClr val="accent6">
                                <a:lumMod val="50000"/>
                              </a:schemeClr>
                            </a:solidFill>
                            <a:latin typeface="Cambria Math" panose="02040503050406030204" pitchFamily="18" charset="0"/>
                          </a:rPr>
                          <m:t>𝒌</m:t>
                        </m:r>
                      </m:sub>
                    </m:sSub>
                  </m:oMath>
                </a14:m>
                <a:r>
                  <a:rPr lang="zh-CN" altLang="en-US" sz="2000" b="1" dirty="0">
                    <a:solidFill>
                      <a:schemeClr val="accent6">
                        <a:lumMod val="50000"/>
                      </a:schemeClr>
                    </a:solidFill>
                  </a:rPr>
                  <a:t>是与</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oMath>
                </a14:m>
                <a:r>
                  <a:rPr lang="zh-CN" altLang="en-US" sz="2000" b="1" dirty="0">
                    <a:solidFill>
                      <a:schemeClr val="accent6">
                        <a:lumMod val="50000"/>
                      </a:schemeClr>
                    </a:solidFill>
                  </a:rPr>
                  <a:t>无关的常数，因此是</a:t>
                </a:r>
                <a:r>
                  <a:rPr lang="zh-CN" altLang="en-US" sz="2000" b="1" dirty="0">
                    <a:solidFill>
                      <a:srgbClr val="C00000"/>
                    </a:solidFill>
                  </a:rPr>
                  <a:t>常系数</a:t>
                </a:r>
                <a:r>
                  <a:rPr lang="zh-CN" altLang="en-US" sz="2000" b="1" dirty="0">
                    <a:solidFill>
                      <a:schemeClr val="accent6">
                        <a:lumMod val="50000"/>
                      </a:schemeClr>
                    </a:solidFill>
                  </a:rPr>
                  <a:t>递推关系式</a:t>
                </a:r>
              </a:p>
              <a:p>
                <a:pPr marL="342900" indent="-342900">
                  <a:spcBef>
                    <a:spcPts val="600"/>
                  </a:spcBef>
                  <a:spcAft>
                    <a:spcPts val="300"/>
                  </a:spcAft>
                  <a:buFont typeface="Arial" panose="020B0604020202020204" pitchFamily="34" charset="0"/>
                  <a:buChar char="•"/>
                </a:pP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𝒄</m:t>
                        </m:r>
                      </m:e>
                      <m:sub>
                        <m:r>
                          <a:rPr lang="en-US" altLang="zh-CN" sz="2000" b="1" i="1" smtClean="0">
                            <a:solidFill>
                              <a:schemeClr val="accent6">
                                <a:lumMod val="50000"/>
                              </a:schemeClr>
                            </a:solidFill>
                            <a:latin typeface="Cambria Math" panose="02040503050406030204" pitchFamily="18" charset="0"/>
                          </a:rPr>
                          <m:t>𝒌</m:t>
                        </m:r>
                      </m:sub>
                    </m:sSub>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𝟎</m:t>
                    </m:r>
                  </m:oMath>
                </a14:m>
                <a:r>
                  <a:rPr lang="zh-CN" altLang="en-US" sz="2000" b="1" dirty="0">
                    <a:solidFill>
                      <a:schemeClr val="accent6">
                        <a:lumMod val="50000"/>
                      </a:schemeClr>
                    </a:solidFill>
                  </a:rPr>
                  <a:t>，等号后面的序列项</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𝒏</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𝒌</m:t>
                        </m:r>
                      </m:sub>
                    </m:sSub>
                  </m:oMath>
                </a14:m>
                <a:r>
                  <a:rPr lang="zh-CN" altLang="en-US" sz="2000" b="1" dirty="0">
                    <a:solidFill>
                      <a:schemeClr val="accent6">
                        <a:lumMod val="50000"/>
                      </a:schemeClr>
                    </a:solidFill>
                  </a:rPr>
                  <a:t>的下标与</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oMath>
                </a14:m>
                <a:r>
                  <a:rPr lang="zh-CN" altLang="en-US" sz="2000" b="1" dirty="0">
                    <a:solidFill>
                      <a:schemeClr val="accent6">
                        <a:lumMod val="50000"/>
                      </a:schemeClr>
                    </a:solidFill>
                  </a:rPr>
                  <a:t>相差</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oMath>
                </a14:m>
                <a:r>
                  <a:rPr lang="zh-CN" altLang="en-US" sz="2000" b="1" dirty="0">
                    <a:solidFill>
                      <a:schemeClr val="accent6">
                        <a:lumMod val="50000"/>
                      </a:schemeClr>
                    </a:solidFill>
                  </a:rPr>
                  <a:t>，因此是</a:t>
                </a:r>
                <a14:m>
                  <m:oMath xmlns:m="http://schemas.openxmlformats.org/officeDocument/2006/math">
                    <m:r>
                      <a:rPr lang="en-US" altLang="zh-CN" sz="2000" b="1" i="1" smtClean="0">
                        <a:solidFill>
                          <a:srgbClr val="C00000"/>
                        </a:solidFill>
                        <a:latin typeface="Cambria Math" panose="02040503050406030204" pitchFamily="18" charset="0"/>
                      </a:rPr>
                      <m:t>𝒌</m:t>
                    </m:r>
                  </m:oMath>
                </a14:m>
                <a:r>
                  <a:rPr lang="zh-CN" altLang="en-US" sz="2000" b="1" dirty="0">
                    <a:solidFill>
                      <a:srgbClr val="C00000"/>
                    </a:solidFill>
                  </a:rPr>
                  <a:t>阶</a:t>
                </a:r>
                <a:r>
                  <a:rPr lang="zh-CN" altLang="en-US" sz="2000" b="1" dirty="0">
                    <a:solidFill>
                      <a:schemeClr val="accent6">
                        <a:lumMod val="50000"/>
                      </a:schemeClr>
                    </a:solidFill>
                  </a:rPr>
                  <a:t>递推关系式</a:t>
                </a:r>
              </a:p>
              <a:p>
                <a:pPr marL="342900" indent="-342900">
                  <a:spcBef>
                    <a:spcPts val="600"/>
                  </a:spcBef>
                  <a:spcAft>
                    <a:spcPts val="300"/>
                  </a:spcAft>
                  <a:buFont typeface="Arial" panose="020B0604020202020204" pitchFamily="34" charset="0"/>
                  <a:buChar char="•"/>
                </a:pPr>
                <a:r>
                  <a:rPr lang="zh-CN" altLang="en-US" sz="2000" b="1" dirty="0">
                    <a:solidFill>
                      <a:schemeClr val="accent6">
                        <a:lumMod val="50000"/>
                      </a:schemeClr>
                    </a:solidFill>
                  </a:rPr>
                  <a:t>每个参与相加的乘式</a:t>
                </a:r>
                <a:r>
                  <a:rPr lang="zh-CN" altLang="en-US" sz="2000" b="1" dirty="0">
                    <a:solidFill>
                      <a:srgbClr val="0000FF"/>
                    </a:solidFill>
                  </a:rPr>
                  <a:t>至多包含一个</a:t>
                </a:r>
                <a:r>
                  <a:rPr lang="zh-CN" altLang="en-US" sz="2000" b="1" dirty="0">
                    <a:solidFill>
                      <a:schemeClr val="accent6">
                        <a:lumMod val="50000"/>
                      </a:schemeClr>
                    </a:solidFill>
                  </a:rPr>
                  <a:t>序列项</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𝒊</m:t>
                        </m:r>
                      </m:sub>
                    </m:sSub>
                  </m:oMath>
                </a14:m>
                <a:r>
                  <a:rPr lang="zh-CN" altLang="en-US" sz="2000" b="1" dirty="0">
                    <a:solidFill>
                      <a:schemeClr val="accent6">
                        <a:lumMod val="50000"/>
                      </a:schemeClr>
                    </a:solidFill>
                  </a:rPr>
                  <a:t>，因此是</a:t>
                </a:r>
                <a:r>
                  <a:rPr lang="zh-CN" altLang="en-US" sz="2000" b="1" dirty="0">
                    <a:solidFill>
                      <a:srgbClr val="C00000"/>
                    </a:solidFill>
                  </a:rPr>
                  <a:t>线性</a:t>
                </a:r>
                <a:r>
                  <a:rPr lang="zh-CN" altLang="en-US" sz="2000" b="1" dirty="0">
                    <a:solidFill>
                      <a:schemeClr val="accent6">
                        <a:lumMod val="50000"/>
                      </a:schemeClr>
                    </a:solidFill>
                  </a:rPr>
                  <a:t>递推关系式</a:t>
                </a:r>
              </a:p>
              <a:p>
                <a:pPr marL="342900" indent="-342900">
                  <a:spcBef>
                    <a:spcPts val="600"/>
                  </a:spcBef>
                  <a:spcAft>
                    <a:spcPts val="300"/>
                  </a:spcAft>
                  <a:buFont typeface="Arial" panose="020B0604020202020204" pitchFamily="34" charset="0"/>
                  <a:buChar char="•"/>
                </a:pP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d>
                      <m:dPr>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𝒏</m:t>
                        </m:r>
                      </m:e>
                    </m:d>
                  </m:oMath>
                </a14:m>
                <a:r>
                  <a:rPr lang="zh-CN" altLang="en-US" sz="2000" b="1" dirty="0">
                    <a:solidFill>
                      <a:schemeClr val="accent6">
                        <a:lumMod val="50000"/>
                      </a:schemeClr>
                    </a:solidFill>
                  </a:rPr>
                  <a:t>是不包括任何序列项的</a:t>
                </a:r>
                <a:r>
                  <a:rPr lang="zh-CN" altLang="en-US" sz="2000" b="1" dirty="0">
                    <a:solidFill>
                      <a:srgbClr val="C00000"/>
                    </a:solidFill>
                  </a:rPr>
                  <a:t>非齐次式</a:t>
                </a:r>
              </a:p>
              <a:p>
                <a:pPr marL="800100" lvl="1" indent="-342900">
                  <a:spcBef>
                    <a:spcPts val="600"/>
                  </a:spcBef>
                  <a:spcAft>
                    <a:spcPts val="300"/>
                  </a:spcAft>
                  <a:buFont typeface="Arial" panose="020B0604020202020204" pitchFamily="34" charset="0"/>
                  <a:buChar char="•"/>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𝒏</m:t>
                        </m:r>
                      </m:e>
                    </m:d>
                    <m:r>
                      <a:rPr lang="en-US" altLang="zh-CN" sz="2000" b="1" i="1">
                        <a:solidFill>
                          <a:schemeClr val="accent2">
                            <a:lumMod val="50000"/>
                          </a:schemeClr>
                        </a:solidFill>
                        <a:latin typeface="Cambria Math" panose="02040503050406030204" pitchFamily="18" charset="0"/>
                        <a:ea typeface="楷体" panose="02010609060101010101" pitchFamily="49" charset="-122"/>
                      </a:rPr>
                      <m:t>=</m:t>
                    </m:r>
                    <m:r>
                      <a:rPr lang="en-US" altLang="zh-CN" sz="2000" b="1" i="1" smtClean="0">
                        <a:solidFill>
                          <a:schemeClr val="accent2">
                            <a:lumMod val="50000"/>
                          </a:schemeClr>
                        </a:solidFill>
                        <a:latin typeface="Cambria Math" panose="02040503050406030204" pitchFamily="18" charset="0"/>
                        <a:ea typeface="楷体" panose="02010609060101010101" pitchFamily="49" charset="-122"/>
                      </a:rPr>
                      <m:t>𝟎</m:t>
                    </m:r>
                  </m:oMath>
                </a14:m>
                <a:r>
                  <a:rPr lang="zh-CN" altLang="en-US" sz="2000" b="1" dirty="0">
                    <a:solidFill>
                      <a:schemeClr val="accent2">
                        <a:lumMod val="50000"/>
                      </a:schemeClr>
                    </a:solidFill>
                    <a:latin typeface="楷体" panose="02010609060101010101" pitchFamily="49" charset="-122"/>
                    <a:ea typeface="楷体" panose="02010609060101010101" pitchFamily="49" charset="-122"/>
                  </a:rPr>
                  <a:t>是</a:t>
                </a:r>
                <a:r>
                  <a:rPr lang="zh-CN" altLang="en-US" sz="2000" b="1" dirty="0">
                    <a:solidFill>
                      <a:srgbClr val="0000FF"/>
                    </a:solidFill>
                    <a:latin typeface="楷体" panose="02010609060101010101" pitchFamily="49" charset="-122"/>
                    <a:ea typeface="楷体" panose="02010609060101010101" pitchFamily="49" charset="-122"/>
                  </a:rPr>
                  <a:t>齐次递推关系式</a:t>
                </a:r>
                <a:r>
                  <a:rPr lang="zh-CN" altLang="en-US" sz="2000" b="1" dirty="0">
                    <a:solidFill>
                      <a:schemeClr val="accent2">
                        <a:lumMod val="50000"/>
                      </a:schemeClr>
                    </a:solidFill>
                    <a:latin typeface="楷体" panose="02010609060101010101" pitchFamily="49" charset="-122"/>
                    <a:ea typeface="楷体" panose="02010609060101010101" pitchFamily="49" charset="-122"/>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𝒏</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𝟎</m:t>
                    </m:r>
                  </m:oMath>
                </a14:m>
                <a:r>
                  <a:rPr lang="zh-CN" altLang="en-US" sz="2000" b="1" dirty="0">
                    <a:solidFill>
                      <a:schemeClr val="accent2">
                        <a:lumMod val="50000"/>
                      </a:schemeClr>
                    </a:solidFill>
                    <a:latin typeface="楷体" panose="02010609060101010101" pitchFamily="49" charset="-122"/>
                    <a:ea typeface="楷体" panose="02010609060101010101" pitchFamily="49" charset="-122"/>
                  </a:rPr>
                  <a:t>是</a:t>
                </a:r>
                <a:r>
                  <a:rPr lang="zh-CN" altLang="en-US" sz="2000" b="1" dirty="0">
                    <a:solidFill>
                      <a:srgbClr val="0000FF"/>
                    </a:solidFill>
                    <a:latin typeface="楷体" panose="02010609060101010101" pitchFamily="49" charset="-122"/>
                    <a:ea typeface="楷体" panose="02010609060101010101" pitchFamily="49" charset="-122"/>
                  </a:rPr>
                  <a:t>非齐次递推关系式</a:t>
                </a:r>
              </a:p>
            </p:txBody>
          </p:sp>
        </mc:Choice>
        <mc:Fallback xmlns="">
          <p:sp>
            <p:nvSpPr>
              <p:cNvPr id="3" name="文本框 2">
                <a:extLst>
                  <a:ext uri="{FF2B5EF4-FFF2-40B4-BE49-F238E27FC236}">
                    <a16:creationId xmlns:a16="http://schemas.microsoft.com/office/drawing/2014/main" id="{A8B71DA9-0340-4F38-B317-2F251BCBFC5B}"/>
                  </a:ext>
                </a:extLst>
              </p:cNvPr>
              <p:cNvSpPr txBox="1">
                <a:spLocks noRot="1" noChangeAspect="1" noMove="1" noResize="1" noEditPoints="1" noAdjustHandles="1" noChangeArrowheads="1" noChangeShapeType="1" noTextEdit="1"/>
              </p:cNvSpPr>
              <p:nvPr/>
            </p:nvSpPr>
            <p:spPr>
              <a:xfrm>
                <a:off x="1749853" y="2808985"/>
                <a:ext cx="8692286" cy="3447098"/>
              </a:xfrm>
              <a:prstGeom prst="rect">
                <a:avLst/>
              </a:prstGeom>
              <a:blipFill>
                <a:blip r:embed="rId2"/>
                <a:stretch>
                  <a:fillRect l="-1052" t="-1239" r="-281" b="-19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1177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线性递推关系式举例</a:t>
            </a:r>
          </a:p>
        </p:txBody>
      </p:sp>
      <p:grpSp>
        <p:nvGrpSpPr>
          <p:cNvPr id="23" name="组合 22">
            <a:extLst>
              <a:ext uri="{FF2B5EF4-FFF2-40B4-BE49-F238E27FC236}">
                <a16:creationId xmlns:a16="http://schemas.microsoft.com/office/drawing/2014/main" id="{D6DE32AC-F728-4343-904B-3E7CAC03FD2E}"/>
              </a:ext>
            </a:extLst>
          </p:cNvPr>
          <p:cNvGrpSpPr/>
          <p:nvPr/>
        </p:nvGrpSpPr>
        <p:grpSpPr>
          <a:xfrm>
            <a:off x="576737" y="1589075"/>
            <a:ext cx="11038524" cy="3864046"/>
            <a:chOff x="677577" y="1527472"/>
            <a:chExt cx="11038524" cy="3864046"/>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A1E59DD-29A5-40AE-8C11-82A10E76D86C}"/>
                    </a:ext>
                  </a:extLst>
                </p:cNvPr>
                <p:cNvSpPr txBox="1"/>
                <p:nvPr/>
              </p:nvSpPr>
              <p:spPr>
                <a:xfrm>
                  <a:off x="901242" y="1757536"/>
                  <a:ext cx="3637866" cy="707886"/>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长度为</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含有连续两个</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𝟎</m:t>
                      </m:r>
                    </m:oMath>
                  </a14:m>
                  <a:r>
                    <a:rPr lang="zh-CN" altLang="en-US" sz="2000" b="1">
                      <a:solidFill>
                        <a:srgbClr val="002060"/>
                      </a:solidFill>
                      <a:latin typeface="楷体" panose="02010609060101010101" pitchFamily="49" charset="-122"/>
                      <a:ea typeface="楷体" panose="02010609060101010101" pitchFamily="49" charset="-122"/>
                    </a:rPr>
                    <a:t>或含有连续两个</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𝟏</m:t>
                      </m:r>
                    </m:oMath>
                  </a14:m>
                  <a:r>
                    <a:rPr lang="zh-CN" altLang="en-US" sz="2000" b="1">
                      <a:solidFill>
                        <a:srgbClr val="002060"/>
                      </a:solidFill>
                      <a:latin typeface="楷体" panose="02010609060101010101" pitchFamily="49" charset="-122"/>
                      <a:ea typeface="楷体" panose="02010609060101010101" pitchFamily="49" charset="-122"/>
                    </a:rPr>
                    <a:t>的三进制串数</a:t>
                  </a:r>
                  <a14:m>
                    <m:oMath xmlns:m="http://schemas.openxmlformats.org/officeDocument/2006/math">
                      <m:r>
                        <m:rPr>
                          <m:lit/>
                        </m:rPr>
                        <a:rPr lang="en-US" altLang="zh-CN" sz="2000" b="1" i="1" smtClean="0">
                          <a:solidFill>
                            <a:srgbClr val="002060"/>
                          </a:solidFill>
                          <a:latin typeface="Cambria Math" panose="02040503050406030204" pitchFamily="18" charset="0"/>
                          <a:ea typeface="楷体" panose="02010609060101010101" pitchFamily="49" charset="-122"/>
                        </a:rPr>
                        <m:t>{</m:t>
                      </m:r>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𝒂</m:t>
                          </m:r>
                        </m:e>
                        <m:sub>
                          <m:r>
                            <a:rPr lang="en-US" altLang="zh-CN" sz="2000" b="1" i="1" smtClean="0">
                              <a:solidFill>
                                <a:srgbClr val="002060"/>
                              </a:solidFill>
                              <a:latin typeface="Cambria Math" panose="02040503050406030204" pitchFamily="18" charset="0"/>
                              <a:ea typeface="楷体" panose="02010609060101010101" pitchFamily="49" charset="-122"/>
                            </a:rPr>
                            <m:t>𝒏</m:t>
                          </m:r>
                        </m:sub>
                      </m:sSub>
                      <m:r>
                        <m:rPr>
                          <m:lit/>
                        </m:rPr>
                        <a:rPr lang="en-US" altLang="zh-CN" sz="2000" b="1" i="1" smtClean="0">
                          <a:solidFill>
                            <a:srgbClr val="002060"/>
                          </a:solidFill>
                          <a:latin typeface="Cambria Math" panose="02040503050406030204" pitchFamily="18" charset="0"/>
                          <a:ea typeface="楷体" panose="02010609060101010101" pitchFamily="49" charset="-122"/>
                        </a:rPr>
                        <m:t>}</m:t>
                      </m:r>
                    </m:oMath>
                  </a14:m>
                  <a:endParaRPr lang="zh-CN" altLang="en-US" sz="2000"/>
                </a:p>
              </p:txBody>
            </p:sp>
          </mc:Choice>
          <mc:Fallback xmlns="">
            <p:sp>
              <p:nvSpPr>
                <p:cNvPr id="2" name="文本框 1">
                  <a:extLst>
                    <a:ext uri="{FF2B5EF4-FFF2-40B4-BE49-F238E27FC236}">
                      <a16:creationId xmlns:a16="http://schemas.microsoft.com/office/drawing/2014/main" id="{8A1E59DD-29A5-40AE-8C11-82A10E76D86C}"/>
                    </a:ext>
                  </a:extLst>
                </p:cNvPr>
                <p:cNvSpPr txBox="1">
                  <a:spLocks noRot="1" noChangeAspect="1" noMove="1" noResize="1" noEditPoints="1" noAdjustHandles="1" noChangeArrowheads="1" noChangeShapeType="1" noTextEdit="1"/>
                </p:cNvSpPr>
                <p:nvPr/>
              </p:nvSpPr>
              <p:spPr>
                <a:xfrm>
                  <a:off x="901242" y="1757536"/>
                  <a:ext cx="3637866" cy="707886"/>
                </a:xfrm>
                <a:prstGeom prst="rect">
                  <a:avLst/>
                </a:prstGeom>
                <a:blipFill>
                  <a:blip r:embed="rId2"/>
                  <a:stretch>
                    <a:fillRect l="-1675" t="-5983"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F7D7B52-0CE9-4B44-965F-D28DFE92C82C}"/>
                    </a:ext>
                  </a:extLst>
                </p:cNvPr>
                <p:cNvSpPr txBox="1"/>
                <p:nvPr/>
              </p:nvSpPr>
              <p:spPr>
                <a:xfrm>
                  <a:off x="4901245" y="1765213"/>
                  <a:ext cx="3637866" cy="714876"/>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sub>
                        </m:sSub>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𝟐</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sub>
                        </m:sSub>
                        <m:r>
                          <a:rPr lang="en-US" altLang="zh-CN" sz="2000" b="1" i="1">
                            <a:solidFill>
                              <a:srgbClr val="C00000"/>
                            </a:solidFill>
                            <a:latin typeface="Cambria Math" panose="02040503050406030204" pitchFamily="18" charset="0"/>
                          </a:rPr>
                          <m:t>+</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𝟐</m:t>
                            </m:r>
                          </m:sub>
                        </m:sSub>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𝟐</m:t>
                        </m:r>
                        <m:r>
                          <a:rPr lang="en-US" altLang="zh-CN" sz="2000" b="1" i="1">
                            <a:solidFill>
                              <a:srgbClr val="C00000"/>
                            </a:solidFill>
                            <a:latin typeface="Cambria Math" panose="02040503050406030204" pitchFamily="18" charset="0"/>
                          </a:rPr>
                          <m:t>⋅</m:t>
                        </m:r>
                        <m:sSup>
                          <m:sSupPr>
                            <m:ctrlPr>
                              <a:rPr lang="en-US" altLang="zh-CN" sz="2000" b="1" i="1">
                                <a:solidFill>
                                  <a:srgbClr val="C00000"/>
                                </a:solidFill>
                                <a:latin typeface="Cambria Math" panose="02040503050406030204" pitchFamily="18" charset="0"/>
                              </a:rPr>
                            </m:ctrlPr>
                          </m:sSupPr>
                          <m:e>
                            <m:r>
                              <a:rPr lang="en-US" altLang="zh-CN" sz="2000" b="1" i="1">
                                <a:solidFill>
                                  <a:srgbClr val="C00000"/>
                                </a:solidFill>
                                <a:latin typeface="Cambria Math" panose="02040503050406030204" pitchFamily="18" charset="0"/>
                              </a:rPr>
                              <m:t>𝟑</m:t>
                            </m:r>
                          </m:e>
                          <m:sup>
                            <m:r>
                              <a:rPr lang="en-US" altLang="zh-CN" sz="2000" b="1" i="1">
                                <a:solidFill>
                                  <a:srgbClr val="C00000"/>
                                </a:solidFill>
                                <a:latin typeface="Cambria Math" panose="02040503050406030204" pitchFamily="18" charset="0"/>
                              </a:rPr>
                              <m:t>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𝟐</m:t>
                            </m:r>
                          </m:sup>
                        </m:sSup>
                      </m:oMath>
                    </m:oMathPara>
                  </a14:m>
                  <a:endParaRPr lang="en-US" altLang="zh-CN" sz="2000" b="1" i="1">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𝟎</m:t>
                            </m:r>
                          </m:sub>
                        </m:sSub>
                        <m:r>
                          <a:rPr lang="en-US" altLang="zh-CN" sz="2000" b="1" i="1">
                            <a:solidFill>
                              <a:srgbClr val="C00000"/>
                            </a:solidFill>
                            <a:latin typeface="Cambria Math" panose="02040503050406030204" pitchFamily="18" charset="0"/>
                          </a:rPr>
                          <m:t>=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𝟏</m:t>
                            </m:r>
                          </m:sub>
                        </m:sSub>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𝟎</m:t>
                        </m:r>
                      </m:oMath>
                    </m:oMathPara>
                  </a14:m>
                  <a:endParaRPr lang="zh-CN" altLang="en-US" sz="2000">
                    <a:solidFill>
                      <a:srgbClr val="C00000"/>
                    </a:solidFill>
                  </a:endParaRPr>
                </a:p>
              </p:txBody>
            </p:sp>
          </mc:Choice>
          <mc:Fallback xmlns="">
            <p:sp>
              <p:nvSpPr>
                <p:cNvPr id="11" name="文本框 10">
                  <a:extLst>
                    <a:ext uri="{FF2B5EF4-FFF2-40B4-BE49-F238E27FC236}">
                      <a16:creationId xmlns:a16="http://schemas.microsoft.com/office/drawing/2014/main" id="{EF7D7B52-0CE9-4B44-965F-D28DFE92C82C}"/>
                    </a:ext>
                  </a:extLst>
                </p:cNvPr>
                <p:cNvSpPr txBox="1">
                  <a:spLocks noRot="1" noChangeAspect="1" noMove="1" noResize="1" noEditPoints="1" noAdjustHandles="1" noChangeArrowheads="1" noChangeShapeType="1" noTextEdit="1"/>
                </p:cNvSpPr>
                <p:nvPr/>
              </p:nvSpPr>
              <p:spPr>
                <a:xfrm>
                  <a:off x="4901245" y="1765213"/>
                  <a:ext cx="3637866" cy="714876"/>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4B7AD646-E820-4085-87C4-E0346ED10E73}"/>
                    </a:ext>
                  </a:extLst>
                </p:cNvPr>
                <p:cNvSpPr/>
                <p:nvPr/>
              </p:nvSpPr>
              <p:spPr>
                <a:xfrm>
                  <a:off x="677577" y="3082719"/>
                  <a:ext cx="3861531" cy="707886"/>
                </a:xfrm>
                <a:prstGeom prst="rect">
                  <a:avLst/>
                </a:prstGeom>
                <a:solidFill>
                  <a:schemeClr val="accent6">
                    <a:lumMod val="20000"/>
                    <a:lumOff val="80000"/>
                    <a:alpha val="50000"/>
                  </a:schemeClr>
                </a:solidFill>
              </p:spPr>
              <p:txBody>
                <a:bodyPr wrap="square">
                  <a:spAutoFit/>
                </a:bodyPr>
                <a:lstStyle/>
                <a:p>
                  <a:r>
                    <a:rPr lang="zh-CN" altLang="en-US" sz="2000" b="1">
                      <a:solidFill>
                        <a:srgbClr val="002060"/>
                      </a:solidFill>
                      <a:latin typeface="楷体" panose="02010609060101010101" pitchFamily="49" charset="-122"/>
                      <a:ea typeface="楷体" panose="02010609060101010101" pitchFamily="49" charset="-122"/>
                    </a:rPr>
                    <a:t>长度为</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不含有连续两个</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𝟎</m:t>
                      </m:r>
                    </m:oMath>
                  </a14:m>
                  <a:r>
                    <a:rPr lang="zh-CN" altLang="en-US" sz="2000" b="1">
                      <a:solidFill>
                        <a:srgbClr val="002060"/>
                      </a:solidFill>
                      <a:latin typeface="楷体" panose="02010609060101010101" pitchFamily="49" charset="-122"/>
                      <a:ea typeface="楷体" panose="02010609060101010101" pitchFamily="49" charset="-122"/>
                    </a:rPr>
                    <a:t>且不含有连续两个</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𝟏</m:t>
                      </m:r>
                    </m:oMath>
                  </a14:m>
                  <a:r>
                    <a:rPr lang="zh-CN" altLang="en-US" sz="2000" b="1">
                      <a:solidFill>
                        <a:srgbClr val="002060"/>
                      </a:solidFill>
                      <a:latin typeface="楷体" panose="02010609060101010101" pitchFamily="49" charset="-122"/>
                      <a:ea typeface="楷体" panose="02010609060101010101" pitchFamily="49" charset="-122"/>
                    </a:rPr>
                    <a:t>的三进制串数</a:t>
                  </a:r>
                  <a14:m>
                    <m:oMath xmlns:m="http://schemas.openxmlformats.org/officeDocument/2006/math">
                      <m:r>
                        <m:rPr>
                          <m:lit/>
                        </m:rPr>
                        <a:rPr lang="en-US" altLang="zh-CN" sz="2000" b="1" i="1">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𝒂</m:t>
                          </m:r>
                        </m:e>
                        <m:sub>
                          <m:r>
                            <a:rPr lang="en-US" altLang="zh-CN" sz="2000" b="1" i="1">
                              <a:solidFill>
                                <a:srgbClr val="002060"/>
                              </a:solidFill>
                              <a:latin typeface="Cambria Math" panose="02040503050406030204" pitchFamily="18" charset="0"/>
                              <a:ea typeface="楷体" panose="02010609060101010101" pitchFamily="49" charset="-122"/>
                            </a:rPr>
                            <m:t>𝒏</m:t>
                          </m:r>
                        </m:sub>
                      </m:sSub>
                      <m:r>
                        <m:rPr>
                          <m:lit/>
                        </m:rPr>
                        <a:rPr lang="en-US" altLang="zh-CN" sz="2000" b="1" i="1">
                          <a:solidFill>
                            <a:srgbClr val="002060"/>
                          </a:solidFill>
                          <a:latin typeface="Cambria Math" panose="02040503050406030204" pitchFamily="18" charset="0"/>
                          <a:ea typeface="楷体" panose="02010609060101010101" pitchFamily="49" charset="-122"/>
                        </a:rPr>
                        <m:t>}</m:t>
                      </m:r>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3" name="矩形 2">
                  <a:extLst>
                    <a:ext uri="{FF2B5EF4-FFF2-40B4-BE49-F238E27FC236}">
                      <a16:creationId xmlns:a16="http://schemas.microsoft.com/office/drawing/2014/main" id="{4B7AD646-E820-4085-87C4-E0346ED10E73}"/>
                    </a:ext>
                  </a:extLst>
                </p:cNvPr>
                <p:cNvSpPr>
                  <a:spLocks noRot="1" noChangeAspect="1" noMove="1" noResize="1" noEditPoints="1" noAdjustHandles="1" noChangeArrowheads="1" noChangeShapeType="1" noTextEdit="1"/>
                </p:cNvSpPr>
                <p:nvPr/>
              </p:nvSpPr>
              <p:spPr>
                <a:xfrm>
                  <a:off x="677577" y="3082719"/>
                  <a:ext cx="3861531" cy="707886"/>
                </a:xfrm>
                <a:prstGeom prst="rect">
                  <a:avLst/>
                </a:prstGeom>
                <a:blipFill>
                  <a:blip r:embed="rId4"/>
                  <a:stretch>
                    <a:fillRect l="-1738" t="-6897" r="-632" b="-129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EC4CA57-D6B7-42D6-81D3-D4E4F9521AAC}"/>
                    </a:ext>
                  </a:extLst>
                </p:cNvPr>
                <p:cNvSpPr txBox="1"/>
                <p:nvPr/>
              </p:nvSpPr>
              <p:spPr>
                <a:xfrm>
                  <a:off x="4901245" y="3100544"/>
                  <a:ext cx="2686188" cy="707886"/>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sub>
                        </m:sSub>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𝟐</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sub>
                        </m:sSub>
                        <m:r>
                          <a:rPr lang="en-US" altLang="zh-CN" sz="2000" b="1" i="1">
                            <a:solidFill>
                              <a:srgbClr val="C00000"/>
                            </a:solidFill>
                            <a:latin typeface="Cambria Math" panose="02040503050406030204" pitchFamily="18" charset="0"/>
                          </a:rPr>
                          <m:t>+</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𝟐</m:t>
                            </m:r>
                          </m:sub>
                        </m:sSub>
                      </m:oMath>
                    </m:oMathPara>
                  </a14:m>
                  <a:endParaRPr lang="en-US" altLang="zh-CN" sz="2000" b="1" i="1">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𝟎</m:t>
                            </m:r>
                          </m:sub>
                        </m:sSub>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r>
                          <a:rPr lang="en-US" altLang="zh-CN" sz="2000" b="1" i="1">
                            <a:solidFill>
                              <a:srgbClr val="C00000"/>
                            </a:solidFill>
                            <a:latin typeface="Cambria Math" panose="02040503050406030204" pitchFamily="18" charset="0"/>
                          </a:rPr>
                          <m:t>,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𝟏</m:t>
                            </m:r>
                          </m:sub>
                        </m:sSub>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𝟑</m:t>
                        </m:r>
                      </m:oMath>
                    </m:oMathPara>
                  </a14:m>
                  <a:endParaRPr lang="zh-CN" altLang="en-US" sz="2000">
                    <a:solidFill>
                      <a:srgbClr val="C00000"/>
                    </a:solidFill>
                  </a:endParaRPr>
                </a:p>
              </p:txBody>
            </p:sp>
          </mc:Choice>
          <mc:Fallback xmlns="">
            <p:sp>
              <p:nvSpPr>
                <p:cNvPr id="12" name="文本框 11">
                  <a:extLst>
                    <a:ext uri="{FF2B5EF4-FFF2-40B4-BE49-F238E27FC236}">
                      <a16:creationId xmlns:a16="http://schemas.microsoft.com/office/drawing/2014/main" id="{FEC4CA57-D6B7-42D6-81D3-D4E4F9521AAC}"/>
                    </a:ext>
                  </a:extLst>
                </p:cNvPr>
                <p:cNvSpPr txBox="1">
                  <a:spLocks noRot="1" noChangeAspect="1" noMove="1" noResize="1" noEditPoints="1" noAdjustHandles="1" noChangeArrowheads="1" noChangeShapeType="1" noTextEdit="1"/>
                </p:cNvSpPr>
                <p:nvPr/>
              </p:nvSpPr>
              <p:spPr>
                <a:xfrm>
                  <a:off x="4901245" y="3100544"/>
                  <a:ext cx="2686188" cy="707886"/>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5BE35C7-8326-4CAC-9038-ECFA52718481}"/>
                    </a:ext>
                  </a:extLst>
                </p:cNvPr>
                <p:cNvSpPr txBox="1"/>
                <p:nvPr/>
              </p:nvSpPr>
              <p:spPr>
                <a:xfrm>
                  <a:off x="1828088" y="4414846"/>
                  <a:ext cx="2711020" cy="707886"/>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长度为</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含有连续三个</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rPr>
                        <m:t>𝟎</m:t>
                      </m:r>
                    </m:oMath>
                  </a14:m>
                  <a:r>
                    <a:rPr lang="zh-CN" altLang="en-US" sz="2000" b="1">
                      <a:solidFill>
                        <a:srgbClr val="002060"/>
                      </a:solidFill>
                      <a:latin typeface="楷体" panose="02010609060101010101" pitchFamily="49" charset="-122"/>
                      <a:ea typeface="楷体" panose="02010609060101010101" pitchFamily="49" charset="-122"/>
                    </a:rPr>
                    <a:t>的二进制串数</a:t>
                  </a:r>
                  <a14:m>
                    <m:oMath xmlns:m="http://schemas.openxmlformats.org/officeDocument/2006/math">
                      <m:r>
                        <m:rPr>
                          <m:lit/>
                        </m:rPr>
                        <a:rPr lang="en-US" altLang="zh-CN" sz="2000" b="1" i="1">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i="1">
                              <a:solidFill>
                                <a:srgbClr val="002060"/>
                              </a:solidFill>
                              <a:latin typeface="Cambria Math" panose="02040503050406030204" pitchFamily="18" charset="0"/>
                              <a:ea typeface="楷体" panose="02010609060101010101" pitchFamily="49" charset="-122"/>
                            </a:rPr>
                            <m:t>𝒂</m:t>
                          </m:r>
                        </m:e>
                        <m:sub>
                          <m:r>
                            <a:rPr lang="en-US" altLang="zh-CN" sz="2000" b="1" i="1">
                              <a:solidFill>
                                <a:srgbClr val="002060"/>
                              </a:solidFill>
                              <a:latin typeface="Cambria Math" panose="02040503050406030204" pitchFamily="18" charset="0"/>
                              <a:ea typeface="楷体" panose="02010609060101010101" pitchFamily="49" charset="-122"/>
                            </a:rPr>
                            <m:t>𝒏</m:t>
                          </m:r>
                        </m:sub>
                      </m:sSub>
                      <m:r>
                        <m:rPr>
                          <m:lit/>
                        </m:rPr>
                        <a:rPr lang="en-US" altLang="zh-CN" sz="2000" b="1" i="1">
                          <a:solidFill>
                            <a:srgbClr val="002060"/>
                          </a:solidFill>
                          <a:latin typeface="Cambria Math" panose="02040503050406030204" pitchFamily="18" charset="0"/>
                          <a:ea typeface="楷体" panose="02010609060101010101" pitchFamily="49" charset="-122"/>
                        </a:rPr>
                        <m:t>}</m:t>
                      </m:r>
                    </m:oMath>
                  </a14:m>
                  <a:endParaRPr lang="zh-CN" altLang="en-US" sz="2000"/>
                </a:p>
              </p:txBody>
            </p:sp>
          </mc:Choice>
          <mc:Fallback xmlns="">
            <p:sp>
              <p:nvSpPr>
                <p:cNvPr id="4" name="文本框 3">
                  <a:extLst>
                    <a:ext uri="{FF2B5EF4-FFF2-40B4-BE49-F238E27FC236}">
                      <a16:creationId xmlns:a16="http://schemas.microsoft.com/office/drawing/2014/main" id="{75BE35C7-8326-4CAC-9038-ECFA52718481}"/>
                    </a:ext>
                  </a:extLst>
                </p:cNvPr>
                <p:cNvSpPr txBox="1">
                  <a:spLocks noRot="1" noChangeAspect="1" noMove="1" noResize="1" noEditPoints="1" noAdjustHandles="1" noChangeArrowheads="1" noChangeShapeType="1" noTextEdit="1"/>
                </p:cNvSpPr>
                <p:nvPr/>
              </p:nvSpPr>
              <p:spPr>
                <a:xfrm>
                  <a:off x="1828088" y="4414846"/>
                  <a:ext cx="2711020" cy="707886"/>
                </a:xfrm>
                <a:prstGeom prst="rect">
                  <a:avLst/>
                </a:prstGeom>
                <a:blipFill>
                  <a:blip r:embed="rId6"/>
                  <a:stretch>
                    <a:fillRect l="-2247" t="-6034" b="-120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382AFA4-4293-4C52-9D2D-8D9E650F1EA1}"/>
                    </a:ext>
                  </a:extLst>
                </p:cNvPr>
                <p:cNvSpPr txBox="1"/>
                <p:nvPr/>
              </p:nvSpPr>
              <p:spPr>
                <a:xfrm>
                  <a:off x="4901246" y="4352232"/>
                  <a:ext cx="4085968" cy="868764"/>
                </a:xfrm>
                <a:prstGeom prst="rect">
                  <a:avLst/>
                </a:prstGeom>
                <a:solidFill>
                  <a:schemeClr val="accent2">
                    <a:lumMod val="20000"/>
                    <a:lumOff val="80000"/>
                  </a:schemeClr>
                </a:solidFill>
              </p:spPr>
              <p:txBody>
                <a:bodyPr wrap="square"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sub>
                        </m:sSub>
                        <m:r>
                          <a:rPr lang="en-US" altLang="zh-CN" sz="2000" b="1" i="1">
                            <a:solidFill>
                              <a:srgbClr val="C00000"/>
                            </a:solidFill>
                            <a:latin typeface="Cambria Math" panose="02040503050406030204" pitchFamily="18" charset="0"/>
                          </a:rPr>
                          <m:t>=</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sub>
                        </m:sSub>
                        <m:r>
                          <a:rPr lang="en-US" altLang="zh-CN" sz="2000" b="1" i="1">
                            <a:solidFill>
                              <a:srgbClr val="C00000"/>
                            </a:solidFill>
                            <a:latin typeface="Cambria Math" panose="02040503050406030204" pitchFamily="18" charset="0"/>
                          </a:rPr>
                          <m:t>+</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𝟐</m:t>
                            </m:r>
                          </m:sub>
                        </m:sSub>
                        <m:r>
                          <a:rPr lang="en-US" altLang="zh-CN" sz="2000" b="1" i="1">
                            <a:solidFill>
                              <a:srgbClr val="C00000"/>
                            </a:solidFill>
                            <a:latin typeface="Cambria Math" panose="02040503050406030204" pitchFamily="18" charset="0"/>
                          </a:rPr>
                          <m:t>+</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𝟑</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𝟑</m:t>
                            </m:r>
                          </m:sup>
                        </m:sSup>
                      </m:oMath>
                    </m:oMathPara>
                  </a14:m>
                  <a:endParaRPr lang="en-US" altLang="zh-CN" sz="2000" b="1" i="1">
                    <a:solidFill>
                      <a:srgbClr val="C00000"/>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𝟎</m:t>
                            </m:r>
                          </m:sub>
                        </m:sSub>
                        <m:r>
                          <a:rPr lang="en-US" altLang="zh-CN" sz="2000" b="1" i="1">
                            <a:solidFill>
                              <a:srgbClr val="C00000"/>
                            </a:solidFill>
                            <a:latin typeface="Cambria Math" panose="02040503050406030204" pitchFamily="18" charset="0"/>
                          </a:rPr>
                          <m:t>=</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𝟏</m:t>
                            </m:r>
                          </m:sub>
                        </m:sSub>
                        <m:r>
                          <a:rPr lang="en-US" altLang="zh-CN" sz="2000" b="1" i="1">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𝟐</m:t>
                            </m:r>
                          </m:sub>
                        </m:sSub>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𝟎</m:t>
                        </m:r>
                      </m:oMath>
                    </m:oMathPara>
                  </a14:m>
                  <a:endParaRPr lang="zh-CN" altLang="en-US" sz="2000">
                    <a:solidFill>
                      <a:srgbClr val="C00000"/>
                    </a:solidFill>
                  </a:endParaRPr>
                </a:p>
              </p:txBody>
            </p:sp>
          </mc:Choice>
          <mc:Fallback xmlns="">
            <p:sp>
              <p:nvSpPr>
                <p:cNvPr id="13" name="文本框 12">
                  <a:extLst>
                    <a:ext uri="{FF2B5EF4-FFF2-40B4-BE49-F238E27FC236}">
                      <a16:creationId xmlns:a16="http://schemas.microsoft.com/office/drawing/2014/main" id="{1382AFA4-4293-4C52-9D2D-8D9E650F1EA1}"/>
                    </a:ext>
                  </a:extLst>
                </p:cNvPr>
                <p:cNvSpPr txBox="1">
                  <a:spLocks noRot="1" noChangeAspect="1" noMove="1" noResize="1" noEditPoints="1" noAdjustHandles="1" noChangeArrowheads="1" noChangeShapeType="1" noTextEdit="1"/>
                </p:cNvSpPr>
                <p:nvPr/>
              </p:nvSpPr>
              <p:spPr>
                <a:xfrm>
                  <a:off x="4901246" y="4352232"/>
                  <a:ext cx="4085968" cy="86876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F7EE2E8-9862-452A-9DD8-A63EADAAC594}"/>
                    </a:ext>
                  </a:extLst>
                </p:cNvPr>
                <p:cNvSpPr txBox="1"/>
                <p:nvPr/>
              </p:nvSpPr>
              <p:spPr>
                <a:xfrm>
                  <a:off x="9349352" y="1527472"/>
                  <a:ext cx="2366749" cy="1222964"/>
                </a:xfrm>
                <a:prstGeom prst="rect">
                  <a:avLst/>
                </a:prstGeom>
                <a:solidFill>
                  <a:schemeClr val="accent4">
                    <a:lumMod val="20000"/>
                    <a:lumOff val="80000"/>
                  </a:schemeClr>
                </a:solidFill>
              </p:spPr>
              <p:txBody>
                <a:bodyPr wrap="square" rtlCol="0">
                  <a:spAutoFit/>
                </a:bodyPr>
                <a:lstStyle/>
                <a:p>
                  <a:pPr>
                    <a:lnSpc>
                      <a:spcPts val="2800"/>
                    </a:lnSpc>
                    <a:spcBef>
                      <a:spcPts val="600"/>
                    </a:spcBef>
                  </a:pPr>
                  <a:r>
                    <a:rPr lang="zh-CN" altLang="en-US" sz="2000" b="1">
                      <a:solidFill>
                        <a:schemeClr val="accent2">
                          <a:lumMod val="50000"/>
                        </a:schemeClr>
                      </a:solidFill>
                    </a:rPr>
                    <a:t>常系数</a:t>
                  </a:r>
                  <a14:m>
                    <m:oMath xmlns:m="http://schemas.openxmlformats.org/officeDocument/2006/math">
                      <m:r>
                        <a:rPr lang="en-US" altLang="zh-CN" sz="2000" b="1" i="1">
                          <a:solidFill>
                            <a:schemeClr val="accent2">
                              <a:lumMod val="50000"/>
                            </a:schemeClr>
                          </a:solidFill>
                          <a:latin typeface="Cambria Math" panose="02040503050406030204" pitchFamily="18" charset="0"/>
                        </a:rPr>
                        <m:t>𝟐</m:t>
                      </m:r>
                    </m:oMath>
                  </a14:m>
                  <a:r>
                    <a:rPr lang="zh-CN" altLang="en-US" sz="2000" b="1">
                      <a:solidFill>
                        <a:schemeClr val="accent2">
                          <a:lumMod val="50000"/>
                        </a:schemeClr>
                      </a:solidFill>
                    </a:rPr>
                    <a:t>阶线性</a:t>
                  </a:r>
                  <a:r>
                    <a:rPr lang="zh-CN" altLang="en-US" sz="2000" b="1">
                      <a:solidFill>
                        <a:srgbClr val="C00000"/>
                      </a:solidFill>
                    </a:rPr>
                    <a:t>非齐次</a:t>
                  </a:r>
                  <a:r>
                    <a:rPr lang="zh-CN" altLang="en-US" sz="2000" b="1">
                      <a:solidFill>
                        <a:schemeClr val="accent2">
                          <a:lumMod val="50000"/>
                        </a:schemeClr>
                      </a:solidFill>
                    </a:rPr>
                    <a:t>递推关系式</a:t>
                  </a:r>
                  <a:endParaRPr lang="en-US" altLang="zh-CN" sz="2000" b="1">
                    <a:solidFill>
                      <a:schemeClr val="accent2">
                        <a:lumMod val="50000"/>
                      </a:schemeClr>
                    </a:solidFill>
                  </a:endParaRPr>
                </a:p>
                <a:p>
                  <a:pPr marL="342900" indent="-342900">
                    <a:lnSpc>
                      <a:spcPts val="2800"/>
                    </a:lnSpc>
                    <a:spcBef>
                      <a:spcPts val="600"/>
                    </a:spcBef>
                    <a:buFont typeface="Arial" panose="020B0604020202020204" pitchFamily="34" charset="0"/>
                    <a:buChar char="•"/>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𝒏</m:t>
                          </m:r>
                        </m:e>
                      </m:d>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𝟐</m:t>
                      </m:r>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𝟑</m:t>
                          </m:r>
                        </m:e>
                        <m:sup>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sup>
                      </m:sSup>
                    </m:oMath>
                  </a14:m>
                  <a:endParaRPr lang="zh-CN" altLang="en-US" sz="2000"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3F7EE2E8-9862-452A-9DD8-A63EADAAC594}"/>
                    </a:ext>
                  </a:extLst>
                </p:cNvPr>
                <p:cNvSpPr txBox="1">
                  <a:spLocks noRot="1" noChangeAspect="1" noMove="1" noResize="1" noEditPoints="1" noAdjustHandles="1" noChangeArrowheads="1" noChangeShapeType="1" noTextEdit="1"/>
                </p:cNvSpPr>
                <p:nvPr/>
              </p:nvSpPr>
              <p:spPr>
                <a:xfrm>
                  <a:off x="9349352" y="1527472"/>
                  <a:ext cx="2366749" cy="1222964"/>
                </a:xfrm>
                <a:prstGeom prst="rect">
                  <a:avLst/>
                </a:prstGeom>
                <a:blipFill>
                  <a:blip r:embed="rId8"/>
                  <a:stretch>
                    <a:fillRect l="-2577" t="-500" b="-6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FD5E469-3A71-4863-90B7-B316062E6154}"/>
                    </a:ext>
                  </a:extLst>
                </p:cNvPr>
                <p:cNvSpPr txBox="1"/>
                <p:nvPr/>
              </p:nvSpPr>
              <p:spPr>
                <a:xfrm>
                  <a:off x="9338032" y="2836352"/>
                  <a:ext cx="2366749" cy="1222964"/>
                </a:xfrm>
                <a:prstGeom prst="rect">
                  <a:avLst/>
                </a:prstGeom>
                <a:solidFill>
                  <a:schemeClr val="accent4">
                    <a:lumMod val="20000"/>
                    <a:lumOff val="80000"/>
                  </a:schemeClr>
                </a:solidFill>
              </p:spPr>
              <p:txBody>
                <a:bodyPr wrap="square" rtlCol="0">
                  <a:spAutoFit/>
                </a:bodyPr>
                <a:lstStyle/>
                <a:p>
                  <a:pPr>
                    <a:lnSpc>
                      <a:spcPts val="2800"/>
                    </a:lnSpc>
                    <a:spcBef>
                      <a:spcPts val="600"/>
                    </a:spcBef>
                  </a:pPr>
                  <a:r>
                    <a:rPr lang="zh-CN" altLang="en-US" sz="2000" b="1">
                      <a:solidFill>
                        <a:schemeClr val="accent2">
                          <a:lumMod val="50000"/>
                        </a:schemeClr>
                      </a:solidFill>
                    </a:rPr>
                    <a:t>常系数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𝟐</m:t>
                      </m:r>
                    </m:oMath>
                  </a14:m>
                  <a:r>
                    <a:rPr lang="zh-CN" altLang="en-US" sz="2000" b="1">
                      <a:solidFill>
                        <a:schemeClr val="accent2">
                          <a:lumMod val="50000"/>
                        </a:schemeClr>
                      </a:solidFill>
                    </a:rPr>
                    <a:t>阶线性</a:t>
                  </a:r>
                  <a:r>
                    <a:rPr lang="zh-CN" altLang="en-US" sz="2000" b="1">
                      <a:solidFill>
                        <a:srgbClr val="C00000"/>
                      </a:solidFill>
                    </a:rPr>
                    <a:t>齐次</a:t>
                  </a:r>
                  <a:r>
                    <a:rPr lang="zh-CN" altLang="en-US" sz="2000" b="1">
                      <a:solidFill>
                        <a:schemeClr val="accent2">
                          <a:lumMod val="50000"/>
                        </a:schemeClr>
                      </a:solidFill>
                    </a:rPr>
                    <a:t>递推关系式</a:t>
                  </a:r>
                  <a:endParaRPr lang="en-US" altLang="zh-CN" sz="2000" b="1">
                    <a:solidFill>
                      <a:schemeClr val="accent2">
                        <a:lumMod val="50000"/>
                      </a:schemeClr>
                    </a:solidFill>
                  </a:endParaRPr>
                </a:p>
                <a:p>
                  <a:pPr marL="342900" indent="-342900">
                    <a:lnSpc>
                      <a:spcPts val="2800"/>
                    </a:lnSpc>
                    <a:spcBef>
                      <a:spcPts val="600"/>
                    </a:spcBef>
                    <a:buFont typeface="Arial" panose="020B0604020202020204" pitchFamily="34" charset="0"/>
                    <a:buChar char="•"/>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𝒏</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𝟎</m:t>
                      </m:r>
                    </m:oMath>
                  </a14:m>
                  <a:endParaRPr lang="zh-CN" altLang="en-US" sz="2000"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CFD5E469-3A71-4863-90B7-B316062E6154}"/>
                    </a:ext>
                  </a:extLst>
                </p:cNvPr>
                <p:cNvSpPr txBox="1">
                  <a:spLocks noRot="1" noChangeAspect="1" noMove="1" noResize="1" noEditPoints="1" noAdjustHandles="1" noChangeArrowheads="1" noChangeShapeType="1" noTextEdit="1"/>
                </p:cNvSpPr>
                <p:nvPr/>
              </p:nvSpPr>
              <p:spPr>
                <a:xfrm>
                  <a:off x="9338032" y="2836352"/>
                  <a:ext cx="2366749" cy="1222964"/>
                </a:xfrm>
                <a:prstGeom prst="rect">
                  <a:avLst/>
                </a:prstGeom>
                <a:blipFill>
                  <a:blip r:embed="rId9"/>
                  <a:stretch>
                    <a:fillRect l="-2571" b="-64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E436D42-6C7A-4400-8576-3EE402D47316}"/>
                    </a:ext>
                  </a:extLst>
                </p:cNvPr>
                <p:cNvSpPr txBox="1"/>
                <p:nvPr/>
              </p:nvSpPr>
              <p:spPr>
                <a:xfrm>
                  <a:off x="9349351" y="4168554"/>
                  <a:ext cx="2366749" cy="1222964"/>
                </a:xfrm>
                <a:prstGeom prst="rect">
                  <a:avLst/>
                </a:prstGeom>
                <a:solidFill>
                  <a:schemeClr val="accent4">
                    <a:lumMod val="20000"/>
                    <a:lumOff val="80000"/>
                  </a:schemeClr>
                </a:solidFill>
              </p:spPr>
              <p:txBody>
                <a:bodyPr wrap="square" rtlCol="0">
                  <a:spAutoFit/>
                </a:bodyPr>
                <a:lstStyle/>
                <a:p>
                  <a:pPr>
                    <a:lnSpc>
                      <a:spcPts val="2800"/>
                    </a:lnSpc>
                    <a:spcBef>
                      <a:spcPts val="600"/>
                    </a:spcBef>
                  </a:pPr>
                  <a:r>
                    <a:rPr lang="zh-CN" altLang="en-US" sz="2000" b="1">
                      <a:solidFill>
                        <a:schemeClr val="accent2">
                          <a:lumMod val="50000"/>
                        </a:schemeClr>
                      </a:solidFill>
                    </a:rPr>
                    <a:t>常系数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𝟑</m:t>
                      </m:r>
                    </m:oMath>
                  </a14:m>
                  <a:r>
                    <a:rPr lang="zh-CN" altLang="en-US" sz="2000" b="1">
                      <a:solidFill>
                        <a:schemeClr val="accent2">
                          <a:lumMod val="50000"/>
                        </a:schemeClr>
                      </a:solidFill>
                    </a:rPr>
                    <a:t>阶线性</a:t>
                  </a:r>
                  <a:r>
                    <a:rPr lang="zh-CN" altLang="en-US" sz="2000" b="1">
                      <a:solidFill>
                        <a:srgbClr val="C00000"/>
                      </a:solidFill>
                    </a:rPr>
                    <a:t>非齐次</a:t>
                  </a:r>
                  <a:r>
                    <a:rPr lang="zh-CN" altLang="en-US" sz="2000" b="1">
                      <a:solidFill>
                        <a:schemeClr val="accent2">
                          <a:lumMod val="50000"/>
                        </a:schemeClr>
                      </a:solidFill>
                    </a:rPr>
                    <a:t>递推关系式</a:t>
                  </a:r>
                  <a:endParaRPr lang="en-US" altLang="zh-CN" sz="2000" b="1">
                    <a:solidFill>
                      <a:schemeClr val="accent2">
                        <a:lumMod val="50000"/>
                      </a:schemeClr>
                    </a:solidFill>
                  </a:endParaRPr>
                </a:p>
                <a:p>
                  <a:pPr marL="342900" indent="-342900">
                    <a:lnSpc>
                      <a:spcPts val="2800"/>
                    </a:lnSpc>
                    <a:spcBef>
                      <a:spcPts val="600"/>
                    </a:spcBef>
                    <a:buFont typeface="Arial" panose="020B0604020202020204" pitchFamily="34" charset="0"/>
                    <a:buChar char="•"/>
                  </a:pP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𝒏</m:t>
                          </m:r>
                        </m:e>
                      </m:d>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𝟐</m:t>
                          </m:r>
                        </m:e>
                        <m:sup>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𝟑</m:t>
                          </m:r>
                        </m:sup>
                      </m:sSup>
                    </m:oMath>
                  </a14:m>
                  <a:endParaRPr lang="zh-CN" altLang="en-US" sz="2000"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9E436D42-6C7A-4400-8576-3EE402D47316}"/>
                    </a:ext>
                  </a:extLst>
                </p:cNvPr>
                <p:cNvSpPr txBox="1">
                  <a:spLocks noRot="1" noChangeAspect="1" noMove="1" noResize="1" noEditPoints="1" noAdjustHandles="1" noChangeArrowheads="1" noChangeShapeType="1" noTextEdit="1"/>
                </p:cNvSpPr>
                <p:nvPr/>
              </p:nvSpPr>
              <p:spPr>
                <a:xfrm>
                  <a:off x="9349351" y="4168554"/>
                  <a:ext cx="2366749" cy="1222964"/>
                </a:xfrm>
                <a:prstGeom prst="rect">
                  <a:avLst/>
                </a:prstGeom>
                <a:blipFill>
                  <a:blip r:embed="rId10"/>
                  <a:stretch>
                    <a:fillRect l="-2577" t="-498" b="-5970"/>
                  </a:stretch>
                </a:blipFill>
              </p:spPr>
              <p:txBody>
                <a:bodyPr/>
                <a:lstStyle/>
                <a:p>
                  <a:r>
                    <a:rPr lang="zh-CN" altLang="en-US">
                      <a:noFill/>
                    </a:rPr>
                    <a:t> </a:t>
                  </a:r>
                </a:p>
              </p:txBody>
            </p:sp>
          </mc:Fallback>
        </mc:AlternateContent>
        <p:sp>
          <p:nvSpPr>
            <p:cNvPr id="14" name="箭头: 右 13">
              <a:extLst>
                <a:ext uri="{FF2B5EF4-FFF2-40B4-BE49-F238E27FC236}">
                  <a16:creationId xmlns:a16="http://schemas.microsoft.com/office/drawing/2014/main" id="{1A1AC993-6612-4F9D-9438-C782FFC7E642}"/>
                </a:ext>
              </a:extLst>
            </p:cNvPr>
            <p:cNvSpPr/>
            <p:nvPr/>
          </p:nvSpPr>
          <p:spPr>
            <a:xfrm>
              <a:off x="4539108" y="2102917"/>
              <a:ext cx="36213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41CB9771-81C3-45E2-B5FA-B25394BB39F8}"/>
                </a:ext>
              </a:extLst>
            </p:cNvPr>
            <p:cNvSpPr/>
            <p:nvPr/>
          </p:nvSpPr>
          <p:spPr>
            <a:xfrm>
              <a:off x="4539107" y="3425854"/>
              <a:ext cx="362137" cy="52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C9D18276-6F47-49F0-BF19-F7967B37C974}"/>
                </a:ext>
              </a:extLst>
            </p:cNvPr>
            <p:cNvSpPr/>
            <p:nvPr/>
          </p:nvSpPr>
          <p:spPr>
            <a:xfrm>
              <a:off x="4539107" y="4749526"/>
              <a:ext cx="362137" cy="590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B93254EB-AC6E-433E-9139-F46A47F896DE}"/>
                </a:ext>
              </a:extLst>
            </p:cNvPr>
            <p:cNvSpPr/>
            <p:nvPr/>
          </p:nvSpPr>
          <p:spPr>
            <a:xfrm>
              <a:off x="8539111" y="2111479"/>
              <a:ext cx="79892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0972AC5C-BC86-4977-A87B-21E1FC3D88EF}"/>
                </a:ext>
              </a:extLst>
            </p:cNvPr>
            <p:cNvSpPr/>
            <p:nvPr/>
          </p:nvSpPr>
          <p:spPr>
            <a:xfrm>
              <a:off x="7587433" y="3429000"/>
              <a:ext cx="175059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F21C8721-7364-407A-9784-6E7CEFD5DE6E}"/>
                </a:ext>
              </a:extLst>
            </p:cNvPr>
            <p:cNvSpPr/>
            <p:nvPr/>
          </p:nvSpPr>
          <p:spPr>
            <a:xfrm>
              <a:off x="8987214" y="4765698"/>
              <a:ext cx="36213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35466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线性齐次递推关系式的求解</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7A479C6-2BE2-4BA6-A0B8-24047E0E00CC}"/>
                  </a:ext>
                </a:extLst>
              </p:cNvPr>
              <p:cNvSpPr txBox="1"/>
              <p:nvPr/>
            </p:nvSpPr>
            <p:spPr>
              <a:xfrm>
                <a:off x="3255218" y="1047754"/>
                <a:ext cx="5681560" cy="984885"/>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常系数</a:t>
                </a:r>
                <a14:m>
                  <m:oMath xmlns:m="http://schemas.openxmlformats.org/officeDocument/2006/math">
                    <m:r>
                      <a:rPr lang="en-US" altLang="zh-CN" sz="2400" b="1" i="1" smtClean="0">
                        <a:solidFill>
                          <a:srgbClr val="002060"/>
                        </a:solidFill>
                        <a:latin typeface="Cambria Math" panose="02040503050406030204" pitchFamily="18" charset="0"/>
                      </a:rPr>
                      <m:t>𝒌</m:t>
                    </m:r>
                  </m:oMath>
                </a14:m>
                <a:r>
                  <a:rPr lang="zh-CN" altLang="en-US" sz="2400" b="1">
                    <a:solidFill>
                      <a:srgbClr val="002060"/>
                    </a:solidFill>
                    <a:latin typeface="楷体" panose="02010609060101010101" pitchFamily="49" charset="-122"/>
                    <a:ea typeface="楷体" panose="02010609060101010101" pitchFamily="49" charset="-122"/>
                  </a:rPr>
                  <a:t>阶线性齐次递推关系式</a:t>
                </a:r>
                <a:endParaRPr lang="en-US" altLang="zh-CN" sz="2400"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sub>
                      </m:sSub>
                      <m:r>
                        <a:rPr lang="en-US" altLang="zh-CN" sz="2400" b="1" i="1" smtClean="0">
                          <a:solidFill>
                            <a:schemeClr val="accent2">
                              <a:lumMod val="50000"/>
                            </a:schemeClr>
                          </a:solidFill>
                          <a:latin typeface="Cambria Math" panose="02040503050406030204" pitchFamily="18" charset="0"/>
                        </a:rPr>
                        <m:t>= </m:t>
                      </m:r>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𝒄</m:t>
                          </m:r>
                        </m:e>
                        <m:sub>
                          <m:r>
                            <a:rPr lang="en-US" altLang="zh-CN" sz="2400" b="1" i="1" smtClean="0">
                              <a:solidFill>
                                <a:schemeClr val="accent2">
                                  <a:lumMod val="50000"/>
                                </a:schemeClr>
                              </a:solidFill>
                              <a:latin typeface="Cambria Math" panose="02040503050406030204" pitchFamily="18" charset="0"/>
                            </a:rPr>
                            <m:t>𝟏</m:t>
                          </m:r>
                        </m:sub>
                      </m:sSub>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𝟏</m:t>
                          </m:r>
                        </m:sub>
                      </m:sSub>
                      <m:r>
                        <a:rPr lang="en-US" altLang="zh-CN" sz="2400" b="1" i="1" smtClean="0">
                          <a:solidFill>
                            <a:schemeClr val="accent2">
                              <a:lumMod val="50000"/>
                            </a:schemeClr>
                          </a:solidFill>
                          <a:latin typeface="Cambria Math" panose="02040503050406030204" pitchFamily="18" charset="0"/>
                        </a:rPr>
                        <m:t>+ </m:t>
                      </m:r>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𝒄</m:t>
                          </m:r>
                        </m:e>
                        <m:sub>
                          <m:r>
                            <a:rPr lang="en-US" altLang="zh-CN" sz="2400" b="1" i="1" smtClean="0">
                              <a:solidFill>
                                <a:schemeClr val="accent2">
                                  <a:lumMod val="50000"/>
                                </a:schemeClr>
                              </a:solidFill>
                              <a:latin typeface="Cambria Math" panose="02040503050406030204" pitchFamily="18" charset="0"/>
                            </a:rPr>
                            <m:t>𝟐</m:t>
                          </m:r>
                        </m:sub>
                      </m:sSub>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𝟐</m:t>
                          </m:r>
                        </m:sub>
                      </m:sSub>
                      <m:r>
                        <a:rPr lang="en-US" altLang="zh-CN" sz="2400" b="1" i="1" smtClean="0">
                          <a:solidFill>
                            <a:schemeClr val="accent2">
                              <a:lumMod val="50000"/>
                            </a:schemeClr>
                          </a:solidFill>
                          <a:latin typeface="Cambria Math" panose="02040503050406030204" pitchFamily="18" charset="0"/>
                        </a:rPr>
                        <m:t>+ ⋯+ </m:t>
                      </m:r>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𝒄</m:t>
                          </m:r>
                        </m:e>
                        <m:sub>
                          <m:r>
                            <a:rPr lang="en-US" altLang="zh-CN" sz="2400" b="1" i="1" smtClean="0">
                              <a:solidFill>
                                <a:schemeClr val="accent2">
                                  <a:lumMod val="50000"/>
                                </a:schemeClr>
                              </a:solidFill>
                              <a:latin typeface="Cambria Math" panose="02040503050406030204" pitchFamily="18" charset="0"/>
                            </a:rPr>
                            <m:t>𝒌</m:t>
                          </m:r>
                        </m:sub>
                      </m:sSub>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𝒌</m:t>
                          </m:r>
                        </m:sub>
                      </m:sSub>
                    </m:oMath>
                  </m:oMathPara>
                </a14:m>
                <a:endParaRPr lang="en-US" altLang="zh-CN" sz="2400" b="1"/>
              </a:p>
            </p:txBody>
          </p:sp>
        </mc:Choice>
        <mc:Fallback xmlns="">
          <p:sp>
            <p:nvSpPr>
              <p:cNvPr id="2" name="文本框 1">
                <a:extLst>
                  <a:ext uri="{FF2B5EF4-FFF2-40B4-BE49-F238E27FC236}">
                    <a16:creationId xmlns:a16="http://schemas.microsoft.com/office/drawing/2014/main" id="{A7A479C6-2BE2-4BA6-A0B8-24047E0E00CC}"/>
                  </a:ext>
                </a:extLst>
              </p:cNvPr>
              <p:cNvSpPr txBox="1">
                <a:spLocks noRot="1" noChangeAspect="1" noMove="1" noResize="1" noEditPoints="1" noAdjustHandles="1" noChangeArrowheads="1" noChangeShapeType="1" noTextEdit="1"/>
              </p:cNvSpPr>
              <p:nvPr/>
            </p:nvSpPr>
            <p:spPr>
              <a:xfrm>
                <a:off x="3255218" y="1047754"/>
                <a:ext cx="5681560" cy="984885"/>
              </a:xfrm>
              <a:prstGeom prst="rect">
                <a:avLst/>
              </a:prstGeom>
              <a:blipFill>
                <a:blip r:embed="rId2"/>
                <a:stretch>
                  <a:fillRect t="-68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1E33790-6A15-4086-B10E-F22338A0928D}"/>
                  </a:ext>
                </a:extLst>
              </p:cNvPr>
              <p:cNvSpPr txBox="1"/>
              <p:nvPr/>
            </p:nvSpPr>
            <p:spPr>
              <a:xfrm>
                <a:off x="890098" y="2207587"/>
                <a:ext cx="10549769" cy="411779"/>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方程</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smtClean="0">
                            <a:solidFill>
                              <a:srgbClr val="C00000"/>
                            </a:solidFill>
                            <a:latin typeface="Cambria Math" panose="02040503050406030204" pitchFamily="18" charset="0"/>
                          </a:rPr>
                          <m:t>𝒌</m:t>
                        </m:r>
                      </m:sup>
                    </m:sSup>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𝒄</m:t>
                        </m:r>
                      </m:e>
                      <m:sub>
                        <m:r>
                          <a:rPr lang="en-US" altLang="zh-CN" sz="2000" b="1" i="1" smtClean="0">
                            <a:solidFill>
                              <a:srgbClr val="C00000"/>
                            </a:solidFill>
                            <a:latin typeface="Cambria Math" panose="02040503050406030204" pitchFamily="18" charset="0"/>
                          </a:rPr>
                          <m:t>𝟏</m:t>
                        </m:r>
                      </m:sub>
                    </m:sSub>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a:solidFill>
                              <a:srgbClr val="C00000"/>
                            </a:solidFill>
                            <a:latin typeface="Cambria Math" panose="02040503050406030204" pitchFamily="18" charset="0"/>
                          </a:rPr>
                          <m:t>𝒌</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𝟏</m:t>
                        </m:r>
                      </m:sup>
                    </m:sSup>
                    <m:r>
                      <a:rPr lang="en-US" altLang="zh-CN" sz="2000" b="1" i="1">
                        <a:solidFill>
                          <a:srgbClr val="C00000"/>
                        </a:solidFill>
                        <a:latin typeface="Cambria Math" panose="02040503050406030204" pitchFamily="18" charset="0"/>
                      </a:rPr>
                      <m:t>+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𝒄</m:t>
                        </m:r>
                      </m:e>
                      <m:sub>
                        <m:r>
                          <a:rPr lang="en-US" altLang="zh-CN" sz="2000" b="1" i="1" smtClean="0">
                            <a:solidFill>
                              <a:srgbClr val="C00000"/>
                            </a:solidFill>
                            <a:latin typeface="Cambria Math" panose="02040503050406030204" pitchFamily="18" charset="0"/>
                          </a:rPr>
                          <m:t>𝟐</m:t>
                        </m:r>
                      </m:sub>
                    </m:sSub>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a:solidFill>
                              <a:srgbClr val="C00000"/>
                            </a:solidFill>
                            <a:latin typeface="Cambria Math" panose="02040503050406030204" pitchFamily="18" charset="0"/>
                          </a:rPr>
                          <m:t>𝒌</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𝟐</m:t>
                        </m:r>
                      </m:sup>
                    </m:sSup>
                    <m:r>
                      <a:rPr lang="en-US" altLang="zh-CN" sz="2000" b="1" i="1">
                        <a:solidFill>
                          <a:srgbClr val="C00000"/>
                        </a:solidFill>
                        <a:latin typeface="Cambria Math" panose="02040503050406030204" pitchFamily="18" charset="0"/>
                      </a:rPr>
                      <m:t>+ ⋯+ </m:t>
                    </m:r>
                    <m:sSub>
                      <m:sSubPr>
                        <m:ctrlPr>
                          <a:rPr lang="en-US" altLang="zh-CN" sz="2000" b="1" i="1">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𝒄</m:t>
                        </m:r>
                      </m:e>
                      <m:sub>
                        <m:r>
                          <a:rPr lang="en-US" altLang="zh-CN" sz="2000" b="1" i="1" smtClean="0">
                            <a:solidFill>
                              <a:srgbClr val="C00000"/>
                            </a:solidFill>
                            <a:latin typeface="Cambria Math" panose="02040503050406030204" pitchFamily="18" charset="0"/>
                          </a:rPr>
                          <m:t>𝒌</m:t>
                        </m:r>
                      </m:sub>
                    </m:sSub>
                  </m:oMath>
                </a14:m>
                <a:r>
                  <a:rPr lang="zh-CN" altLang="en-US" sz="2000" b="1">
                    <a:solidFill>
                      <a:schemeClr val="accent2">
                        <a:lumMod val="50000"/>
                      </a:schemeClr>
                    </a:solidFill>
                  </a:rPr>
                  <a:t>称为该递推关系式的</a:t>
                </a:r>
                <a:r>
                  <a:rPr lang="zh-CN" altLang="en-US" sz="2000" b="1">
                    <a:solidFill>
                      <a:srgbClr val="C00000"/>
                    </a:solidFill>
                  </a:rPr>
                  <a:t>特征方程</a:t>
                </a:r>
                <a:r>
                  <a:rPr lang="en-US" altLang="zh-CN" sz="2000" b="1">
                    <a:solidFill>
                      <a:schemeClr val="accent2">
                        <a:lumMod val="50000"/>
                      </a:schemeClr>
                    </a:solidFill>
                  </a:rPr>
                  <a:t>(characteristic equation)</a:t>
                </a:r>
              </a:p>
            </p:txBody>
          </p:sp>
        </mc:Choice>
        <mc:Fallback xmlns="">
          <p:sp>
            <p:nvSpPr>
              <p:cNvPr id="3" name="文本框 2">
                <a:extLst>
                  <a:ext uri="{FF2B5EF4-FFF2-40B4-BE49-F238E27FC236}">
                    <a16:creationId xmlns:a16="http://schemas.microsoft.com/office/drawing/2014/main" id="{21E33790-6A15-4086-B10E-F22338A0928D}"/>
                  </a:ext>
                </a:extLst>
              </p:cNvPr>
              <p:cNvSpPr txBox="1">
                <a:spLocks noRot="1" noChangeAspect="1" noMove="1" noResize="1" noEditPoints="1" noAdjustHandles="1" noChangeArrowheads="1" noChangeShapeType="1" noTextEdit="1"/>
              </p:cNvSpPr>
              <p:nvPr/>
            </p:nvSpPr>
            <p:spPr>
              <a:xfrm>
                <a:off x="890098" y="2207587"/>
                <a:ext cx="10549769" cy="411779"/>
              </a:xfrm>
              <a:prstGeom prst="rect">
                <a:avLst/>
              </a:prstGeom>
              <a:blipFill>
                <a:blip r:embed="rId3"/>
                <a:stretch>
                  <a:fillRect l="-578" t="-4412" b="-25000"/>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69751472-F645-4FEA-9DF2-E13B6E75CC42}"/>
              </a:ext>
            </a:extLst>
          </p:cNvPr>
          <p:cNvGrpSpPr/>
          <p:nvPr/>
        </p:nvGrpSpPr>
        <p:grpSpPr>
          <a:xfrm>
            <a:off x="611793" y="2794314"/>
            <a:ext cx="10979378" cy="2165813"/>
            <a:chOff x="611793" y="2794314"/>
            <a:chExt cx="10979378" cy="2165813"/>
          </a:xfrm>
        </p:grpSpPr>
        <p:sp>
          <p:nvSpPr>
            <p:cNvPr id="13" name="矩形 12">
              <a:extLst>
                <a:ext uri="{FF2B5EF4-FFF2-40B4-BE49-F238E27FC236}">
                  <a16:creationId xmlns:a16="http://schemas.microsoft.com/office/drawing/2014/main" id="{F8CEEC06-2DFB-4EBA-ADDB-A1045CC7E7EB}"/>
                </a:ext>
              </a:extLst>
            </p:cNvPr>
            <p:cNvSpPr/>
            <p:nvPr/>
          </p:nvSpPr>
          <p:spPr>
            <a:xfrm>
              <a:off x="611793" y="2794314"/>
              <a:ext cx="10979378" cy="2165813"/>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FBE8D7C-17CA-4FB4-9C28-CFC8CA162E06}"/>
                    </a:ext>
                  </a:extLst>
                </p:cNvPr>
                <p:cNvSpPr txBox="1"/>
                <p:nvPr/>
              </p:nvSpPr>
              <p:spPr>
                <a:xfrm>
                  <a:off x="668810" y="3148282"/>
                  <a:ext cx="2379192" cy="1426031"/>
                </a:xfrm>
                <a:prstGeom prst="rect">
                  <a:avLst/>
                </a:prstGeom>
                <a:solidFill>
                  <a:schemeClr val="accent5">
                    <a:lumMod val="20000"/>
                    <a:lumOff val="80000"/>
                  </a:schemeClr>
                </a:solidFill>
              </p:spPr>
              <p:txBody>
                <a:bodyPr wrap="square" rtlCol="0">
                  <a:spAutoFit/>
                </a:bodyPr>
                <a:lstStyle/>
                <a:p>
                  <a:pPr>
                    <a:lnSpc>
                      <a:spcPts val="2600"/>
                    </a:lnSpc>
                  </a:pPr>
                  <a:r>
                    <a:rPr lang="zh-CN" altLang="en-US" b="1">
                      <a:solidFill>
                        <a:schemeClr val="accent6">
                          <a:lumMod val="50000"/>
                        </a:schemeClr>
                      </a:solidFill>
                    </a:rPr>
                    <a:t>特征方程</a:t>
                  </a:r>
                  <a:r>
                    <a:rPr lang="en-US" altLang="zh-CN" b="1">
                      <a:solidFill>
                        <a:schemeClr val="accent6">
                          <a:lumMod val="50000"/>
                        </a:schemeClr>
                      </a:solidFill>
                    </a:rPr>
                    <a:t>(</a:t>
                  </a:r>
                  <a:r>
                    <a:rPr lang="zh-CN" altLang="en-US" b="1">
                      <a:solidFill>
                        <a:schemeClr val="accent6">
                          <a:lumMod val="50000"/>
                        </a:schemeClr>
                      </a:solidFill>
                    </a:rPr>
                    <a:t>在复数域内</a:t>
                  </a:r>
                  <a:r>
                    <a:rPr lang="en-US" altLang="zh-CN" b="1">
                      <a:solidFill>
                        <a:schemeClr val="accent6">
                          <a:lumMod val="50000"/>
                        </a:schemeClr>
                      </a:solidFill>
                    </a:rPr>
                    <a:t>)</a:t>
                  </a:r>
                  <a:r>
                    <a:rPr lang="zh-CN" altLang="en-US" b="1">
                      <a:solidFill>
                        <a:schemeClr val="accent6">
                          <a:lumMod val="50000"/>
                        </a:schemeClr>
                      </a:solidFill>
                    </a:rPr>
                    <a:t>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𝒕</m:t>
                      </m:r>
                    </m:oMath>
                  </a14:m>
                  <a:r>
                    <a:rPr lang="zh-CN" altLang="en-US" b="1">
                      <a:solidFill>
                        <a:schemeClr val="accent6">
                          <a:lumMod val="50000"/>
                        </a:schemeClr>
                      </a:solidFill>
                    </a:rPr>
                    <a:t>个</a:t>
                  </a:r>
                  <a:r>
                    <a:rPr lang="zh-CN" altLang="en-US" b="1">
                      <a:solidFill>
                        <a:srgbClr val="C00000"/>
                      </a:solidFill>
                    </a:rPr>
                    <a:t>不同根</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𝒓</m:t>
                          </m:r>
                        </m:e>
                        <m:sub>
                          <m:r>
                            <a:rPr lang="en-US" altLang="zh-CN" b="1" i="1" smtClean="0">
                              <a:solidFill>
                                <a:schemeClr val="accent6">
                                  <a:lumMod val="50000"/>
                                </a:schemeClr>
                              </a:solidFill>
                              <a:latin typeface="Cambria Math" panose="02040503050406030204" pitchFamily="18" charset="0"/>
                            </a:rPr>
                            <m:t>𝟏</m:t>
                          </m:r>
                        </m:sub>
                      </m:sSub>
                      <m:r>
                        <a:rPr lang="en-US" altLang="zh-CN" b="1" i="1" smtClean="0">
                          <a:solidFill>
                            <a:schemeClr val="accent6">
                              <a:lumMod val="50000"/>
                            </a:schemeClr>
                          </a:solidFill>
                          <a:latin typeface="Cambria Math" panose="02040503050406030204" pitchFamily="18" charset="0"/>
                        </a:rPr>
                        <m:t>, ⋯, </m:t>
                      </m:r>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𝒓</m:t>
                          </m:r>
                        </m:e>
                        <m:sub>
                          <m:r>
                            <a:rPr lang="en-US" altLang="zh-CN" b="1" i="1" smtClean="0">
                              <a:solidFill>
                                <a:schemeClr val="accent6">
                                  <a:lumMod val="50000"/>
                                </a:schemeClr>
                              </a:solidFill>
                              <a:latin typeface="Cambria Math" panose="02040503050406030204" pitchFamily="18" charset="0"/>
                            </a:rPr>
                            <m:t>𝒕</m:t>
                          </m:r>
                        </m:sub>
                      </m:sSub>
                    </m:oMath>
                  </a14:m>
                  <a:r>
                    <a:rPr lang="zh-CN" altLang="en-US" b="1">
                      <a:solidFill>
                        <a:schemeClr val="accent6">
                          <a:lumMod val="50000"/>
                        </a:schemeClr>
                      </a:solidFill>
                    </a:rPr>
                    <a:t>，</a:t>
                  </a:r>
                  <a:r>
                    <a:rPr lang="zh-CN" altLang="en-US" b="1">
                      <a:solidFill>
                        <a:srgbClr val="C00000"/>
                      </a:solidFill>
                    </a:rPr>
                    <a:t>重数</a:t>
                  </a:r>
                  <a:r>
                    <a:rPr lang="zh-CN" altLang="en-US" b="1">
                      <a:solidFill>
                        <a:schemeClr val="accent6">
                          <a:lumMod val="50000"/>
                        </a:schemeClr>
                      </a:solidFill>
                    </a:rPr>
                    <a:t>分别是</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𝒎</m:t>
                          </m:r>
                        </m:e>
                        <m:sub>
                          <m:r>
                            <a:rPr lang="en-US" altLang="zh-CN" b="1" i="1" smtClean="0">
                              <a:solidFill>
                                <a:schemeClr val="accent6">
                                  <a:lumMod val="50000"/>
                                </a:schemeClr>
                              </a:solidFill>
                              <a:latin typeface="Cambria Math" panose="02040503050406030204" pitchFamily="18" charset="0"/>
                            </a:rPr>
                            <m:t>𝟏</m:t>
                          </m:r>
                        </m:sub>
                      </m:sSub>
                      <m:r>
                        <a:rPr lang="en-US" altLang="zh-CN" b="1" i="1" smtClean="0">
                          <a:solidFill>
                            <a:schemeClr val="accent6">
                              <a:lumMod val="50000"/>
                            </a:schemeClr>
                          </a:solidFill>
                          <a:latin typeface="Cambria Math" panose="02040503050406030204" pitchFamily="18" charset="0"/>
                        </a:rPr>
                        <m:t>, ⋯, </m:t>
                      </m:r>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𝒎</m:t>
                          </m:r>
                        </m:e>
                        <m:sub>
                          <m:r>
                            <a:rPr lang="en-US" altLang="zh-CN" b="1" i="1" smtClean="0">
                              <a:solidFill>
                                <a:schemeClr val="accent6">
                                  <a:lumMod val="50000"/>
                                </a:schemeClr>
                              </a:solidFill>
                              <a:latin typeface="Cambria Math" panose="02040503050406030204" pitchFamily="18" charset="0"/>
                            </a:rPr>
                            <m:t>𝒕</m:t>
                          </m:r>
                        </m:sub>
                      </m:sSub>
                    </m:oMath>
                  </a14:m>
                  <a:r>
                    <a:rPr lang="zh-CN" altLang="en-US" b="1">
                      <a:solidFill>
                        <a:schemeClr val="accent6">
                          <a:lumMod val="50000"/>
                        </a:schemeClr>
                      </a:solidFill>
                    </a:rPr>
                    <a:t>，</a:t>
                  </a:r>
                  <a:endParaRPr lang="en-US" altLang="zh-CN" b="1">
                    <a:solidFill>
                      <a:schemeClr val="accent6">
                        <a:lumMod val="50000"/>
                      </a:schemeClr>
                    </a:solidFill>
                  </a:endParaRPr>
                </a:p>
                <a:p>
                  <a:pPr>
                    <a:lnSpc>
                      <a:spcPts val="2600"/>
                    </a:lnSpc>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𝒎</m:t>
                            </m:r>
                          </m:e>
                          <m:sub>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𝒎</m:t>
                            </m:r>
                          </m:e>
                          <m:sub>
                            <m:r>
                              <a:rPr lang="en-US" altLang="zh-CN" b="1" i="1">
                                <a:solidFill>
                                  <a:srgbClr val="C00000"/>
                                </a:solidFill>
                                <a:latin typeface="Cambria Math" panose="02040503050406030204" pitchFamily="18" charset="0"/>
                              </a:rPr>
                              <m:t>𝒕</m:t>
                            </m:r>
                          </m:sub>
                        </m:sSub>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𝒌</m:t>
                        </m:r>
                      </m:oMath>
                    </m:oMathPara>
                  </a14:m>
                  <a:endParaRPr lang="zh-CN" altLang="en-US"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9FBE8D7C-17CA-4FB4-9C28-CFC8CA162E06}"/>
                    </a:ext>
                  </a:extLst>
                </p:cNvPr>
                <p:cNvSpPr txBox="1">
                  <a:spLocks noRot="1" noChangeAspect="1" noMove="1" noResize="1" noEditPoints="1" noAdjustHandles="1" noChangeArrowheads="1" noChangeShapeType="1" noTextEdit="1"/>
                </p:cNvSpPr>
                <p:nvPr/>
              </p:nvSpPr>
              <p:spPr>
                <a:xfrm>
                  <a:off x="668810" y="3148282"/>
                  <a:ext cx="2379192" cy="1426031"/>
                </a:xfrm>
                <a:prstGeom prst="rect">
                  <a:avLst/>
                </a:prstGeom>
                <a:blipFill>
                  <a:blip r:embed="rId4"/>
                  <a:stretch>
                    <a:fillRect l="-2308" r="-117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8335FFA-AD82-4B57-A9F3-FE43114E04E3}"/>
                    </a:ext>
                  </a:extLst>
                </p:cNvPr>
                <p:cNvSpPr txBox="1"/>
                <p:nvPr/>
              </p:nvSpPr>
              <p:spPr>
                <a:xfrm>
                  <a:off x="3428996" y="3148283"/>
                  <a:ext cx="5334000" cy="1426031"/>
                </a:xfrm>
                <a:prstGeom prst="rect">
                  <a:avLst/>
                </a:prstGeom>
                <a:solidFill>
                  <a:schemeClr val="accent2">
                    <a:lumMod val="20000"/>
                    <a:lumOff val="80000"/>
                  </a:schemeClr>
                </a:solidFill>
              </p:spPr>
              <p:txBody>
                <a:bodyPr wrap="square" rtlCol="0">
                  <a:spAutoFit/>
                </a:bodyPr>
                <a:lstStyle/>
                <a:p>
                  <a:pPr>
                    <a:lnSpc>
                      <a:spcPts val="2600"/>
                    </a:lnSpc>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𝒏</m:t>
                            </m:r>
                          </m:sub>
                        </m:sSub>
                        <m:r>
                          <a:rPr lang="en-US" altLang="zh-CN" b="1" i="1" smtClean="0">
                            <a:solidFill>
                              <a:srgbClr val="C00000"/>
                            </a:solidFill>
                            <a:latin typeface="Cambria Math" panose="02040503050406030204" pitchFamily="18" charset="0"/>
                          </a:rPr>
                          <m:t>= </m:t>
                        </m:r>
                        <m:d>
                          <m:dPr>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𝟎</m:t>
                                </m:r>
                              </m:sub>
                            </m:sSub>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 + ⋯+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𝒎</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𝒏</m:t>
                                </m:r>
                              </m:e>
                              <m:sup>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𝒎</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p>
                            </m:sSup>
                          </m:e>
                        </m:d>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𝒓</m:t>
                            </m:r>
                          </m:e>
                          <m:sub>
                            <m:r>
                              <a:rPr lang="en-US" altLang="zh-CN" b="1" i="1" smtClean="0">
                                <a:solidFill>
                                  <a:srgbClr val="C00000"/>
                                </a:solidFill>
                                <a:latin typeface="Cambria Math" panose="02040503050406030204" pitchFamily="18" charset="0"/>
                              </a:rPr>
                              <m:t>𝟏</m:t>
                            </m:r>
                          </m:sub>
                          <m:sup>
                            <m:r>
                              <a:rPr lang="en-US" altLang="zh-CN" b="1" i="1" smtClean="0">
                                <a:solidFill>
                                  <a:srgbClr val="C00000"/>
                                </a:solidFill>
                                <a:latin typeface="Cambria Math" panose="02040503050406030204" pitchFamily="18" charset="0"/>
                              </a:rPr>
                              <m:t>𝒏</m:t>
                            </m:r>
                          </m:sup>
                        </m:sSubSup>
                        <m:r>
                          <a:rPr lang="en-US" altLang="zh-CN" b="1" i="1" smtClean="0">
                            <a:solidFill>
                              <a:srgbClr val="C00000"/>
                            </a:solidFill>
                            <a:latin typeface="Cambria Math" panose="02040503050406030204" pitchFamily="18" charset="0"/>
                          </a:rPr>
                          <m:t>+ </m:t>
                        </m:r>
                        <m:d>
                          <m:dPr>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𝟐</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𝟎</m:t>
                                </m:r>
                              </m:sub>
                            </m:sSub>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𝟐</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 + ⋯+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𝟐</m:t>
                                </m:r>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𝒎</m:t>
                                    </m:r>
                                  </m:e>
                                  <m:sub>
                                    <m:r>
                                      <a:rPr lang="en-US" altLang="zh-CN" b="1" i="1" smtClean="0">
                                        <a:solidFill>
                                          <a:srgbClr val="C00000"/>
                                        </a:solidFill>
                                        <a:latin typeface="Cambria Math" panose="02040503050406030204" pitchFamily="18" charset="0"/>
                                      </a:rPr>
                                      <m:t>𝟐</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𝒏</m:t>
                                </m:r>
                              </m:e>
                              <m:sup>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𝒎</m:t>
                                    </m:r>
                                  </m:e>
                                  <m:sub>
                                    <m:r>
                                      <a:rPr lang="en-US" altLang="zh-CN" b="1" i="1" smtClean="0">
                                        <a:solidFill>
                                          <a:srgbClr val="C00000"/>
                                        </a:solidFill>
                                        <a:latin typeface="Cambria Math" panose="02040503050406030204" pitchFamily="18" charset="0"/>
                                      </a:rPr>
                                      <m:t>𝟐</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p>
                            </m:sSup>
                          </m:e>
                        </m:d>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𝒓</m:t>
                            </m:r>
                          </m:e>
                          <m:sub>
                            <m:r>
                              <a:rPr lang="en-US" altLang="zh-CN" b="1" i="1" smtClean="0">
                                <a:solidFill>
                                  <a:srgbClr val="C00000"/>
                                </a:solidFill>
                                <a:latin typeface="Cambria Math" panose="02040503050406030204" pitchFamily="18" charset="0"/>
                              </a:rPr>
                              <m:t>𝟐</m:t>
                            </m:r>
                          </m:sub>
                          <m:sup>
                            <m:r>
                              <a:rPr lang="en-US" altLang="zh-CN" b="1" i="1" smtClean="0">
                                <a:solidFill>
                                  <a:srgbClr val="C00000"/>
                                </a:solidFill>
                                <a:latin typeface="Cambria Math" panose="02040503050406030204" pitchFamily="18" charset="0"/>
                              </a:rPr>
                              <m:t>𝒏</m:t>
                            </m:r>
                          </m:sup>
                        </m:sSubSup>
                        <m:r>
                          <a:rPr lang="en-US" altLang="zh-CN" b="1" i="1" smtClean="0">
                            <a:solidFill>
                              <a:srgbClr val="C00000"/>
                            </a:solidFill>
                            <a:latin typeface="Cambria Math" panose="02040503050406030204" pitchFamily="18" charset="0"/>
                          </a:rPr>
                          <m:t>+ ⋯+ </m:t>
                        </m:r>
                        <m:d>
                          <m:dPr>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𝒕</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𝟎</m:t>
                                </m:r>
                              </m:sub>
                            </m:sSub>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𝒕</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 + ⋯+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𝒕</m:t>
                                </m:r>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𝒎</m:t>
                                    </m:r>
                                  </m:e>
                                  <m:sub>
                                    <m:r>
                                      <a:rPr lang="en-US" altLang="zh-CN" b="1" i="1" smtClean="0">
                                        <a:solidFill>
                                          <a:srgbClr val="C00000"/>
                                        </a:solidFill>
                                        <a:latin typeface="Cambria Math" panose="02040503050406030204" pitchFamily="18" charset="0"/>
                                      </a:rPr>
                                      <m:t>𝒕</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𝒏</m:t>
                                </m:r>
                              </m:e>
                              <m:sup>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𝒎</m:t>
                                    </m:r>
                                  </m:e>
                                  <m:sub>
                                    <m:r>
                                      <a:rPr lang="en-US" altLang="zh-CN" b="1" i="1" smtClean="0">
                                        <a:solidFill>
                                          <a:srgbClr val="C00000"/>
                                        </a:solidFill>
                                        <a:latin typeface="Cambria Math" panose="02040503050406030204" pitchFamily="18" charset="0"/>
                                      </a:rPr>
                                      <m:t>𝒕</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p>
                            </m:sSup>
                          </m:e>
                        </m:d>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𝒓</m:t>
                            </m:r>
                          </m:e>
                          <m:sub>
                            <m:r>
                              <a:rPr lang="en-US" altLang="zh-CN" b="1" i="1" smtClean="0">
                                <a:solidFill>
                                  <a:srgbClr val="C00000"/>
                                </a:solidFill>
                                <a:latin typeface="Cambria Math" panose="02040503050406030204" pitchFamily="18" charset="0"/>
                              </a:rPr>
                              <m:t>𝒕</m:t>
                            </m:r>
                          </m:sub>
                          <m:sup>
                            <m:r>
                              <a:rPr lang="en-US" altLang="zh-CN" b="1" i="1" smtClean="0">
                                <a:solidFill>
                                  <a:srgbClr val="C00000"/>
                                </a:solidFill>
                                <a:latin typeface="Cambria Math" panose="02040503050406030204" pitchFamily="18" charset="0"/>
                              </a:rPr>
                              <m:t>𝒏</m:t>
                            </m:r>
                          </m:sup>
                        </m:sSubSup>
                      </m:oMath>
                    </m:oMathPara>
                  </a14:m>
                  <a:endParaRPr lang="en-US" altLang="zh-CN" b="1">
                    <a:solidFill>
                      <a:schemeClr val="accent6">
                        <a:lumMod val="50000"/>
                      </a:schemeClr>
                    </a:solidFill>
                  </a:endParaRPr>
                </a:p>
              </p:txBody>
            </p:sp>
          </mc:Choice>
          <mc:Fallback xmlns="">
            <p:sp>
              <p:nvSpPr>
                <p:cNvPr id="6" name="文本框 5">
                  <a:extLst>
                    <a:ext uri="{FF2B5EF4-FFF2-40B4-BE49-F238E27FC236}">
                      <a16:creationId xmlns:a16="http://schemas.microsoft.com/office/drawing/2014/main" id="{48335FFA-AD82-4B57-A9F3-FE43114E04E3}"/>
                    </a:ext>
                  </a:extLst>
                </p:cNvPr>
                <p:cNvSpPr txBox="1">
                  <a:spLocks noRot="1" noChangeAspect="1" noMove="1" noResize="1" noEditPoints="1" noAdjustHandles="1" noChangeArrowheads="1" noChangeShapeType="1" noTextEdit="1"/>
                </p:cNvSpPr>
                <p:nvPr/>
              </p:nvSpPr>
              <p:spPr>
                <a:xfrm>
                  <a:off x="3428996" y="3148283"/>
                  <a:ext cx="5334000" cy="1426031"/>
                </a:xfrm>
                <a:prstGeom prst="rect">
                  <a:avLst/>
                </a:prstGeom>
                <a:blipFill>
                  <a:blip r:embed="rId5"/>
                  <a:stretch>
                    <a:fillRect b="-12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313B85D-8B41-4CFF-8454-1F0CE87E22A1}"/>
                    </a:ext>
                  </a:extLst>
                </p:cNvPr>
                <p:cNvSpPr txBox="1"/>
                <p:nvPr/>
              </p:nvSpPr>
              <p:spPr>
                <a:xfrm>
                  <a:off x="9143994" y="2825693"/>
                  <a:ext cx="2379192" cy="2071208"/>
                </a:xfrm>
                <a:prstGeom prst="rect">
                  <a:avLst/>
                </a:prstGeom>
                <a:solidFill>
                  <a:schemeClr val="accent5">
                    <a:lumMod val="20000"/>
                    <a:lumOff val="80000"/>
                  </a:schemeClr>
                </a:solidFill>
              </p:spPr>
              <p:txBody>
                <a:bodyPr wrap="square" rtlCol="0">
                  <a:spAutoFit/>
                </a:bodyPr>
                <a:lstStyle/>
                <a:p>
                  <a:pPr algn="just">
                    <a:lnSpc>
                      <a:spcPts val="2600"/>
                    </a:lnSpc>
                  </a:pP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𝜷</m:t>
                          </m:r>
                        </m:e>
                        <m:sub>
                          <m:r>
                            <a:rPr lang="en-US" altLang="zh-CN" b="1" i="1" smtClean="0">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𝒋</m:t>
                          </m:r>
                        </m:sub>
                      </m:sSub>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𝒊</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𝒕</m:t>
                      </m:r>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𝒋</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r>
                        <a:rPr lang="en-US" altLang="zh-CN" b="1" i="1">
                          <a:solidFill>
                            <a:schemeClr val="accent6">
                              <a:lumMod val="50000"/>
                            </a:schemeClr>
                          </a:solidFill>
                          <a:latin typeface="Cambria Math" panose="02040503050406030204" pitchFamily="18" charset="0"/>
                        </a:rPr>
                        <m:t>, ⋯, </m:t>
                      </m:r>
                      <m:sSub>
                        <m:sSubPr>
                          <m:ctrlPr>
                            <a:rPr lang="en-US" altLang="zh-CN" b="1" i="1">
                              <a:solidFill>
                                <a:schemeClr val="accent6">
                                  <a:lumMod val="50000"/>
                                </a:schemeClr>
                              </a:solidFill>
                              <a:latin typeface="Cambria Math" panose="02040503050406030204" pitchFamily="18" charset="0"/>
                            </a:rPr>
                          </m:ctrlPr>
                        </m:sSubPr>
                        <m:e>
                          <m:r>
                            <a:rPr lang="en-US" altLang="zh-CN" b="1" i="1">
                              <a:solidFill>
                                <a:schemeClr val="accent6">
                                  <a:lumMod val="50000"/>
                                </a:schemeClr>
                              </a:solidFill>
                              <a:latin typeface="Cambria Math" panose="02040503050406030204" pitchFamily="18" charset="0"/>
                            </a:rPr>
                            <m:t>𝒎</m:t>
                          </m:r>
                        </m:e>
                        <m:sub>
                          <m:r>
                            <a:rPr lang="en-US" altLang="zh-CN" b="1" i="1">
                              <a:solidFill>
                                <a:schemeClr val="accent6">
                                  <a:lumMod val="50000"/>
                                </a:schemeClr>
                              </a:solidFill>
                              <a:latin typeface="Cambria Math" panose="02040503050406030204" pitchFamily="18" charset="0"/>
                            </a:rPr>
                            <m:t>𝒊</m:t>
                          </m:r>
                        </m:sub>
                      </m:sSub>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rPr>
                    <a:t>是</a:t>
                  </a:r>
                  <a:r>
                    <a:rPr lang="zh-CN" altLang="en-US" b="1">
                      <a:solidFill>
                        <a:srgbClr val="C00000"/>
                      </a:solidFill>
                    </a:rPr>
                    <a:t>待定系数</a:t>
                  </a:r>
                  <a:r>
                    <a:rPr lang="zh-CN" altLang="en-US" b="1">
                      <a:solidFill>
                        <a:schemeClr val="accent6">
                          <a:lumMod val="50000"/>
                        </a:schemeClr>
                      </a:solidFill>
                    </a:rPr>
                    <a:t>，共</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个，由递推关系式</a:t>
                  </a:r>
                  <a14:m>
                    <m:oMath xmlns:m="http://schemas.openxmlformats.org/officeDocument/2006/math">
                      <m:r>
                        <a:rPr lang="en-US" altLang="zh-CN" b="1" i="1">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个初始条件，即序列</a:t>
                  </a:r>
                  <a14:m>
                    <m:oMath xmlns:m="http://schemas.openxmlformats.org/officeDocument/2006/math">
                      <m:r>
                        <m:rPr>
                          <m:lit/>
                        </m:rPr>
                        <a:rPr lang="en-US" altLang="zh-CN" b="1" i="1" smtClean="0">
                          <a:solidFill>
                            <a:schemeClr val="accent6">
                              <a:lumMod val="50000"/>
                            </a:schemeClr>
                          </a:solidFill>
                          <a:latin typeface="Cambria Math" panose="02040503050406030204" pitchFamily="18" charset="0"/>
                        </a:rPr>
                        <m:t>{</m:t>
                      </m:r>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𝒂</m:t>
                          </m:r>
                        </m:e>
                        <m:sub>
                          <m:r>
                            <a:rPr lang="en-US" altLang="zh-CN" b="1" i="1" smtClean="0">
                              <a:solidFill>
                                <a:schemeClr val="accent6">
                                  <a:lumMod val="50000"/>
                                </a:schemeClr>
                              </a:solidFill>
                              <a:latin typeface="Cambria Math" panose="02040503050406030204" pitchFamily="18" charset="0"/>
                            </a:rPr>
                            <m:t>𝒏</m:t>
                          </m:r>
                        </m:sub>
                      </m:sSub>
                      <m:r>
                        <m:rPr>
                          <m:lit/>
                        </m:rP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rPr>
                    <a:t>的</a:t>
                  </a:r>
                  <a14:m>
                    <m:oMath xmlns:m="http://schemas.openxmlformats.org/officeDocument/2006/math">
                      <m:r>
                        <a:rPr lang="en-US" altLang="zh-CN" b="1" i="1" smtClean="0">
                          <a:solidFill>
                            <a:srgbClr val="C00000"/>
                          </a:solidFill>
                          <a:latin typeface="Cambria Math" panose="02040503050406030204" pitchFamily="18" charset="0"/>
                        </a:rPr>
                        <m:t>𝒌</m:t>
                      </m:r>
                    </m:oMath>
                  </a14:m>
                  <a:r>
                    <a:rPr lang="zh-CN" altLang="en-US" b="1">
                      <a:solidFill>
                        <a:srgbClr val="C00000"/>
                      </a:solidFill>
                    </a:rPr>
                    <a:t>个初值</a:t>
                  </a:r>
                  <a:r>
                    <a:rPr lang="en-US" altLang="zh-CN" b="1">
                      <a:solidFill>
                        <a:schemeClr val="accent6">
                          <a:lumMod val="50000"/>
                        </a:schemeClr>
                      </a:solidFill>
                    </a:rPr>
                    <a:t>,</a:t>
                  </a:r>
                  <a:r>
                    <a:rPr lang="zh-CN" altLang="en-US" b="1">
                      <a:solidFill>
                        <a:schemeClr val="accent6">
                          <a:lumMod val="50000"/>
                        </a:schemeClr>
                      </a:solidFill>
                    </a:rPr>
                    <a:t>列</a:t>
                  </a:r>
                  <a:r>
                    <a:rPr lang="zh-CN" altLang="en-US" b="1">
                      <a:solidFill>
                        <a:srgbClr val="C00000"/>
                      </a:solidFill>
                    </a:rPr>
                    <a:t>线性方程组</a:t>
                  </a:r>
                  <a:r>
                    <a:rPr lang="zh-CN" altLang="en-US" b="1">
                      <a:solidFill>
                        <a:schemeClr val="accent6">
                          <a:lumMod val="50000"/>
                        </a:schemeClr>
                      </a:solidFill>
                    </a:rPr>
                    <a:t>求解</a:t>
                  </a:r>
                </a:p>
              </p:txBody>
            </p:sp>
          </mc:Choice>
          <mc:Fallback xmlns="">
            <p:sp>
              <p:nvSpPr>
                <p:cNvPr id="11" name="文本框 10">
                  <a:extLst>
                    <a:ext uri="{FF2B5EF4-FFF2-40B4-BE49-F238E27FC236}">
                      <a16:creationId xmlns:a16="http://schemas.microsoft.com/office/drawing/2014/main" id="{A313B85D-8B41-4CFF-8454-1F0CE87E22A1}"/>
                    </a:ext>
                  </a:extLst>
                </p:cNvPr>
                <p:cNvSpPr txBox="1">
                  <a:spLocks noRot="1" noChangeAspect="1" noMove="1" noResize="1" noEditPoints="1" noAdjustHandles="1" noChangeArrowheads="1" noChangeShapeType="1" noTextEdit="1"/>
                </p:cNvSpPr>
                <p:nvPr/>
              </p:nvSpPr>
              <p:spPr>
                <a:xfrm>
                  <a:off x="9143994" y="2825693"/>
                  <a:ext cx="2379192" cy="2071208"/>
                </a:xfrm>
                <a:prstGeom prst="rect">
                  <a:avLst/>
                </a:prstGeom>
                <a:blipFill>
                  <a:blip r:embed="rId6"/>
                  <a:stretch>
                    <a:fillRect l="-2308" r="-11538" b="-3835"/>
                  </a:stretch>
                </a:blipFill>
              </p:spPr>
              <p:txBody>
                <a:bodyPr/>
                <a:lstStyle/>
                <a:p>
                  <a:r>
                    <a:rPr lang="zh-CN" altLang="en-US">
                      <a:noFill/>
                    </a:rPr>
                    <a:t> </a:t>
                  </a:r>
                </a:p>
              </p:txBody>
            </p:sp>
          </mc:Fallback>
        </mc:AlternateContent>
        <p:sp>
          <p:nvSpPr>
            <p:cNvPr id="15" name="箭头: 右 14">
              <a:extLst>
                <a:ext uri="{FF2B5EF4-FFF2-40B4-BE49-F238E27FC236}">
                  <a16:creationId xmlns:a16="http://schemas.microsoft.com/office/drawing/2014/main" id="{11D141B8-5D1A-4168-A031-CF5FFBD2372F}"/>
                </a:ext>
              </a:extLst>
            </p:cNvPr>
            <p:cNvSpPr/>
            <p:nvPr/>
          </p:nvSpPr>
          <p:spPr>
            <a:xfrm>
              <a:off x="3048002" y="3795748"/>
              <a:ext cx="380994" cy="177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3005B7A1-4615-4DC8-A54C-6A8404F1A9AA}"/>
                </a:ext>
              </a:extLst>
            </p:cNvPr>
            <p:cNvSpPr/>
            <p:nvPr/>
          </p:nvSpPr>
          <p:spPr>
            <a:xfrm>
              <a:off x="8762996" y="3782592"/>
              <a:ext cx="380994" cy="177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箭头: 下 18">
            <a:extLst>
              <a:ext uri="{FF2B5EF4-FFF2-40B4-BE49-F238E27FC236}">
                <a16:creationId xmlns:a16="http://schemas.microsoft.com/office/drawing/2014/main" id="{320542E2-7B74-4ECB-BAF7-D3C3D2E23289}"/>
              </a:ext>
            </a:extLst>
          </p:cNvPr>
          <p:cNvSpPr/>
          <p:nvPr/>
        </p:nvSpPr>
        <p:spPr>
          <a:xfrm>
            <a:off x="6067311" y="2619366"/>
            <a:ext cx="111833" cy="1749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a:extLst>
              <a:ext uri="{FF2B5EF4-FFF2-40B4-BE49-F238E27FC236}">
                <a16:creationId xmlns:a16="http://schemas.microsoft.com/office/drawing/2014/main" id="{2056A1EE-F31E-46BD-9311-809E27427B49}"/>
              </a:ext>
            </a:extLst>
          </p:cNvPr>
          <p:cNvGrpSpPr/>
          <p:nvPr/>
        </p:nvGrpSpPr>
        <p:grpSpPr>
          <a:xfrm>
            <a:off x="611793" y="5221778"/>
            <a:ext cx="10979378" cy="889352"/>
            <a:chOff x="611793" y="3416222"/>
            <a:chExt cx="10979378" cy="889352"/>
          </a:xfrm>
        </p:grpSpPr>
        <p:sp>
          <p:nvSpPr>
            <p:cNvPr id="21" name="矩形 20">
              <a:extLst>
                <a:ext uri="{FF2B5EF4-FFF2-40B4-BE49-F238E27FC236}">
                  <a16:creationId xmlns:a16="http://schemas.microsoft.com/office/drawing/2014/main" id="{022C4925-0C7D-46D6-9725-70F46A01647F}"/>
                </a:ext>
              </a:extLst>
            </p:cNvPr>
            <p:cNvSpPr/>
            <p:nvPr/>
          </p:nvSpPr>
          <p:spPr>
            <a:xfrm>
              <a:off x="611793" y="3416222"/>
              <a:ext cx="10979378" cy="88935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5250604-334C-4BB4-BE08-6D05739E7F4F}"/>
                    </a:ext>
                  </a:extLst>
                </p:cNvPr>
                <p:cNvSpPr txBox="1"/>
                <p:nvPr/>
              </p:nvSpPr>
              <p:spPr>
                <a:xfrm>
                  <a:off x="668807" y="3493625"/>
                  <a:ext cx="3094048" cy="736612"/>
                </a:xfrm>
                <a:prstGeom prst="rect">
                  <a:avLst/>
                </a:prstGeom>
                <a:solidFill>
                  <a:schemeClr val="accent5">
                    <a:lumMod val="20000"/>
                    <a:lumOff val="80000"/>
                  </a:schemeClr>
                </a:solidFill>
              </p:spPr>
              <p:txBody>
                <a:bodyPr wrap="square" rtlCol="0">
                  <a:spAutoFit/>
                </a:bodyPr>
                <a:lstStyle/>
                <a:p>
                  <a:pPr>
                    <a:lnSpc>
                      <a:spcPts val="2600"/>
                    </a:lnSpc>
                  </a:pPr>
                  <a:r>
                    <a:rPr lang="zh-CN" altLang="en-US" b="1">
                      <a:solidFill>
                        <a:schemeClr val="accent6">
                          <a:lumMod val="50000"/>
                        </a:schemeClr>
                      </a:solidFill>
                    </a:rPr>
                    <a:t>特征方程</a:t>
                  </a:r>
                  <a:r>
                    <a:rPr lang="en-US" altLang="zh-CN" b="1">
                      <a:solidFill>
                        <a:schemeClr val="accent6">
                          <a:lumMod val="50000"/>
                        </a:schemeClr>
                      </a:solidFill>
                    </a:rPr>
                    <a:t>(</a:t>
                  </a:r>
                  <a:r>
                    <a:rPr lang="zh-CN" altLang="en-US" b="1">
                      <a:solidFill>
                        <a:schemeClr val="accent6">
                          <a:lumMod val="50000"/>
                        </a:schemeClr>
                      </a:solidFill>
                    </a:rPr>
                    <a:t>在复数域内</a:t>
                  </a:r>
                  <a:r>
                    <a:rPr lang="en-US" altLang="zh-CN" b="1">
                      <a:solidFill>
                        <a:schemeClr val="accent6">
                          <a:lumMod val="50000"/>
                        </a:schemeClr>
                      </a:solidFill>
                    </a:rPr>
                    <a:t>)</a:t>
                  </a:r>
                  <a:r>
                    <a:rPr lang="zh-CN" altLang="en-US" b="1">
                      <a:solidFill>
                        <a:schemeClr val="accent6">
                          <a:lumMod val="50000"/>
                        </a:schemeClr>
                      </a:solidFill>
                    </a:rPr>
                    <a:t>没有重根，即有</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个</a:t>
                  </a:r>
                  <a:r>
                    <a:rPr lang="zh-CN" altLang="en-US" b="1">
                      <a:solidFill>
                        <a:srgbClr val="C00000"/>
                      </a:solidFill>
                    </a:rPr>
                    <a:t>不同根</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𝒓</m:t>
                          </m:r>
                        </m:e>
                        <m:sub>
                          <m:r>
                            <a:rPr lang="en-US" altLang="zh-CN" b="1" i="1" smtClean="0">
                              <a:solidFill>
                                <a:schemeClr val="accent6">
                                  <a:lumMod val="50000"/>
                                </a:schemeClr>
                              </a:solidFill>
                              <a:latin typeface="Cambria Math" panose="02040503050406030204" pitchFamily="18" charset="0"/>
                            </a:rPr>
                            <m:t>𝟏</m:t>
                          </m:r>
                        </m:sub>
                      </m:sSub>
                      <m:r>
                        <a:rPr lang="en-US" altLang="zh-CN" b="1" i="1" smtClean="0">
                          <a:solidFill>
                            <a:schemeClr val="accent6">
                              <a:lumMod val="50000"/>
                            </a:schemeClr>
                          </a:solidFill>
                          <a:latin typeface="Cambria Math" panose="02040503050406030204" pitchFamily="18" charset="0"/>
                        </a:rPr>
                        <m:t>, ⋯, </m:t>
                      </m:r>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𝒓</m:t>
                          </m:r>
                        </m:e>
                        <m:sub>
                          <m:r>
                            <a:rPr lang="en-US" altLang="zh-CN" b="1" i="1" smtClean="0">
                              <a:solidFill>
                                <a:schemeClr val="accent6">
                                  <a:lumMod val="50000"/>
                                </a:schemeClr>
                              </a:solidFill>
                              <a:latin typeface="Cambria Math" panose="02040503050406030204" pitchFamily="18" charset="0"/>
                            </a:rPr>
                            <m:t>𝒌</m:t>
                          </m:r>
                        </m:sub>
                      </m:sSub>
                    </m:oMath>
                  </a14:m>
                  <a:endParaRPr lang="zh-CN" altLang="en-US" b="1">
                    <a:solidFill>
                      <a:schemeClr val="accent6">
                        <a:lumMod val="50000"/>
                      </a:schemeClr>
                    </a:solidFill>
                  </a:endParaRPr>
                </a:p>
              </p:txBody>
            </p:sp>
          </mc:Choice>
          <mc:Fallback xmlns="">
            <p:sp>
              <p:nvSpPr>
                <p:cNvPr id="22" name="文本框 21">
                  <a:extLst>
                    <a:ext uri="{FF2B5EF4-FFF2-40B4-BE49-F238E27FC236}">
                      <a16:creationId xmlns:a16="http://schemas.microsoft.com/office/drawing/2014/main" id="{65250604-334C-4BB4-BE08-6D05739E7F4F}"/>
                    </a:ext>
                  </a:extLst>
                </p:cNvPr>
                <p:cNvSpPr txBox="1">
                  <a:spLocks noRot="1" noChangeAspect="1" noMove="1" noResize="1" noEditPoints="1" noAdjustHandles="1" noChangeArrowheads="1" noChangeShapeType="1" noTextEdit="1"/>
                </p:cNvSpPr>
                <p:nvPr/>
              </p:nvSpPr>
              <p:spPr>
                <a:xfrm>
                  <a:off x="668807" y="3493625"/>
                  <a:ext cx="3094048" cy="736612"/>
                </a:xfrm>
                <a:prstGeom prst="rect">
                  <a:avLst/>
                </a:prstGeom>
                <a:blipFill>
                  <a:blip r:embed="rId7"/>
                  <a:stretch>
                    <a:fillRect l="-1775" r="-1578"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81AB42B-829D-4254-AB02-F402C74CC4B9}"/>
                    </a:ext>
                  </a:extLst>
                </p:cNvPr>
                <p:cNvSpPr txBox="1"/>
                <p:nvPr/>
              </p:nvSpPr>
              <p:spPr>
                <a:xfrm>
                  <a:off x="4172914" y="3671676"/>
                  <a:ext cx="3361571" cy="425758"/>
                </a:xfrm>
                <a:prstGeom prst="rect">
                  <a:avLst/>
                </a:prstGeom>
                <a:solidFill>
                  <a:schemeClr val="accent2">
                    <a:lumMod val="20000"/>
                    <a:lumOff val="80000"/>
                  </a:schemeClr>
                </a:solidFill>
              </p:spPr>
              <p:txBody>
                <a:bodyPr wrap="square" rtlCol="0">
                  <a:spAutoFit/>
                </a:bodyPr>
                <a:lstStyle/>
                <a:p>
                  <a:pPr>
                    <a:lnSpc>
                      <a:spcPts val="2600"/>
                    </a:lnSpc>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𝒏</m:t>
                            </m:r>
                          </m:sub>
                        </m:sSub>
                        <m:r>
                          <a:rPr lang="en-US" altLang="zh-CN" b="1" i="1" smtClean="0">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𝟏</m:t>
                            </m:r>
                          </m:sub>
                        </m:sSub>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𝒓</m:t>
                            </m:r>
                          </m:e>
                          <m:sub>
                            <m:r>
                              <a:rPr lang="en-US" altLang="zh-CN" b="1" i="1" smtClean="0">
                                <a:solidFill>
                                  <a:srgbClr val="C00000"/>
                                </a:solidFill>
                                <a:latin typeface="Cambria Math" panose="02040503050406030204" pitchFamily="18" charset="0"/>
                              </a:rPr>
                              <m:t>𝟏</m:t>
                            </m:r>
                          </m:sub>
                          <m:sup>
                            <m:r>
                              <a:rPr lang="en-US" altLang="zh-CN" b="1" i="1" smtClean="0">
                                <a:solidFill>
                                  <a:srgbClr val="C00000"/>
                                </a:solidFill>
                                <a:latin typeface="Cambria Math" panose="02040503050406030204" pitchFamily="18" charset="0"/>
                              </a:rPr>
                              <m:t>𝒏</m:t>
                            </m:r>
                          </m:sup>
                        </m:sSubSup>
                        <m:r>
                          <a:rPr lang="en-US" altLang="zh-CN" b="1" i="1" smtClean="0">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𝟐</m:t>
                            </m:r>
                          </m:sub>
                        </m:sSub>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𝒓</m:t>
                            </m:r>
                          </m:e>
                          <m:sub>
                            <m:r>
                              <a:rPr lang="en-US" altLang="zh-CN" b="1" i="1" smtClean="0">
                                <a:solidFill>
                                  <a:srgbClr val="C00000"/>
                                </a:solidFill>
                                <a:latin typeface="Cambria Math" panose="02040503050406030204" pitchFamily="18" charset="0"/>
                              </a:rPr>
                              <m:t>𝟐</m:t>
                            </m:r>
                          </m:sub>
                          <m:sup>
                            <m:r>
                              <a:rPr lang="en-US" altLang="zh-CN" b="1" i="1" smtClean="0">
                                <a:solidFill>
                                  <a:srgbClr val="C00000"/>
                                </a:solidFill>
                                <a:latin typeface="Cambria Math" panose="02040503050406030204" pitchFamily="18" charset="0"/>
                              </a:rPr>
                              <m:t>𝒏</m:t>
                            </m:r>
                          </m:sup>
                        </m:sSubSup>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𝒌</m:t>
                            </m:r>
                          </m:sub>
                        </m:sSub>
                        <m:sSubSup>
                          <m:sSubSupPr>
                            <m:ctrlPr>
                              <a:rPr lang="en-US" altLang="zh-CN" b="1" i="1" smtClean="0">
                                <a:solidFill>
                                  <a:srgbClr val="C00000"/>
                                </a:solidFill>
                                <a:latin typeface="Cambria Math" panose="02040503050406030204" pitchFamily="18" charset="0"/>
                              </a:rPr>
                            </m:ctrlPr>
                          </m:sSubSupPr>
                          <m:e>
                            <m:r>
                              <a:rPr lang="en-US" altLang="zh-CN" b="1" i="1" smtClean="0">
                                <a:solidFill>
                                  <a:srgbClr val="C00000"/>
                                </a:solidFill>
                                <a:latin typeface="Cambria Math" panose="02040503050406030204" pitchFamily="18" charset="0"/>
                              </a:rPr>
                              <m:t>𝒓</m:t>
                            </m:r>
                          </m:e>
                          <m:sub>
                            <m:r>
                              <a:rPr lang="en-US" altLang="zh-CN" b="1" i="1" smtClean="0">
                                <a:solidFill>
                                  <a:srgbClr val="C00000"/>
                                </a:solidFill>
                                <a:latin typeface="Cambria Math" panose="02040503050406030204" pitchFamily="18" charset="0"/>
                              </a:rPr>
                              <m:t>𝒌</m:t>
                            </m:r>
                          </m:sub>
                          <m:sup>
                            <m:r>
                              <a:rPr lang="en-US" altLang="zh-CN" b="1" i="1" smtClean="0">
                                <a:solidFill>
                                  <a:srgbClr val="C00000"/>
                                </a:solidFill>
                                <a:latin typeface="Cambria Math" panose="02040503050406030204" pitchFamily="18" charset="0"/>
                              </a:rPr>
                              <m:t>𝒏</m:t>
                            </m:r>
                          </m:sup>
                        </m:sSubSup>
                      </m:oMath>
                    </m:oMathPara>
                  </a14:m>
                  <a:endParaRPr lang="en-US" altLang="zh-CN" b="1">
                    <a:solidFill>
                      <a:schemeClr val="accent6">
                        <a:lumMod val="50000"/>
                      </a:schemeClr>
                    </a:solidFill>
                  </a:endParaRPr>
                </a:p>
              </p:txBody>
            </p:sp>
          </mc:Choice>
          <mc:Fallback xmlns="">
            <p:sp>
              <p:nvSpPr>
                <p:cNvPr id="23" name="文本框 22">
                  <a:extLst>
                    <a:ext uri="{FF2B5EF4-FFF2-40B4-BE49-F238E27FC236}">
                      <a16:creationId xmlns:a16="http://schemas.microsoft.com/office/drawing/2014/main" id="{281AB42B-829D-4254-AB02-F402C74CC4B9}"/>
                    </a:ext>
                  </a:extLst>
                </p:cNvPr>
                <p:cNvSpPr txBox="1">
                  <a:spLocks noRot="1" noChangeAspect="1" noMove="1" noResize="1" noEditPoints="1" noAdjustHandles="1" noChangeArrowheads="1" noChangeShapeType="1" noTextEdit="1"/>
                </p:cNvSpPr>
                <p:nvPr/>
              </p:nvSpPr>
              <p:spPr>
                <a:xfrm>
                  <a:off x="4172914" y="3671676"/>
                  <a:ext cx="3361571" cy="425758"/>
                </a:xfrm>
                <a:prstGeom prst="rect">
                  <a:avLst/>
                </a:prstGeom>
                <a:blipFill>
                  <a:blip r:embed="rId8"/>
                  <a:stretch>
                    <a:fillRect b="-7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EFE3CEC-842A-4702-8A17-A3F2EAD977F4}"/>
                    </a:ext>
                  </a:extLst>
                </p:cNvPr>
                <p:cNvSpPr txBox="1"/>
                <p:nvPr/>
              </p:nvSpPr>
              <p:spPr>
                <a:xfrm>
                  <a:off x="7981817" y="3502415"/>
                  <a:ext cx="3541365" cy="736612"/>
                </a:xfrm>
                <a:prstGeom prst="rect">
                  <a:avLst/>
                </a:prstGeom>
                <a:solidFill>
                  <a:schemeClr val="accent5">
                    <a:lumMod val="20000"/>
                    <a:lumOff val="80000"/>
                  </a:schemeClr>
                </a:solidFill>
              </p:spPr>
              <p:txBody>
                <a:bodyPr wrap="square" rtlCol="0">
                  <a:spAutoFit/>
                </a:bodyPr>
                <a:lstStyle/>
                <a:p>
                  <a:pPr algn="just">
                    <a:lnSpc>
                      <a:spcPts val="2600"/>
                    </a:lnSpc>
                  </a:pP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𝜷</m:t>
                          </m:r>
                        </m:e>
                        <m:sub>
                          <m:r>
                            <a:rPr lang="en-US" altLang="zh-CN" b="1" i="1" smtClean="0">
                              <a:solidFill>
                                <a:schemeClr val="accent6">
                                  <a:lumMod val="50000"/>
                                </a:schemeClr>
                              </a:solidFill>
                              <a:latin typeface="Cambria Math" panose="02040503050406030204" pitchFamily="18" charset="0"/>
                            </a:rPr>
                            <m:t>𝒊</m:t>
                          </m:r>
                        </m:sub>
                      </m:sSub>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𝒊</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r>
                        <a:rPr lang="en-US" altLang="zh-CN" b="1" i="1">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𝒌</m:t>
                      </m:r>
                      <m:r>
                        <a:rPr lang="en-US" altLang="zh-CN" b="1" i="1" smtClean="0">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rPr>
                    <a:t>是</a:t>
                  </a:r>
                  <a14:m>
                    <m:oMath xmlns:m="http://schemas.openxmlformats.org/officeDocument/2006/math">
                      <m:r>
                        <a:rPr lang="en-US" altLang="zh-CN" b="1" i="1">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个</a:t>
                  </a:r>
                  <a:r>
                    <a:rPr lang="zh-CN" altLang="en-US" b="1">
                      <a:solidFill>
                        <a:srgbClr val="C00000"/>
                      </a:solidFill>
                    </a:rPr>
                    <a:t>待定系数</a:t>
                  </a:r>
                  <a:r>
                    <a:rPr lang="zh-CN" altLang="en-US" b="1">
                      <a:solidFill>
                        <a:schemeClr val="accent6">
                          <a:lumMod val="50000"/>
                        </a:schemeClr>
                      </a:solidFill>
                    </a:rPr>
                    <a:t>，由序列</a:t>
                  </a:r>
                  <a14:m>
                    <m:oMath xmlns:m="http://schemas.openxmlformats.org/officeDocument/2006/math">
                      <m:r>
                        <a:rPr lang="en-US" altLang="zh-CN" b="1" i="1" smtClean="0">
                          <a:solidFill>
                            <a:srgbClr val="C00000"/>
                          </a:solidFill>
                          <a:latin typeface="Cambria Math" panose="02040503050406030204" pitchFamily="18" charset="0"/>
                        </a:rPr>
                        <m:t>𝒌</m:t>
                      </m:r>
                    </m:oMath>
                  </a14:m>
                  <a:r>
                    <a:rPr lang="zh-CN" altLang="en-US" b="1">
                      <a:solidFill>
                        <a:srgbClr val="C00000"/>
                      </a:solidFill>
                    </a:rPr>
                    <a:t>个初值</a:t>
                  </a:r>
                  <a:r>
                    <a:rPr lang="zh-CN" altLang="en-US" b="1">
                      <a:solidFill>
                        <a:schemeClr val="accent6">
                          <a:lumMod val="50000"/>
                        </a:schemeClr>
                      </a:solidFill>
                    </a:rPr>
                    <a:t>列</a:t>
                  </a:r>
                  <a:r>
                    <a:rPr lang="zh-CN" altLang="en-US" b="1">
                      <a:solidFill>
                        <a:srgbClr val="C00000"/>
                      </a:solidFill>
                    </a:rPr>
                    <a:t>线性方程组</a:t>
                  </a:r>
                  <a:r>
                    <a:rPr lang="zh-CN" altLang="en-US" b="1">
                      <a:solidFill>
                        <a:schemeClr val="accent6">
                          <a:lumMod val="50000"/>
                        </a:schemeClr>
                      </a:solidFill>
                    </a:rPr>
                    <a:t>求解</a:t>
                  </a:r>
                </a:p>
              </p:txBody>
            </p:sp>
          </mc:Choice>
          <mc:Fallback xmlns="">
            <p:sp>
              <p:nvSpPr>
                <p:cNvPr id="24" name="文本框 23">
                  <a:extLst>
                    <a:ext uri="{FF2B5EF4-FFF2-40B4-BE49-F238E27FC236}">
                      <a16:creationId xmlns:a16="http://schemas.microsoft.com/office/drawing/2014/main" id="{9EFE3CEC-842A-4702-8A17-A3F2EAD977F4}"/>
                    </a:ext>
                  </a:extLst>
                </p:cNvPr>
                <p:cNvSpPr txBox="1">
                  <a:spLocks noRot="1" noChangeAspect="1" noMove="1" noResize="1" noEditPoints="1" noAdjustHandles="1" noChangeArrowheads="1" noChangeShapeType="1" noTextEdit="1"/>
                </p:cNvSpPr>
                <p:nvPr/>
              </p:nvSpPr>
              <p:spPr>
                <a:xfrm>
                  <a:off x="7981817" y="3502415"/>
                  <a:ext cx="3541365" cy="736612"/>
                </a:xfrm>
                <a:prstGeom prst="rect">
                  <a:avLst/>
                </a:prstGeom>
                <a:blipFill>
                  <a:blip r:embed="rId9"/>
                  <a:stretch>
                    <a:fillRect l="-1377" r="-1549" b="-12397"/>
                  </a:stretch>
                </a:blipFill>
              </p:spPr>
              <p:txBody>
                <a:bodyPr/>
                <a:lstStyle/>
                <a:p>
                  <a:r>
                    <a:rPr lang="zh-CN" altLang="en-US">
                      <a:noFill/>
                    </a:rPr>
                    <a:t> </a:t>
                  </a:r>
                </a:p>
              </p:txBody>
            </p:sp>
          </mc:Fallback>
        </mc:AlternateContent>
        <p:sp>
          <p:nvSpPr>
            <p:cNvPr id="25" name="箭头: 右 24">
              <a:extLst>
                <a:ext uri="{FF2B5EF4-FFF2-40B4-BE49-F238E27FC236}">
                  <a16:creationId xmlns:a16="http://schemas.microsoft.com/office/drawing/2014/main" id="{12B29CE8-AAFD-4BC6-939D-DEB22141AE6C}"/>
                </a:ext>
              </a:extLst>
            </p:cNvPr>
            <p:cNvSpPr/>
            <p:nvPr/>
          </p:nvSpPr>
          <p:spPr>
            <a:xfrm>
              <a:off x="3765056" y="3795747"/>
              <a:ext cx="407858" cy="177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A0547C50-0D20-4890-B76D-5D1E4C8356C4}"/>
                </a:ext>
              </a:extLst>
            </p:cNvPr>
            <p:cNvSpPr/>
            <p:nvPr/>
          </p:nvSpPr>
          <p:spPr>
            <a:xfrm>
              <a:off x="7534485" y="3795746"/>
              <a:ext cx="447332" cy="1776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箭头: 下 26">
            <a:extLst>
              <a:ext uri="{FF2B5EF4-FFF2-40B4-BE49-F238E27FC236}">
                <a16:creationId xmlns:a16="http://schemas.microsoft.com/office/drawing/2014/main" id="{D97FFF47-00ED-4E91-BA02-2395C1D0585A}"/>
              </a:ext>
            </a:extLst>
          </p:cNvPr>
          <p:cNvSpPr/>
          <p:nvPr/>
        </p:nvSpPr>
        <p:spPr>
          <a:xfrm>
            <a:off x="6123227" y="4971117"/>
            <a:ext cx="111833" cy="2554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1933F66-659E-470F-A0F8-01ECCCC09CD5}"/>
              </a:ext>
            </a:extLst>
          </p:cNvPr>
          <p:cNvSpPr txBox="1"/>
          <p:nvPr/>
        </p:nvSpPr>
        <p:spPr>
          <a:xfrm>
            <a:off x="6235060" y="4909814"/>
            <a:ext cx="1144645" cy="372190"/>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简化情形</a:t>
            </a:r>
          </a:p>
        </p:txBody>
      </p:sp>
    </p:spTree>
    <p:extLst>
      <p:ext uri="{BB962C8B-B14F-4D97-AF65-F5344CB8AC3E}">
        <p14:creationId xmlns:p14="http://schemas.microsoft.com/office/powerpoint/2010/main" val="2020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线性齐次递推关系式求解举例</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ECD8273-F29D-4C7E-B8FC-C41964C4E753}"/>
                  </a:ext>
                </a:extLst>
              </p:cNvPr>
              <p:cNvSpPr txBox="1"/>
              <p:nvPr/>
            </p:nvSpPr>
            <p:spPr>
              <a:xfrm>
                <a:off x="644685" y="1316464"/>
                <a:ext cx="8591413"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求解线性齐次递推关系式</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sub>
                    </m:sSub>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sub>
                    </m:sSub>
                    <m:r>
                      <a:rPr lang="en-US" altLang="zh-CN" sz="2400" b="1" i="1">
                        <a:solidFill>
                          <a:srgbClr val="002060"/>
                        </a:solidFill>
                        <a:latin typeface="Cambria Math" panose="02040503050406030204" pitchFamily="18" charset="0"/>
                      </a:rPr>
                      <m:t>+</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sub>
                    </m:sSub>
                  </m:oMath>
                </a14:m>
                <a:r>
                  <a:rPr lang="zh-CN" altLang="en-US" sz="2400" b="1">
                    <a:solidFill>
                      <a:srgbClr val="002060"/>
                    </a:solidFill>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𝟎</m:t>
                        </m:r>
                      </m:sub>
                    </m:sSub>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r>
                      <a:rPr lang="en-US" altLang="zh-CN" sz="2400" b="1" i="1">
                        <a:solidFill>
                          <a:srgbClr val="002060"/>
                        </a:solidFill>
                        <a:latin typeface="Cambria Math" panose="02040503050406030204" pitchFamily="18" charset="0"/>
                      </a:rPr>
                      <m:t>, </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𝟏</m:t>
                        </m:r>
                      </m:sub>
                    </m:sSub>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𝟑</m:t>
                    </m:r>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7ECD8273-F29D-4C7E-B8FC-C41964C4E753}"/>
                  </a:ext>
                </a:extLst>
              </p:cNvPr>
              <p:cNvSpPr txBox="1">
                <a:spLocks noRot="1" noChangeAspect="1" noMove="1" noResize="1" noEditPoints="1" noAdjustHandles="1" noChangeArrowheads="1" noChangeShapeType="1" noTextEdit="1"/>
              </p:cNvSpPr>
              <p:nvPr/>
            </p:nvSpPr>
            <p:spPr>
              <a:xfrm>
                <a:off x="644685" y="1316464"/>
                <a:ext cx="8591413" cy="461665"/>
              </a:xfrm>
              <a:prstGeom prst="rect">
                <a:avLst/>
              </a:prstGeom>
              <a:blipFill>
                <a:blip r:embed="rId2"/>
                <a:stretch>
                  <a:fillRect l="-1136"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2892B0D-5918-493C-8F41-3B65908370F8}"/>
                  </a:ext>
                </a:extLst>
              </p:cNvPr>
              <p:cNvSpPr txBox="1"/>
              <p:nvPr/>
            </p:nvSpPr>
            <p:spPr>
              <a:xfrm>
                <a:off x="1384565" y="2115924"/>
                <a:ext cx="6552103" cy="430118"/>
              </a:xfrm>
              <a:prstGeom prst="rect">
                <a:avLst/>
              </a:prstGeom>
              <a:solidFill>
                <a:schemeClr val="accent4">
                  <a:lumMod val="20000"/>
                  <a:lumOff val="80000"/>
                  <a:alpha val="50000"/>
                </a:schemeClr>
              </a:solidFill>
            </p:spPr>
            <p:txBody>
              <a:bodyPr wrap="square" rtlCol="0">
                <a:spAutoFit/>
              </a:bodyPr>
              <a:lstStyle/>
              <a:p>
                <a:r>
                  <a:rPr lang="zh-CN" altLang="en-US" sz="2000" b="1">
                    <a:solidFill>
                      <a:schemeClr val="accent2">
                        <a:lumMod val="50000"/>
                      </a:schemeClr>
                    </a:solidFill>
                  </a:rPr>
                  <a:t>特征方程是</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𝟐</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oMath>
                </a14:m>
                <a:r>
                  <a:rPr lang="zh-CN" altLang="en-US" sz="2000" b="1">
                    <a:solidFill>
                      <a:schemeClr val="accent2">
                        <a:lumMod val="50000"/>
                      </a:schemeClr>
                    </a:solidFill>
                  </a:rPr>
                  <a:t>，有两个不同根</a:t>
                </a:r>
                <a14:m>
                  <m:oMath xmlns:m="http://schemas.openxmlformats.org/officeDocument/2006/math">
                    <m:r>
                      <a:rPr lang="en-US" altLang="zh-CN" sz="2000" b="1" i="1" smtClean="0">
                        <a:solidFill>
                          <a:srgbClr val="C00000"/>
                        </a:solidFill>
                        <a:latin typeface="Cambria Math" panose="02040503050406030204" pitchFamily="18" charset="0"/>
                      </a:rPr>
                      <m:t>𝟏</m:t>
                    </m:r>
                    <m:r>
                      <a:rPr lang="en-US" altLang="zh-CN" sz="2000" b="1" i="1" smtClean="0">
                        <a:solidFill>
                          <a:srgbClr val="C00000"/>
                        </a:solidFill>
                        <a:latin typeface="Cambria Math" panose="02040503050406030204" pitchFamily="18" charset="0"/>
                      </a:rPr>
                      <m:t>+</m:t>
                    </m:r>
                    <m:rad>
                      <m:radPr>
                        <m:degHide m:val="on"/>
                        <m:ctrlPr>
                          <a:rPr lang="en-US" altLang="zh-CN" sz="2000" b="1" i="1" smtClean="0">
                            <a:solidFill>
                              <a:srgbClr val="C00000"/>
                            </a:solidFill>
                            <a:latin typeface="Cambria Math" panose="02040503050406030204" pitchFamily="18" charset="0"/>
                          </a:rPr>
                        </m:ctrlPr>
                      </m:radPr>
                      <m:deg/>
                      <m:e>
                        <m:r>
                          <a:rPr lang="en-US" altLang="zh-CN" sz="2000" b="1" i="1" smtClean="0">
                            <a:solidFill>
                              <a:srgbClr val="C00000"/>
                            </a:solidFill>
                            <a:latin typeface="Cambria Math" panose="02040503050406030204" pitchFamily="18" charset="0"/>
                          </a:rPr>
                          <m:t>𝟐</m:t>
                        </m:r>
                      </m:e>
                    </m:rad>
                  </m:oMath>
                </a14:m>
                <a:r>
                  <a:rPr lang="zh-CN" altLang="en-US" sz="2000" b="1">
                    <a:solidFill>
                      <a:schemeClr val="accent2">
                        <a:lumMod val="50000"/>
                      </a:schemeClr>
                    </a:solidFill>
                  </a:rPr>
                  <a:t>和</a:t>
                </a:r>
                <a14:m>
                  <m:oMath xmlns:m="http://schemas.openxmlformats.org/officeDocument/2006/math">
                    <m:r>
                      <a:rPr lang="en-US" altLang="zh-CN" sz="2000" b="1" i="1" smtClean="0">
                        <a:solidFill>
                          <a:srgbClr val="C00000"/>
                        </a:solidFill>
                        <a:latin typeface="Cambria Math" panose="02040503050406030204" pitchFamily="18" charset="0"/>
                      </a:rPr>
                      <m:t>𝟏</m:t>
                    </m:r>
                    <m:r>
                      <a:rPr lang="en-US" altLang="zh-CN" sz="2000" b="1" i="1" smtClean="0">
                        <a:solidFill>
                          <a:srgbClr val="C00000"/>
                        </a:solidFill>
                        <a:latin typeface="Cambria Math" panose="02040503050406030204" pitchFamily="18" charset="0"/>
                      </a:rPr>
                      <m:t>−</m:t>
                    </m:r>
                    <m:rad>
                      <m:radPr>
                        <m:degHide m:val="on"/>
                        <m:ctrlPr>
                          <a:rPr lang="en-US" altLang="zh-CN" sz="2000" b="1" i="1" smtClean="0">
                            <a:solidFill>
                              <a:srgbClr val="C00000"/>
                            </a:solidFill>
                            <a:latin typeface="Cambria Math" panose="02040503050406030204" pitchFamily="18" charset="0"/>
                          </a:rPr>
                        </m:ctrlPr>
                      </m:radPr>
                      <m:deg/>
                      <m:e>
                        <m:r>
                          <a:rPr lang="en-US" altLang="zh-CN" sz="2000" b="1" i="1" smtClean="0">
                            <a:solidFill>
                              <a:srgbClr val="C00000"/>
                            </a:solidFill>
                            <a:latin typeface="Cambria Math" panose="02040503050406030204" pitchFamily="18" charset="0"/>
                          </a:rPr>
                          <m:t>𝟐</m:t>
                        </m:r>
                      </m:e>
                    </m:rad>
                  </m:oMath>
                </a14:m>
                <a:endParaRPr lang="zh-CN" altLang="en-US" sz="2000" b="1">
                  <a:solidFill>
                    <a:schemeClr val="accent2">
                      <a:lumMod val="50000"/>
                    </a:schemeClr>
                  </a:solidFill>
                </a:endParaRPr>
              </a:p>
            </p:txBody>
          </p:sp>
        </mc:Choice>
        <mc:Fallback xmlns="">
          <p:sp>
            <p:nvSpPr>
              <p:cNvPr id="4" name="文本框 3">
                <a:extLst>
                  <a:ext uri="{FF2B5EF4-FFF2-40B4-BE49-F238E27FC236}">
                    <a16:creationId xmlns:a16="http://schemas.microsoft.com/office/drawing/2014/main" id="{52892B0D-5918-493C-8F41-3B65908370F8}"/>
                  </a:ext>
                </a:extLst>
              </p:cNvPr>
              <p:cNvSpPr txBox="1">
                <a:spLocks noRot="1" noChangeAspect="1" noMove="1" noResize="1" noEditPoints="1" noAdjustHandles="1" noChangeArrowheads="1" noChangeShapeType="1" noTextEdit="1"/>
              </p:cNvSpPr>
              <p:nvPr/>
            </p:nvSpPr>
            <p:spPr>
              <a:xfrm>
                <a:off x="1384565" y="2115924"/>
                <a:ext cx="6552103" cy="430118"/>
              </a:xfrm>
              <a:prstGeom prst="rect">
                <a:avLst/>
              </a:prstGeom>
              <a:blipFill>
                <a:blip r:embed="rId3"/>
                <a:stretch>
                  <a:fillRect l="-930" b="-239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9440491-1983-4482-BA8D-9DCB6CC6E38B}"/>
                  </a:ext>
                </a:extLst>
              </p:cNvPr>
              <p:cNvSpPr txBox="1"/>
              <p:nvPr/>
            </p:nvSpPr>
            <p:spPr>
              <a:xfrm>
                <a:off x="1384565" y="3084020"/>
                <a:ext cx="4053018" cy="916918"/>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解</a:t>
                </a:r>
                <a14:m>
                  <m:oMath xmlns:m="http://schemas.openxmlformats.org/officeDocument/2006/math">
                    <m:r>
                      <m:rPr>
                        <m:lit/>
                      </m:rP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𝒏</m:t>
                        </m:r>
                      </m:sub>
                    </m:sSub>
                    <m:r>
                      <m:rPr>
                        <m:lit/>
                      </m:rP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具有形式：</a:t>
                </a:r>
                <a:endParaRPr lang="en-US" altLang="zh-CN" sz="2000" b="1">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𝒏</m:t>
                          </m:r>
                        </m:sub>
                      </m:sSub>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𝟏</m:t>
                          </m:r>
                        </m:sub>
                      </m:sSub>
                      <m:sSup>
                        <m:sSupPr>
                          <m:ctrlPr>
                            <a:rPr lang="en-US" altLang="zh-CN" b="1" i="1" smtClean="0">
                              <a:solidFill>
                                <a:srgbClr val="C00000"/>
                              </a:solidFill>
                              <a:latin typeface="Cambria Math" panose="02040503050406030204" pitchFamily="18" charset="0"/>
                            </a:rPr>
                          </m:ctrlPr>
                        </m:sSupPr>
                        <m:e>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smtClean="0">
                                      <a:solidFill>
                                        <a:srgbClr val="C00000"/>
                                      </a:solidFill>
                                      <a:latin typeface="Cambria Math" panose="02040503050406030204" pitchFamily="18" charset="0"/>
                                    </a:rPr>
                                    <m:t>𝟐</m:t>
                                  </m:r>
                                </m:e>
                              </m:rad>
                            </m:e>
                          </m:d>
                        </m:e>
                        <m:sup>
                          <m:r>
                            <a:rPr lang="en-US" altLang="zh-CN" b="1" i="1" smtClean="0">
                              <a:solidFill>
                                <a:srgbClr val="C00000"/>
                              </a:solidFill>
                              <a:latin typeface="Cambria Math" panose="02040503050406030204" pitchFamily="18" charset="0"/>
                            </a:rPr>
                            <m:t>𝒏</m:t>
                          </m:r>
                        </m:sup>
                      </m:sSup>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𝟐</m:t>
                          </m:r>
                        </m:sub>
                      </m:sSub>
                      <m:sSup>
                        <m:sSupPr>
                          <m:ctrlPr>
                            <a:rPr lang="en-US" altLang="zh-CN" b="1" i="1" smtClean="0">
                              <a:solidFill>
                                <a:srgbClr val="C00000"/>
                              </a:solidFill>
                              <a:latin typeface="Cambria Math" panose="02040503050406030204" pitchFamily="18" charset="0"/>
                            </a:rPr>
                          </m:ctrlPr>
                        </m:sSupPr>
                        <m:e>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smtClean="0">
                                      <a:solidFill>
                                        <a:srgbClr val="C00000"/>
                                      </a:solidFill>
                                      <a:latin typeface="Cambria Math" panose="02040503050406030204" pitchFamily="18" charset="0"/>
                                    </a:rPr>
                                    <m:t>𝟐</m:t>
                                  </m:r>
                                </m:e>
                              </m:rad>
                            </m:e>
                          </m:d>
                        </m:e>
                        <m:sup>
                          <m:r>
                            <a:rPr lang="en-US" altLang="zh-CN" b="1" i="1" smtClean="0">
                              <a:solidFill>
                                <a:srgbClr val="C00000"/>
                              </a:solidFill>
                              <a:latin typeface="Cambria Math" panose="02040503050406030204" pitchFamily="18" charset="0"/>
                            </a:rPr>
                            <m:t>𝒏</m:t>
                          </m:r>
                        </m:sup>
                      </m:sSup>
                    </m:oMath>
                  </m:oMathPara>
                </a14:m>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E9440491-1983-4482-BA8D-9DCB6CC6E38B}"/>
                  </a:ext>
                </a:extLst>
              </p:cNvPr>
              <p:cNvSpPr txBox="1">
                <a:spLocks noRot="1" noChangeAspect="1" noMove="1" noResize="1" noEditPoints="1" noAdjustHandles="1" noChangeArrowheads="1" noChangeShapeType="1" noTextEdit="1"/>
              </p:cNvSpPr>
              <p:nvPr/>
            </p:nvSpPr>
            <p:spPr>
              <a:xfrm>
                <a:off x="1384565" y="3084020"/>
                <a:ext cx="4053018" cy="916918"/>
              </a:xfrm>
              <a:prstGeom prst="rect">
                <a:avLst/>
              </a:prstGeom>
              <a:blipFill>
                <a:blip r:embed="rId4"/>
                <a:stretch>
                  <a:fillRect l="-1504" t="-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A397B7E-C24D-4AFD-A162-EA2CB5CB8130}"/>
                  </a:ext>
                </a:extLst>
              </p:cNvPr>
              <p:cNvSpPr txBox="1"/>
              <p:nvPr/>
            </p:nvSpPr>
            <p:spPr>
              <a:xfrm>
                <a:off x="7187441" y="3136598"/>
                <a:ext cx="3460248" cy="811761"/>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eqArr>
                            <m:eqArrPr>
                              <m:ctrlPr>
                                <a:rPr lang="en-US" altLang="zh-CN" b="1" i="1" smtClean="0">
                                  <a:solidFill>
                                    <a:schemeClr val="accent2">
                                      <a:lumMod val="50000"/>
                                    </a:schemeClr>
                                  </a:solidFill>
                                  <a:latin typeface="Cambria Math" panose="02040503050406030204" pitchFamily="18" charset="0"/>
                                </a:rPr>
                              </m:ctrlPr>
                            </m:eqArr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e>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ad>
                                    <m:radPr>
                                      <m:degHide m:val="on"/>
                                      <m:ctrlPr>
                                        <a:rPr lang="en-US" altLang="zh-CN" b="1" i="1" smtClean="0">
                                          <a:solidFill>
                                            <a:schemeClr val="accent2">
                                              <a:lumMod val="50000"/>
                                            </a:schemeClr>
                                          </a:solidFill>
                                          <a:latin typeface="Cambria Math" panose="02040503050406030204" pitchFamily="18" charset="0"/>
                                        </a:rPr>
                                      </m:ctrlPr>
                                    </m:radPr>
                                    <m:deg/>
                                    <m:e>
                                      <m:r>
                                        <a:rPr lang="en-US" altLang="zh-CN" b="1" i="1" smtClean="0">
                                          <a:solidFill>
                                            <a:schemeClr val="accent2">
                                              <a:lumMod val="50000"/>
                                            </a:schemeClr>
                                          </a:solidFill>
                                          <a:latin typeface="Cambria Math" panose="02040503050406030204" pitchFamily="18" charset="0"/>
                                        </a:rPr>
                                        <m:t>𝟐</m:t>
                                      </m:r>
                                    </m:e>
                                  </m:rad>
                                </m:e>
                              </m:d>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𝟐</m:t>
                                  </m:r>
                                </m:sub>
                              </m:sSub>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ad>
                                    <m:radPr>
                                      <m:degHide m:val="on"/>
                                      <m:ctrlPr>
                                        <a:rPr lang="en-US" altLang="zh-CN" b="1" i="1" smtClean="0">
                                          <a:solidFill>
                                            <a:schemeClr val="accent2">
                                              <a:lumMod val="50000"/>
                                            </a:schemeClr>
                                          </a:solidFill>
                                          <a:latin typeface="Cambria Math" panose="02040503050406030204" pitchFamily="18" charset="0"/>
                                        </a:rPr>
                                      </m:ctrlPr>
                                    </m:radPr>
                                    <m:deg/>
                                    <m:e>
                                      <m:r>
                                        <a:rPr lang="en-US" altLang="zh-CN" b="1" i="1" smtClean="0">
                                          <a:solidFill>
                                            <a:schemeClr val="accent2">
                                              <a:lumMod val="50000"/>
                                            </a:schemeClr>
                                          </a:solidFill>
                                          <a:latin typeface="Cambria Math" panose="02040503050406030204" pitchFamily="18" charset="0"/>
                                        </a:rPr>
                                        <m:t>𝟐</m:t>
                                      </m:r>
                                    </m:e>
                                  </m:ra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e>
                          </m:eqArr>
                        </m:e>
                      </m:d>
                    </m:oMath>
                  </m:oMathPara>
                </a14:m>
                <a:endParaRPr lang="zh-CN" altLang="en-US"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3A397B7E-C24D-4AFD-A162-EA2CB5CB8130}"/>
                  </a:ext>
                </a:extLst>
              </p:cNvPr>
              <p:cNvSpPr txBox="1">
                <a:spLocks noRot="1" noChangeAspect="1" noMove="1" noResize="1" noEditPoints="1" noAdjustHandles="1" noChangeArrowheads="1" noChangeShapeType="1" noTextEdit="1"/>
              </p:cNvSpPr>
              <p:nvPr/>
            </p:nvSpPr>
            <p:spPr>
              <a:xfrm>
                <a:off x="7187441" y="3136598"/>
                <a:ext cx="3460248" cy="81176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0FA3944-FDFA-4A82-9821-4D65FED1BB61}"/>
                  </a:ext>
                </a:extLst>
              </p:cNvPr>
              <p:cNvSpPr txBox="1"/>
              <p:nvPr/>
            </p:nvSpPr>
            <p:spPr>
              <a:xfrm>
                <a:off x="8347819" y="4427870"/>
                <a:ext cx="1638026" cy="1255985"/>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f>
                        <m:fPr>
                          <m:ctrlPr>
                            <a:rPr lang="en-US" altLang="zh-CN" b="1" i="1" smtClean="0">
                              <a:solidFill>
                                <a:srgbClr val="C00000"/>
                              </a:solidFill>
                              <a:latin typeface="Cambria Math" panose="02040503050406030204" pitchFamily="18" charset="0"/>
                            </a:rPr>
                          </m:ctrlPr>
                        </m:fPr>
                        <m:num>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smtClean="0">
                                  <a:solidFill>
                                    <a:srgbClr val="C00000"/>
                                  </a:solidFill>
                                  <a:latin typeface="Cambria Math" panose="02040503050406030204" pitchFamily="18" charset="0"/>
                                </a:rPr>
                                <m:t>𝟐</m:t>
                              </m:r>
                            </m:e>
                          </m:rad>
                        </m:num>
                        <m:den>
                          <m:r>
                            <a:rPr lang="en-US" altLang="zh-CN" b="1" i="1" smtClean="0">
                              <a:solidFill>
                                <a:srgbClr val="C00000"/>
                              </a:solidFill>
                              <a:latin typeface="Cambria Math" panose="02040503050406030204" pitchFamily="18" charset="0"/>
                            </a:rPr>
                            <m:t>𝟐</m:t>
                          </m:r>
                        </m:den>
                      </m:f>
                    </m:oMath>
                  </m:oMathPara>
                </a14:m>
                <a:endParaRPr lang="en-US" altLang="zh-CN" b="1">
                  <a:solidFill>
                    <a:srgbClr val="C00000"/>
                  </a:solidFill>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𝟐</m:t>
                          </m:r>
                        </m:sub>
                      </m:sSub>
                      <m:r>
                        <a:rPr lang="en-US" altLang="zh-CN" b="1" i="1" smtClean="0">
                          <a:solidFill>
                            <a:srgbClr val="C00000"/>
                          </a:solidFill>
                          <a:latin typeface="Cambria Math" panose="02040503050406030204" pitchFamily="18" charset="0"/>
                        </a:rPr>
                        <m:t>=</m:t>
                      </m:r>
                      <m:f>
                        <m:fPr>
                          <m:ctrlPr>
                            <a:rPr lang="en-US" altLang="zh-CN" b="1" i="1" smtClean="0">
                              <a:solidFill>
                                <a:srgbClr val="C00000"/>
                              </a:solidFill>
                              <a:latin typeface="Cambria Math" panose="02040503050406030204" pitchFamily="18" charset="0"/>
                            </a:rPr>
                          </m:ctrlPr>
                        </m:fPr>
                        <m:num>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smtClean="0">
                                  <a:solidFill>
                                    <a:srgbClr val="C00000"/>
                                  </a:solidFill>
                                  <a:latin typeface="Cambria Math" panose="02040503050406030204" pitchFamily="18" charset="0"/>
                                </a:rPr>
                                <m:t>𝟐</m:t>
                              </m:r>
                            </m:e>
                          </m:rad>
                        </m:num>
                        <m:den>
                          <m:r>
                            <a:rPr lang="en-US" altLang="zh-CN" b="1" i="1">
                              <a:solidFill>
                                <a:srgbClr val="C00000"/>
                              </a:solidFill>
                              <a:latin typeface="Cambria Math" panose="02040503050406030204" pitchFamily="18" charset="0"/>
                            </a:rPr>
                            <m:t>𝟐</m:t>
                          </m:r>
                        </m:den>
                      </m:f>
                    </m:oMath>
                  </m:oMathPara>
                </a14:m>
                <a:endParaRPr lang="zh-CN" altLang="en-US" b="1">
                  <a:solidFill>
                    <a:srgbClr val="C00000"/>
                  </a:solidFill>
                </a:endParaRPr>
              </a:p>
            </p:txBody>
          </p:sp>
        </mc:Choice>
        <mc:Fallback xmlns="">
          <p:sp>
            <p:nvSpPr>
              <p:cNvPr id="20" name="文本框 19">
                <a:extLst>
                  <a:ext uri="{FF2B5EF4-FFF2-40B4-BE49-F238E27FC236}">
                    <a16:creationId xmlns:a16="http://schemas.microsoft.com/office/drawing/2014/main" id="{60FA3944-FDFA-4A82-9821-4D65FED1BB61}"/>
                  </a:ext>
                </a:extLst>
              </p:cNvPr>
              <p:cNvSpPr txBox="1">
                <a:spLocks noRot="1" noChangeAspect="1" noMove="1" noResize="1" noEditPoints="1" noAdjustHandles="1" noChangeArrowheads="1" noChangeShapeType="1" noTextEdit="1"/>
              </p:cNvSpPr>
              <p:nvPr/>
            </p:nvSpPr>
            <p:spPr>
              <a:xfrm>
                <a:off x="8347819" y="4427870"/>
                <a:ext cx="1638026" cy="125598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513CB2D-8B7F-4329-A2E5-A91AD98AE20B}"/>
                  </a:ext>
                </a:extLst>
              </p:cNvPr>
              <p:cNvSpPr txBox="1"/>
              <p:nvPr/>
            </p:nvSpPr>
            <p:spPr>
              <a:xfrm>
                <a:off x="1384565" y="4694929"/>
                <a:ext cx="3973364" cy="737446"/>
              </a:xfrm>
              <a:prstGeom prst="rect">
                <a:avLst/>
              </a:prstGeom>
              <a:solidFill>
                <a:schemeClr val="accent2">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𝒏</m:t>
                          </m:r>
                        </m:sub>
                      </m:sSub>
                      <m:r>
                        <a:rPr lang="en-US" altLang="zh-CN" b="1" i="1" smtClean="0">
                          <a:solidFill>
                            <a:srgbClr val="C00000"/>
                          </a:solidFill>
                          <a:latin typeface="Cambria Math" panose="02040503050406030204" pitchFamily="18" charset="0"/>
                        </a:rPr>
                        <m:t>=</m:t>
                      </m:r>
                      <m:f>
                        <m:fPr>
                          <m:ctrlPr>
                            <a:rPr lang="en-US" altLang="zh-CN" b="1" i="1" smtClean="0">
                              <a:solidFill>
                                <a:srgbClr val="C00000"/>
                              </a:solidFill>
                              <a:latin typeface="Cambria Math" panose="02040503050406030204" pitchFamily="18" charset="0"/>
                            </a:rPr>
                          </m:ctrlPr>
                        </m:fPr>
                        <m:num>
                          <m:sSup>
                            <m:sSupPr>
                              <m:ctrlPr>
                                <a:rPr lang="en-US" altLang="zh-CN" b="1" i="1" smtClean="0">
                                  <a:solidFill>
                                    <a:srgbClr val="C00000"/>
                                  </a:solidFill>
                                  <a:latin typeface="Cambria Math" panose="02040503050406030204" pitchFamily="18" charset="0"/>
                                </a:rPr>
                              </m:ctrlPr>
                            </m:sSupPr>
                            <m:e>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smtClean="0">
                                          <a:solidFill>
                                            <a:srgbClr val="C00000"/>
                                          </a:solidFill>
                                          <a:latin typeface="Cambria Math" panose="02040503050406030204" pitchFamily="18" charset="0"/>
                                        </a:rPr>
                                        <m:t>𝟐</m:t>
                                      </m:r>
                                    </m:e>
                                  </m:rad>
                                </m:e>
                              </m:d>
                            </m:e>
                            <m:sup>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p>
                          </m:sSup>
                        </m:num>
                        <m:den>
                          <m:r>
                            <a:rPr lang="en-US" altLang="zh-CN" b="1" i="1" smtClean="0">
                              <a:solidFill>
                                <a:srgbClr val="C00000"/>
                              </a:solidFill>
                              <a:latin typeface="Cambria Math" panose="02040503050406030204" pitchFamily="18" charset="0"/>
                            </a:rPr>
                            <m:t>𝟐</m:t>
                          </m:r>
                        </m:den>
                      </m:f>
                      <m:r>
                        <a:rPr lang="en-US" altLang="zh-CN" b="1" i="1" smtClean="0">
                          <a:solidFill>
                            <a:srgbClr val="C00000"/>
                          </a:solidFill>
                          <a:latin typeface="Cambria Math" panose="02040503050406030204" pitchFamily="18" charset="0"/>
                        </a:rPr>
                        <m:t>+</m:t>
                      </m:r>
                      <m:f>
                        <m:fPr>
                          <m:ctrlPr>
                            <a:rPr lang="en-US" altLang="zh-CN" b="1" i="1" smtClean="0">
                              <a:solidFill>
                                <a:srgbClr val="C00000"/>
                              </a:solidFill>
                              <a:latin typeface="Cambria Math" panose="02040503050406030204" pitchFamily="18" charset="0"/>
                            </a:rPr>
                          </m:ctrlPr>
                        </m:fPr>
                        <m:num>
                          <m:sSup>
                            <m:sSupPr>
                              <m:ctrlPr>
                                <a:rPr lang="en-US" altLang="zh-CN" b="1" i="1" smtClean="0">
                                  <a:solidFill>
                                    <a:srgbClr val="C00000"/>
                                  </a:solidFill>
                                  <a:latin typeface="Cambria Math" panose="02040503050406030204" pitchFamily="18" charset="0"/>
                                </a:rPr>
                              </m:ctrlPr>
                            </m:sSupPr>
                            <m:e>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a:solidFill>
                                            <a:srgbClr val="C00000"/>
                                          </a:solidFill>
                                          <a:latin typeface="Cambria Math" panose="02040503050406030204" pitchFamily="18" charset="0"/>
                                        </a:rPr>
                                        <m:t>𝟐</m:t>
                                      </m:r>
                                    </m:e>
                                  </m:rad>
                                </m:e>
                              </m:d>
                            </m:e>
                            <m:sup>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p>
                          </m:sSup>
                        </m:num>
                        <m:den>
                          <m:r>
                            <a:rPr lang="en-US" altLang="zh-CN" b="1" i="1">
                              <a:solidFill>
                                <a:srgbClr val="C00000"/>
                              </a:solidFill>
                              <a:latin typeface="Cambria Math" panose="02040503050406030204" pitchFamily="18" charset="0"/>
                            </a:rPr>
                            <m:t>𝟐</m:t>
                          </m:r>
                        </m:den>
                      </m:f>
                    </m:oMath>
                  </m:oMathPara>
                </a14:m>
                <a:endParaRPr lang="zh-CN" altLang="en-US"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F513CB2D-8B7F-4329-A2E5-A91AD98AE20B}"/>
                  </a:ext>
                </a:extLst>
              </p:cNvPr>
              <p:cNvSpPr txBox="1">
                <a:spLocks noRot="1" noChangeAspect="1" noMove="1" noResize="1" noEditPoints="1" noAdjustHandles="1" noChangeArrowheads="1" noChangeShapeType="1" noTextEdit="1"/>
              </p:cNvSpPr>
              <p:nvPr/>
            </p:nvSpPr>
            <p:spPr>
              <a:xfrm>
                <a:off x="1384565" y="4694929"/>
                <a:ext cx="3973364" cy="737446"/>
              </a:xfrm>
              <a:prstGeom prst="rect">
                <a:avLst/>
              </a:prstGeom>
              <a:blipFill>
                <a:blip r:embed="rId7"/>
                <a:stretch>
                  <a:fillRect/>
                </a:stretch>
              </a:blipFill>
            </p:spPr>
            <p:txBody>
              <a:bodyPr/>
              <a:lstStyle/>
              <a:p>
                <a:r>
                  <a:rPr lang="zh-CN" altLang="en-US">
                    <a:noFill/>
                  </a:rPr>
                  <a:t> </a:t>
                </a:r>
              </a:p>
            </p:txBody>
          </p:sp>
        </mc:Fallback>
      </mc:AlternateContent>
      <p:sp>
        <p:nvSpPr>
          <p:cNvPr id="22" name="箭头: 下 21">
            <a:extLst>
              <a:ext uri="{FF2B5EF4-FFF2-40B4-BE49-F238E27FC236}">
                <a16:creationId xmlns:a16="http://schemas.microsoft.com/office/drawing/2014/main" id="{526F06E5-ECD7-4068-A532-4B94C7C4F6BA}"/>
              </a:ext>
            </a:extLst>
          </p:cNvPr>
          <p:cNvSpPr/>
          <p:nvPr/>
        </p:nvSpPr>
        <p:spPr>
          <a:xfrm>
            <a:off x="3357759" y="2546042"/>
            <a:ext cx="78941" cy="537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BD7A7A32-4E8E-4E3C-8994-FB5DE01A8F08}"/>
              </a:ext>
            </a:extLst>
          </p:cNvPr>
          <p:cNvSpPr/>
          <p:nvPr/>
        </p:nvSpPr>
        <p:spPr>
          <a:xfrm>
            <a:off x="5437583" y="3557955"/>
            <a:ext cx="1749858" cy="66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91A15F18-C33C-4AB1-AA7E-08FB21B74BBA}"/>
              </a:ext>
            </a:extLst>
          </p:cNvPr>
          <p:cNvSpPr/>
          <p:nvPr/>
        </p:nvSpPr>
        <p:spPr>
          <a:xfrm>
            <a:off x="9143972" y="3971315"/>
            <a:ext cx="45719" cy="4565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左 25">
            <a:extLst>
              <a:ext uri="{FF2B5EF4-FFF2-40B4-BE49-F238E27FC236}">
                <a16:creationId xmlns:a16="http://schemas.microsoft.com/office/drawing/2014/main" id="{29DC5AD2-9AEA-4576-8FE2-E23AC16045C4}"/>
              </a:ext>
            </a:extLst>
          </p:cNvPr>
          <p:cNvSpPr/>
          <p:nvPr/>
        </p:nvSpPr>
        <p:spPr>
          <a:xfrm>
            <a:off x="5357929" y="4997445"/>
            <a:ext cx="2989890" cy="821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1EF73601-F251-41C6-B81C-AEEC7D82D7A6}"/>
              </a:ext>
            </a:extLst>
          </p:cNvPr>
          <p:cNvSpPr/>
          <p:nvPr/>
        </p:nvSpPr>
        <p:spPr>
          <a:xfrm>
            <a:off x="3377825" y="4000938"/>
            <a:ext cx="78941" cy="6939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E7B80B40-75A5-46CF-9E9D-3DF8EFC3833F}"/>
                  </a:ext>
                </a:extLst>
              </p:cNvPr>
              <p:cNvSpPr txBox="1"/>
              <p:nvPr/>
            </p:nvSpPr>
            <p:spPr>
              <a:xfrm>
                <a:off x="5642394" y="3003957"/>
                <a:ext cx="1373791" cy="1107996"/>
              </a:xfrm>
              <a:prstGeom prst="rect">
                <a:avLst/>
              </a:prstGeom>
              <a:solidFill>
                <a:schemeClr val="accent4">
                  <a:lumMod val="20000"/>
                  <a:lumOff val="80000"/>
                </a:schemeClr>
              </a:solidFill>
            </p:spPr>
            <p:txBody>
              <a:bodyPr wrap="square" lIns="0" tIns="0" rIns="0" bIns="0" rtlCol="0">
                <a:spAutoFit/>
              </a:bodyPr>
              <a:lstStyle/>
              <a:p>
                <a:pPr algn="ctr"/>
                <a:r>
                  <a:rPr lang="zh-CN" altLang="en-US" b="1">
                    <a:solidFill>
                      <a:schemeClr val="accent2">
                        <a:lumMod val="50000"/>
                      </a:schemeClr>
                    </a:solidFill>
                  </a:rPr>
                  <a:t>根据初值</a:t>
                </a:r>
                <a:endParaRPr lang="en-US" altLang="zh-CN"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𝟎</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m:oMathPara>
                </a14:m>
                <a:endParaRPr lang="en-US" altLang="zh-CN" b="1" i="1">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oMath>
                  </m:oMathPara>
                </a14:m>
                <a:endParaRPr lang="en-US" altLang="zh-CN" b="1">
                  <a:solidFill>
                    <a:schemeClr val="accent2">
                      <a:lumMod val="50000"/>
                    </a:schemeClr>
                  </a:solidFill>
                </a:endParaRPr>
              </a:p>
              <a:p>
                <a:r>
                  <a:rPr lang="zh-CN" altLang="en-US" b="1">
                    <a:solidFill>
                      <a:schemeClr val="accent2">
                        <a:lumMod val="50000"/>
                      </a:schemeClr>
                    </a:solidFill>
                  </a:rPr>
                  <a:t>列线性方程组</a:t>
                </a:r>
              </a:p>
            </p:txBody>
          </p:sp>
        </mc:Choice>
        <mc:Fallback xmlns="">
          <p:sp>
            <p:nvSpPr>
              <p:cNvPr id="28" name="文本框 27">
                <a:extLst>
                  <a:ext uri="{FF2B5EF4-FFF2-40B4-BE49-F238E27FC236}">
                    <a16:creationId xmlns:a16="http://schemas.microsoft.com/office/drawing/2014/main" id="{E7B80B40-75A5-46CF-9E9D-3DF8EFC3833F}"/>
                  </a:ext>
                </a:extLst>
              </p:cNvPr>
              <p:cNvSpPr txBox="1">
                <a:spLocks noRot="1" noChangeAspect="1" noMove="1" noResize="1" noEditPoints="1" noAdjustHandles="1" noChangeArrowheads="1" noChangeShapeType="1" noTextEdit="1"/>
              </p:cNvSpPr>
              <p:nvPr/>
            </p:nvSpPr>
            <p:spPr>
              <a:xfrm>
                <a:off x="5642394" y="3003957"/>
                <a:ext cx="1373791" cy="1107996"/>
              </a:xfrm>
              <a:prstGeom prst="rect">
                <a:avLst/>
              </a:prstGeom>
              <a:blipFill>
                <a:blip r:embed="rId8"/>
                <a:stretch>
                  <a:fillRect l="-10667" t="-7143" r="-10222" b="-115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0A2623E-4AA5-4F5F-8EE5-8C6924AF9E03}"/>
                  </a:ext>
                </a:extLst>
              </p:cNvPr>
              <p:cNvSpPr txBox="1"/>
              <p:nvPr/>
            </p:nvSpPr>
            <p:spPr>
              <a:xfrm>
                <a:off x="7571948" y="4061092"/>
                <a:ext cx="3235486" cy="276999"/>
              </a:xfrm>
              <a:prstGeom prst="rect">
                <a:avLst/>
              </a:prstGeom>
              <a:solidFill>
                <a:schemeClr val="accent4">
                  <a:lumMod val="20000"/>
                  <a:lumOff val="80000"/>
                </a:schemeClr>
              </a:solidFill>
            </p:spPr>
            <p:txBody>
              <a:bodyPr wrap="square" lIns="0" tIns="0" rIns="0" bIns="0" rtlCol="0">
                <a:spAutoFit/>
              </a:bodyPr>
              <a:lstStyle/>
              <a:p>
                <a:r>
                  <a:rPr lang="zh-CN" altLang="en-US" b="1">
                    <a:solidFill>
                      <a:schemeClr val="accent2">
                        <a:lumMod val="50000"/>
                      </a:schemeClr>
                    </a:solidFill>
                  </a:rPr>
                  <a:t>求解线性方程组得到</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的值</a:t>
                </a:r>
              </a:p>
            </p:txBody>
          </p:sp>
        </mc:Choice>
        <mc:Fallback xmlns="">
          <p:sp>
            <p:nvSpPr>
              <p:cNvPr id="29" name="文本框 28">
                <a:extLst>
                  <a:ext uri="{FF2B5EF4-FFF2-40B4-BE49-F238E27FC236}">
                    <a16:creationId xmlns:a16="http://schemas.microsoft.com/office/drawing/2014/main" id="{30A2623E-4AA5-4F5F-8EE5-8C6924AF9E03}"/>
                  </a:ext>
                </a:extLst>
              </p:cNvPr>
              <p:cNvSpPr txBox="1">
                <a:spLocks noRot="1" noChangeAspect="1" noMove="1" noResize="1" noEditPoints="1" noAdjustHandles="1" noChangeArrowheads="1" noChangeShapeType="1" noTextEdit="1"/>
              </p:cNvSpPr>
              <p:nvPr/>
            </p:nvSpPr>
            <p:spPr>
              <a:xfrm>
                <a:off x="7571948" y="4061092"/>
                <a:ext cx="3235486" cy="276999"/>
              </a:xfrm>
              <a:prstGeom prst="rect">
                <a:avLst/>
              </a:prstGeom>
              <a:blipFill>
                <a:blip r:embed="rId9"/>
                <a:stretch>
                  <a:fillRect l="-4331" t="-28261" r="-1695"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27205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线性齐次递推关系式求解练习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ECD8273-F29D-4C7E-B8FC-C41964C4E753}"/>
                  </a:ext>
                </a:extLst>
              </p:cNvPr>
              <p:cNvSpPr txBox="1"/>
              <p:nvPr/>
            </p:nvSpPr>
            <p:spPr>
              <a:xfrm>
                <a:off x="644685" y="1316464"/>
                <a:ext cx="8591413"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求解线性齐次递推关系式</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sub>
                    </m:sSub>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𝟒</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sub>
                    </m:sSub>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𝟒</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sub>
                    </m:sSub>
                  </m:oMath>
                </a14:m>
                <a:r>
                  <a:rPr lang="zh-CN" altLang="en-US" sz="2400" b="1">
                    <a:solidFill>
                      <a:srgbClr val="002060"/>
                    </a:solidFill>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𝟎</m:t>
                        </m:r>
                      </m:sub>
                    </m:sSub>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𝟔</m:t>
                    </m:r>
                    <m:r>
                      <a:rPr lang="en-US" altLang="zh-CN" sz="2400" b="1" i="1">
                        <a:solidFill>
                          <a:srgbClr val="002060"/>
                        </a:solidFill>
                        <a:latin typeface="Cambria Math" panose="02040503050406030204" pitchFamily="18" charset="0"/>
                      </a:rPr>
                      <m:t>, </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𝟏</m:t>
                        </m:r>
                      </m:sub>
                    </m:sSub>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𝟖</m:t>
                    </m:r>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7ECD8273-F29D-4C7E-B8FC-C41964C4E753}"/>
                  </a:ext>
                </a:extLst>
              </p:cNvPr>
              <p:cNvSpPr txBox="1">
                <a:spLocks noRot="1" noChangeAspect="1" noMove="1" noResize="1" noEditPoints="1" noAdjustHandles="1" noChangeArrowheads="1" noChangeShapeType="1" noTextEdit="1"/>
              </p:cNvSpPr>
              <p:nvPr/>
            </p:nvSpPr>
            <p:spPr>
              <a:xfrm>
                <a:off x="644685" y="1316464"/>
                <a:ext cx="8591413" cy="461665"/>
              </a:xfrm>
              <a:prstGeom prst="rect">
                <a:avLst/>
              </a:prstGeom>
              <a:blipFill>
                <a:blip r:embed="rId2"/>
                <a:stretch>
                  <a:fillRect l="-1136" t="-14474" b="-25000"/>
                </a:stretch>
              </a:blipFill>
            </p:spPr>
            <p:txBody>
              <a:bodyPr/>
              <a:lstStyle/>
              <a:p>
                <a:r>
                  <a:rPr lang="zh-CN" altLang="en-US">
                    <a:noFill/>
                  </a:rPr>
                  <a:t> </a:t>
                </a:r>
              </a:p>
            </p:txBody>
          </p:sp>
        </mc:Fallback>
      </mc:AlternateContent>
      <p:grpSp>
        <p:nvGrpSpPr>
          <p:cNvPr id="30" name="组合 29">
            <a:extLst>
              <a:ext uri="{FF2B5EF4-FFF2-40B4-BE49-F238E27FC236}">
                <a16:creationId xmlns:a16="http://schemas.microsoft.com/office/drawing/2014/main" id="{1DB2D612-96D3-4221-A23C-0F6408DFE3A9}"/>
              </a:ext>
            </a:extLst>
          </p:cNvPr>
          <p:cNvGrpSpPr/>
          <p:nvPr/>
        </p:nvGrpSpPr>
        <p:grpSpPr>
          <a:xfrm>
            <a:off x="1384565" y="2115924"/>
            <a:ext cx="9422870" cy="3204686"/>
            <a:chOff x="1736703" y="2069875"/>
            <a:chExt cx="9422870" cy="3204686"/>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2892B0D-5918-493C-8F41-3B65908370F8}"/>
                    </a:ext>
                  </a:extLst>
                </p:cNvPr>
                <p:cNvSpPr txBox="1"/>
                <p:nvPr/>
              </p:nvSpPr>
              <p:spPr>
                <a:xfrm>
                  <a:off x="1736703" y="2069875"/>
                  <a:ext cx="5963527" cy="407099"/>
                </a:xfrm>
                <a:prstGeom prst="rect">
                  <a:avLst/>
                </a:prstGeom>
                <a:solidFill>
                  <a:schemeClr val="accent4">
                    <a:lumMod val="20000"/>
                    <a:lumOff val="80000"/>
                    <a:alpha val="50000"/>
                  </a:schemeClr>
                </a:solidFill>
              </p:spPr>
              <p:txBody>
                <a:bodyPr wrap="square" rtlCol="0">
                  <a:spAutoFit/>
                </a:bodyPr>
                <a:lstStyle/>
                <a:p>
                  <a:r>
                    <a:rPr lang="zh-CN" altLang="en-US" sz="2000" b="1">
                      <a:solidFill>
                        <a:schemeClr val="accent2">
                          <a:lumMod val="50000"/>
                        </a:schemeClr>
                      </a:solidFill>
                    </a:rPr>
                    <a:t>特征方程是</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𝟒</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𝟒</m:t>
                      </m:r>
                    </m:oMath>
                  </a14:m>
                  <a:r>
                    <a:rPr lang="zh-CN" altLang="en-US" sz="2000" b="1">
                      <a:solidFill>
                        <a:schemeClr val="accent2">
                          <a:lumMod val="50000"/>
                        </a:schemeClr>
                      </a:solidFill>
                    </a:rPr>
                    <a:t>，有一个不同根</a:t>
                  </a:r>
                  <a14:m>
                    <m:oMath xmlns:m="http://schemas.openxmlformats.org/officeDocument/2006/math">
                      <m:r>
                        <a:rPr lang="en-US" altLang="zh-CN" sz="2000" b="1" i="0" smtClean="0">
                          <a:solidFill>
                            <a:srgbClr val="C00000"/>
                          </a:solidFill>
                          <a:latin typeface="Cambria Math" panose="02040503050406030204" pitchFamily="18" charset="0"/>
                        </a:rPr>
                        <m:t>𝟐</m:t>
                      </m:r>
                    </m:oMath>
                  </a14:m>
                  <a:r>
                    <a:rPr lang="zh-CN" altLang="en-US" sz="2000" b="1">
                      <a:solidFill>
                        <a:schemeClr val="accent2">
                          <a:lumMod val="50000"/>
                        </a:schemeClr>
                      </a:solidFill>
                    </a:rPr>
                    <a:t>，是</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𝟐</m:t>
                      </m:r>
                    </m:oMath>
                  </a14:m>
                  <a:r>
                    <a:rPr lang="zh-CN" altLang="en-US" sz="2000" b="1">
                      <a:solidFill>
                        <a:schemeClr val="accent2">
                          <a:lumMod val="50000"/>
                        </a:schemeClr>
                      </a:solidFill>
                    </a:rPr>
                    <a:t>重根</a:t>
                  </a:r>
                </a:p>
              </p:txBody>
            </p:sp>
          </mc:Choice>
          <mc:Fallback xmlns="">
            <p:sp>
              <p:nvSpPr>
                <p:cNvPr id="4" name="文本框 3">
                  <a:extLst>
                    <a:ext uri="{FF2B5EF4-FFF2-40B4-BE49-F238E27FC236}">
                      <a16:creationId xmlns:a16="http://schemas.microsoft.com/office/drawing/2014/main" id="{52892B0D-5918-493C-8F41-3B65908370F8}"/>
                    </a:ext>
                  </a:extLst>
                </p:cNvPr>
                <p:cNvSpPr txBox="1">
                  <a:spLocks noRot="1" noChangeAspect="1" noMove="1" noResize="1" noEditPoints="1" noAdjustHandles="1" noChangeArrowheads="1" noChangeShapeType="1" noTextEdit="1"/>
                </p:cNvSpPr>
                <p:nvPr/>
              </p:nvSpPr>
              <p:spPr>
                <a:xfrm>
                  <a:off x="1736703" y="2069875"/>
                  <a:ext cx="5963527" cy="407099"/>
                </a:xfrm>
                <a:prstGeom prst="rect">
                  <a:avLst/>
                </a:prstGeom>
                <a:blipFill>
                  <a:blip r:embed="rId3"/>
                  <a:stretch>
                    <a:fillRect l="-1022" t="-5970" r="-511" b="-25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9440491-1983-4482-BA8D-9DCB6CC6E38B}"/>
                    </a:ext>
                  </a:extLst>
                </p:cNvPr>
                <p:cNvSpPr txBox="1"/>
                <p:nvPr/>
              </p:nvSpPr>
              <p:spPr>
                <a:xfrm>
                  <a:off x="1736703" y="3037971"/>
                  <a:ext cx="3161121" cy="861774"/>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解</a:t>
                  </a:r>
                  <a14:m>
                    <m:oMath xmlns:m="http://schemas.openxmlformats.org/officeDocument/2006/math">
                      <m:r>
                        <m:rPr>
                          <m:lit/>
                        </m:rP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𝒏</m:t>
                          </m:r>
                        </m:sub>
                      </m:sSub>
                      <m:r>
                        <m:rPr>
                          <m:lit/>
                        </m:rP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具有形式：</a:t>
                  </a:r>
                  <a:endParaRPr lang="en-US" altLang="zh-CN" sz="2000" b="1">
                    <a:solidFill>
                      <a:schemeClr val="accent2">
                        <a:lumMod val="50000"/>
                      </a:schemeClr>
                    </a:solidFill>
                  </a:endParaRPr>
                </a:p>
                <a:p>
                  <a:pPr algn="ctr">
                    <a:spcBef>
                      <a:spcPts val="600"/>
                    </a:spcBef>
                    <a:spcAft>
                      <a:spcPts val="600"/>
                    </a:spcAft>
                  </a:pP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sub>
                      </m:sSub>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𝜷</m:t>
                          </m:r>
                        </m:e>
                        <m:sub>
                          <m:r>
                            <a:rPr lang="en-US" altLang="zh-CN" sz="2000" b="1" i="1" smtClean="0">
                              <a:solidFill>
                                <a:srgbClr val="C00000"/>
                              </a:solidFill>
                              <a:latin typeface="Cambria Math" panose="02040503050406030204" pitchFamily="18" charset="0"/>
                            </a:rPr>
                            <m:t>𝟏</m:t>
                          </m:r>
                        </m:sub>
                      </m:sSub>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𝒏</m:t>
                          </m:r>
                        </m:sup>
                      </m:sSup>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𝜷</m:t>
                          </m:r>
                        </m:e>
                        <m:sub>
                          <m:r>
                            <a:rPr lang="en-US" altLang="zh-CN" sz="2000" b="1" i="1" smtClean="0">
                              <a:solidFill>
                                <a:srgbClr val="C00000"/>
                              </a:solidFill>
                              <a:latin typeface="Cambria Math" panose="02040503050406030204" pitchFamily="18" charset="0"/>
                            </a:rPr>
                            <m:t>𝟐</m:t>
                          </m:r>
                        </m:sub>
                      </m:sSub>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𝟐</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oMath>
                  </a14:m>
                  <a:r>
                    <a:rPr lang="zh-CN" altLang="en-US" sz="2000" b="1">
                      <a:solidFill>
                        <a:schemeClr val="accent2">
                          <a:lumMod val="50000"/>
                        </a:schemeClr>
                      </a:solidFill>
                    </a:rPr>
                    <a:t> </a:t>
                  </a:r>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E9440491-1983-4482-BA8D-9DCB6CC6E38B}"/>
                    </a:ext>
                  </a:extLst>
                </p:cNvPr>
                <p:cNvSpPr txBox="1">
                  <a:spLocks noRot="1" noChangeAspect="1" noMove="1" noResize="1" noEditPoints="1" noAdjustHandles="1" noChangeArrowheads="1" noChangeShapeType="1" noTextEdit="1"/>
                </p:cNvSpPr>
                <p:nvPr/>
              </p:nvSpPr>
              <p:spPr>
                <a:xfrm>
                  <a:off x="1736703" y="3037971"/>
                  <a:ext cx="3161121" cy="861774"/>
                </a:xfrm>
                <a:prstGeom prst="rect">
                  <a:avLst/>
                </a:prstGeom>
                <a:blipFill>
                  <a:blip r:embed="rId4"/>
                  <a:stretch>
                    <a:fillRect l="-1927" t="-4255" b="-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A397B7E-C24D-4AFD-A162-EA2CB5CB8130}"/>
                    </a:ext>
                  </a:extLst>
                </p:cNvPr>
                <p:cNvSpPr txBox="1"/>
                <p:nvPr/>
              </p:nvSpPr>
              <p:spPr>
                <a:xfrm>
                  <a:off x="7924087" y="3090549"/>
                  <a:ext cx="3235486" cy="710194"/>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eqArr>
                              <m:eqArrPr>
                                <m:ctrlPr>
                                  <a:rPr lang="en-US" altLang="zh-CN" b="1" i="1" smtClean="0">
                                    <a:solidFill>
                                      <a:schemeClr val="accent2">
                                        <a:lumMod val="50000"/>
                                      </a:schemeClr>
                                    </a:solidFill>
                                    <a:latin typeface="Cambria Math" panose="02040503050406030204" pitchFamily="18" charset="0"/>
                                  </a:rPr>
                                </m:ctrlPr>
                              </m:eqArr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𝟔</m:t>
                                </m:r>
                              </m:e>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𝟖</m:t>
                                </m:r>
                              </m:e>
                            </m:eqArr>
                          </m:e>
                        </m:d>
                      </m:oMath>
                    </m:oMathPara>
                  </a14:m>
                  <a:endParaRPr lang="zh-CN" altLang="en-US"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3A397B7E-C24D-4AFD-A162-EA2CB5CB8130}"/>
                    </a:ext>
                  </a:extLst>
                </p:cNvPr>
                <p:cNvSpPr txBox="1">
                  <a:spLocks noRot="1" noChangeAspect="1" noMove="1" noResize="1" noEditPoints="1" noAdjustHandles="1" noChangeArrowheads="1" noChangeShapeType="1" noTextEdit="1"/>
                </p:cNvSpPr>
                <p:nvPr/>
              </p:nvSpPr>
              <p:spPr>
                <a:xfrm>
                  <a:off x="7924087" y="3090549"/>
                  <a:ext cx="3235486" cy="71019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0FA3944-FDFA-4A82-9821-4D65FED1BB61}"/>
                    </a:ext>
                  </a:extLst>
                </p:cNvPr>
                <p:cNvSpPr txBox="1"/>
                <p:nvPr/>
              </p:nvSpPr>
              <p:spPr>
                <a:xfrm>
                  <a:off x="8699957" y="4628230"/>
                  <a:ext cx="1638026" cy="646331"/>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𝟔</m:t>
                        </m:r>
                      </m:oMath>
                    </m:oMathPara>
                  </a14:m>
                  <a:endParaRPr lang="en-US" altLang="zh-CN" b="1">
                    <a:solidFill>
                      <a:srgbClr val="C00000"/>
                    </a:solidFill>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𝟐</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𝟐</m:t>
                        </m:r>
                      </m:oMath>
                    </m:oMathPara>
                  </a14:m>
                  <a:endParaRPr lang="zh-CN" altLang="en-US" b="1">
                    <a:solidFill>
                      <a:srgbClr val="C00000"/>
                    </a:solidFill>
                  </a:endParaRPr>
                </a:p>
              </p:txBody>
            </p:sp>
          </mc:Choice>
          <mc:Fallback xmlns="">
            <p:sp>
              <p:nvSpPr>
                <p:cNvPr id="20" name="文本框 19">
                  <a:extLst>
                    <a:ext uri="{FF2B5EF4-FFF2-40B4-BE49-F238E27FC236}">
                      <a16:creationId xmlns:a16="http://schemas.microsoft.com/office/drawing/2014/main" id="{60FA3944-FDFA-4A82-9821-4D65FED1BB61}"/>
                    </a:ext>
                  </a:extLst>
                </p:cNvPr>
                <p:cNvSpPr txBox="1">
                  <a:spLocks noRot="1" noChangeAspect="1" noMove="1" noResize="1" noEditPoints="1" noAdjustHandles="1" noChangeArrowheads="1" noChangeShapeType="1" noTextEdit="1"/>
                </p:cNvSpPr>
                <p:nvPr/>
              </p:nvSpPr>
              <p:spPr>
                <a:xfrm>
                  <a:off x="8699957" y="4628230"/>
                  <a:ext cx="1638026" cy="646331"/>
                </a:xfrm>
                <a:prstGeom prst="rect">
                  <a:avLst/>
                </a:prstGeom>
                <a:blipFill>
                  <a:blip r:embed="rId6"/>
                  <a:stretch>
                    <a:fillRect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513CB2D-8B7F-4329-A2E5-A91AD98AE20B}"/>
                    </a:ext>
                  </a:extLst>
                </p:cNvPr>
                <p:cNvSpPr txBox="1"/>
                <p:nvPr/>
              </p:nvSpPr>
              <p:spPr>
                <a:xfrm>
                  <a:off x="1736703" y="4763620"/>
                  <a:ext cx="3161121" cy="407099"/>
                </a:xfrm>
                <a:prstGeom prst="rect">
                  <a:avLst/>
                </a:prstGeom>
                <a:solidFill>
                  <a:schemeClr val="accent2">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sub>
                        </m:sSub>
                        <m:r>
                          <a:rPr lang="en-US" altLang="zh-CN" sz="2000" b="1" i="1" smtClean="0">
                            <a:solidFill>
                              <a:srgbClr val="C00000"/>
                            </a:solidFill>
                            <a:latin typeface="Cambria Math" panose="02040503050406030204" pitchFamily="18" charset="0"/>
                          </a:rPr>
                          <m:t>=</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e>
                        </m:d>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sup>
                        </m:sSup>
                      </m:oMath>
                    </m:oMathPara>
                  </a14:m>
                  <a:endParaRPr lang="zh-CN" altLang="en-US"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F513CB2D-8B7F-4329-A2E5-A91AD98AE20B}"/>
                    </a:ext>
                  </a:extLst>
                </p:cNvPr>
                <p:cNvSpPr txBox="1">
                  <a:spLocks noRot="1" noChangeAspect="1" noMove="1" noResize="1" noEditPoints="1" noAdjustHandles="1" noChangeArrowheads="1" noChangeShapeType="1" noTextEdit="1"/>
                </p:cNvSpPr>
                <p:nvPr/>
              </p:nvSpPr>
              <p:spPr>
                <a:xfrm>
                  <a:off x="1736703" y="4763620"/>
                  <a:ext cx="3161121" cy="407099"/>
                </a:xfrm>
                <a:prstGeom prst="rect">
                  <a:avLst/>
                </a:prstGeom>
                <a:blipFill>
                  <a:blip r:embed="rId7"/>
                  <a:stretch>
                    <a:fillRect/>
                  </a:stretch>
                </a:blipFill>
              </p:spPr>
              <p:txBody>
                <a:bodyPr/>
                <a:lstStyle/>
                <a:p>
                  <a:r>
                    <a:rPr lang="zh-CN" altLang="en-US">
                      <a:noFill/>
                    </a:rPr>
                    <a:t> </a:t>
                  </a:r>
                </a:p>
              </p:txBody>
            </p:sp>
          </mc:Fallback>
        </mc:AlternateContent>
        <p:sp>
          <p:nvSpPr>
            <p:cNvPr id="22" name="箭头: 下 21">
              <a:extLst>
                <a:ext uri="{FF2B5EF4-FFF2-40B4-BE49-F238E27FC236}">
                  <a16:creationId xmlns:a16="http://schemas.microsoft.com/office/drawing/2014/main" id="{526F06E5-ECD7-4068-A532-4B94C7C4F6BA}"/>
                </a:ext>
              </a:extLst>
            </p:cNvPr>
            <p:cNvSpPr/>
            <p:nvPr/>
          </p:nvSpPr>
          <p:spPr>
            <a:xfrm>
              <a:off x="3277792" y="2499993"/>
              <a:ext cx="78941" cy="537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BD7A7A32-4E8E-4E3C-8994-FB5DE01A8F08}"/>
                </a:ext>
              </a:extLst>
            </p:cNvPr>
            <p:cNvSpPr/>
            <p:nvPr/>
          </p:nvSpPr>
          <p:spPr>
            <a:xfrm>
              <a:off x="4897824" y="3507702"/>
              <a:ext cx="2989890" cy="70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91A15F18-C33C-4AB1-AA7E-08FB21B74BBA}"/>
                </a:ext>
              </a:extLst>
            </p:cNvPr>
            <p:cNvSpPr/>
            <p:nvPr/>
          </p:nvSpPr>
          <p:spPr>
            <a:xfrm>
              <a:off x="9496110" y="3800744"/>
              <a:ext cx="78941" cy="818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左 25">
              <a:extLst>
                <a:ext uri="{FF2B5EF4-FFF2-40B4-BE49-F238E27FC236}">
                  <a16:creationId xmlns:a16="http://schemas.microsoft.com/office/drawing/2014/main" id="{29DC5AD2-9AEA-4576-8FE2-E23AC16045C4}"/>
                </a:ext>
              </a:extLst>
            </p:cNvPr>
            <p:cNvSpPr/>
            <p:nvPr/>
          </p:nvSpPr>
          <p:spPr>
            <a:xfrm>
              <a:off x="4897824" y="4956352"/>
              <a:ext cx="3802133" cy="772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1EF73601-F251-41C6-B81C-AEEC7D82D7A6}"/>
                </a:ext>
              </a:extLst>
            </p:cNvPr>
            <p:cNvSpPr/>
            <p:nvPr/>
          </p:nvSpPr>
          <p:spPr>
            <a:xfrm>
              <a:off x="3280888" y="3874602"/>
              <a:ext cx="75845" cy="889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E7B80B40-75A5-46CF-9E9D-3DF8EFC3833F}"/>
                    </a:ext>
                  </a:extLst>
                </p:cNvPr>
                <p:cNvSpPr txBox="1"/>
                <p:nvPr/>
              </p:nvSpPr>
              <p:spPr>
                <a:xfrm>
                  <a:off x="5710067" y="2953704"/>
                  <a:ext cx="1373791" cy="1107996"/>
                </a:xfrm>
                <a:prstGeom prst="rect">
                  <a:avLst/>
                </a:prstGeom>
                <a:solidFill>
                  <a:schemeClr val="accent4">
                    <a:lumMod val="20000"/>
                    <a:lumOff val="80000"/>
                  </a:schemeClr>
                </a:solidFill>
              </p:spPr>
              <p:txBody>
                <a:bodyPr wrap="square" lIns="0" tIns="0" rIns="0" bIns="0" rtlCol="0">
                  <a:spAutoFit/>
                </a:bodyPr>
                <a:lstStyle/>
                <a:p>
                  <a:pPr algn="ctr"/>
                  <a:r>
                    <a:rPr lang="zh-CN" altLang="en-US" b="1">
                      <a:solidFill>
                        <a:schemeClr val="accent2">
                          <a:lumMod val="50000"/>
                        </a:schemeClr>
                      </a:solidFill>
                    </a:rPr>
                    <a:t>根据初值</a:t>
                  </a:r>
                  <a:endParaRPr lang="en-US" altLang="zh-CN"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𝟎</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𝟔</m:t>
                        </m:r>
                      </m:oMath>
                    </m:oMathPara>
                  </a14:m>
                  <a:endParaRPr lang="en-US" altLang="zh-CN" b="1" i="1">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𝟖</m:t>
                        </m:r>
                      </m:oMath>
                    </m:oMathPara>
                  </a14:m>
                  <a:endParaRPr lang="en-US" altLang="zh-CN" b="1">
                    <a:solidFill>
                      <a:schemeClr val="accent2">
                        <a:lumMod val="50000"/>
                      </a:schemeClr>
                    </a:solidFill>
                  </a:endParaRPr>
                </a:p>
                <a:p>
                  <a:r>
                    <a:rPr lang="zh-CN" altLang="en-US" b="1">
                      <a:solidFill>
                        <a:schemeClr val="accent2">
                          <a:lumMod val="50000"/>
                        </a:schemeClr>
                      </a:solidFill>
                    </a:rPr>
                    <a:t>列线性方程组</a:t>
                  </a:r>
                </a:p>
              </p:txBody>
            </p:sp>
          </mc:Choice>
          <mc:Fallback xmlns="">
            <p:sp>
              <p:nvSpPr>
                <p:cNvPr id="28" name="文本框 27">
                  <a:extLst>
                    <a:ext uri="{FF2B5EF4-FFF2-40B4-BE49-F238E27FC236}">
                      <a16:creationId xmlns:a16="http://schemas.microsoft.com/office/drawing/2014/main" id="{E7B80B40-75A5-46CF-9E9D-3DF8EFC3833F}"/>
                    </a:ext>
                  </a:extLst>
                </p:cNvPr>
                <p:cNvSpPr txBox="1">
                  <a:spLocks noRot="1" noChangeAspect="1" noMove="1" noResize="1" noEditPoints="1" noAdjustHandles="1" noChangeArrowheads="1" noChangeShapeType="1" noTextEdit="1"/>
                </p:cNvSpPr>
                <p:nvPr/>
              </p:nvSpPr>
              <p:spPr>
                <a:xfrm>
                  <a:off x="5710067" y="2953704"/>
                  <a:ext cx="1373791" cy="1107996"/>
                </a:xfrm>
                <a:prstGeom prst="rect">
                  <a:avLst/>
                </a:prstGeom>
                <a:blipFill>
                  <a:blip r:embed="rId8"/>
                  <a:stretch>
                    <a:fillRect l="-10667" t="-7143" r="-10222" b="-120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0A2623E-4AA5-4F5F-8EE5-8C6924AF9E03}"/>
                    </a:ext>
                  </a:extLst>
                </p:cNvPr>
                <p:cNvSpPr txBox="1"/>
                <p:nvPr/>
              </p:nvSpPr>
              <p:spPr>
                <a:xfrm>
                  <a:off x="7924087" y="4072958"/>
                  <a:ext cx="3235486" cy="276999"/>
                </a:xfrm>
                <a:prstGeom prst="rect">
                  <a:avLst/>
                </a:prstGeom>
                <a:solidFill>
                  <a:schemeClr val="accent4">
                    <a:lumMod val="20000"/>
                    <a:lumOff val="80000"/>
                  </a:schemeClr>
                </a:solidFill>
              </p:spPr>
              <p:txBody>
                <a:bodyPr wrap="square" lIns="0" tIns="0" rIns="0" bIns="0" rtlCol="0">
                  <a:spAutoFit/>
                </a:bodyPr>
                <a:lstStyle/>
                <a:p>
                  <a:r>
                    <a:rPr lang="zh-CN" altLang="en-US" b="1">
                      <a:solidFill>
                        <a:schemeClr val="accent2">
                          <a:lumMod val="50000"/>
                        </a:schemeClr>
                      </a:solidFill>
                    </a:rPr>
                    <a:t>求解线性方程组得到</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的值</a:t>
                  </a:r>
                </a:p>
              </p:txBody>
            </p:sp>
          </mc:Choice>
          <mc:Fallback xmlns="">
            <p:sp>
              <p:nvSpPr>
                <p:cNvPr id="29" name="文本框 28">
                  <a:extLst>
                    <a:ext uri="{FF2B5EF4-FFF2-40B4-BE49-F238E27FC236}">
                      <a16:creationId xmlns:a16="http://schemas.microsoft.com/office/drawing/2014/main" id="{30A2623E-4AA5-4F5F-8EE5-8C6924AF9E03}"/>
                    </a:ext>
                  </a:extLst>
                </p:cNvPr>
                <p:cNvSpPr txBox="1">
                  <a:spLocks noRot="1" noChangeAspect="1" noMove="1" noResize="1" noEditPoints="1" noAdjustHandles="1" noChangeArrowheads="1" noChangeShapeType="1" noTextEdit="1"/>
                </p:cNvSpPr>
                <p:nvPr/>
              </p:nvSpPr>
              <p:spPr>
                <a:xfrm>
                  <a:off x="7924087" y="4072958"/>
                  <a:ext cx="3235486" cy="276999"/>
                </a:xfrm>
                <a:prstGeom prst="rect">
                  <a:avLst/>
                </a:prstGeom>
                <a:blipFill>
                  <a:blip r:embed="rId9"/>
                  <a:stretch>
                    <a:fillRect l="-4331" t="-28889" r="-1695" b="-51111"/>
                  </a:stretch>
                </a:blipFill>
              </p:spPr>
              <p:txBody>
                <a:bodyPr/>
                <a:lstStyle/>
                <a:p>
                  <a:r>
                    <a:rPr lang="zh-CN" altLang="en-US">
                      <a:noFill/>
                    </a:rPr>
                    <a:t> </a:t>
                  </a:r>
                </a:p>
              </p:txBody>
            </p:sp>
          </mc:Fallback>
        </mc:AlternateContent>
      </p:grpSp>
      <p:cxnSp>
        <p:nvCxnSpPr>
          <p:cNvPr id="11" name="直接连接符 10">
            <a:extLst>
              <a:ext uri="{FF2B5EF4-FFF2-40B4-BE49-F238E27FC236}">
                <a16:creationId xmlns:a16="http://schemas.microsoft.com/office/drawing/2014/main" id="{6639C754-8089-4EFA-98A3-AB1A4F469A81}"/>
              </a:ext>
            </a:extLst>
          </p:cNvPr>
          <p:cNvCxnSpPr>
            <a:cxnSpLocks/>
          </p:cNvCxnSpPr>
          <p:nvPr/>
        </p:nvCxnSpPr>
        <p:spPr>
          <a:xfrm>
            <a:off x="2328760" y="3913987"/>
            <a:ext cx="1855113"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E391574-544A-4119-BEDF-D49080FE664F}"/>
              </a:ext>
            </a:extLst>
          </p:cNvPr>
          <p:cNvCxnSpPr>
            <a:cxnSpLocks/>
          </p:cNvCxnSpPr>
          <p:nvPr/>
        </p:nvCxnSpPr>
        <p:spPr>
          <a:xfrm>
            <a:off x="2540366" y="5164983"/>
            <a:ext cx="1855113"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476CC571-8E0B-4E65-87D2-3013E484C949}"/>
              </a:ext>
            </a:extLst>
          </p:cNvPr>
          <p:cNvSpPr txBox="1"/>
          <p:nvPr/>
        </p:nvSpPr>
        <p:spPr>
          <a:xfrm>
            <a:off x="2345205" y="3589106"/>
            <a:ext cx="1855113" cy="307777"/>
          </a:xfrm>
          <a:prstGeom prst="rect">
            <a:avLst/>
          </a:prstGeom>
          <a:solidFill>
            <a:srgbClr val="EEF5FB"/>
          </a:solidFill>
        </p:spPr>
        <p:txBody>
          <a:bodyPr wrap="square" lIns="0" tIns="0" rIns="0" bIns="0" rtlCol="0">
            <a:spAutoFit/>
          </a:bodyPr>
          <a:lstStyle/>
          <a:p>
            <a:pPr algn="ctr"/>
            <a:r>
              <a:rPr lang="en-US" altLang="zh-CN" sz="2000" b="1">
                <a:solidFill>
                  <a:srgbClr val="C00000"/>
                </a:solidFill>
              </a:rPr>
              <a:t>(1)</a:t>
            </a:r>
            <a:endParaRPr lang="zh-CN" altLang="en-US" sz="2000" b="1">
              <a:solidFill>
                <a:srgbClr val="C00000"/>
              </a:solidFill>
            </a:endParaRPr>
          </a:p>
        </p:txBody>
      </p:sp>
      <p:sp>
        <p:nvSpPr>
          <p:cNvPr id="32" name="文本框 31">
            <a:extLst>
              <a:ext uri="{FF2B5EF4-FFF2-40B4-BE49-F238E27FC236}">
                <a16:creationId xmlns:a16="http://schemas.microsoft.com/office/drawing/2014/main" id="{52CF270A-7CE8-42D5-BC12-EA9FDF06A5C3}"/>
              </a:ext>
            </a:extLst>
          </p:cNvPr>
          <p:cNvSpPr txBox="1"/>
          <p:nvPr/>
        </p:nvSpPr>
        <p:spPr>
          <a:xfrm>
            <a:off x="2582030" y="4833437"/>
            <a:ext cx="1813449" cy="307777"/>
          </a:xfrm>
          <a:prstGeom prst="rect">
            <a:avLst/>
          </a:prstGeom>
          <a:solidFill>
            <a:srgbClr val="FDF2EA"/>
          </a:solidFill>
        </p:spPr>
        <p:txBody>
          <a:bodyPr wrap="square" lIns="0" tIns="0" rIns="0" bIns="0" rtlCol="0">
            <a:spAutoFit/>
          </a:bodyPr>
          <a:lstStyle/>
          <a:p>
            <a:pPr algn="ctr"/>
            <a:r>
              <a:rPr lang="en-US" altLang="zh-CN" sz="2000" b="1">
                <a:solidFill>
                  <a:srgbClr val="C00000"/>
                </a:solidFill>
              </a:rPr>
              <a:t>(2)</a:t>
            </a:r>
            <a:endParaRPr lang="zh-CN" altLang="en-US" sz="2000" b="1">
              <a:solidFill>
                <a:srgbClr val="C00000"/>
              </a:solidFill>
            </a:endParaRPr>
          </a:p>
        </p:txBody>
      </p:sp>
    </p:spTree>
    <p:extLst>
      <p:ext uri="{BB962C8B-B14F-4D97-AF65-F5344CB8AC3E}">
        <p14:creationId xmlns:p14="http://schemas.microsoft.com/office/powerpoint/2010/main" val="4108167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线性齐次递推关系式求解练习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ECD8273-F29D-4C7E-B8FC-C41964C4E753}"/>
                  </a:ext>
                </a:extLst>
              </p:cNvPr>
              <p:cNvSpPr txBox="1"/>
              <p:nvPr/>
            </p:nvSpPr>
            <p:spPr>
              <a:xfrm>
                <a:off x="644685" y="1316464"/>
                <a:ext cx="8591413"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求解线性齐次递推关系式</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sub>
                    </m:sSub>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𝟒</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sub>
                    </m:sSub>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𝟒</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sub>
                    </m:sSub>
                  </m:oMath>
                </a14:m>
                <a:r>
                  <a:rPr lang="zh-CN" altLang="en-US" sz="2400" b="1">
                    <a:solidFill>
                      <a:srgbClr val="002060"/>
                    </a:solidFill>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𝟎</m:t>
                        </m:r>
                      </m:sub>
                    </m:sSub>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𝟔</m:t>
                    </m:r>
                    <m:r>
                      <a:rPr lang="en-US" altLang="zh-CN" sz="2400" b="1" i="1">
                        <a:solidFill>
                          <a:srgbClr val="002060"/>
                        </a:solidFill>
                        <a:latin typeface="Cambria Math" panose="02040503050406030204" pitchFamily="18" charset="0"/>
                      </a:rPr>
                      <m:t>, </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𝟏</m:t>
                        </m:r>
                      </m:sub>
                    </m:sSub>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𝟖</m:t>
                    </m:r>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7ECD8273-F29D-4C7E-B8FC-C41964C4E753}"/>
                  </a:ext>
                </a:extLst>
              </p:cNvPr>
              <p:cNvSpPr txBox="1">
                <a:spLocks noRot="1" noChangeAspect="1" noMove="1" noResize="1" noEditPoints="1" noAdjustHandles="1" noChangeArrowheads="1" noChangeShapeType="1" noTextEdit="1"/>
              </p:cNvSpPr>
              <p:nvPr/>
            </p:nvSpPr>
            <p:spPr>
              <a:xfrm>
                <a:off x="644685" y="1316464"/>
                <a:ext cx="8591413" cy="461665"/>
              </a:xfrm>
              <a:prstGeom prst="rect">
                <a:avLst/>
              </a:prstGeom>
              <a:blipFill>
                <a:blip r:embed="rId2"/>
                <a:stretch>
                  <a:fillRect l="-1136" t="-14474" b="-25000"/>
                </a:stretch>
              </a:blipFill>
            </p:spPr>
            <p:txBody>
              <a:bodyPr/>
              <a:lstStyle/>
              <a:p>
                <a:r>
                  <a:rPr lang="zh-CN" altLang="en-US">
                    <a:noFill/>
                  </a:rPr>
                  <a:t> </a:t>
                </a:r>
              </a:p>
            </p:txBody>
          </p:sp>
        </mc:Fallback>
      </mc:AlternateContent>
      <p:grpSp>
        <p:nvGrpSpPr>
          <p:cNvPr id="30" name="组合 29">
            <a:extLst>
              <a:ext uri="{FF2B5EF4-FFF2-40B4-BE49-F238E27FC236}">
                <a16:creationId xmlns:a16="http://schemas.microsoft.com/office/drawing/2014/main" id="{1DB2D612-96D3-4221-A23C-0F6408DFE3A9}"/>
              </a:ext>
            </a:extLst>
          </p:cNvPr>
          <p:cNvGrpSpPr/>
          <p:nvPr/>
        </p:nvGrpSpPr>
        <p:grpSpPr>
          <a:xfrm>
            <a:off x="1384565" y="2115924"/>
            <a:ext cx="9422870" cy="3204686"/>
            <a:chOff x="1736703" y="2069875"/>
            <a:chExt cx="9422870" cy="3204686"/>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2892B0D-5918-493C-8F41-3B65908370F8}"/>
                    </a:ext>
                  </a:extLst>
                </p:cNvPr>
                <p:cNvSpPr txBox="1"/>
                <p:nvPr/>
              </p:nvSpPr>
              <p:spPr>
                <a:xfrm>
                  <a:off x="1736703" y="2069875"/>
                  <a:ext cx="5963527" cy="407099"/>
                </a:xfrm>
                <a:prstGeom prst="rect">
                  <a:avLst/>
                </a:prstGeom>
                <a:solidFill>
                  <a:schemeClr val="accent4">
                    <a:lumMod val="20000"/>
                    <a:lumOff val="80000"/>
                    <a:alpha val="50000"/>
                  </a:schemeClr>
                </a:solidFill>
              </p:spPr>
              <p:txBody>
                <a:bodyPr wrap="square" rtlCol="0">
                  <a:spAutoFit/>
                </a:bodyPr>
                <a:lstStyle/>
                <a:p>
                  <a:r>
                    <a:rPr lang="zh-CN" altLang="en-US" sz="2000" b="1">
                      <a:solidFill>
                        <a:schemeClr val="accent2">
                          <a:lumMod val="50000"/>
                        </a:schemeClr>
                      </a:solidFill>
                    </a:rPr>
                    <a:t>特征方程是</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𝟒</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𝟒</m:t>
                      </m:r>
                    </m:oMath>
                  </a14:m>
                  <a:r>
                    <a:rPr lang="zh-CN" altLang="en-US" sz="2000" b="1">
                      <a:solidFill>
                        <a:schemeClr val="accent2">
                          <a:lumMod val="50000"/>
                        </a:schemeClr>
                      </a:solidFill>
                    </a:rPr>
                    <a:t>，有一个不同根</a:t>
                  </a:r>
                  <a14:m>
                    <m:oMath xmlns:m="http://schemas.openxmlformats.org/officeDocument/2006/math">
                      <m:r>
                        <a:rPr lang="en-US" altLang="zh-CN" sz="2000" b="1" i="0" smtClean="0">
                          <a:solidFill>
                            <a:srgbClr val="C00000"/>
                          </a:solidFill>
                          <a:latin typeface="Cambria Math" panose="02040503050406030204" pitchFamily="18" charset="0"/>
                        </a:rPr>
                        <m:t>𝟐</m:t>
                      </m:r>
                    </m:oMath>
                  </a14:m>
                  <a:r>
                    <a:rPr lang="zh-CN" altLang="en-US" sz="2000" b="1">
                      <a:solidFill>
                        <a:schemeClr val="accent2">
                          <a:lumMod val="50000"/>
                        </a:schemeClr>
                      </a:solidFill>
                    </a:rPr>
                    <a:t>，是</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𝟐</m:t>
                      </m:r>
                    </m:oMath>
                  </a14:m>
                  <a:r>
                    <a:rPr lang="zh-CN" altLang="en-US" sz="2000" b="1">
                      <a:solidFill>
                        <a:schemeClr val="accent2">
                          <a:lumMod val="50000"/>
                        </a:schemeClr>
                      </a:solidFill>
                    </a:rPr>
                    <a:t>重根</a:t>
                  </a:r>
                </a:p>
              </p:txBody>
            </p:sp>
          </mc:Choice>
          <mc:Fallback xmlns="">
            <p:sp>
              <p:nvSpPr>
                <p:cNvPr id="4" name="文本框 3">
                  <a:extLst>
                    <a:ext uri="{FF2B5EF4-FFF2-40B4-BE49-F238E27FC236}">
                      <a16:creationId xmlns:a16="http://schemas.microsoft.com/office/drawing/2014/main" id="{52892B0D-5918-493C-8F41-3B65908370F8}"/>
                    </a:ext>
                  </a:extLst>
                </p:cNvPr>
                <p:cNvSpPr txBox="1">
                  <a:spLocks noRot="1" noChangeAspect="1" noMove="1" noResize="1" noEditPoints="1" noAdjustHandles="1" noChangeArrowheads="1" noChangeShapeType="1" noTextEdit="1"/>
                </p:cNvSpPr>
                <p:nvPr/>
              </p:nvSpPr>
              <p:spPr>
                <a:xfrm>
                  <a:off x="1736703" y="2069875"/>
                  <a:ext cx="5963527" cy="407099"/>
                </a:xfrm>
                <a:prstGeom prst="rect">
                  <a:avLst/>
                </a:prstGeom>
                <a:blipFill>
                  <a:blip r:embed="rId3"/>
                  <a:stretch>
                    <a:fillRect l="-1022" t="-5970" r="-511" b="-25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9440491-1983-4482-BA8D-9DCB6CC6E38B}"/>
                    </a:ext>
                  </a:extLst>
                </p:cNvPr>
                <p:cNvSpPr txBox="1"/>
                <p:nvPr/>
              </p:nvSpPr>
              <p:spPr>
                <a:xfrm>
                  <a:off x="1736703" y="3037971"/>
                  <a:ext cx="3161121" cy="861774"/>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解</a:t>
                  </a:r>
                  <a14:m>
                    <m:oMath xmlns:m="http://schemas.openxmlformats.org/officeDocument/2006/math">
                      <m:r>
                        <m:rPr>
                          <m:lit/>
                        </m:rP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𝒏</m:t>
                          </m:r>
                        </m:sub>
                      </m:sSub>
                      <m:r>
                        <m:rPr>
                          <m:lit/>
                        </m:rP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具有形式：</a:t>
                  </a:r>
                  <a:endParaRPr lang="en-US" altLang="zh-CN" sz="2000" b="1">
                    <a:solidFill>
                      <a:schemeClr val="accent2">
                        <a:lumMod val="50000"/>
                      </a:schemeClr>
                    </a:solidFill>
                  </a:endParaRPr>
                </a:p>
                <a:p>
                  <a:pPr algn="ctr">
                    <a:spcBef>
                      <a:spcPts val="600"/>
                    </a:spcBef>
                    <a:spcAft>
                      <a:spcPts val="600"/>
                    </a:spcAft>
                  </a:pPr>
                  <a14:m>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sub>
                      </m:sSub>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𝜷</m:t>
                          </m:r>
                        </m:e>
                        <m:sub>
                          <m:r>
                            <a:rPr lang="en-US" altLang="zh-CN" sz="2000" b="1" i="1" smtClean="0">
                              <a:solidFill>
                                <a:srgbClr val="C00000"/>
                              </a:solidFill>
                              <a:latin typeface="Cambria Math" panose="02040503050406030204" pitchFamily="18" charset="0"/>
                            </a:rPr>
                            <m:t>𝟏</m:t>
                          </m:r>
                        </m:sub>
                      </m:sSub>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𝒏</m:t>
                          </m:r>
                        </m:sup>
                      </m:sSup>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𝜷</m:t>
                          </m:r>
                        </m:e>
                        <m:sub>
                          <m:r>
                            <a:rPr lang="en-US" altLang="zh-CN" sz="2000" b="1" i="1" smtClean="0">
                              <a:solidFill>
                                <a:srgbClr val="C00000"/>
                              </a:solidFill>
                              <a:latin typeface="Cambria Math" panose="02040503050406030204" pitchFamily="18" charset="0"/>
                            </a:rPr>
                            <m:t>𝟐</m:t>
                          </m:r>
                        </m:sub>
                      </m:sSub>
                      <m:r>
                        <a:rPr lang="en-US" altLang="zh-CN" sz="2000" b="1" i="1" smtClean="0">
                          <a:solidFill>
                            <a:srgbClr val="C00000"/>
                          </a:solidFill>
                          <a:latin typeface="Cambria Math" panose="02040503050406030204" pitchFamily="18" charset="0"/>
                        </a:rPr>
                        <m:t>𝒏</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𝒏</m:t>
                          </m:r>
                        </m:sup>
                      </m:sSup>
                    </m:oMath>
                  </a14:m>
                  <a:r>
                    <a:rPr lang="zh-CN" altLang="en-US" sz="2000" b="1">
                      <a:solidFill>
                        <a:schemeClr val="accent2">
                          <a:lumMod val="50000"/>
                        </a:schemeClr>
                      </a:solidFill>
                    </a:rPr>
                    <a:t> </a:t>
                  </a:r>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E9440491-1983-4482-BA8D-9DCB6CC6E38B}"/>
                    </a:ext>
                  </a:extLst>
                </p:cNvPr>
                <p:cNvSpPr txBox="1">
                  <a:spLocks noRot="1" noChangeAspect="1" noMove="1" noResize="1" noEditPoints="1" noAdjustHandles="1" noChangeArrowheads="1" noChangeShapeType="1" noTextEdit="1"/>
                </p:cNvSpPr>
                <p:nvPr/>
              </p:nvSpPr>
              <p:spPr>
                <a:xfrm>
                  <a:off x="1736703" y="3037971"/>
                  <a:ext cx="3161121" cy="861774"/>
                </a:xfrm>
                <a:prstGeom prst="rect">
                  <a:avLst/>
                </a:prstGeom>
                <a:blipFill>
                  <a:blip r:embed="rId4"/>
                  <a:stretch>
                    <a:fillRect l="-1927" t="-4255" b="-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A397B7E-C24D-4AFD-A162-EA2CB5CB8130}"/>
                    </a:ext>
                  </a:extLst>
                </p:cNvPr>
                <p:cNvSpPr txBox="1"/>
                <p:nvPr/>
              </p:nvSpPr>
              <p:spPr>
                <a:xfrm>
                  <a:off x="7924087" y="3090549"/>
                  <a:ext cx="3235486" cy="710194"/>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eqArr>
                              <m:eqArrPr>
                                <m:ctrlPr>
                                  <a:rPr lang="en-US" altLang="zh-CN" b="1" i="1" smtClean="0">
                                    <a:solidFill>
                                      <a:schemeClr val="accent2">
                                        <a:lumMod val="50000"/>
                                      </a:schemeClr>
                                    </a:solidFill>
                                    <a:latin typeface="Cambria Math" panose="02040503050406030204" pitchFamily="18" charset="0"/>
                                  </a:rPr>
                                </m:ctrlPr>
                              </m:eqArr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𝟔</m:t>
                                </m:r>
                              </m:e>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𝟖</m:t>
                                </m:r>
                              </m:e>
                            </m:eqArr>
                          </m:e>
                        </m:d>
                      </m:oMath>
                    </m:oMathPara>
                  </a14:m>
                  <a:endParaRPr lang="zh-CN" altLang="en-US"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3A397B7E-C24D-4AFD-A162-EA2CB5CB8130}"/>
                    </a:ext>
                  </a:extLst>
                </p:cNvPr>
                <p:cNvSpPr txBox="1">
                  <a:spLocks noRot="1" noChangeAspect="1" noMove="1" noResize="1" noEditPoints="1" noAdjustHandles="1" noChangeArrowheads="1" noChangeShapeType="1" noTextEdit="1"/>
                </p:cNvSpPr>
                <p:nvPr/>
              </p:nvSpPr>
              <p:spPr>
                <a:xfrm>
                  <a:off x="7924087" y="3090549"/>
                  <a:ext cx="3235486" cy="71019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0FA3944-FDFA-4A82-9821-4D65FED1BB61}"/>
                    </a:ext>
                  </a:extLst>
                </p:cNvPr>
                <p:cNvSpPr txBox="1"/>
                <p:nvPr/>
              </p:nvSpPr>
              <p:spPr>
                <a:xfrm>
                  <a:off x="8699957" y="4628230"/>
                  <a:ext cx="1638026" cy="646331"/>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𝟔</m:t>
                        </m:r>
                      </m:oMath>
                    </m:oMathPara>
                  </a14:m>
                  <a:endParaRPr lang="en-US" altLang="zh-CN" b="1">
                    <a:solidFill>
                      <a:srgbClr val="C00000"/>
                    </a:solidFill>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𝟐</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𝟐</m:t>
                        </m:r>
                      </m:oMath>
                    </m:oMathPara>
                  </a14:m>
                  <a:endParaRPr lang="zh-CN" altLang="en-US" b="1">
                    <a:solidFill>
                      <a:srgbClr val="C00000"/>
                    </a:solidFill>
                  </a:endParaRPr>
                </a:p>
              </p:txBody>
            </p:sp>
          </mc:Choice>
          <mc:Fallback xmlns="">
            <p:sp>
              <p:nvSpPr>
                <p:cNvPr id="20" name="文本框 19">
                  <a:extLst>
                    <a:ext uri="{FF2B5EF4-FFF2-40B4-BE49-F238E27FC236}">
                      <a16:creationId xmlns:a16="http://schemas.microsoft.com/office/drawing/2014/main" id="{60FA3944-FDFA-4A82-9821-4D65FED1BB61}"/>
                    </a:ext>
                  </a:extLst>
                </p:cNvPr>
                <p:cNvSpPr txBox="1">
                  <a:spLocks noRot="1" noChangeAspect="1" noMove="1" noResize="1" noEditPoints="1" noAdjustHandles="1" noChangeArrowheads="1" noChangeShapeType="1" noTextEdit="1"/>
                </p:cNvSpPr>
                <p:nvPr/>
              </p:nvSpPr>
              <p:spPr>
                <a:xfrm>
                  <a:off x="8699957" y="4628230"/>
                  <a:ext cx="1638026" cy="646331"/>
                </a:xfrm>
                <a:prstGeom prst="rect">
                  <a:avLst/>
                </a:prstGeom>
                <a:blipFill>
                  <a:blip r:embed="rId6"/>
                  <a:stretch>
                    <a:fillRect b="-66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513CB2D-8B7F-4329-A2E5-A91AD98AE20B}"/>
                    </a:ext>
                  </a:extLst>
                </p:cNvPr>
                <p:cNvSpPr txBox="1"/>
                <p:nvPr/>
              </p:nvSpPr>
              <p:spPr>
                <a:xfrm>
                  <a:off x="1736703" y="4763620"/>
                  <a:ext cx="3161121" cy="407099"/>
                </a:xfrm>
                <a:prstGeom prst="rect">
                  <a:avLst/>
                </a:prstGeom>
                <a:solidFill>
                  <a:schemeClr val="accent2">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sub>
                        </m:sSub>
                        <m:r>
                          <a:rPr lang="en-US" altLang="zh-CN" sz="2000" b="1" i="1" smtClean="0">
                            <a:solidFill>
                              <a:srgbClr val="C00000"/>
                            </a:solidFill>
                            <a:latin typeface="Cambria Math" panose="02040503050406030204" pitchFamily="18" charset="0"/>
                          </a:rPr>
                          <m:t>=</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𝟑</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e>
                        </m:d>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sup>
                        </m:sSup>
                      </m:oMath>
                    </m:oMathPara>
                  </a14:m>
                  <a:endParaRPr lang="zh-CN" altLang="en-US"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F513CB2D-8B7F-4329-A2E5-A91AD98AE20B}"/>
                    </a:ext>
                  </a:extLst>
                </p:cNvPr>
                <p:cNvSpPr txBox="1">
                  <a:spLocks noRot="1" noChangeAspect="1" noMove="1" noResize="1" noEditPoints="1" noAdjustHandles="1" noChangeArrowheads="1" noChangeShapeType="1" noTextEdit="1"/>
                </p:cNvSpPr>
                <p:nvPr/>
              </p:nvSpPr>
              <p:spPr>
                <a:xfrm>
                  <a:off x="1736703" y="4763620"/>
                  <a:ext cx="3161121" cy="407099"/>
                </a:xfrm>
                <a:prstGeom prst="rect">
                  <a:avLst/>
                </a:prstGeom>
                <a:blipFill>
                  <a:blip r:embed="rId7"/>
                  <a:stretch>
                    <a:fillRect/>
                  </a:stretch>
                </a:blipFill>
              </p:spPr>
              <p:txBody>
                <a:bodyPr/>
                <a:lstStyle/>
                <a:p>
                  <a:r>
                    <a:rPr lang="zh-CN" altLang="en-US">
                      <a:noFill/>
                    </a:rPr>
                    <a:t> </a:t>
                  </a:r>
                </a:p>
              </p:txBody>
            </p:sp>
          </mc:Fallback>
        </mc:AlternateContent>
        <p:sp>
          <p:nvSpPr>
            <p:cNvPr id="22" name="箭头: 下 21">
              <a:extLst>
                <a:ext uri="{FF2B5EF4-FFF2-40B4-BE49-F238E27FC236}">
                  <a16:creationId xmlns:a16="http://schemas.microsoft.com/office/drawing/2014/main" id="{526F06E5-ECD7-4068-A532-4B94C7C4F6BA}"/>
                </a:ext>
              </a:extLst>
            </p:cNvPr>
            <p:cNvSpPr/>
            <p:nvPr/>
          </p:nvSpPr>
          <p:spPr>
            <a:xfrm>
              <a:off x="3277792" y="2499993"/>
              <a:ext cx="78941" cy="5379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BD7A7A32-4E8E-4E3C-8994-FB5DE01A8F08}"/>
                </a:ext>
              </a:extLst>
            </p:cNvPr>
            <p:cNvSpPr/>
            <p:nvPr/>
          </p:nvSpPr>
          <p:spPr>
            <a:xfrm>
              <a:off x="4897824" y="3507702"/>
              <a:ext cx="2989890" cy="709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箭头: 下 24">
              <a:extLst>
                <a:ext uri="{FF2B5EF4-FFF2-40B4-BE49-F238E27FC236}">
                  <a16:creationId xmlns:a16="http://schemas.microsoft.com/office/drawing/2014/main" id="{91A15F18-C33C-4AB1-AA7E-08FB21B74BBA}"/>
                </a:ext>
              </a:extLst>
            </p:cNvPr>
            <p:cNvSpPr/>
            <p:nvPr/>
          </p:nvSpPr>
          <p:spPr>
            <a:xfrm>
              <a:off x="9496110" y="3800744"/>
              <a:ext cx="78941" cy="818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左 25">
              <a:extLst>
                <a:ext uri="{FF2B5EF4-FFF2-40B4-BE49-F238E27FC236}">
                  <a16:creationId xmlns:a16="http://schemas.microsoft.com/office/drawing/2014/main" id="{29DC5AD2-9AEA-4576-8FE2-E23AC16045C4}"/>
                </a:ext>
              </a:extLst>
            </p:cNvPr>
            <p:cNvSpPr/>
            <p:nvPr/>
          </p:nvSpPr>
          <p:spPr>
            <a:xfrm>
              <a:off x="4897824" y="4956352"/>
              <a:ext cx="3802133" cy="7720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下 26">
              <a:extLst>
                <a:ext uri="{FF2B5EF4-FFF2-40B4-BE49-F238E27FC236}">
                  <a16:creationId xmlns:a16="http://schemas.microsoft.com/office/drawing/2014/main" id="{1EF73601-F251-41C6-B81C-AEEC7D82D7A6}"/>
                </a:ext>
              </a:extLst>
            </p:cNvPr>
            <p:cNvSpPr/>
            <p:nvPr/>
          </p:nvSpPr>
          <p:spPr>
            <a:xfrm>
              <a:off x="3280888" y="3874602"/>
              <a:ext cx="75845" cy="8890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E7B80B40-75A5-46CF-9E9D-3DF8EFC3833F}"/>
                    </a:ext>
                  </a:extLst>
                </p:cNvPr>
                <p:cNvSpPr txBox="1"/>
                <p:nvPr/>
              </p:nvSpPr>
              <p:spPr>
                <a:xfrm>
                  <a:off x="5710067" y="2953704"/>
                  <a:ext cx="1373791" cy="1107996"/>
                </a:xfrm>
                <a:prstGeom prst="rect">
                  <a:avLst/>
                </a:prstGeom>
                <a:solidFill>
                  <a:schemeClr val="accent4">
                    <a:lumMod val="20000"/>
                    <a:lumOff val="80000"/>
                  </a:schemeClr>
                </a:solidFill>
              </p:spPr>
              <p:txBody>
                <a:bodyPr wrap="square" lIns="0" tIns="0" rIns="0" bIns="0" rtlCol="0">
                  <a:spAutoFit/>
                </a:bodyPr>
                <a:lstStyle/>
                <a:p>
                  <a:pPr algn="ctr"/>
                  <a:r>
                    <a:rPr lang="zh-CN" altLang="en-US" b="1" dirty="0">
                      <a:solidFill>
                        <a:schemeClr val="accent2">
                          <a:lumMod val="50000"/>
                        </a:schemeClr>
                      </a:solidFill>
                    </a:rPr>
                    <a:t>根据初值</a:t>
                  </a:r>
                  <a:endParaRPr lang="en-US" altLang="zh-CN" b="1" dirty="0">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𝟎</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𝟔</m:t>
                        </m:r>
                      </m:oMath>
                    </m:oMathPara>
                  </a14:m>
                  <a:endParaRPr lang="en-US" altLang="zh-CN" b="1" i="1" dirty="0">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𝟖</m:t>
                        </m:r>
                      </m:oMath>
                    </m:oMathPara>
                  </a14:m>
                  <a:endParaRPr lang="en-US" altLang="zh-CN" b="1" dirty="0">
                    <a:solidFill>
                      <a:schemeClr val="accent2">
                        <a:lumMod val="50000"/>
                      </a:schemeClr>
                    </a:solidFill>
                  </a:endParaRPr>
                </a:p>
                <a:p>
                  <a:r>
                    <a:rPr lang="zh-CN" altLang="en-US" b="1" dirty="0">
                      <a:solidFill>
                        <a:schemeClr val="accent2">
                          <a:lumMod val="50000"/>
                        </a:schemeClr>
                      </a:solidFill>
                    </a:rPr>
                    <a:t>列线性方程组</a:t>
                  </a:r>
                </a:p>
              </p:txBody>
            </p:sp>
          </mc:Choice>
          <mc:Fallback xmlns="">
            <p:sp>
              <p:nvSpPr>
                <p:cNvPr id="28" name="文本框 27">
                  <a:extLst>
                    <a:ext uri="{FF2B5EF4-FFF2-40B4-BE49-F238E27FC236}">
                      <a16:creationId xmlns:a16="http://schemas.microsoft.com/office/drawing/2014/main" id="{E7B80B40-75A5-46CF-9E9D-3DF8EFC3833F}"/>
                    </a:ext>
                  </a:extLst>
                </p:cNvPr>
                <p:cNvSpPr txBox="1">
                  <a:spLocks noRot="1" noChangeAspect="1" noMove="1" noResize="1" noEditPoints="1" noAdjustHandles="1" noChangeArrowheads="1" noChangeShapeType="1" noTextEdit="1"/>
                </p:cNvSpPr>
                <p:nvPr/>
              </p:nvSpPr>
              <p:spPr>
                <a:xfrm>
                  <a:off x="5710067" y="2953704"/>
                  <a:ext cx="1373791" cy="1107996"/>
                </a:xfrm>
                <a:prstGeom prst="rect">
                  <a:avLst/>
                </a:prstGeom>
                <a:blipFill>
                  <a:blip r:embed="rId8"/>
                  <a:stretch>
                    <a:fillRect l="-10667" t="-7143" r="-10222" b="-120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30A2623E-4AA5-4F5F-8EE5-8C6924AF9E03}"/>
                    </a:ext>
                  </a:extLst>
                </p:cNvPr>
                <p:cNvSpPr txBox="1"/>
                <p:nvPr/>
              </p:nvSpPr>
              <p:spPr>
                <a:xfrm>
                  <a:off x="7924087" y="4072958"/>
                  <a:ext cx="3235486" cy="276999"/>
                </a:xfrm>
                <a:prstGeom prst="rect">
                  <a:avLst/>
                </a:prstGeom>
                <a:solidFill>
                  <a:schemeClr val="accent4">
                    <a:lumMod val="20000"/>
                    <a:lumOff val="80000"/>
                  </a:schemeClr>
                </a:solidFill>
              </p:spPr>
              <p:txBody>
                <a:bodyPr wrap="square" lIns="0" tIns="0" rIns="0" bIns="0" rtlCol="0">
                  <a:spAutoFit/>
                </a:bodyPr>
                <a:lstStyle/>
                <a:p>
                  <a:r>
                    <a:rPr lang="zh-CN" altLang="en-US" b="1">
                      <a:solidFill>
                        <a:schemeClr val="accent2">
                          <a:lumMod val="50000"/>
                        </a:schemeClr>
                      </a:solidFill>
                    </a:rPr>
                    <a:t>求解线性方程组得到</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的值</a:t>
                  </a:r>
                </a:p>
              </p:txBody>
            </p:sp>
          </mc:Choice>
          <mc:Fallback xmlns="">
            <p:sp>
              <p:nvSpPr>
                <p:cNvPr id="29" name="文本框 28">
                  <a:extLst>
                    <a:ext uri="{FF2B5EF4-FFF2-40B4-BE49-F238E27FC236}">
                      <a16:creationId xmlns:a16="http://schemas.microsoft.com/office/drawing/2014/main" id="{30A2623E-4AA5-4F5F-8EE5-8C6924AF9E03}"/>
                    </a:ext>
                  </a:extLst>
                </p:cNvPr>
                <p:cNvSpPr txBox="1">
                  <a:spLocks noRot="1" noChangeAspect="1" noMove="1" noResize="1" noEditPoints="1" noAdjustHandles="1" noChangeArrowheads="1" noChangeShapeType="1" noTextEdit="1"/>
                </p:cNvSpPr>
                <p:nvPr/>
              </p:nvSpPr>
              <p:spPr>
                <a:xfrm>
                  <a:off x="7924087" y="4072958"/>
                  <a:ext cx="3235486" cy="276999"/>
                </a:xfrm>
                <a:prstGeom prst="rect">
                  <a:avLst/>
                </a:prstGeom>
                <a:blipFill>
                  <a:blip r:embed="rId9"/>
                  <a:stretch>
                    <a:fillRect l="-4331" t="-28889" r="-1695" b="-51111"/>
                  </a:stretch>
                </a:blipFill>
              </p:spPr>
              <p:txBody>
                <a:bodyPr/>
                <a:lstStyle/>
                <a:p>
                  <a:r>
                    <a:rPr lang="zh-CN" altLang="en-US">
                      <a:noFill/>
                    </a:rPr>
                    <a:t> </a:t>
                  </a:r>
                </a:p>
              </p:txBody>
            </p:sp>
          </mc:Fallback>
        </mc:AlternateContent>
      </p:grpSp>
      <p:cxnSp>
        <p:nvCxnSpPr>
          <p:cNvPr id="11" name="直接连接符 10">
            <a:extLst>
              <a:ext uri="{FF2B5EF4-FFF2-40B4-BE49-F238E27FC236}">
                <a16:creationId xmlns:a16="http://schemas.microsoft.com/office/drawing/2014/main" id="{6639C754-8089-4EFA-98A3-AB1A4F469A81}"/>
              </a:ext>
            </a:extLst>
          </p:cNvPr>
          <p:cNvCxnSpPr>
            <a:cxnSpLocks/>
          </p:cNvCxnSpPr>
          <p:nvPr/>
        </p:nvCxnSpPr>
        <p:spPr>
          <a:xfrm>
            <a:off x="2328760" y="3913987"/>
            <a:ext cx="1855113"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3E391574-544A-4119-BEDF-D49080FE664F}"/>
              </a:ext>
            </a:extLst>
          </p:cNvPr>
          <p:cNvCxnSpPr>
            <a:cxnSpLocks/>
          </p:cNvCxnSpPr>
          <p:nvPr/>
        </p:nvCxnSpPr>
        <p:spPr>
          <a:xfrm>
            <a:off x="2540366" y="5164983"/>
            <a:ext cx="1855113"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860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线性非齐次递推关系式的求解</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7A479C6-2BE2-4BA6-A0B8-24047E0E00CC}"/>
                  </a:ext>
                </a:extLst>
              </p:cNvPr>
              <p:cNvSpPr txBox="1"/>
              <p:nvPr/>
            </p:nvSpPr>
            <p:spPr>
              <a:xfrm>
                <a:off x="2760191" y="1073957"/>
                <a:ext cx="6671614" cy="984885"/>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常系数</a:t>
                </a:r>
                <a14:m>
                  <m:oMath xmlns:m="http://schemas.openxmlformats.org/officeDocument/2006/math">
                    <m:r>
                      <a:rPr lang="en-US" altLang="zh-CN" sz="2400" b="1" i="1" smtClean="0">
                        <a:solidFill>
                          <a:srgbClr val="002060"/>
                        </a:solidFill>
                        <a:latin typeface="Cambria Math" panose="02040503050406030204" pitchFamily="18" charset="0"/>
                      </a:rPr>
                      <m:t>𝒌</m:t>
                    </m:r>
                  </m:oMath>
                </a14:m>
                <a:r>
                  <a:rPr lang="zh-CN" altLang="en-US" sz="2400" b="1">
                    <a:solidFill>
                      <a:srgbClr val="002060"/>
                    </a:solidFill>
                    <a:latin typeface="楷体" panose="02010609060101010101" pitchFamily="49" charset="-122"/>
                    <a:ea typeface="楷体" panose="02010609060101010101" pitchFamily="49" charset="-122"/>
                  </a:rPr>
                  <a:t>阶线性非齐次递推关系式</a:t>
                </a:r>
                <a:endParaRPr lang="en-US" altLang="zh-CN" sz="2400"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sub>
                      </m:sSub>
                      <m:r>
                        <a:rPr lang="en-US" altLang="zh-CN" sz="2400" b="1" i="1" smtClean="0">
                          <a:solidFill>
                            <a:schemeClr val="accent2">
                              <a:lumMod val="50000"/>
                            </a:schemeClr>
                          </a:solidFill>
                          <a:latin typeface="Cambria Math" panose="02040503050406030204" pitchFamily="18" charset="0"/>
                        </a:rPr>
                        <m:t>= </m:t>
                      </m:r>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𝒄</m:t>
                          </m:r>
                        </m:e>
                        <m:sub>
                          <m:r>
                            <a:rPr lang="en-US" altLang="zh-CN" sz="2400" b="1" i="1" smtClean="0">
                              <a:solidFill>
                                <a:schemeClr val="accent2">
                                  <a:lumMod val="50000"/>
                                </a:schemeClr>
                              </a:solidFill>
                              <a:latin typeface="Cambria Math" panose="02040503050406030204" pitchFamily="18" charset="0"/>
                            </a:rPr>
                            <m:t>𝟏</m:t>
                          </m:r>
                        </m:sub>
                      </m:sSub>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𝟏</m:t>
                          </m:r>
                        </m:sub>
                      </m:sSub>
                      <m:r>
                        <a:rPr lang="en-US" altLang="zh-CN" sz="2400" b="1" i="1" smtClean="0">
                          <a:solidFill>
                            <a:schemeClr val="accent2">
                              <a:lumMod val="50000"/>
                            </a:schemeClr>
                          </a:solidFill>
                          <a:latin typeface="Cambria Math" panose="02040503050406030204" pitchFamily="18" charset="0"/>
                        </a:rPr>
                        <m:t>+ </m:t>
                      </m:r>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𝒄</m:t>
                          </m:r>
                        </m:e>
                        <m:sub>
                          <m:r>
                            <a:rPr lang="en-US" altLang="zh-CN" sz="2400" b="1" i="1" smtClean="0">
                              <a:solidFill>
                                <a:schemeClr val="accent2">
                                  <a:lumMod val="50000"/>
                                </a:schemeClr>
                              </a:solidFill>
                              <a:latin typeface="Cambria Math" panose="02040503050406030204" pitchFamily="18" charset="0"/>
                            </a:rPr>
                            <m:t>𝟐</m:t>
                          </m:r>
                        </m:sub>
                      </m:sSub>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𝟐</m:t>
                          </m:r>
                        </m:sub>
                      </m:sSub>
                      <m:r>
                        <a:rPr lang="en-US" altLang="zh-CN" sz="2400" b="1" i="1" smtClean="0">
                          <a:solidFill>
                            <a:schemeClr val="accent2">
                              <a:lumMod val="50000"/>
                            </a:schemeClr>
                          </a:solidFill>
                          <a:latin typeface="Cambria Math" panose="02040503050406030204" pitchFamily="18" charset="0"/>
                        </a:rPr>
                        <m:t>+ ⋯+ </m:t>
                      </m:r>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𝒄</m:t>
                          </m:r>
                        </m:e>
                        <m:sub>
                          <m:r>
                            <a:rPr lang="en-US" altLang="zh-CN" sz="2400" b="1" i="1" smtClean="0">
                              <a:solidFill>
                                <a:schemeClr val="accent2">
                                  <a:lumMod val="50000"/>
                                </a:schemeClr>
                              </a:solidFill>
                              <a:latin typeface="Cambria Math" panose="02040503050406030204" pitchFamily="18" charset="0"/>
                            </a:rPr>
                            <m:t>𝒌</m:t>
                          </m:r>
                        </m:sub>
                      </m:sSub>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𝒌</m:t>
                          </m:r>
                        </m:sub>
                      </m:sSub>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𝑭</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oMath>
                  </m:oMathPara>
                </a14:m>
                <a:endParaRPr lang="en-US" altLang="zh-CN" sz="2400" b="1"/>
              </a:p>
            </p:txBody>
          </p:sp>
        </mc:Choice>
        <mc:Fallback xmlns="">
          <p:sp>
            <p:nvSpPr>
              <p:cNvPr id="2" name="文本框 1">
                <a:extLst>
                  <a:ext uri="{FF2B5EF4-FFF2-40B4-BE49-F238E27FC236}">
                    <a16:creationId xmlns:a16="http://schemas.microsoft.com/office/drawing/2014/main" id="{A7A479C6-2BE2-4BA6-A0B8-24047E0E00CC}"/>
                  </a:ext>
                </a:extLst>
              </p:cNvPr>
              <p:cNvSpPr txBox="1">
                <a:spLocks noRot="1" noChangeAspect="1" noMove="1" noResize="1" noEditPoints="1" noAdjustHandles="1" noChangeArrowheads="1" noChangeShapeType="1" noTextEdit="1"/>
              </p:cNvSpPr>
              <p:nvPr/>
            </p:nvSpPr>
            <p:spPr>
              <a:xfrm>
                <a:off x="2760191" y="1073957"/>
                <a:ext cx="6671614" cy="984885"/>
              </a:xfrm>
              <a:prstGeom prst="rect">
                <a:avLst/>
              </a:prstGeom>
              <a:blipFill>
                <a:blip r:embed="rId2"/>
                <a:stretch>
                  <a:fillRect t="-67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5B7E4A3-FE69-4F39-84AA-143D9A135CD4}"/>
                  </a:ext>
                </a:extLst>
              </p:cNvPr>
              <p:cNvSpPr txBox="1"/>
              <p:nvPr/>
            </p:nvSpPr>
            <p:spPr>
              <a:xfrm>
                <a:off x="1379273" y="2189166"/>
                <a:ext cx="9433451" cy="846386"/>
              </a:xfrm>
              <a:prstGeom prst="rect">
                <a:avLst/>
              </a:prstGeom>
              <a:solidFill>
                <a:schemeClr val="accent4">
                  <a:lumMod val="20000"/>
                  <a:lumOff val="80000"/>
                </a:schemeClr>
              </a:solidFill>
            </p:spPr>
            <p:txBody>
              <a:bodyPr wrap="square" rtlCol="0">
                <a:spAutoFit/>
              </a:bodyPr>
              <a:lstStyle/>
              <a:p>
                <a:pPr algn="ctr">
                  <a:spcBef>
                    <a:spcPts val="600"/>
                  </a:spcBef>
                </a:pPr>
                <a:r>
                  <a:rPr lang="zh-CN" altLang="en-US" sz="2400" b="1">
                    <a:solidFill>
                      <a:schemeClr val="accent2">
                        <a:lumMod val="50000"/>
                      </a:schemeClr>
                    </a:solidFill>
                  </a:rPr>
                  <a:t>伴随齐次递推关系式</a:t>
                </a:r>
                <a:r>
                  <a:rPr lang="en-US" altLang="zh-CN" sz="2400" b="1">
                    <a:solidFill>
                      <a:schemeClr val="accent2">
                        <a:lumMod val="50000"/>
                      </a:schemeClr>
                    </a:solidFill>
                  </a:rPr>
                  <a:t>(associated homogeneous recurrence relation)</a:t>
                </a:r>
                <a:endParaRPr lang="en-US" altLang="zh-CN" sz="2400" b="1" i="1">
                  <a:solidFill>
                    <a:schemeClr val="accent2">
                      <a:lumMod val="50000"/>
                    </a:schemeClr>
                  </a:solidFill>
                  <a:latin typeface="Cambria Math" panose="02040503050406030204" pitchFamily="18" charset="0"/>
                </a:endParaRPr>
              </a:p>
              <a:p>
                <a:pPr>
                  <a:spcBef>
                    <a:spcPts val="600"/>
                  </a:spcBef>
                </a:pP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𝒏</m:t>
                        </m:r>
                      </m:sub>
                    </m:sSub>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𝒄</m:t>
                        </m:r>
                      </m:e>
                      <m:sub>
                        <m:r>
                          <a:rPr lang="en-US" altLang="zh-CN" sz="2000" b="1" i="1">
                            <a:solidFill>
                              <a:srgbClr val="002060"/>
                            </a:solidFill>
                            <a:latin typeface="Cambria Math" panose="02040503050406030204" pitchFamily="18" charset="0"/>
                          </a:rPr>
                          <m:t>𝟏</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𝒄</m:t>
                        </m:r>
                      </m:e>
                      <m:sub>
                        <m:r>
                          <a:rPr lang="en-US" altLang="zh-CN" sz="2000" b="1" i="1">
                            <a:solidFill>
                              <a:srgbClr val="002060"/>
                            </a:solidFill>
                            <a:latin typeface="Cambria Math" panose="02040503050406030204" pitchFamily="18" charset="0"/>
                          </a:rPr>
                          <m:t>𝟐</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𝟐</m:t>
                        </m:r>
                      </m:sub>
                    </m:sSub>
                    <m:r>
                      <a:rPr lang="en-US" altLang="zh-CN" sz="2000" b="1" i="1">
                        <a:solidFill>
                          <a:srgbClr val="002060"/>
                        </a:solidFill>
                        <a:latin typeface="Cambria Math" panose="02040503050406030204" pitchFamily="18" charset="0"/>
                      </a:rPr>
                      <m:t>+ ⋯+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𝒄</m:t>
                        </m:r>
                      </m:e>
                      <m:sub>
                        <m:r>
                          <a:rPr lang="en-US" altLang="zh-CN" sz="2000" b="1" i="1">
                            <a:solidFill>
                              <a:srgbClr val="002060"/>
                            </a:solidFill>
                            <a:latin typeface="Cambria Math" panose="02040503050406030204" pitchFamily="18" charset="0"/>
                          </a:rPr>
                          <m:t>𝒌</m:t>
                        </m:r>
                      </m:sub>
                    </m:sSub>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𝒂</m:t>
                        </m:r>
                      </m:e>
                      <m:sub>
                        <m:r>
                          <a:rPr lang="en-US" altLang="zh-CN" sz="2000" b="1" i="1">
                            <a:solidFill>
                              <a:srgbClr val="002060"/>
                            </a:solidFill>
                            <a:latin typeface="Cambria Math" panose="02040503050406030204" pitchFamily="18" charset="0"/>
                          </a:rPr>
                          <m:t>𝒏</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𝒌</m:t>
                        </m:r>
                      </m:sub>
                    </m:sSub>
                  </m:oMath>
                </a14:m>
                <a:r>
                  <a:rPr lang="zh-CN" altLang="en-US" sz="2000" b="1">
                    <a:solidFill>
                      <a:srgbClr val="002060"/>
                    </a:solidFill>
                    <a:latin typeface="楷体" panose="02010609060101010101" pitchFamily="49" charset="-122"/>
                    <a:ea typeface="楷体" panose="02010609060101010101" pitchFamily="49" charset="-122"/>
                  </a:rPr>
                  <a:t>称为上述递推关系式的伴随齐次递推关系式</a:t>
                </a:r>
                <a:endParaRPr lang="en-US" altLang="zh-CN" sz="2000" b="1">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D5B7E4A3-FE69-4F39-84AA-143D9A135CD4}"/>
                  </a:ext>
                </a:extLst>
              </p:cNvPr>
              <p:cNvSpPr txBox="1">
                <a:spLocks noRot="1" noChangeAspect="1" noMove="1" noResize="1" noEditPoints="1" noAdjustHandles="1" noChangeArrowheads="1" noChangeShapeType="1" noTextEdit="1"/>
              </p:cNvSpPr>
              <p:nvPr/>
            </p:nvSpPr>
            <p:spPr>
              <a:xfrm>
                <a:off x="1379273" y="2189166"/>
                <a:ext cx="9433451" cy="846386"/>
              </a:xfrm>
              <a:prstGeom prst="rect">
                <a:avLst/>
              </a:prstGeom>
              <a:blipFill>
                <a:blip r:embed="rId3"/>
                <a:stretch>
                  <a:fillRect l="-517" t="-5036" r="-517" b="-10791"/>
                </a:stretch>
              </a:blipFill>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88E5109D-4586-4CF5-9C56-A826117DFA02}"/>
              </a:ext>
            </a:extLst>
          </p:cNvPr>
          <p:cNvGrpSpPr/>
          <p:nvPr/>
        </p:nvGrpSpPr>
        <p:grpSpPr>
          <a:xfrm>
            <a:off x="1060221" y="3213381"/>
            <a:ext cx="10071557" cy="3049272"/>
            <a:chOff x="1072282" y="3094970"/>
            <a:chExt cx="10071557" cy="3049272"/>
          </a:xfrm>
        </p:grpSpPr>
        <p:sp>
          <p:nvSpPr>
            <p:cNvPr id="35" name="矩形 34">
              <a:extLst>
                <a:ext uri="{FF2B5EF4-FFF2-40B4-BE49-F238E27FC236}">
                  <a16:creationId xmlns:a16="http://schemas.microsoft.com/office/drawing/2014/main" id="{FC4A058D-43D2-4C66-B244-C4BC969943A2}"/>
                </a:ext>
              </a:extLst>
            </p:cNvPr>
            <p:cNvSpPr/>
            <p:nvPr/>
          </p:nvSpPr>
          <p:spPr>
            <a:xfrm>
              <a:off x="1072282" y="3094970"/>
              <a:ext cx="10071557" cy="3049272"/>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ACEC302-3DF9-44E1-A104-3D0A68267E7B}"/>
                    </a:ext>
                  </a:extLst>
                </p:cNvPr>
                <p:cNvSpPr txBox="1"/>
                <p:nvPr/>
              </p:nvSpPr>
              <p:spPr>
                <a:xfrm>
                  <a:off x="1179945" y="3686833"/>
                  <a:ext cx="4890547" cy="1234762"/>
                </a:xfrm>
                <a:prstGeom prst="rect">
                  <a:avLst/>
                </a:prstGeom>
                <a:solidFill>
                  <a:schemeClr val="accent5">
                    <a:lumMod val="20000"/>
                    <a:lumOff val="80000"/>
                  </a:schemeClr>
                </a:solidFill>
              </p:spPr>
              <p:txBody>
                <a:bodyPr wrap="square" rtlCol="0">
                  <a:spAutoFit/>
                </a:bodyPr>
                <a:lstStyle/>
                <a:p>
                  <a:pPr algn="ctr">
                    <a:spcBef>
                      <a:spcPts val="600"/>
                    </a:spcBef>
                  </a:pPr>
                  <a:r>
                    <a:rPr lang="zh-CN" altLang="en-US" sz="2000" b="1">
                      <a:solidFill>
                        <a:srgbClr val="C00000"/>
                      </a:solidFill>
                    </a:rPr>
                    <a:t>特解</a:t>
                  </a:r>
                  <a:r>
                    <a:rPr lang="en-US" altLang="zh-CN" sz="2000" b="1">
                      <a:solidFill>
                        <a:srgbClr val="C00000"/>
                      </a:solidFill>
                    </a:rPr>
                    <a:t>(particular solution)</a:t>
                  </a:r>
                </a:p>
                <a:p>
                  <a:pPr>
                    <a:spcBef>
                      <a:spcPts val="600"/>
                    </a:spcBef>
                  </a:pPr>
                  <a:r>
                    <a:rPr lang="zh-CN" altLang="en-US" sz="2000" b="1">
                      <a:solidFill>
                        <a:srgbClr val="002060"/>
                      </a:solidFill>
                      <a:latin typeface="楷体" panose="02010609060101010101" pitchFamily="49" charset="-122"/>
                      <a:ea typeface="楷体" panose="02010609060101010101" pitchFamily="49" charset="-122"/>
                    </a:rPr>
                    <a:t>不考虑初始条件的情况下确定它的一个解</a:t>
                  </a:r>
                </a:p>
                <a:p>
                  <a:pPr marL="342900" indent="-342900">
                    <a:spcBef>
                      <a:spcPts val="600"/>
                    </a:spcBef>
                    <a:buFont typeface="Arial" panose="020B0604020202020204" pitchFamily="34" charset="0"/>
                    <a:buChar char="•"/>
                  </a:pPr>
                  <a:r>
                    <a:rPr lang="zh-CN" altLang="en-US" sz="2000" b="1">
                      <a:solidFill>
                        <a:schemeClr val="accent6">
                          <a:lumMod val="50000"/>
                        </a:schemeClr>
                      </a:solidFill>
                    </a:rPr>
                    <a:t>这个解称为它的</a:t>
                  </a:r>
                  <a:r>
                    <a:rPr lang="zh-CN" altLang="en-US" sz="2000" b="1">
                      <a:solidFill>
                        <a:srgbClr val="C00000"/>
                      </a:solidFill>
                    </a:rPr>
                    <a:t>特解</a:t>
                  </a:r>
                  <a:r>
                    <a:rPr lang="zh-CN" altLang="en-US" sz="2000" b="1">
                      <a:solidFill>
                        <a:schemeClr val="accent6">
                          <a:lumMod val="50000"/>
                        </a:schemeClr>
                      </a:solidFill>
                    </a:rPr>
                    <a:t>，记为</a:t>
                  </a:r>
                  <a14:m>
                    <m:oMath xmlns:m="http://schemas.openxmlformats.org/officeDocument/2006/math">
                      <m:r>
                        <m:rPr>
                          <m:lit/>
                        </m:rPr>
                        <a:rPr lang="en-US" altLang="zh-CN" sz="2000" b="1" i="1" smtClean="0">
                          <a:solidFill>
                            <a:srgbClr val="C00000"/>
                          </a:solidFill>
                          <a:latin typeface="Cambria Math" panose="02040503050406030204" pitchFamily="18" charset="0"/>
                        </a:rPr>
                        <m:t>{</m:t>
                      </m:r>
                      <m:sSubSup>
                        <m:sSubSupPr>
                          <m:ctrlPr>
                            <a:rPr lang="en-US" altLang="zh-CN" sz="2000" b="1" i="1" smtClean="0">
                              <a:solidFill>
                                <a:srgbClr val="C00000"/>
                              </a:solidFill>
                              <a:latin typeface="Cambria Math" panose="02040503050406030204" pitchFamily="18" charset="0"/>
                            </a:rPr>
                          </m:ctrlPr>
                        </m:sSubSup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sub>
                        <m:sup>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𝒑</m:t>
                              </m:r>
                            </m:e>
                          </m:d>
                        </m:sup>
                      </m:sSubSup>
                      <m:r>
                        <m:rPr>
                          <m:lit/>
                        </m:rPr>
                        <a:rPr lang="en-US" altLang="zh-CN" sz="2000" b="1" i="1" smtClean="0">
                          <a:solidFill>
                            <a:srgbClr val="C00000"/>
                          </a:solidFill>
                          <a:latin typeface="Cambria Math" panose="02040503050406030204" pitchFamily="18" charset="0"/>
                        </a:rPr>
                        <m:t>}</m:t>
                      </m:r>
                    </m:oMath>
                  </a14:m>
                  <a:endParaRPr lang="en-US" altLang="zh-CN" sz="2000" b="1">
                    <a:solidFill>
                      <a:schemeClr val="accent6">
                        <a:lumMod val="50000"/>
                      </a:schemeClr>
                    </a:solidFill>
                  </a:endParaRPr>
                </a:p>
              </p:txBody>
            </p:sp>
          </mc:Choice>
          <mc:Fallback xmlns="">
            <p:sp>
              <p:nvSpPr>
                <p:cNvPr id="14" name="文本框 13">
                  <a:extLst>
                    <a:ext uri="{FF2B5EF4-FFF2-40B4-BE49-F238E27FC236}">
                      <a16:creationId xmlns:a16="http://schemas.microsoft.com/office/drawing/2014/main" id="{EACEC302-3DF9-44E1-A104-3D0A68267E7B}"/>
                    </a:ext>
                  </a:extLst>
                </p:cNvPr>
                <p:cNvSpPr txBox="1">
                  <a:spLocks noRot="1" noChangeAspect="1" noMove="1" noResize="1" noEditPoints="1" noAdjustHandles="1" noChangeArrowheads="1" noChangeShapeType="1" noTextEdit="1"/>
                </p:cNvSpPr>
                <p:nvPr/>
              </p:nvSpPr>
              <p:spPr>
                <a:xfrm>
                  <a:off x="1179945" y="3686833"/>
                  <a:ext cx="4890547" cy="1234762"/>
                </a:xfrm>
                <a:prstGeom prst="rect">
                  <a:avLst/>
                </a:prstGeom>
                <a:blipFill>
                  <a:blip r:embed="rId4"/>
                  <a:stretch>
                    <a:fillRect l="-1372" t="-2463" b="-7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矩形 28">
                  <a:extLst>
                    <a:ext uri="{FF2B5EF4-FFF2-40B4-BE49-F238E27FC236}">
                      <a16:creationId xmlns:a16="http://schemas.microsoft.com/office/drawing/2014/main" id="{41ED2987-7B14-4CA9-B4A8-66DA2309F3AD}"/>
                    </a:ext>
                  </a:extLst>
                </p:cNvPr>
                <p:cNvSpPr/>
                <p:nvPr/>
              </p:nvSpPr>
              <p:spPr>
                <a:xfrm>
                  <a:off x="3464033" y="3112256"/>
                  <a:ext cx="5288051" cy="461665"/>
                </a:xfrm>
                <a:prstGeom prst="rect">
                  <a:avLst/>
                </a:prstGeom>
              </p:spPr>
              <p:txBody>
                <a:bodyPr wrap="none">
                  <a:spAutoFit/>
                </a:bodyPr>
                <a:lstStyle/>
                <a:p>
                  <a:r>
                    <a:rPr lang="zh-CN" altLang="en-US" sz="2400" b="1">
                      <a:solidFill>
                        <a:schemeClr val="accent2">
                          <a:lumMod val="50000"/>
                        </a:schemeClr>
                      </a:solidFill>
                    </a:rPr>
                    <a:t>求解常系数</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𝒌</m:t>
                      </m:r>
                    </m:oMath>
                  </a14:m>
                  <a:r>
                    <a:rPr lang="zh-CN" altLang="en-US" sz="2400" b="1">
                      <a:solidFill>
                        <a:schemeClr val="accent2">
                          <a:lumMod val="50000"/>
                        </a:schemeClr>
                      </a:solidFill>
                    </a:rPr>
                    <a:t>阶线性非齐次递推关系式</a:t>
                  </a:r>
                </a:p>
              </p:txBody>
            </p:sp>
          </mc:Choice>
          <mc:Fallback xmlns="">
            <p:sp>
              <p:nvSpPr>
                <p:cNvPr id="29" name="矩形 28">
                  <a:extLst>
                    <a:ext uri="{FF2B5EF4-FFF2-40B4-BE49-F238E27FC236}">
                      <a16:creationId xmlns:a16="http://schemas.microsoft.com/office/drawing/2014/main" id="{41ED2987-7B14-4CA9-B4A8-66DA2309F3AD}"/>
                    </a:ext>
                  </a:extLst>
                </p:cNvPr>
                <p:cNvSpPr>
                  <a:spLocks noRot="1" noChangeAspect="1" noMove="1" noResize="1" noEditPoints="1" noAdjustHandles="1" noChangeArrowheads="1" noChangeShapeType="1" noTextEdit="1"/>
                </p:cNvSpPr>
                <p:nvPr/>
              </p:nvSpPr>
              <p:spPr>
                <a:xfrm>
                  <a:off x="3464033" y="3112256"/>
                  <a:ext cx="5288051" cy="461665"/>
                </a:xfrm>
                <a:prstGeom prst="rect">
                  <a:avLst/>
                </a:prstGeom>
                <a:blipFill>
                  <a:blip r:embed="rId5"/>
                  <a:stretch>
                    <a:fillRect l="-1728" t="-9211" r="-922"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E4180948-70C1-437A-8B0E-BDB09CF9F4D0}"/>
                    </a:ext>
                  </a:extLst>
                </p:cNvPr>
                <p:cNvSpPr/>
                <p:nvPr/>
              </p:nvSpPr>
              <p:spPr>
                <a:xfrm>
                  <a:off x="1163262" y="5061728"/>
                  <a:ext cx="4923912" cy="462050"/>
                </a:xfrm>
                <a:prstGeom prst="rect">
                  <a:avLst/>
                </a:prstGeom>
                <a:solidFill>
                  <a:schemeClr val="accent5">
                    <a:lumMod val="20000"/>
                    <a:lumOff val="80000"/>
                  </a:schemeClr>
                </a:solidFill>
              </p:spPr>
              <p:txBody>
                <a:bodyPr wrap="none">
                  <a:spAutoFit/>
                </a:bodyPr>
                <a:lstStyle/>
                <a:p>
                  <a:r>
                    <a:rPr lang="zh-CN" altLang="en-US" sz="2000" b="1">
                      <a:solidFill>
                        <a:srgbClr val="C00000"/>
                      </a:solidFill>
                    </a:rPr>
                    <a:t>伴随齐次递推关系式</a:t>
                  </a:r>
                  <a:r>
                    <a:rPr lang="zh-CN" altLang="en-US" sz="2000" b="1">
                      <a:solidFill>
                        <a:schemeClr val="accent6">
                          <a:lumMod val="50000"/>
                        </a:schemeClr>
                      </a:solidFill>
                    </a:rPr>
                    <a:t>的一个解，记为</a:t>
                  </a:r>
                  <a14:m>
                    <m:oMath xmlns:m="http://schemas.openxmlformats.org/officeDocument/2006/math">
                      <m:r>
                        <m:rPr>
                          <m:lit/>
                        </m:rPr>
                        <a:rPr lang="en-US" altLang="zh-CN" sz="2000" b="1" i="1" smtClean="0">
                          <a:solidFill>
                            <a:srgbClr val="C00000"/>
                          </a:solidFill>
                          <a:latin typeface="Cambria Math" panose="02040503050406030204" pitchFamily="18" charset="0"/>
                        </a:rPr>
                        <m:t>{</m:t>
                      </m:r>
                      <m:sSubSup>
                        <m:sSubSupPr>
                          <m:ctrlPr>
                            <a:rPr lang="en-US" altLang="zh-CN" sz="2000" b="1" i="1" smtClean="0">
                              <a:solidFill>
                                <a:srgbClr val="C00000"/>
                              </a:solidFill>
                              <a:latin typeface="Cambria Math" panose="02040503050406030204" pitchFamily="18" charset="0"/>
                            </a:rPr>
                          </m:ctrlPr>
                        </m:sSubSupPr>
                        <m:e>
                          <m:r>
                            <a:rPr lang="en-US" altLang="zh-CN" sz="2000" b="1" i="1" smtClean="0">
                              <a:solidFill>
                                <a:srgbClr val="C00000"/>
                              </a:solidFill>
                              <a:latin typeface="Cambria Math" panose="02040503050406030204" pitchFamily="18" charset="0"/>
                            </a:rPr>
                            <m:t>𝒂</m:t>
                          </m:r>
                        </m:e>
                        <m:sub>
                          <m:r>
                            <a:rPr lang="en-US" altLang="zh-CN" sz="2000" b="1" i="1" smtClean="0">
                              <a:solidFill>
                                <a:srgbClr val="C00000"/>
                              </a:solidFill>
                              <a:latin typeface="Cambria Math" panose="02040503050406030204" pitchFamily="18" charset="0"/>
                            </a:rPr>
                            <m:t>𝒏</m:t>
                          </m:r>
                        </m:sub>
                        <m:sup>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𝒉</m:t>
                              </m:r>
                            </m:e>
                          </m:d>
                        </m:sup>
                      </m:sSubSup>
                      <m:r>
                        <m:rPr>
                          <m:lit/>
                        </m:rPr>
                        <a:rPr lang="en-US" altLang="zh-CN" sz="2000" b="1" i="1" smtClean="0">
                          <a:solidFill>
                            <a:srgbClr val="C00000"/>
                          </a:solidFill>
                          <a:latin typeface="Cambria Math" panose="02040503050406030204" pitchFamily="18" charset="0"/>
                        </a:rPr>
                        <m:t>}</m:t>
                      </m:r>
                    </m:oMath>
                  </a14:m>
                  <a:endParaRPr lang="en-US" altLang="zh-CN" sz="2000" b="1">
                    <a:solidFill>
                      <a:schemeClr val="accent6">
                        <a:lumMod val="50000"/>
                      </a:schemeClr>
                    </a:solidFill>
                  </a:endParaRPr>
                </a:p>
              </p:txBody>
            </p:sp>
          </mc:Choice>
          <mc:Fallback xmlns="">
            <p:sp>
              <p:nvSpPr>
                <p:cNvPr id="30" name="矩形 29">
                  <a:extLst>
                    <a:ext uri="{FF2B5EF4-FFF2-40B4-BE49-F238E27FC236}">
                      <a16:creationId xmlns:a16="http://schemas.microsoft.com/office/drawing/2014/main" id="{E4180948-70C1-437A-8B0E-BDB09CF9F4D0}"/>
                    </a:ext>
                  </a:extLst>
                </p:cNvPr>
                <p:cNvSpPr>
                  <a:spLocks noRot="1" noChangeAspect="1" noMove="1" noResize="1" noEditPoints="1" noAdjustHandles="1" noChangeArrowheads="1" noChangeShapeType="1" noTextEdit="1"/>
                </p:cNvSpPr>
                <p:nvPr/>
              </p:nvSpPr>
              <p:spPr>
                <a:xfrm>
                  <a:off x="1163262" y="5061728"/>
                  <a:ext cx="4923912" cy="462050"/>
                </a:xfrm>
                <a:prstGeom prst="rect">
                  <a:avLst/>
                </a:prstGeom>
                <a:blipFill>
                  <a:blip r:embed="rId6"/>
                  <a:stretch>
                    <a:fillRect l="-1361" r="-248" b="-22368"/>
                  </a:stretch>
                </a:blipFill>
              </p:spPr>
              <p:txBody>
                <a:bodyPr/>
                <a:lstStyle/>
                <a:p>
                  <a:r>
                    <a:rPr lang="zh-CN" altLang="en-US">
                      <a:noFill/>
                    </a:rPr>
                    <a:t> </a:t>
                  </a:r>
                </a:p>
              </p:txBody>
            </p:sp>
          </mc:Fallback>
        </mc:AlternateContent>
        <p:sp>
          <p:nvSpPr>
            <p:cNvPr id="31" name="矩形 30">
              <a:extLst>
                <a:ext uri="{FF2B5EF4-FFF2-40B4-BE49-F238E27FC236}">
                  <a16:creationId xmlns:a16="http://schemas.microsoft.com/office/drawing/2014/main" id="{08FD7F98-3276-4ECC-A78A-D9137E808960}"/>
                </a:ext>
              </a:extLst>
            </p:cNvPr>
            <p:cNvSpPr/>
            <p:nvPr/>
          </p:nvSpPr>
          <p:spPr>
            <a:xfrm>
              <a:off x="4876586" y="5663911"/>
              <a:ext cx="1210588" cy="400110"/>
            </a:xfrm>
            <a:prstGeom prst="rect">
              <a:avLst/>
            </a:prstGeom>
            <a:solidFill>
              <a:schemeClr val="accent5">
                <a:lumMod val="20000"/>
                <a:lumOff val="80000"/>
              </a:schemeClr>
            </a:solidFill>
          </p:spPr>
          <p:txBody>
            <a:bodyPr wrap="none">
              <a:spAutoFit/>
            </a:bodyPr>
            <a:lstStyle/>
            <a:p>
              <a:r>
                <a:rPr lang="zh-CN" altLang="en-US" sz="2000" b="1">
                  <a:solidFill>
                    <a:schemeClr val="accent6">
                      <a:lumMod val="50000"/>
                    </a:schemeClr>
                  </a:solidFill>
                </a:rPr>
                <a:t>初始条件</a:t>
              </a:r>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DADB9040-0FC8-4A07-854A-2C7F1C0E3762}"/>
                    </a:ext>
                  </a:extLst>
                </p:cNvPr>
                <p:cNvSpPr/>
                <p:nvPr/>
              </p:nvSpPr>
              <p:spPr>
                <a:xfrm>
                  <a:off x="7297762" y="4490776"/>
                  <a:ext cx="3748467" cy="773097"/>
                </a:xfrm>
                <a:prstGeom prst="rect">
                  <a:avLst/>
                </a:prstGeom>
                <a:solidFill>
                  <a:schemeClr val="accent2">
                    <a:lumMod val="20000"/>
                    <a:lumOff val="80000"/>
                  </a:schemeClr>
                </a:solidFill>
              </p:spPr>
              <p:txBody>
                <a:bodyPr wrap="square">
                  <a:spAutoFit/>
                </a:bodyPr>
                <a:lstStyle/>
                <a:p>
                  <a:r>
                    <a:rPr lang="zh-CN" altLang="en-US" sz="2000" b="1">
                      <a:solidFill>
                        <a:schemeClr val="accent2">
                          <a:lumMod val="50000"/>
                        </a:schemeClr>
                      </a:solidFill>
                    </a:rPr>
                    <a:t>非齐次递推关系式解序列</a:t>
                  </a:r>
                  <a14:m>
                    <m:oMath xmlns:m="http://schemas.openxmlformats.org/officeDocument/2006/math">
                      <m:r>
                        <m:rPr>
                          <m:lit/>
                        </m:rP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𝒏</m:t>
                          </m:r>
                        </m:sub>
                      </m:sSub>
                      <m:r>
                        <m:rPr>
                          <m:lit/>
                        </m:rP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的通项公式具有形式</a:t>
                  </a:r>
                  <a14:m>
                    <m:oMath xmlns:m="http://schemas.openxmlformats.org/officeDocument/2006/math">
                      <m:r>
                        <m:rPr>
                          <m:lit/>
                        </m:rPr>
                        <a:rPr lang="en-US" altLang="zh-CN" sz="2000" b="1" i="1" smtClean="0">
                          <a:solidFill>
                            <a:srgbClr val="C00000"/>
                          </a:solidFill>
                          <a:latin typeface="Cambria Math" panose="02040503050406030204" pitchFamily="18" charset="0"/>
                        </a:rPr>
                        <m:t>{</m:t>
                      </m:r>
                      <m:sSubSup>
                        <m:sSubSupPr>
                          <m:ctrlPr>
                            <a:rPr lang="en-US" altLang="zh-CN" sz="2000" b="1" i="1" smtClean="0">
                              <a:solidFill>
                                <a:srgbClr val="C00000"/>
                              </a:solidFill>
                              <a:latin typeface="Cambria Math" panose="02040503050406030204" pitchFamily="18" charset="0"/>
                            </a:rPr>
                          </m:ctrlPr>
                        </m:sSubSup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sub>
                        <m:sup>
                          <m:d>
                            <m:dPr>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𝒑</m:t>
                              </m:r>
                            </m:e>
                          </m:d>
                        </m:sup>
                      </m:sSubSup>
                      <m:r>
                        <a:rPr lang="en-US" altLang="zh-CN" sz="2000" b="1" i="1">
                          <a:solidFill>
                            <a:srgbClr val="C00000"/>
                          </a:solidFill>
                          <a:latin typeface="Cambria Math" panose="02040503050406030204" pitchFamily="18" charset="0"/>
                        </a:rPr>
                        <m:t>+ </m:t>
                      </m:r>
                      <m:sSubSup>
                        <m:sSubSupPr>
                          <m:ctrlPr>
                            <a:rPr lang="en-US" altLang="zh-CN" sz="2000" b="1" i="1">
                              <a:solidFill>
                                <a:srgbClr val="C00000"/>
                              </a:solidFill>
                              <a:latin typeface="Cambria Math" panose="02040503050406030204" pitchFamily="18" charset="0"/>
                            </a:rPr>
                          </m:ctrlPr>
                        </m:sSubSupPr>
                        <m:e>
                          <m:r>
                            <a:rPr lang="en-US" altLang="zh-CN" sz="2000" b="1" i="1">
                              <a:solidFill>
                                <a:srgbClr val="C00000"/>
                              </a:solidFill>
                              <a:latin typeface="Cambria Math" panose="02040503050406030204" pitchFamily="18" charset="0"/>
                            </a:rPr>
                            <m:t>𝒂</m:t>
                          </m:r>
                        </m:e>
                        <m:sub>
                          <m:r>
                            <a:rPr lang="en-US" altLang="zh-CN" sz="2000" b="1" i="1">
                              <a:solidFill>
                                <a:srgbClr val="C00000"/>
                              </a:solidFill>
                              <a:latin typeface="Cambria Math" panose="02040503050406030204" pitchFamily="18" charset="0"/>
                            </a:rPr>
                            <m:t>𝒏</m:t>
                          </m:r>
                        </m:sub>
                        <m:sup>
                          <m:d>
                            <m:dPr>
                              <m:ctrlPr>
                                <a:rPr lang="en-US" altLang="zh-CN" sz="2000" b="1" i="1" smtClean="0">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𝒉</m:t>
                              </m:r>
                            </m:e>
                          </m:d>
                        </m:sup>
                      </m:sSubSup>
                      <m:r>
                        <m:rPr>
                          <m:lit/>
                        </m:rPr>
                        <a:rPr lang="en-US" altLang="zh-CN" sz="2000" b="1" i="1" smtClean="0">
                          <a:solidFill>
                            <a:srgbClr val="C00000"/>
                          </a:solidFill>
                          <a:latin typeface="Cambria Math" panose="02040503050406030204" pitchFamily="18" charset="0"/>
                        </a:rPr>
                        <m:t>}</m:t>
                      </m:r>
                    </m:oMath>
                  </a14:m>
                  <a:endParaRPr lang="en-US" altLang="zh-CN" sz="2000" b="1">
                    <a:solidFill>
                      <a:schemeClr val="accent2">
                        <a:lumMod val="50000"/>
                      </a:schemeClr>
                    </a:solidFill>
                  </a:endParaRPr>
                </a:p>
              </p:txBody>
            </p:sp>
          </mc:Choice>
          <mc:Fallback xmlns="">
            <p:sp>
              <p:nvSpPr>
                <p:cNvPr id="32" name="矩形 31">
                  <a:extLst>
                    <a:ext uri="{FF2B5EF4-FFF2-40B4-BE49-F238E27FC236}">
                      <a16:creationId xmlns:a16="http://schemas.microsoft.com/office/drawing/2014/main" id="{DADB9040-0FC8-4A07-854A-2C7F1C0E3762}"/>
                    </a:ext>
                  </a:extLst>
                </p:cNvPr>
                <p:cNvSpPr>
                  <a:spLocks noRot="1" noChangeAspect="1" noMove="1" noResize="1" noEditPoints="1" noAdjustHandles="1" noChangeArrowheads="1" noChangeShapeType="1" noTextEdit="1"/>
                </p:cNvSpPr>
                <p:nvPr/>
              </p:nvSpPr>
              <p:spPr>
                <a:xfrm>
                  <a:off x="7297762" y="4490776"/>
                  <a:ext cx="3748467" cy="773097"/>
                </a:xfrm>
                <a:prstGeom prst="rect">
                  <a:avLst/>
                </a:prstGeom>
                <a:blipFill>
                  <a:blip r:embed="rId7"/>
                  <a:stretch>
                    <a:fillRect l="-1626" t="-3937" r="-1463" b="-13386"/>
                  </a:stretch>
                </a:blipFill>
              </p:spPr>
              <p:txBody>
                <a:bodyPr/>
                <a:lstStyle/>
                <a:p>
                  <a:r>
                    <a:rPr lang="zh-CN" altLang="en-US">
                      <a:noFill/>
                    </a:rPr>
                    <a:t> </a:t>
                  </a:r>
                </a:p>
              </p:txBody>
            </p:sp>
          </mc:Fallback>
        </mc:AlternateContent>
        <p:sp>
          <p:nvSpPr>
            <p:cNvPr id="33" name="右大括号 32">
              <a:extLst>
                <a:ext uri="{FF2B5EF4-FFF2-40B4-BE49-F238E27FC236}">
                  <a16:creationId xmlns:a16="http://schemas.microsoft.com/office/drawing/2014/main" id="{BC0EB15A-7F23-43D3-B093-0B6DEE18E469}"/>
                </a:ext>
              </a:extLst>
            </p:cNvPr>
            <p:cNvSpPr/>
            <p:nvPr/>
          </p:nvSpPr>
          <p:spPr>
            <a:xfrm>
              <a:off x="6087174" y="3795747"/>
              <a:ext cx="425459" cy="2137986"/>
            </a:xfrm>
            <a:prstGeom prst="rightBrace">
              <a:avLst>
                <a:gd name="adj1" fmla="val 40803"/>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EDCEA8FD-7E44-4BB8-A777-62DED7443F05}"/>
                </a:ext>
              </a:extLst>
            </p:cNvPr>
            <p:cNvSpPr/>
            <p:nvPr/>
          </p:nvSpPr>
          <p:spPr>
            <a:xfrm>
              <a:off x="6466584" y="4798805"/>
              <a:ext cx="814496" cy="157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004BBABC-B43F-422E-8DC4-D89A9D2FE44D}"/>
                  </a:ext>
                </a:extLst>
              </p:cNvPr>
              <p:cNvSpPr txBox="1"/>
              <p:nvPr/>
            </p:nvSpPr>
            <p:spPr>
              <a:xfrm>
                <a:off x="7490463" y="5636064"/>
                <a:ext cx="3543705" cy="692626"/>
              </a:xfrm>
              <a:prstGeom prst="rect">
                <a:avLst/>
              </a:prstGeom>
              <a:solidFill>
                <a:schemeClr val="accent4">
                  <a:lumMod val="40000"/>
                  <a:lumOff val="60000"/>
                </a:schemeClr>
              </a:solidFill>
            </p:spPr>
            <p:txBody>
              <a:bodyPr wrap="square" rtlCol="0">
                <a:spAutoFit/>
              </a:bodyPr>
              <a:lstStyle/>
              <a:p>
                <a:pPr>
                  <a:lnSpc>
                    <a:spcPts val="2400"/>
                  </a:lnSpc>
                </a:pPr>
                <a:r>
                  <a:rPr lang="zh-CN" altLang="en-US" b="1">
                    <a:solidFill>
                      <a:schemeClr val="accent2">
                        <a:lumMod val="50000"/>
                      </a:schemeClr>
                    </a:solidFill>
                  </a:rPr>
                  <a:t>求解常系数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𝒌</m:t>
                    </m:r>
                  </m:oMath>
                </a14:m>
                <a:r>
                  <a:rPr lang="zh-CN" altLang="en-US" b="1">
                    <a:solidFill>
                      <a:schemeClr val="accent2">
                        <a:lumMod val="50000"/>
                      </a:schemeClr>
                    </a:solidFill>
                  </a:rPr>
                  <a:t>阶线性非齐次递推关系式的关键是找到它的一个</a:t>
                </a:r>
                <a:r>
                  <a:rPr lang="zh-CN" altLang="en-US" b="1">
                    <a:solidFill>
                      <a:srgbClr val="C00000"/>
                    </a:solidFill>
                  </a:rPr>
                  <a:t>特解</a:t>
                </a:r>
              </a:p>
            </p:txBody>
          </p:sp>
        </mc:Choice>
        <mc:Fallback xmlns="">
          <p:sp>
            <p:nvSpPr>
              <p:cNvPr id="38" name="文本框 37">
                <a:extLst>
                  <a:ext uri="{FF2B5EF4-FFF2-40B4-BE49-F238E27FC236}">
                    <a16:creationId xmlns:a16="http://schemas.microsoft.com/office/drawing/2014/main" id="{004BBABC-B43F-422E-8DC4-D89A9D2FE44D}"/>
                  </a:ext>
                </a:extLst>
              </p:cNvPr>
              <p:cNvSpPr txBox="1">
                <a:spLocks noRot="1" noChangeAspect="1" noMove="1" noResize="1" noEditPoints="1" noAdjustHandles="1" noChangeArrowheads="1" noChangeShapeType="1" noTextEdit="1"/>
              </p:cNvSpPr>
              <p:nvPr/>
            </p:nvSpPr>
            <p:spPr>
              <a:xfrm>
                <a:off x="7490463" y="5636064"/>
                <a:ext cx="3543705" cy="692626"/>
              </a:xfrm>
              <a:prstGeom prst="rect">
                <a:avLst/>
              </a:prstGeom>
              <a:blipFill>
                <a:blip r:embed="rId8"/>
                <a:stretch>
                  <a:fillRect l="-1549" t="-2655" r="-1377" b="-14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6980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5299788" cy="3547125"/>
          </a:xfrm>
          <a:prstGeom prst="rect">
            <a:avLst/>
          </a:prstGeom>
          <a:noFill/>
        </p:spPr>
        <p:txBody>
          <a:bodyPr wrap="square" rtlCol="0">
            <a:spAutoFit/>
          </a:bodyPr>
          <a:lstStyle/>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计数问题的递推关系式建模</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线性递推关系式求解</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分治算法与递推关系式</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线性非齐次递推关系式的求解</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3E2530B0-8371-426E-BF9E-AE7A1E69FF8C}"/>
                  </a:ext>
                </a:extLst>
              </p:cNvPr>
              <p:cNvSpPr txBox="1"/>
              <p:nvPr/>
            </p:nvSpPr>
            <p:spPr>
              <a:xfrm>
                <a:off x="2760192" y="1175658"/>
                <a:ext cx="6671614" cy="984885"/>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常系数</a:t>
                </a:r>
                <a14:m>
                  <m:oMath xmlns:m="http://schemas.openxmlformats.org/officeDocument/2006/math">
                    <m:r>
                      <a:rPr lang="en-US" altLang="zh-CN" sz="2400" b="1" i="1" smtClean="0">
                        <a:solidFill>
                          <a:srgbClr val="002060"/>
                        </a:solidFill>
                        <a:latin typeface="Cambria Math" panose="02040503050406030204" pitchFamily="18" charset="0"/>
                      </a:rPr>
                      <m:t>𝒌</m:t>
                    </m:r>
                  </m:oMath>
                </a14:m>
                <a:r>
                  <a:rPr lang="zh-CN" altLang="en-US" sz="2400" b="1">
                    <a:solidFill>
                      <a:srgbClr val="002060"/>
                    </a:solidFill>
                    <a:latin typeface="楷体" panose="02010609060101010101" pitchFamily="49" charset="-122"/>
                    <a:ea typeface="楷体" panose="02010609060101010101" pitchFamily="49" charset="-122"/>
                  </a:rPr>
                  <a:t>阶线性非齐次递推关系式</a:t>
                </a:r>
                <a:endParaRPr lang="en-US" altLang="zh-CN" sz="2400"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sub>
                      </m:sSub>
                      <m:r>
                        <a:rPr lang="en-US" altLang="zh-CN" sz="2400" b="1" i="1" smtClean="0">
                          <a:solidFill>
                            <a:schemeClr val="accent2">
                              <a:lumMod val="50000"/>
                            </a:schemeClr>
                          </a:solidFill>
                          <a:latin typeface="Cambria Math" panose="02040503050406030204" pitchFamily="18" charset="0"/>
                        </a:rPr>
                        <m:t>= </m:t>
                      </m:r>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𝒄</m:t>
                          </m:r>
                        </m:e>
                        <m:sub>
                          <m:r>
                            <a:rPr lang="en-US" altLang="zh-CN" sz="2400" b="1" i="1" smtClean="0">
                              <a:solidFill>
                                <a:schemeClr val="accent2">
                                  <a:lumMod val="50000"/>
                                </a:schemeClr>
                              </a:solidFill>
                              <a:latin typeface="Cambria Math" panose="02040503050406030204" pitchFamily="18" charset="0"/>
                            </a:rPr>
                            <m:t>𝟏</m:t>
                          </m:r>
                        </m:sub>
                      </m:sSub>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𝟏</m:t>
                          </m:r>
                        </m:sub>
                      </m:sSub>
                      <m:r>
                        <a:rPr lang="en-US" altLang="zh-CN" sz="2400" b="1" i="1" smtClean="0">
                          <a:solidFill>
                            <a:schemeClr val="accent2">
                              <a:lumMod val="50000"/>
                            </a:schemeClr>
                          </a:solidFill>
                          <a:latin typeface="Cambria Math" panose="02040503050406030204" pitchFamily="18" charset="0"/>
                        </a:rPr>
                        <m:t>+ </m:t>
                      </m:r>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𝒄</m:t>
                          </m:r>
                        </m:e>
                        <m:sub>
                          <m:r>
                            <a:rPr lang="en-US" altLang="zh-CN" sz="2400" b="1" i="1" smtClean="0">
                              <a:solidFill>
                                <a:schemeClr val="accent2">
                                  <a:lumMod val="50000"/>
                                </a:schemeClr>
                              </a:solidFill>
                              <a:latin typeface="Cambria Math" panose="02040503050406030204" pitchFamily="18" charset="0"/>
                            </a:rPr>
                            <m:t>𝟐</m:t>
                          </m:r>
                        </m:sub>
                      </m:sSub>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𝟐</m:t>
                          </m:r>
                        </m:sub>
                      </m:sSub>
                      <m:r>
                        <a:rPr lang="en-US" altLang="zh-CN" sz="2400" b="1" i="1" smtClean="0">
                          <a:solidFill>
                            <a:schemeClr val="accent2">
                              <a:lumMod val="50000"/>
                            </a:schemeClr>
                          </a:solidFill>
                          <a:latin typeface="Cambria Math" panose="02040503050406030204" pitchFamily="18" charset="0"/>
                        </a:rPr>
                        <m:t>+ ⋯+ </m:t>
                      </m:r>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𝒄</m:t>
                          </m:r>
                        </m:e>
                        <m:sub>
                          <m:r>
                            <a:rPr lang="en-US" altLang="zh-CN" sz="2400" b="1" i="1" smtClean="0">
                              <a:solidFill>
                                <a:schemeClr val="accent2">
                                  <a:lumMod val="50000"/>
                                </a:schemeClr>
                              </a:solidFill>
                              <a:latin typeface="Cambria Math" panose="02040503050406030204" pitchFamily="18" charset="0"/>
                            </a:rPr>
                            <m:t>𝒌</m:t>
                          </m:r>
                        </m:sub>
                      </m:sSub>
                      <m:sSub>
                        <m:sSubPr>
                          <m:ctrlPr>
                            <a:rPr lang="en-US" altLang="zh-CN" sz="2400" b="1" i="1" smtClean="0">
                              <a:solidFill>
                                <a:schemeClr val="accent2">
                                  <a:lumMod val="50000"/>
                                </a:schemeClr>
                              </a:solidFill>
                              <a:latin typeface="Cambria Math" panose="02040503050406030204" pitchFamily="18" charset="0"/>
                            </a:rPr>
                          </m:ctrlPr>
                        </m:sSubPr>
                        <m:e>
                          <m:r>
                            <a:rPr lang="en-US" altLang="zh-CN" sz="2400" b="1" i="1" smtClean="0">
                              <a:solidFill>
                                <a:schemeClr val="accent2">
                                  <a:lumMod val="50000"/>
                                </a:schemeClr>
                              </a:solidFill>
                              <a:latin typeface="Cambria Math" panose="02040503050406030204" pitchFamily="18" charset="0"/>
                            </a:rPr>
                            <m:t>𝒂</m:t>
                          </m:r>
                        </m:e>
                        <m:sub>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𝒌</m:t>
                          </m:r>
                        </m:sub>
                      </m:sSub>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𝑭</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𝒏</m:t>
                      </m:r>
                      <m:r>
                        <a:rPr lang="en-US" altLang="zh-CN" sz="2400" b="1" i="1" smtClean="0">
                          <a:solidFill>
                            <a:schemeClr val="accent2">
                              <a:lumMod val="50000"/>
                            </a:schemeClr>
                          </a:solidFill>
                          <a:latin typeface="Cambria Math" panose="02040503050406030204" pitchFamily="18" charset="0"/>
                        </a:rPr>
                        <m:t>)</m:t>
                      </m:r>
                    </m:oMath>
                  </m:oMathPara>
                </a14:m>
                <a:endParaRPr lang="en-US" altLang="zh-CN" sz="2400" b="1"/>
              </a:p>
            </p:txBody>
          </p:sp>
        </mc:Choice>
        <mc:Fallback xmlns="">
          <p:sp>
            <p:nvSpPr>
              <p:cNvPr id="30" name="文本框 29">
                <a:extLst>
                  <a:ext uri="{FF2B5EF4-FFF2-40B4-BE49-F238E27FC236}">
                    <a16:creationId xmlns:a16="http://schemas.microsoft.com/office/drawing/2014/main" id="{3E2530B0-8371-426E-BF9E-AE7A1E69FF8C}"/>
                  </a:ext>
                </a:extLst>
              </p:cNvPr>
              <p:cNvSpPr txBox="1">
                <a:spLocks noRot="1" noChangeAspect="1" noMove="1" noResize="1" noEditPoints="1" noAdjustHandles="1" noChangeArrowheads="1" noChangeShapeType="1" noTextEdit="1"/>
              </p:cNvSpPr>
              <p:nvPr/>
            </p:nvSpPr>
            <p:spPr>
              <a:xfrm>
                <a:off x="2760192" y="1175658"/>
                <a:ext cx="6671614" cy="984885"/>
              </a:xfrm>
              <a:prstGeom prst="rect">
                <a:avLst/>
              </a:prstGeom>
              <a:blipFill>
                <a:blip r:embed="rId2"/>
                <a:stretch>
                  <a:fillRect t="-68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5A86A101-B79C-4C94-8B66-29EAB08CB5A8}"/>
                  </a:ext>
                </a:extLst>
              </p:cNvPr>
              <p:cNvSpPr/>
              <p:nvPr/>
            </p:nvSpPr>
            <p:spPr>
              <a:xfrm>
                <a:off x="1321072" y="2334711"/>
                <a:ext cx="9549854" cy="439736"/>
              </a:xfrm>
              <a:prstGeom prst="rect">
                <a:avLst/>
              </a:prstGeom>
              <a:solidFill>
                <a:schemeClr val="accent4">
                  <a:lumMod val="20000"/>
                  <a:lumOff val="80000"/>
                </a:schemeClr>
              </a:solidFill>
            </p:spPr>
            <p:txBody>
              <a:bodyPr wrap="square">
                <a:spAutoFit/>
              </a:bodyPr>
              <a:lstStyle/>
              <a:p>
                <a:pPr>
                  <a:spcBef>
                    <a:spcPts val="600"/>
                  </a:spcBef>
                </a:pPr>
                <a:r>
                  <a:rPr lang="zh-CN" altLang="en-US" sz="2000" b="1">
                    <a:solidFill>
                      <a:schemeClr val="accent2">
                        <a:lumMod val="50000"/>
                      </a:schemeClr>
                    </a:solidFill>
                  </a:rPr>
                  <a:t>若</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𝑭</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𝒏</m:t>
                        </m:r>
                      </m:e>
                    </m:d>
                    <m:r>
                      <a:rPr lang="en-US" altLang="zh-CN" sz="2000" b="1" i="1">
                        <a:solidFill>
                          <a:schemeClr val="accent2">
                            <a:lumMod val="50000"/>
                          </a:schemeClr>
                        </a:solidFill>
                        <a:latin typeface="Cambria Math" panose="02040503050406030204" pitchFamily="18" charset="0"/>
                      </a:rPr>
                      <m:t>= </m:t>
                    </m:r>
                    <m:d>
                      <m:dPr>
                        <m:ctrlPr>
                          <a:rPr lang="en-US" altLang="zh-CN" sz="2000" b="1" i="1">
                            <a:solidFill>
                              <a:schemeClr val="accent2">
                                <a:lumMod val="50000"/>
                              </a:schemeClr>
                            </a:solidFill>
                            <a:latin typeface="Cambria Math" panose="02040503050406030204" pitchFamily="18" charset="0"/>
                          </a:rPr>
                        </m:ctrlPr>
                      </m:dPr>
                      <m:e>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𝒃</m:t>
                            </m:r>
                          </m:e>
                          <m:sub>
                            <m:r>
                              <a:rPr lang="en-US" altLang="zh-CN" sz="2000" b="1" i="1">
                                <a:solidFill>
                                  <a:schemeClr val="accent2">
                                    <a:lumMod val="50000"/>
                                  </a:schemeClr>
                                </a:solidFill>
                                <a:latin typeface="Cambria Math" panose="02040503050406030204" pitchFamily="18" charset="0"/>
                              </a:rPr>
                              <m:t>𝒕</m:t>
                            </m:r>
                          </m:sub>
                        </m:sSub>
                        <m:r>
                          <a:rPr lang="en-US" altLang="zh-CN" sz="2000" b="1" i="1">
                            <a:solidFill>
                              <a:schemeClr val="accent2">
                                <a:lumMod val="50000"/>
                              </a:schemeClr>
                            </a:solidFill>
                            <a:latin typeface="Cambria Math" panose="02040503050406030204" pitchFamily="18" charset="0"/>
                          </a:rPr>
                          <m:t>⋅</m:t>
                        </m:r>
                        <m:sSup>
                          <m:sSupPr>
                            <m:ctrlPr>
                              <a:rPr lang="en-US" altLang="zh-CN" sz="2000" b="1" i="1">
                                <a:solidFill>
                                  <a:schemeClr val="accent2">
                                    <a:lumMod val="50000"/>
                                  </a:schemeClr>
                                </a:solidFill>
                                <a:latin typeface="Cambria Math" panose="02040503050406030204" pitchFamily="18" charset="0"/>
                              </a:rPr>
                            </m:ctrlPr>
                          </m:sSupPr>
                          <m:e>
                            <m:r>
                              <a:rPr lang="en-US" altLang="zh-CN" sz="2000" b="1" i="1">
                                <a:solidFill>
                                  <a:schemeClr val="accent2">
                                    <a:lumMod val="50000"/>
                                  </a:schemeClr>
                                </a:solidFill>
                                <a:latin typeface="Cambria Math" panose="02040503050406030204" pitchFamily="18" charset="0"/>
                              </a:rPr>
                              <m:t>𝒏</m:t>
                            </m:r>
                          </m:e>
                          <m:sup>
                            <m:r>
                              <a:rPr lang="en-US" altLang="zh-CN" sz="2000" b="1" i="1">
                                <a:solidFill>
                                  <a:schemeClr val="accent2">
                                    <a:lumMod val="50000"/>
                                  </a:schemeClr>
                                </a:solidFill>
                                <a:latin typeface="Cambria Math" panose="02040503050406030204" pitchFamily="18" charset="0"/>
                              </a:rPr>
                              <m:t>𝒕</m:t>
                            </m:r>
                          </m:sup>
                        </m:sSup>
                        <m:r>
                          <a:rPr lang="en-US" altLang="zh-CN" sz="2000" b="1" i="1">
                            <a:solidFill>
                              <a:schemeClr val="accent2">
                                <a:lumMod val="50000"/>
                              </a:schemeClr>
                            </a:solidFill>
                            <a:latin typeface="Cambria Math" panose="02040503050406030204" pitchFamily="18" charset="0"/>
                          </a:rPr>
                          <m:t>+ </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𝒃</m:t>
                            </m:r>
                          </m:e>
                          <m:sub>
                            <m:r>
                              <a:rPr lang="en-US" altLang="zh-CN" sz="2000" b="1" i="1">
                                <a:solidFill>
                                  <a:schemeClr val="accent2">
                                    <a:lumMod val="50000"/>
                                  </a:schemeClr>
                                </a:solidFill>
                                <a:latin typeface="Cambria Math" panose="02040503050406030204" pitchFamily="18" charset="0"/>
                              </a:rPr>
                              <m:t>𝒕</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𝟏</m:t>
                            </m:r>
                          </m:sub>
                        </m:sSub>
                        <m:r>
                          <a:rPr lang="en-US" altLang="zh-CN" sz="2000" b="1" i="1">
                            <a:solidFill>
                              <a:schemeClr val="accent2">
                                <a:lumMod val="50000"/>
                              </a:schemeClr>
                            </a:solidFill>
                            <a:latin typeface="Cambria Math" panose="02040503050406030204" pitchFamily="18" charset="0"/>
                          </a:rPr>
                          <m:t>⋅</m:t>
                        </m:r>
                        <m:sSup>
                          <m:sSupPr>
                            <m:ctrlPr>
                              <a:rPr lang="en-US" altLang="zh-CN" sz="2000" b="1" i="1">
                                <a:solidFill>
                                  <a:schemeClr val="accent2">
                                    <a:lumMod val="50000"/>
                                  </a:schemeClr>
                                </a:solidFill>
                                <a:latin typeface="Cambria Math" panose="02040503050406030204" pitchFamily="18" charset="0"/>
                              </a:rPr>
                            </m:ctrlPr>
                          </m:sSupPr>
                          <m:e>
                            <m:r>
                              <a:rPr lang="en-US" altLang="zh-CN" sz="2000" b="1" i="1">
                                <a:solidFill>
                                  <a:schemeClr val="accent2">
                                    <a:lumMod val="50000"/>
                                  </a:schemeClr>
                                </a:solidFill>
                                <a:latin typeface="Cambria Math" panose="02040503050406030204" pitchFamily="18" charset="0"/>
                              </a:rPr>
                              <m:t>𝒏</m:t>
                            </m:r>
                          </m:e>
                          <m:sup>
                            <m:r>
                              <a:rPr lang="en-US" altLang="zh-CN" sz="2000" b="1" i="1">
                                <a:solidFill>
                                  <a:schemeClr val="accent2">
                                    <a:lumMod val="50000"/>
                                  </a:schemeClr>
                                </a:solidFill>
                                <a:latin typeface="Cambria Math" panose="02040503050406030204" pitchFamily="18" charset="0"/>
                              </a:rPr>
                              <m:t>𝒕</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𝟏</m:t>
                            </m:r>
                          </m:sup>
                        </m:sSup>
                        <m:r>
                          <a:rPr lang="en-US" altLang="zh-CN" sz="2000" b="1" i="1">
                            <a:solidFill>
                              <a:schemeClr val="accent2">
                                <a:lumMod val="50000"/>
                              </a:schemeClr>
                            </a:solidFill>
                            <a:latin typeface="Cambria Math" panose="02040503050406030204" pitchFamily="18" charset="0"/>
                          </a:rPr>
                          <m:t>+ ⋯+ </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𝒃</m:t>
                            </m:r>
                          </m:e>
                          <m:sub>
                            <m:r>
                              <a:rPr lang="en-US" altLang="zh-CN" sz="2000" b="1" i="1">
                                <a:solidFill>
                                  <a:schemeClr val="accent2">
                                    <a:lumMod val="50000"/>
                                  </a:schemeClr>
                                </a:solidFill>
                                <a:latin typeface="Cambria Math" panose="02040503050406030204" pitchFamily="18" charset="0"/>
                              </a:rPr>
                              <m:t>𝟏</m:t>
                            </m:r>
                          </m:sub>
                        </m:sSub>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𝒏</m:t>
                        </m:r>
                        <m:r>
                          <a:rPr lang="en-US" altLang="zh-CN" sz="2000" b="1" i="1">
                            <a:solidFill>
                              <a:schemeClr val="accent2">
                                <a:lumMod val="50000"/>
                              </a:schemeClr>
                            </a:solidFill>
                            <a:latin typeface="Cambria Math" panose="02040503050406030204" pitchFamily="18" charset="0"/>
                          </a:rPr>
                          <m:t> + </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𝒃</m:t>
                            </m:r>
                          </m:e>
                          <m:sub>
                            <m:r>
                              <a:rPr lang="en-US" altLang="zh-CN" sz="2000" b="1" i="1">
                                <a:solidFill>
                                  <a:schemeClr val="accent2">
                                    <a:lumMod val="50000"/>
                                  </a:schemeClr>
                                </a:solidFill>
                                <a:latin typeface="Cambria Math" panose="02040503050406030204" pitchFamily="18" charset="0"/>
                              </a:rPr>
                              <m:t>𝟎</m:t>
                            </m:r>
                          </m:sub>
                        </m:sSub>
                      </m:e>
                    </m:d>
                    <m:sSup>
                      <m:sSupPr>
                        <m:ctrlPr>
                          <a:rPr lang="en-US" altLang="zh-CN" sz="2000" b="1" i="1">
                            <a:solidFill>
                              <a:schemeClr val="accent2">
                                <a:lumMod val="50000"/>
                              </a:schemeClr>
                            </a:solidFill>
                            <a:latin typeface="Cambria Math" panose="02040503050406030204" pitchFamily="18" charset="0"/>
                          </a:rPr>
                        </m:ctrlPr>
                      </m:sSupPr>
                      <m:e>
                        <m:r>
                          <a:rPr lang="en-US" altLang="zh-CN" sz="2000" b="1" i="1">
                            <a:solidFill>
                              <a:schemeClr val="accent2">
                                <a:lumMod val="50000"/>
                              </a:schemeClr>
                            </a:solidFill>
                            <a:latin typeface="Cambria Math" panose="02040503050406030204" pitchFamily="18" charset="0"/>
                          </a:rPr>
                          <m:t>𝒔</m:t>
                        </m:r>
                      </m:e>
                      <m:sup>
                        <m:r>
                          <a:rPr lang="en-US" altLang="zh-CN" sz="2000" b="1" i="1">
                            <a:solidFill>
                              <a:schemeClr val="accent2">
                                <a:lumMod val="50000"/>
                              </a:schemeClr>
                            </a:solidFill>
                            <a:latin typeface="Cambria Math" panose="02040503050406030204" pitchFamily="18" charset="0"/>
                          </a:rPr>
                          <m:t>𝒏</m:t>
                        </m:r>
                      </m:sup>
                    </m:sSup>
                  </m:oMath>
                </a14:m>
                <a:r>
                  <a:rPr lang="zh-CN" altLang="en-US" sz="2000" b="1">
                    <a:solidFill>
                      <a:schemeClr val="accent2">
                        <a:lumMod val="50000"/>
                      </a:schemeClr>
                    </a:solidFill>
                  </a:rPr>
                  <a:t>，这里</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𝒃</m:t>
                        </m:r>
                      </m:e>
                      <m:sub>
                        <m:r>
                          <a:rPr lang="en-US" altLang="zh-CN" sz="2000" b="1" i="1">
                            <a:solidFill>
                              <a:schemeClr val="accent2">
                                <a:lumMod val="50000"/>
                              </a:schemeClr>
                            </a:solidFill>
                            <a:latin typeface="Cambria Math" panose="02040503050406030204" pitchFamily="18" charset="0"/>
                          </a:rPr>
                          <m:t>𝟎</m:t>
                        </m:r>
                      </m:sub>
                    </m:sSub>
                    <m:r>
                      <a:rPr lang="en-US" altLang="zh-CN" sz="2000" b="1" i="1">
                        <a:solidFill>
                          <a:schemeClr val="accent2">
                            <a:lumMod val="50000"/>
                          </a:schemeClr>
                        </a:solidFill>
                        <a:latin typeface="Cambria Math" panose="02040503050406030204" pitchFamily="18" charset="0"/>
                      </a:rPr>
                      <m:t>, </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𝒃</m:t>
                        </m:r>
                      </m:e>
                      <m:sub>
                        <m:r>
                          <a:rPr lang="en-US" altLang="zh-CN" sz="2000" b="1" i="1">
                            <a:solidFill>
                              <a:schemeClr val="accent2">
                                <a:lumMod val="50000"/>
                              </a:schemeClr>
                            </a:solidFill>
                            <a:latin typeface="Cambria Math" panose="02040503050406030204" pitchFamily="18" charset="0"/>
                          </a:rPr>
                          <m:t>𝟏</m:t>
                        </m:r>
                      </m:sub>
                    </m:sSub>
                    <m:r>
                      <a:rPr lang="en-US" altLang="zh-CN" sz="2000" b="1" i="1">
                        <a:solidFill>
                          <a:schemeClr val="accent2">
                            <a:lumMod val="50000"/>
                          </a:schemeClr>
                        </a:solidFill>
                        <a:latin typeface="Cambria Math" panose="02040503050406030204" pitchFamily="18" charset="0"/>
                      </a:rPr>
                      <m:t>, ⋯, </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𝒃</m:t>
                        </m:r>
                      </m:e>
                      <m:sub>
                        <m:r>
                          <a:rPr lang="en-US" altLang="zh-CN" sz="2000" b="1" i="1">
                            <a:solidFill>
                              <a:schemeClr val="accent2">
                                <a:lumMod val="50000"/>
                              </a:schemeClr>
                            </a:solidFill>
                            <a:latin typeface="Cambria Math" panose="02040503050406030204" pitchFamily="18" charset="0"/>
                          </a:rPr>
                          <m:t>𝒕</m:t>
                        </m:r>
                      </m:sub>
                    </m:sSub>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𝒔</m:t>
                    </m:r>
                  </m:oMath>
                </a14:m>
                <a:r>
                  <a:rPr lang="zh-CN" altLang="en-US" sz="2000" b="1">
                    <a:solidFill>
                      <a:schemeClr val="accent2">
                        <a:lumMod val="50000"/>
                      </a:schemeClr>
                    </a:solidFill>
                  </a:rPr>
                  <a:t>是实数</a:t>
                </a:r>
              </a:p>
            </p:txBody>
          </p:sp>
        </mc:Choice>
        <mc:Fallback xmlns="">
          <p:sp>
            <p:nvSpPr>
              <p:cNvPr id="2" name="矩形 1">
                <a:extLst>
                  <a:ext uri="{FF2B5EF4-FFF2-40B4-BE49-F238E27FC236}">
                    <a16:creationId xmlns:a16="http://schemas.microsoft.com/office/drawing/2014/main" id="{5A86A101-B79C-4C94-8B66-29EAB08CB5A8}"/>
                  </a:ext>
                </a:extLst>
              </p:cNvPr>
              <p:cNvSpPr>
                <a:spLocks noRot="1" noChangeAspect="1" noMove="1" noResize="1" noEditPoints="1" noAdjustHandles="1" noChangeArrowheads="1" noChangeShapeType="1" noTextEdit="1"/>
              </p:cNvSpPr>
              <p:nvPr/>
            </p:nvSpPr>
            <p:spPr>
              <a:xfrm>
                <a:off x="1321072" y="2334711"/>
                <a:ext cx="9549854" cy="439736"/>
              </a:xfrm>
              <a:prstGeom prst="rect">
                <a:avLst/>
              </a:prstGeom>
              <a:blipFill>
                <a:blip r:embed="rId3"/>
                <a:stretch>
                  <a:fillRect l="-702" t="-2778" r="-639" b="-20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27795C74-C744-4C1D-830E-95718CE12669}"/>
                  </a:ext>
                </a:extLst>
              </p:cNvPr>
              <p:cNvSpPr txBox="1"/>
              <p:nvPr/>
            </p:nvSpPr>
            <p:spPr>
              <a:xfrm>
                <a:off x="869458" y="4986346"/>
                <a:ext cx="6854682" cy="1224310"/>
              </a:xfrm>
              <a:prstGeom prst="rect">
                <a:avLst/>
              </a:prstGeom>
              <a:solidFill>
                <a:schemeClr val="accent2">
                  <a:lumMod val="20000"/>
                  <a:lumOff val="80000"/>
                  <a:alpha val="50000"/>
                </a:schemeClr>
              </a:solidFill>
            </p:spPr>
            <p:txBody>
              <a:bodyPr wrap="square" rtlCol="0">
                <a:spAutoFit/>
              </a:bodyPr>
              <a:lstStyle/>
              <a:p>
                <a:pPr>
                  <a:lnSpc>
                    <a:spcPts val="2800"/>
                  </a:lnSpc>
                  <a:spcBef>
                    <a:spcPts val="600"/>
                  </a:spcBef>
                </a:pPr>
                <a14:m>
                  <m:oMath xmlns:m="http://schemas.openxmlformats.org/officeDocument/2006/math">
                    <m:sSub>
                      <m:sSubPr>
                        <m:ctrlPr>
                          <a:rPr lang="en-US" altLang="zh-CN" sz="2000" b="1" i="1" smtClean="0">
                            <a:solidFill>
                              <a:srgbClr val="002060"/>
                            </a:solidFill>
                            <a:latin typeface="Cambria Math" panose="02040503050406030204" pitchFamily="18" charset="0"/>
                          </a:rPr>
                        </m:ctrlPr>
                      </m:sSubPr>
                      <m:e>
                        <m:r>
                          <a:rPr lang="en-US" altLang="zh-CN" sz="2000" b="1" i="1" smtClean="0">
                            <a:solidFill>
                              <a:srgbClr val="002060"/>
                            </a:solidFill>
                            <a:latin typeface="Cambria Math" panose="02040503050406030204" pitchFamily="18" charset="0"/>
                          </a:rPr>
                          <m:t>𝒑</m:t>
                        </m:r>
                      </m:e>
                      <m:sub>
                        <m:r>
                          <a:rPr lang="en-US" altLang="zh-CN" sz="2000" b="1" i="1">
                            <a:solidFill>
                              <a:srgbClr val="002060"/>
                            </a:solidFill>
                            <a:latin typeface="Cambria Math" panose="02040503050406030204" pitchFamily="18" charset="0"/>
                          </a:rPr>
                          <m:t>𝒕</m:t>
                        </m:r>
                      </m:sub>
                    </m:sSub>
                    <m:r>
                      <a:rPr lang="en-US" altLang="zh-CN" sz="2000" b="1" i="1">
                        <a:solidFill>
                          <a:srgbClr val="002060"/>
                        </a:solidFill>
                        <a:latin typeface="Cambria Math" panose="02040503050406030204" pitchFamily="18" charset="0"/>
                      </a:rPr>
                      <m:t>,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𝒑</m:t>
                        </m:r>
                      </m:e>
                      <m:sub>
                        <m:r>
                          <a:rPr lang="en-US" altLang="zh-CN" sz="2000" b="1" i="1">
                            <a:solidFill>
                              <a:srgbClr val="002060"/>
                            </a:solidFill>
                            <a:latin typeface="Cambria Math" panose="02040503050406030204" pitchFamily="18" charset="0"/>
                          </a:rPr>
                          <m:t>𝒕</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𝟏</m:t>
                        </m:r>
                      </m:sub>
                    </m:sSub>
                    <m:r>
                      <a:rPr lang="en-US" altLang="zh-CN" sz="2000" b="1" i="1">
                        <a:solidFill>
                          <a:srgbClr val="002060"/>
                        </a:solidFill>
                        <a:latin typeface="Cambria Math" panose="02040503050406030204" pitchFamily="18" charset="0"/>
                      </a:rPr>
                      <m:t>, ⋯, </m:t>
                    </m:r>
                    <m:sSub>
                      <m:sSubPr>
                        <m:ctrlPr>
                          <a:rPr lang="en-US" altLang="zh-CN" sz="2000" b="1" i="1">
                            <a:solidFill>
                              <a:srgbClr val="002060"/>
                            </a:solidFill>
                            <a:latin typeface="Cambria Math" panose="02040503050406030204" pitchFamily="18" charset="0"/>
                          </a:rPr>
                        </m:ctrlPr>
                      </m:sSubPr>
                      <m:e>
                        <m:r>
                          <a:rPr lang="en-US" altLang="zh-CN" sz="2000" b="1" i="1">
                            <a:solidFill>
                              <a:srgbClr val="002060"/>
                            </a:solidFill>
                            <a:latin typeface="Cambria Math" panose="02040503050406030204" pitchFamily="18" charset="0"/>
                          </a:rPr>
                          <m:t>𝒑</m:t>
                        </m:r>
                      </m:e>
                      <m:sub>
                        <m:r>
                          <a:rPr lang="en-US" altLang="zh-CN" sz="2000" b="1" i="1">
                            <a:solidFill>
                              <a:srgbClr val="002060"/>
                            </a:solidFill>
                            <a:latin typeface="Cambria Math" panose="02040503050406030204" pitchFamily="18" charset="0"/>
                          </a:rPr>
                          <m:t>𝟎</m:t>
                        </m:r>
                      </m:sub>
                    </m:sSub>
                  </m:oMath>
                </a14:m>
                <a:r>
                  <a:rPr lang="zh-CN" altLang="en-US" sz="2000" b="1">
                    <a:solidFill>
                      <a:srgbClr val="002060"/>
                    </a:solidFill>
                    <a:latin typeface="楷体" panose="02010609060101010101" pitchFamily="49" charset="-122"/>
                    <a:ea typeface="楷体" panose="02010609060101010101" pitchFamily="49" charset="-122"/>
                  </a:rPr>
                  <a:t>是待定系数，</a:t>
                </a:r>
                <a:r>
                  <a:rPr lang="zh-CN" altLang="en-US" sz="2000" b="1">
                    <a:solidFill>
                      <a:srgbClr val="0000FF"/>
                    </a:solidFill>
                    <a:latin typeface="楷体" panose="02010609060101010101" pitchFamily="49" charset="-122"/>
                    <a:ea typeface="楷体" panose="02010609060101010101" pitchFamily="49" charset="-122"/>
                  </a:rPr>
                  <a:t>与</a:t>
                </a:r>
                <a14:m>
                  <m:oMath xmlns:m="http://schemas.openxmlformats.org/officeDocument/2006/math">
                    <m:r>
                      <a:rPr lang="en-US" altLang="zh-CN" sz="2000" b="1" i="1" smtClean="0">
                        <a:solidFill>
                          <a:srgbClr val="0000FF"/>
                        </a:solidFill>
                        <a:latin typeface="Cambria Math" panose="02040503050406030204" pitchFamily="18" charset="0"/>
                      </a:rPr>
                      <m:t>𝑭</m:t>
                    </m:r>
                    <m:r>
                      <a:rPr lang="en-US" altLang="zh-CN" sz="2000" b="1" i="1" smtClean="0">
                        <a:solidFill>
                          <a:srgbClr val="0000FF"/>
                        </a:solidFill>
                        <a:latin typeface="Cambria Math" panose="02040503050406030204" pitchFamily="18" charset="0"/>
                      </a:rPr>
                      <m:t>(</m:t>
                    </m:r>
                    <m:r>
                      <a:rPr lang="en-US" altLang="zh-CN" sz="2000" b="1" i="1" smtClean="0">
                        <a:solidFill>
                          <a:srgbClr val="0000FF"/>
                        </a:solidFill>
                        <a:latin typeface="Cambria Math" panose="02040503050406030204" pitchFamily="18" charset="0"/>
                      </a:rPr>
                      <m:t>𝒏</m:t>
                    </m:r>
                    <m:r>
                      <a:rPr lang="en-US" altLang="zh-CN" sz="2000" b="1" i="1" smtClean="0">
                        <a:solidFill>
                          <a:srgbClr val="0000FF"/>
                        </a:solidFill>
                        <a:latin typeface="Cambria Math" panose="02040503050406030204" pitchFamily="18" charset="0"/>
                      </a:rPr>
                      <m:t>)</m:t>
                    </m:r>
                  </m:oMath>
                </a14:m>
                <a:r>
                  <a:rPr lang="zh-CN" altLang="en-US" sz="2000" b="1">
                    <a:solidFill>
                      <a:srgbClr val="0000FF"/>
                    </a:solidFill>
                    <a:latin typeface="楷体" panose="02010609060101010101" pitchFamily="49" charset="-122"/>
                    <a:ea typeface="楷体" panose="02010609060101010101" pitchFamily="49" charset="-122"/>
                  </a:rPr>
                  <a:t>中的</a:t>
                </a:r>
                <a14:m>
                  <m:oMath xmlns:m="http://schemas.openxmlformats.org/officeDocument/2006/math">
                    <m:sSub>
                      <m:sSubPr>
                        <m:ctrlPr>
                          <a:rPr lang="en-US" altLang="zh-CN" sz="2000" b="1" i="1" smtClean="0">
                            <a:solidFill>
                              <a:srgbClr val="0000FF"/>
                            </a:solidFill>
                            <a:latin typeface="Cambria Math" panose="02040503050406030204" pitchFamily="18" charset="0"/>
                          </a:rPr>
                        </m:ctrlPr>
                      </m:sSubPr>
                      <m:e>
                        <m:r>
                          <a:rPr lang="en-US" altLang="zh-CN" sz="2000" b="1" i="1" smtClean="0">
                            <a:solidFill>
                              <a:srgbClr val="0000FF"/>
                            </a:solidFill>
                            <a:latin typeface="Cambria Math" panose="02040503050406030204" pitchFamily="18" charset="0"/>
                          </a:rPr>
                          <m:t>𝒃</m:t>
                        </m:r>
                      </m:e>
                      <m:sub>
                        <m:r>
                          <a:rPr lang="en-US" altLang="zh-CN" sz="2000" b="1" i="1" smtClean="0">
                            <a:solidFill>
                              <a:srgbClr val="0000FF"/>
                            </a:solidFill>
                            <a:latin typeface="Cambria Math" panose="02040503050406030204" pitchFamily="18" charset="0"/>
                          </a:rPr>
                          <m:t>𝒕</m:t>
                        </m:r>
                      </m:sub>
                    </m:sSub>
                    <m:r>
                      <a:rPr lang="en-US" altLang="zh-CN" sz="2000" b="1" i="1" smtClean="0">
                        <a:solidFill>
                          <a:srgbClr val="0000FF"/>
                        </a:solidFill>
                        <a:latin typeface="Cambria Math" panose="02040503050406030204" pitchFamily="18" charset="0"/>
                      </a:rPr>
                      <m:t>, ⋯, </m:t>
                    </m:r>
                    <m:sSub>
                      <m:sSubPr>
                        <m:ctrlPr>
                          <a:rPr lang="en-US" altLang="zh-CN" sz="2000" b="1" i="1" smtClean="0">
                            <a:solidFill>
                              <a:srgbClr val="0000FF"/>
                            </a:solidFill>
                            <a:latin typeface="Cambria Math" panose="02040503050406030204" pitchFamily="18" charset="0"/>
                          </a:rPr>
                        </m:ctrlPr>
                      </m:sSubPr>
                      <m:e>
                        <m:r>
                          <a:rPr lang="en-US" altLang="zh-CN" sz="2000" b="1" i="1" smtClean="0">
                            <a:solidFill>
                              <a:srgbClr val="0000FF"/>
                            </a:solidFill>
                            <a:latin typeface="Cambria Math" panose="02040503050406030204" pitchFamily="18" charset="0"/>
                          </a:rPr>
                          <m:t>𝒃</m:t>
                        </m:r>
                      </m:e>
                      <m:sub>
                        <m:r>
                          <a:rPr lang="en-US" altLang="zh-CN" sz="2000" b="1" i="1" smtClean="0">
                            <a:solidFill>
                              <a:srgbClr val="0000FF"/>
                            </a:solidFill>
                            <a:latin typeface="Cambria Math" panose="02040503050406030204" pitchFamily="18" charset="0"/>
                          </a:rPr>
                          <m:t>𝟎</m:t>
                        </m:r>
                      </m:sub>
                    </m:sSub>
                  </m:oMath>
                </a14:m>
                <a:r>
                  <a:rPr lang="zh-CN" altLang="en-US" sz="2000" b="1">
                    <a:solidFill>
                      <a:srgbClr val="0000FF"/>
                    </a:solidFill>
                    <a:latin typeface="楷体" panose="02010609060101010101" pitchFamily="49" charset="-122"/>
                    <a:ea typeface="楷体" panose="02010609060101010101" pitchFamily="49" charset="-122"/>
                  </a:rPr>
                  <a:t>不同</a:t>
                </a:r>
                <a:endParaRPr lang="zh-CN" altLang="en-US" sz="2000" b="1">
                  <a:solidFill>
                    <a:srgbClr val="002060"/>
                  </a:solidFill>
                  <a:latin typeface="楷体" panose="02010609060101010101" pitchFamily="49" charset="-122"/>
                  <a:ea typeface="楷体" panose="02010609060101010101" pitchFamily="49" charset="-122"/>
                </a:endParaRPr>
              </a:p>
              <a:p>
                <a:pPr marL="342900" indent="-342900">
                  <a:lnSpc>
                    <a:spcPts val="2800"/>
                  </a:lnSpc>
                  <a:spcBef>
                    <a:spcPts val="600"/>
                  </a:spcBef>
                  <a:buFont typeface="Arial" panose="020B0604020202020204" pitchFamily="34" charset="0"/>
                  <a:buChar char="•"/>
                </a:pPr>
                <a:r>
                  <a:rPr lang="zh-CN" altLang="en-US" sz="2000" b="1">
                    <a:solidFill>
                      <a:schemeClr val="accent6">
                        <a:lumMod val="50000"/>
                      </a:schemeClr>
                    </a:solidFill>
                  </a:rPr>
                  <a:t>通过将</a:t>
                </a:r>
                <a:r>
                  <a:rPr lang="zh-CN" altLang="en-US" sz="2000" b="1">
                    <a:solidFill>
                      <a:srgbClr val="C00000"/>
                    </a:solidFill>
                  </a:rPr>
                  <a:t>特解代入递推关系式</a:t>
                </a:r>
                <a:r>
                  <a:rPr lang="zh-CN" altLang="en-US" sz="2000" b="1">
                    <a:solidFill>
                      <a:schemeClr val="accent6">
                        <a:lumMod val="50000"/>
                      </a:schemeClr>
                    </a:solidFill>
                  </a:rPr>
                  <a:t>，得到关于</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的多项式等式，然后</a:t>
                </a:r>
                <a:r>
                  <a:rPr lang="zh-CN" altLang="en-US" sz="2000" b="1">
                    <a:solidFill>
                      <a:srgbClr val="C00000"/>
                    </a:solidFill>
                  </a:rPr>
                  <a:t>比较等式两边</a:t>
                </a:r>
                <a14:m>
                  <m:oMath xmlns:m="http://schemas.openxmlformats.org/officeDocument/2006/math">
                    <m:r>
                      <a:rPr lang="en-US" altLang="zh-CN" sz="2000" b="1" i="1" smtClean="0">
                        <a:solidFill>
                          <a:srgbClr val="C00000"/>
                        </a:solidFill>
                        <a:latin typeface="Cambria Math" panose="02040503050406030204" pitchFamily="18" charset="0"/>
                      </a:rPr>
                      <m:t>𝒏</m:t>
                    </m:r>
                  </m:oMath>
                </a14:m>
                <a:r>
                  <a:rPr lang="zh-CN" altLang="en-US" sz="2000" b="1">
                    <a:solidFill>
                      <a:srgbClr val="C00000"/>
                    </a:solidFill>
                  </a:rPr>
                  <a:t>相同幂次前的系数</a:t>
                </a:r>
                <a:r>
                  <a:rPr lang="zh-CN" altLang="en-US" sz="2000" b="1">
                    <a:solidFill>
                      <a:schemeClr val="accent6">
                        <a:lumMod val="50000"/>
                      </a:schemeClr>
                    </a:solidFill>
                  </a:rPr>
                  <a:t>而确定</a:t>
                </a:r>
              </a:p>
            </p:txBody>
          </p:sp>
        </mc:Choice>
        <mc:Fallback xmlns="">
          <p:sp>
            <p:nvSpPr>
              <p:cNvPr id="32" name="文本框 31">
                <a:extLst>
                  <a:ext uri="{FF2B5EF4-FFF2-40B4-BE49-F238E27FC236}">
                    <a16:creationId xmlns:a16="http://schemas.microsoft.com/office/drawing/2014/main" id="{27795C74-C744-4C1D-830E-95718CE12669}"/>
                  </a:ext>
                </a:extLst>
              </p:cNvPr>
              <p:cNvSpPr txBox="1">
                <a:spLocks noRot="1" noChangeAspect="1" noMove="1" noResize="1" noEditPoints="1" noAdjustHandles="1" noChangeArrowheads="1" noChangeShapeType="1" noTextEdit="1"/>
              </p:cNvSpPr>
              <p:nvPr/>
            </p:nvSpPr>
            <p:spPr>
              <a:xfrm>
                <a:off x="869458" y="4986346"/>
                <a:ext cx="6854682" cy="1224310"/>
              </a:xfrm>
              <a:prstGeom prst="rect">
                <a:avLst/>
              </a:prstGeom>
              <a:blipFill>
                <a:blip r:embed="rId4"/>
                <a:stretch>
                  <a:fillRect l="-801" t="-2488" r="-178" b="-7960"/>
                </a:stretch>
              </a:blipFill>
            </p:spPr>
            <p:txBody>
              <a:bodyPr/>
              <a:lstStyle/>
              <a:p>
                <a:r>
                  <a:rPr lang="zh-CN" altLang="en-US">
                    <a:noFill/>
                  </a:rPr>
                  <a:t> </a:t>
                </a:r>
              </a:p>
            </p:txBody>
          </p:sp>
        </mc:Fallback>
      </mc:AlternateContent>
      <p:sp>
        <p:nvSpPr>
          <p:cNvPr id="33" name="矩形 32">
            <a:extLst>
              <a:ext uri="{FF2B5EF4-FFF2-40B4-BE49-F238E27FC236}">
                <a16:creationId xmlns:a16="http://schemas.microsoft.com/office/drawing/2014/main" id="{FBDC28FC-BE1C-4742-8915-E365A8224BC0}"/>
              </a:ext>
            </a:extLst>
          </p:cNvPr>
          <p:cNvSpPr/>
          <p:nvPr/>
        </p:nvSpPr>
        <p:spPr>
          <a:xfrm>
            <a:off x="8288075" y="5229746"/>
            <a:ext cx="3034467" cy="737510"/>
          </a:xfrm>
          <a:prstGeom prst="rect">
            <a:avLst/>
          </a:prstGeom>
          <a:solidFill>
            <a:schemeClr val="accent4">
              <a:lumMod val="40000"/>
              <a:lumOff val="60000"/>
            </a:schemeClr>
          </a:solidFill>
        </p:spPr>
        <p:txBody>
          <a:bodyPr wrap="square">
            <a:spAutoFit/>
          </a:bodyPr>
          <a:lstStyle/>
          <a:p>
            <a:pPr>
              <a:lnSpc>
                <a:spcPts val="2600"/>
              </a:lnSpc>
            </a:pPr>
            <a:r>
              <a:rPr lang="zh-CN" altLang="en-US" b="1">
                <a:solidFill>
                  <a:schemeClr val="accent2">
                    <a:lumMod val="50000"/>
                  </a:schemeClr>
                </a:solidFill>
              </a:rPr>
              <a:t>这些待定系数的确定</a:t>
            </a:r>
            <a:r>
              <a:rPr lang="zh-CN" altLang="en-US" b="1">
                <a:solidFill>
                  <a:srgbClr val="C00000"/>
                </a:solidFill>
              </a:rPr>
              <a:t>不需要</a:t>
            </a:r>
            <a:r>
              <a:rPr lang="zh-CN" altLang="en-US" b="1">
                <a:solidFill>
                  <a:schemeClr val="accent2">
                    <a:lumMod val="50000"/>
                  </a:schemeClr>
                </a:solidFill>
              </a:rPr>
              <a:t>用到递推关系式的初始条件</a:t>
            </a:r>
          </a:p>
        </p:txBody>
      </p:sp>
      <p:grpSp>
        <p:nvGrpSpPr>
          <p:cNvPr id="37" name="组合 36">
            <a:extLst>
              <a:ext uri="{FF2B5EF4-FFF2-40B4-BE49-F238E27FC236}">
                <a16:creationId xmlns:a16="http://schemas.microsoft.com/office/drawing/2014/main" id="{A1F35029-54E0-4946-820B-69B5692F8C14}"/>
              </a:ext>
            </a:extLst>
          </p:cNvPr>
          <p:cNvGrpSpPr/>
          <p:nvPr/>
        </p:nvGrpSpPr>
        <p:grpSpPr>
          <a:xfrm>
            <a:off x="1356249" y="2948615"/>
            <a:ext cx="9479499" cy="1907741"/>
            <a:chOff x="1782751" y="3032650"/>
            <a:chExt cx="9479499" cy="1907741"/>
          </a:xfrm>
        </p:grpSpPr>
        <p:sp>
          <p:nvSpPr>
            <p:cNvPr id="36" name="矩形 35">
              <a:extLst>
                <a:ext uri="{FF2B5EF4-FFF2-40B4-BE49-F238E27FC236}">
                  <a16:creationId xmlns:a16="http://schemas.microsoft.com/office/drawing/2014/main" id="{633CCCEF-3DB4-43DA-A626-C63560691B0E}"/>
                </a:ext>
              </a:extLst>
            </p:cNvPr>
            <p:cNvSpPr/>
            <p:nvPr/>
          </p:nvSpPr>
          <p:spPr>
            <a:xfrm>
              <a:off x="1782751" y="3032650"/>
              <a:ext cx="9479499" cy="1907741"/>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FFEC80F7-DC32-4AFC-A1D9-425F7E85EC09}"/>
                    </a:ext>
                  </a:extLst>
                </p:cNvPr>
                <p:cNvSpPr/>
                <p:nvPr/>
              </p:nvSpPr>
              <p:spPr>
                <a:xfrm>
                  <a:off x="1863192" y="3084282"/>
                  <a:ext cx="2831463" cy="789255"/>
                </a:xfrm>
                <a:prstGeom prst="rect">
                  <a:avLst/>
                </a:prstGeom>
                <a:solidFill>
                  <a:schemeClr val="accent5">
                    <a:lumMod val="20000"/>
                    <a:lumOff val="80000"/>
                  </a:schemeClr>
                </a:solidFill>
              </p:spPr>
              <p:txBody>
                <a:bodyPr wrap="square">
                  <a:spAutoFit/>
                </a:bodyPr>
                <a:lstStyle/>
                <a:p>
                  <a:pPr>
                    <a:lnSpc>
                      <a:spcPts val="2800"/>
                    </a:lnSpc>
                  </a:pPr>
                  <a14:m>
                    <m:oMath xmlns:m="http://schemas.openxmlformats.org/officeDocument/2006/math">
                      <m:r>
                        <a:rPr lang="zh-CN" altLang="en-US" sz="2000" b="1" i="1" smtClean="0">
                          <a:solidFill>
                            <a:schemeClr val="accent6">
                              <a:lumMod val="50000"/>
                            </a:schemeClr>
                          </a:solidFill>
                          <a:latin typeface="Cambria Math" panose="02040503050406030204" pitchFamily="18" charset="0"/>
                        </a:rPr>
                        <m:t>𝒔</m:t>
                      </m:r>
                    </m:oMath>
                  </a14:m>
                  <a:r>
                    <a:rPr lang="zh-CN" altLang="en-US" sz="2000" b="1">
                      <a:solidFill>
                        <a:srgbClr val="C00000"/>
                      </a:solidFill>
                    </a:rPr>
                    <a:t>不是</a:t>
                  </a:r>
                  <a:r>
                    <a:rPr lang="zh-CN" altLang="en-US" sz="2000" b="1">
                      <a:solidFill>
                        <a:schemeClr val="accent6">
                          <a:lumMod val="50000"/>
                        </a:schemeClr>
                      </a:solidFill>
                    </a:rPr>
                    <a:t>伴随线性齐次递推关系式特征方程的根</a:t>
                  </a:r>
                </a:p>
              </p:txBody>
            </p:sp>
          </mc:Choice>
          <mc:Fallback xmlns="">
            <p:sp>
              <p:nvSpPr>
                <p:cNvPr id="3" name="矩形 2">
                  <a:extLst>
                    <a:ext uri="{FF2B5EF4-FFF2-40B4-BE49-F238E27FC236}">
                      <a16:creationId xmlns:a16="http://schemas.microsoft.com/office/drawing/2014/main" id="{FFEC80F7-DC32-4AFC-A1D9-425F7E85EC09}"/>
                    </a:ext>
                  </a:extLst>
                </p:cNvPr>
                <p:cNvSpPr>
                  <a:spLocks noRot="1" noChangeAspect="1" noMove="1" noResize="1" noEditPoints="1" noAdjustHandles="1" noChangeArrowheads="1" noChangeShapeType="1" noTextEdit="1"/>
                </p:cNvSpPr>
                <p:nvPr/>
              </p:nvSpPr>
              <p:spPr>
                <a:xfrm>
                  <a:off x="1863192" y="3084282"/>
                  <a:ext cx="2831463" cy="789255"/>
                </a:xfrm>
                <a:prstGeom prst="rect">
                  <a:avLst/>
                </a:prstGeom>
                <a:blipFill>
                  <a:blip r:embed="rId5"/>
                  <a:stretch>
                    <a:fillRect l="-2371" b="-1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CE8DCA1-424D-4510-8BB6-4B3EE7E9FE1E}"/>
                    </a:ext>
                  </a:extLst>
                </p:cNvPr>
                <p:cNvSpPr txBox="1"/>
                <p:nvPr/>
              </p:nvSpPr>
              <p:spPr>
                <a:xfrm>
                  <a:off x="5900839" y="3126442"/>
                  <a:ext cx="4970087" cy="74514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zh-CN" altLang="en-US" b="1" i="1" smtClean="0">
                                <a:solidFill>
                                  <a:srgbClr val="C00000"/>
                                </a:solidFill>
                                <a:latin typeface="Cambria Math" panose="02040503050406030204" pitchFamily="18" charset="0"/>
                              </a:rPr>
                            </m:ctrlPr>
                          </m:sSubSupPr>
                          <m:e>
                            <m:r>
                              <a:rPr lang="zh-CN" altLang="en-US" b="1" i="1" smtClean="0">
                                <a:solidFill>
                                  <a:srgbClr val="C00000"/>
                                </a:solidFill>
                                <a:latin typeface="Cambria Math" panose="02040503050406030204" pitchFamily="18" charset="0"/>
                              </a:rPr>
                              <m:t>𝒂</m:t>
                            </m:r>
                          </m:e>
                          <m:sub>
                            <m:r>
                              <a:rPr lang="zh-CN" altLang="en-US" b="1" i="1">
                                <a:solidFill>
                                  <a:srgbClr val="C00000"/>
                                </a:solidFill>
                                <a:latin typeface="Cambria Math" panose="02040503050406030204" pitchFamily="18" charset="0"/>
                              </a:rPr>
                              <m:t>𝒏</m:t>
                            </m:r>
                          </m:sub>
                          <m:sup>
                            <m:d>
                              <m:dPr>
                                <m:ctrlPr>
                                  <a:rPr lang="zh-CN" altLang="en-US" b="1" i="1">
                                    <a:solidFill>
                                      <a:srgbClr val="C00000"/>
                                    </a:solidFill>
                                    <a:latin typeface="Cambria Math" panose="02040503050406030204" pitchFamily="18" charset="0"/>
                                  </a:rPr>
                                </m:ctrlPr>
                              </m:dPr>
                              <m:e>
                                <m:r>
                                  <a:rPr lang="zh-CN" altLang="en-US" b="1" i="1">
                                    <a:solidFill>
                                      <a:srgbClr val="C00000"/>
                                    </a:solidFill>
                                    <a:latin typeface="Cambria Math" panose="02040503050406030204" pitchFamily="18" charset="0"/>
                                  </a:rPr>
                                  <m:t>𝒑</m:t>
                                </m:r>
                              </m:e>
                            </m:d>
                          </m:sup>
                        </m:sSubSup>
                        <m:r>
                          <a:rPr lang="zh-CN" altLang="en-US" b="1" i="1" smtClean="0">
                            <a:solidFill>
                              <a:srgbClr val="C00000"/>
                            </a:solidFill>
                            <a:latin typeface="Cambria Math" panose="02040503050406030204" pitchFamily="18" charset="0"/>
                          </a:rPr>
                          <m:t>=</m:t>
                        </m:r>
                        <m:d>
                          <m:dPr>
                            <m:ctrlPr>
                              <a:rPr lang="zh-CN" altLang="en-US" b="1" i="1" smtClean="0">
                                <a:solidFill>
                                  <a:srgbClr val="C00000"/>
                                </a:solidFill>
                                <a:latin typeface="Cambria Math" panose="02040503050406030204" pitchFamily="18" charset="0"/>
                              </a:rPr>
                            </m:ctrlPr>
                          </m:dPr>
                          <m:e>
                            <m:sSub>
                              <m:sSubPr>
                                <m:ctrlPr>
                                  <a:rPr lang="zh-CN" altLang="en-US"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𝒑</m:t>
                                </m:r>
                              </m:e>
                              <m:sub>
                                <m:r>
                                  <a:rPr lang="zh-CN" altLang="en-US" b="1" i="1">
                                    <a:solidFill>
                                      <a:srgbClr val="C00000"/>
                                    </a:solidFill>
                                    <a:latin typeface="Cambria Math" panose="02040503050406030204" pitchFamily="18" charset="0"/>
                                  </a:rPr>
                                  <m:t>𝒕</m:t>
                                </m:r>
                              </m:sub>
                            </m:sSub>
                            <m:r>
                              <a:rPr lang="zh-CN" altLang="en-US" b="1" i="1">
                                <a:solidFill>
                                  <a:srgbClr val="C00000"/>
                                </a:solidFill>
                                <a:latin typeface="Cambria Math" panose="02040503050406030204" pitchFamily="18" charset="0"/>
                              </a:rPr>
                              <m:t>⋅</m:t>
                            </m:r>
                            <m:sSup>
                              <m:sSupPr>
                                <m:ctrlPr>
                                  <a:rPr lang="zh-CN" altLang="en-US" b="1" i="1">
                                    <a:solidFill>
                                      <a:srgbClr val="C00000"/>
                                    </a:solidFill>
                                    <a:latin typeface="Cambria Math" panose="02040503050406030204" pitchFamily="18" charset="0"/>
                                  </a:rPr>
                                </m:ctrlPr>
                              </m:sSupPr>
                              <m:e>
                                <m:r>
                                  <a:rPr lang="zh-CN" altLang="en-US" b="1" i="1">
                                    <a:solidFill>
                                      <a:srgbClr val="C00000"/>
                                    </a:solidFill>
                                    <a:latin typeface="Cambria Math" panose="02040503050406030204" pitchFamily="18" charset="0"/>
                                  </a:rPr>
                                  <m:t>𝒏</m:t>
                                </m:r>
                              </m:e>
                              <m:sup>
                                <m:r>
                                  <a:rPr lang="zh-CN" altLang="en-US" b="1" i="1">
                                    <a:solidFill>
                                      <a:srgbClr val="C00000"/>
                                    </a:solidFill>
                                    <a:latin typeface="Cambria Math" panose="02040503050406030204" pitchFamily="18" charset="0"/>
                                  </a:rPr>
                                  <m:t>𝒕</m:t>
                                </m:r>
                              </m:sup>
                            </m:sSup>
                            <m:r>
                              <a:rPr lang="zh-CN" altLang="en-US" b="1" i="1">
                                <a:solidFill>
                                  <a:srgbClr val="C00000"/>
                                </a:solidFill>
                                <a:latin typeface="Cambria Math" panose="02040503050406030204" pitchFamily="18" charset="0"/>
                              </a:rPr>
                              <m:t>+ </m:t>
                            </m:r>
                            <m:sSub>
                              <m:sSubPr>
                                <m:ctrlPr>
                                  <a:rPr lang="zh-CN" altLang="en-US"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𝒑</m:t>
                                </m:r>
                              </m:e>
                              <m:sub>
                                <m:r>
                                  <a:rPr lang="zh-CN" altLang="en-US" b="1" i="1">
                                    <a:solidFill>
                                      <a:srgbClr val="C00000"/>
                                    </a:solidFill>
                                    <a:latin typeface="Cambria Math" panose="02040503050406030204" pitchFamily="18" charset="0"/>
                                  </a:rPr>
                                  <m:t>𝒕</m:t>
                                </m:r>
                                <m:r>
                                  <a:rPr lang="zh-CN" altLang="en-US" b="1" i="1">
                                    <a:solidFill>
                                      <a:srgbClr val="C00000"/>
                                    </a:solidFill>
                                    <a:latin typeface="Cambria Math" panose="02040503050406030204" pitchFamily="18" charset="0"/>
                                  </a:rPr>
                                  <m:t>−</m:t>
                                </m:r>
                                <m:r>
                                  <a:rPr lang="zh-CN" altLang="en-US" b="1" i="1">
                                    <a:solidFill>
                                      <a:srgbClr val="C00000"/>
                                    </a:solidFill>
                                    <a:latin typeface="Cambria Math" panose="02040503050406030204" pitchFamily="18" charset="0"/>
                                  </a:rPr>
                                  <m:t>𝟏</m:t>
                                </m:r>
                              </m:sub>
                            </m:sSub>
                            <m:r>
                              <a:rPr lang="zh-CN" altLang="en-US" b="1" i="1">
                                <a:solidFill>
                                  <a:srgbClr val="C00000"/>
                                </a:solidFill>
                                <a:latin typeface="Cambria Math" panose="02040503050406030204" pitchFamily="18" charset="0"/>
                              </a:rPr>
                              <m:t>⋅</m:t>
                            </m:r>
                            <m:sSup>
                              <m:sSupPr>
                                <m:ctrlPr>
                                  <a:rPr lang="zh-CN" altLang="en-US" b="1" i="1">
                                    <a:solidFill>
                                      <a:srgbClr val="C00000"/>
                                    </a:solidFill>
                                    <a:latin typeface="Cambria Math" panose="02040503050406030204" pitchFamily="18" charset="0"/>
                                  </a:rPr>
                                </m:ctrlPr>
                              </m:sSupPr>
                              <m:e>
                                <m:r>
                                  <a:rPr lang="zh-CN" altLang="en-US" b="1" i="1">
                                    <a:solidFill>
                                      <a:srgbClr val="C00000"/>
                                    </a:solidFill>
                                    <a:latin typeface="Cambria Math" panose="02040503050406030204" pitchFamily="18" charset="0"/>
                                  </a:rPr>
                                  <m:t>𝒏</m:t>
                                </m:r>
                              </m:e>
                              <m:sup>
                                <m:r>
                                  <a:rPr lang="zh-CN" altLang="en-US" b="1" i="1">
                                    <a:solidFill>
                                      <a:srgbClr val="C00000"/>
                                    </a:solidFill>
                                    <a:latin typeface="Cambria Math" panose="02040503050406030204" pitchFamily="18" charset="0"/>
                                  </a:rPr>
                                  <m:t>𝒕</m:t>
                                </m:r>
                                <m:r>
                                  <a:rPr lang="zh-CN" altLang="en-US" b="1" i="1">
                                    <a:solidFill>
                                      <a:srgbClr val="C00000"/>
                                    </a:solidFill>
                                    <a:latin typeface="Cambria Math" panose="02040503050406030204" pitchFamily="18" charset="0"/>
                                  </a:rPr>
                                  <m:t>−</m:t>
                                </m:r>
                                <m:r>
                                  <a:rPr lang="zh-CN" altLang="en-US" b="1" i="1">
                                    <a:solidFill>
                                      <a:srgbClr val="C00000"/>
                                    </a:solidFill>
                                    <a:latin typeface="Cambria Math" panose="02040503050406030204" pitchFamily="18" charset="0"/>
                                  </a:rPr>
                                  <m:t>𝟏</m:t>
                                </m:r>
                              </m:sup>
                            </m:sSup>
                            <m:r>
                              <a:rPr lang="zh-CN" altLang="en-US" b="1" i="1">
                                <a:solidFill>
                                  <a:srgbClr val="C00000"/>
                                </a:solidFill>
                                <a:latin typeface="Cambria Math" panose="02040503050406030204" pitchFamily="18" charset="0"/>
                              </a:rPr>
                              <m:t>+ ⋯+ </m:t>
                            </m:r>
                            <m:sSub>
                              <m:sSubPr>
                                <m:ctrlPr>
                                  <a:rPr lang="zh-CN" altLang="en-US"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𝒑</m:t>
                                </m:r>
                              </m:e>
                              <m:sub>
                                <m:r>
                                  <a:rPr lang="zh-CN" altLang="en-US" b="1" i="1">
                                    <a:solidFill>
                                      <a:srgbClr val="C00000"/>
                                    </a:solidFill>
                                    <a:latin typeface="Cambria Math" panose="02040503050406030204" pitchFamily="18" charset="0"/>
                                  </a:rPr>
                                  <m:t>𝟏</m:t>
                                </m:r>
                              </m:sub>
                            </m:sSub>
                            <m:r>
                              <a:rPr lang="zh-CN" altLang="en-US" b="1" i="1">
                                <a:solidFill>
                                  <a:srgbClr val="C00000"/>
                                </a:solidFill>
                                <a:latin typeface="Cambria Math" panose="02040503050406030204" pitchFamily="18" charset="0"/>
                              </a:rPr>
                              <m:t>⋅</m:t>
                            </m:r>
                            <m:r>
                              <a:rPr lang="zh-CN" altLang="en-US" b="1" i="1">
                                <a:solidFill>
                                  <a:srgbClr val="C00000"/>
                                </a:solidFill>
                                <a:latin typeface="Cambria Math" panose="02040503050406030204" pitchFamily="18" charset="0"/>
                              </a:rPr>
                              <m:t>𝒏</m:t>
                            </m:r>
                            <m:r>
                              <a:rPr lang="zh-CN" altLang="en-US" b="1" i="1">
                                <a:solidFill>
                                  <a:srgbClr val="C00000"/>
                                </a:solidFill>
                                <a:latin typeface="Cambria Math" panose="02040503050406030204" pitchFamily="18" charset="0"/>
                              </a:rPr>
                              <m:t> + </m:t>
                            </m:r>
                            <m:sSub>
                              <m:sSubPr>
                                <m:ctrlPr>
                                  <a:rPr lang="zh-CN" altLang="en-US"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𝒑</m:t>
                                </m:r>
                              </m:e>
                              <m:sub>
                                <m:r>
                                  <a:rPr lang="zh-CN" altLang="en-US" b="1" i="1">
                                    <a:solidFill>
                                      <a:srgbClr val="C00000"/>
                                    </a:solidFill>
                                    <a:latin typeface="Cambria Math" panose="02040503050406030204" pitchFamily="18" charset="0"/>
                                  </a:rPr>
                                  <m:t>𝟎</m:t>
                                </m:r>
                              </m:sub>
                            </m:sSub>
                          </m:e>
                        </m:d>
                        <m:sSup>
                          <m:sSupPr>
                            <m:ctrlPr>
                              <a:rPr lang="zh-CN" altLang="en-US" b="1" i="1">
                                <a:solidFill>
                                  <a:srgbClr val="C00000"/>
                                </a:solidFill>
                                <a:latin typeface="Cambria Math" panose="02040503050406030204" pitchFamily="18" charset="0"/>
                              </a:rPr>
                            </m:ctrlPr>
                          </m:sSupPr>
                          <m:e>
                            <m:r>
                              <a:rPr lang="zh-CN" altLang="en-US" b="1" i="1">
                                <a:solidFill>
                                  <a:srgbClr val="C00000"/>
                                </a:solidFill>
                                <a:latin typeface="Cambria Math" panose="02040503050406030204" pitchFamily="18" charset="0"/>
                              </a:rPr>
                              <m:t>𝒔</m:t>
                            </m:r>
                          </m:e>
                          <m:sup>
                            <m:r>
                              <a:rPr lang="zh-CN" altLang="en-US" b="1" i="1">
                                <a:solidFill>
                                  <a:srgbClr val="C00000"/>
                                </a:solidFill>
                                <a:latin typeface="Cambria Math" panose="02040503050406030204" pitchFamily="18" charset="0"/>
                              </a:rPr>
                              <m:t>𝒏</m:t>
                            </m:r>
                          </m:sup>
                        </m:sSup>
                      </m:oMath>
                    </m:oMathPara>
                  </a14:m>
                  <a:endParaRPr lang="zh-CN" altLang="en-US" b="1">
                    <a:solidFill>
                      <a:srgbClr val="C00000"/>
                    </a:solidFill>
                  </a:endParaRPr>
                </a:p>
              </p:txBody>
            </p:sp>
          </mc:Choice>
          <mc:Fallback xmlns="">
            <p:sp>
              <p:nvSpPr>
                <p:cNvPr id="4" name="文本框 3">
                  <a:extLst>
                    <a:ext uri="{FF2B5EF4-FFF2-40B4-BE49-F238E27FC236}">
                      <a16:creationId xmlns:a16="http://schemas.microsoft.com/office/drawing/2014/main" id="{2CE8DCA1-424D-4510-8BB6-4B3EE7E9FE1E}"/>
                    </a:ext>
                  </a:extLst>
                </p:cNvPr>
                <p:cNvSpPr txBox="1">
                  <a:spLocks noRot="1" noChangeAspect="1" noMove="1" noResize="1" noEditPoints="1" noAdjustHandles="1" noChangeArrowheads="1" noChangeShapeType="1" noTextEdit="1"/>
                </p:cNvSpPr>
                <p:nvPr/>
              </p:nvSpPr>
              <p:spPr>
                <a:xfrm>
                  <a:off x="5900839" y="3126442"/>
                  <a:ext cx="4970087" cy="745140"/>
                </a:xfrm>
                <a:prstGeom prst="rect">
                  <a:avLst/>
                </a:prstGeom>
                <a:blipFill>
                  <a:blip r:embed="rId6"/>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FFE8956-4C1E-427D-A8B1-6A15B2DEAF1C}"/>
                    </a:ext>
                  </a:extLst>
                </p:cNvPr>
                <p:cNvSpPr/>
                <p:nvPr/>
              </p:nvSpPr>
              <p:spPr>
                <a:xfrm>
                  <a:off x="1834547" y="4041643"/>
                  <a:ext cx="2888754" cy="788293"/>
                </a:xfrm>
                <a:prstGeom prst="rect">
                  <a:avLst/>
                </a:prstGeom>
                <a:solidFill>
                  <a:schemeClr val="accent5">
                    <a:lumMod val="20000"/>
                    <a:lumOff val="80000"/>
                  </a:schemeClr>
                </a:solidFill>
              </p:spPr>
              <p:txBody>
                <a:bodyPr wrap="square">
                  <a:spAutoFit/>
                </a:bodyPr>
                <a:lstStyle/>
                <a:p>
                  <a:pPr>
                    <a:lnSpc>
                      <a:spcPts val="2800"/>
                    </a:lnSpc>
                  </a:pP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𝒔</m:t>
                      </m:r>
                    </m:oMath>
                  </a14:m>
                  <a:r>
                    <a:rPr lang="zh-CN" altLang="en-US" sz="2000" b="1">
                      <a:solidFill>
                        <a:srgbClr val="C00000"/>
                      </a:solidFill>
                    </a:rPr>
                    <a:t>是</a:t>
                  </a:r>
                  <a:r>
                    <a:rPr lang="zh-CN" altLang="en-US" sz="2000" b="1">
                      <a:solidFill>
                        <a:schemeClr val="accent6">
                          <a:lumMod val="50000"/>
                        </a:schemeClr>
                      </a:solidFill>
                    </a:rPr>
                    <a:t>伴随线性齐次递推关系式特征方程的</a:t>
                  </a:r>
                  <a14:m>
                    <m:oMath xmlns:m="http://schemas.openxmlformats.org/officeDocument/2006/math">
                      <m:r>
                        <a:rPr lang="en-US" altLang="zh-CN" sz="2000" b="1" i="1" smtClean="0">
                          <a:solidFill>
                            <a:srgbClr val="C00000"/>
                          </a:solidFill>
                          <a:latin typeface="Cambria Math" panose="02040503050406030204" pitchFamily="18" charset="0"/>
                        </a:rPr>
                        <m:t>𝒎</m:t>
                      </m:r>
                    </m:oMath>
                  </a14:m>
                  <a:r>
                    <a:rPr lang="zh-CN" altLang="en-US" sz="2000" b="1">
                      <a:solidFill>
                        <a:srgbClr val="C00000"/>
                      </a:solidFill>
                    </a:rPr>
                    <a:t>重根</a:t>
                  </a:r>
                  <a:endParaRPr lang="zh-CN" altLang="en-US" sz="2000" b="1">
                    <a:solidFill>
                      <a:schemeClr val="accent6">
                        <a:lumMod val="50000"/>
                      </a:schemeClr>
                    </a:solidFill>
                  </a:endParaRPr>
                </a:p>
              </p:txBody>
            </p:sp>
          </mc:Choice>
          <mc:Fallback xmlns="">
            <p:sp>
              <p:nvSpPr>
                <p:cNvPr id="6" name="矩形 5">
                  <a:extLst>
                    <a:ext uri="{FF2B5EF4-FFF2-40B4-BE49-F238E27FC236}">
                      <a16:creationId xmlns:a16="http://schemas.microsoft.com/office/drawing/2014/main" id="{EFFE8956-4C1E-427D-A8B1-6A15B2DEAF1C}"/>
                    </a:ext>
                  </a:extLst>
                </p:cNvPr>
                <p:cNvSpPr>
                  <a:spLocks noRot="1" noChangeAspect="1" noMove="1" noResize="1" noEditPoints="1" noAdjustHandles="1" noChangeArrowheads="1" noChangeShapeType="1" noTextEdit="1"/>
                </p:cNvSpPr>
                <p:nvPr/>
              </p:nvSpPr>
              <p:spPr>
                <a:xfrm>
                  <a:off x="1834547" y="4041643"/>
                  <a:ext cx="2888754" cy="788293"/>
                </a:xfrm>
                <a:prstGeom prst="rect">
                  <a:avLst/>
                </a:prstGeom>
                <a:blipFill>
                  <a:blip r:embed="rId7"/>
                  <a:stretch>
                    <a:fillRect l="-2321" r="-1477" b="-1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B4C69B88-2638-4547-B153-FF148211CC71}"/>
                    </a:ext>
                  </a:extLst>
                </p:cNvPr>
                <p:cNvSpPr/>
                <p:nvPr/>
              </p:nvSpPr>
              <p:spPr>
                <a:xfrm>
                  <a:off x="5900839" y="4083322"/>
                  <a:ext cx="5242999" cy="745140"/>
                </a:xfrm>
                <a:prstGeom prst="rect">
                  <a:avLst/>
                </a:prstGeom>
                <a:solidFill>
                  <a:schemeClr val="accent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b="1" i="1" smtClean="0">
                                <a:solidFill>
                                  <a:srgbClr val="C00000"/>
                                </a:solidFill>
                                <a:latin typeface="Cambria Math" panose="02040503050406030204" pitchFamily="18" charset="0"/>
                              </a:rPr>
                            </m:ctrlPr>
                          </m:sSubSupPr>
                          <m:e>
                            <m:r>
                              <a:rPr lang="zh-CN" altLang="en-US" b="1" i="1" smtClean="0">
                                <a:solidFill>
                                  <a:srgbClr val="C00000"/>
                                </a:solidFill>
                                <a:latin typeface="Cambria Math" panose="02040503050406030204" pitchFamily="18" charset="0"/>
                              </a:rPr>
                              <m:t>𝒂</m:t>
                            </m:r>
                          </m:e>
                          <m:sub>
                            <m:r>
                              <a:rPr lang="zh-CN" altLang="en-US" b="1" i="1" smtClean="0">
                                <a:solidFill>
                                  <a:srgbClr val="C00000"/>
                                </a:solidFill>
                                <a:latin typeface="Cambria Math" panose="02040503050406030204" pitchFamily="18" charset="0"/>
                              </a:rPr>
                              <m:t>𝒏</m:t>
                            </m:r>
                          </m:sub>
                          <m:sup>
                            <m:d>
                              <m:dPr>
                                <m:ctrlPr>
                                  <a:rPr lang="zh-CN" altLang="en-US" b="1" i="1" smtClean="0">
                                    <a:solidFill>
                                      <a:srgbClr val="C00000"/>
                                    </a:solidFill>
                                    <a:latin typeface="Cambria Math" panose="02040503050406030204" pitchFamily="18" charset="0"/>
                                  </a:rPr>
                                </m:ctrlPr>
                              </m:dPr>
                              <m:e>
                                <m:r>
                                  <a:rPr lang="zh-CN" altLang="en-US" b="1" i="1" smtClean="0">
                                    <a:solidFill>
                                      <a:srgbClr val="C00000"/>
                                    </a:solidFill>
                                    <a:latin typeface="Cambria Math" panose="02040503050406030204" pitchFamily="18" charset="0"/>
                                  </a:rPr>
                                  <m:t>𝒑</m:t>
                                </m:r>
                              </m:e>
                            </m:d>
                          </m:sup>
                        </m:sSubSup>
                        <m:r>
                          <a:rPr lang="zh-CN" altLang="en-US" b="1" i="1" smtClean="0">
                            <a:solidFill>
                              <a:srgbClr val="C00000"/>
                            </a:solidFill>
                            <a:latin typeface="Cambria Math" panose="02040503050406030204" pitchFamily="18" charset="0"/>
                          </a:rPr>
                          <m:t>= </m:t>
                        </m:r>
                        <m:sSup>
                          <m:sSupPr>
                            <m:ctrlPr>
                              <a:rPr lang="zh-CN" altLang="en-US" b="1" i="1" smtClean="0">
                                <a:solidFill>
                                  <a:srgbClr val="0000FF"/>
                                </a:solidFill>
                                <a:latin typeface="Cambria Math" panose="02040503050406030204" pitchFamily="18" charset="0"/>
                              </a:rPr>
                            </m:ctrlPr>
                          </m:sSupPr>
                          <m:e>
                            <m:r>
                              <a:rPr lang="zh-CN" altLang="en-US" b="1" i="1">
                                <a:solidFill>
                                  <a:srgbClr val="0000FF"/>
                                </a:solidFill>
                                <a:latin typeface="Cambria Math" panose="02040503050406030204" pitchFamily="18" charset="0"/>
                              </a:rPr>
                              <m:t>𝒏</m:t>
                            </m:r>
                          </m:e>
                          <m:sup>
                            <m:r>
                              <a:rPr lang="zh-CN" altLang="en-US" b="1" i="1" smtClean="0">
                                <a:solidFill>
                                  <a:srgbClr val="0000FF"/>
                                </a:solidFill>
                                <a:latin typeface="Cambria Math" panose="02040503050406030204" pitchFamily="18" charset="0"/>
                              </a:rPr>
                              <m:t>𝒎</m:t>
                            </m:r>
                          </m:sup>
                        </m:sSup>
                        <m:d>
                          <m:dPr>
                            <m:ctrlPr>
                              <a:rPr lang="zh-CN" altLang="en-US" b="1" i="1" smtClean="0">
                                <a:solidFill>
                                  <a:srgbClr val="C00000"/>
                                </a:solidFill>
                                <a:latin typeface="Cambria Math" panose="02040503050406030204" pitchFamily="18" charset="0"/>
                              </a:rPr>
                            </m:ctrlPr>
                          </m:dPr>
                          <m:e>
                            <m:sSub>
                              <m:sSubPr>
                                <m:ctrlPr>
                                  <a:rPr lang="zh-CN" altLang="en-US" b="1" i="1" smtClean="0">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𝒑</m:t>
                                </m:r>
                              </m:e>
                              <m:sub>
                                <m:r>
                                  <a:rPr lang="zh-CN" altLang="en-US" b="1" i="1">
                                    <a:solidFill>
                                      <a:srgbClr val="C00000"/>
                                    </a:solidFill>
                                    <a:latin typeface="Cambria Math" panose="02040503050406030204" pitchFamily="18" charset="0"/>
                                  </a:rPr>
                                  <m:t>𝒕</m:t>
                                </m:r>
                              </m:sub>
                            </m:sSub>
                            <m:r>
                              <a:rPr lang="zh-CN" altLang="en-US" b="1" i="1">
                                <a:solidFill>
                                  <a:srgbClr val="C00000"/>
                                </a:solidFill>
                                <a:latin typeface="Cambria Math" panose="02040503050406030204" pitchFamily="18" charset="0"/>
                              </a:rPr>
                              <m:t>⋅</m:t>
                            </m:r>
                            <m:sSup>
                              <m:sSupPr>
                                <m:ctrlPr>
                                  <a:rPr lang="zh-CN" altLang="en-US" b="1" i="1">
                                    <a:solidFill>
                                      <a:srgbClr val="C00000"/>
                                    </a:solidFill>
                                    <a:latin typeface="Cambria Math" panose="02040503050406030204" pitchFamily="18" charset="0"/>
                                  </a:rPr>
                                </m:ctrlPr>
                              </m:sSupPr>
                              <m:e>
                                <m:r>
                                  <a:rPr lang="zh-CN" altLang="en-US" b="1" i="1">
                                    <a:solidFill>
                                      <a:srgbClr val="C00000"/>
                                    </a:solidFill>
                                    <a:latin typeface="Cambria Math" panose="02040503050406030204" pitchFamily="18" charset="0"/>
                                  </a:rPr>
                                  <m:t>𝒏</m:t>
                                </m:r>
                              </m:e>
                              <m:sup>
                                <m:r>
                                  <a:rPr lang="zh-CN" altLang="en-US" b="1" i="1">
                                    <a:solidFill>
                                      <a:srgbClr val="C00000"/>
                                    </a:solidFill>
                                    <a:latin typeface="Cambria Math" panose="02040503050406030204" pitchFamily="18" charset="0"/>
                                  </a:rPr>
                                  <m:t>𝒕</m:t>
                                </m:r>
                              </m:sup>
                            </m:sSup>
                            <m:r>
                              <a:rPr lang="zh-CN" altLang="en-US" b="1" i="1">
                                <a:solidFill>
                                  <a:srgbClr val="C00000"/>
                                </a:solidFill>
                                <a:latin typeface="Cambria Math" panose="02040503050406030204" pitchFamily="18" charset="0"/>
                              </a:rPr>
                              <m:t>+ </m:t>
                            </m:r>
                            <m:sSub>
                              <m:sSubPr>
                                <m:ctrlPr>
                                  <a:rPr lang="zh-CN" altLang="en-US"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𝒑</m:t>
                                </m:r>
                              </m:e>
                              <m:sub>
                                <m:r>
                                  <a:rPr lang="zh-CN" altLang="en-US" b="1" i="1">
                                    <a:solidFill>
                                      <a:srgbClr val="C00000"/>
                                    </a:solidFill>
                                    <a:latin typeface="Cambria Math" panose="02040503050406030204" pitchFamily="18" charset="0"/>
                                  </a:rPr>
                                  <m:t>𝒕</m:t>
                                </m:r>
                                <m:r>
                                  <a:rPr lang="zh-CN" altLang="en-US" b="1" i="1">
                                    <a:solidFill>
                                      <a:srgbClr val="C00000"/>
                                    </a:solidFill>
                                    <a:latin typeface="Cambria Math" panose="02040503050406030204" pitchFamily="18" charset="0"/>
                                  </a:rPr>
                                  <m:t>−</m:t>
                                </m:r>
                                <m:r>
                                  <a:rPr lang="zh-CN" altLang="en-US" b="1" i="1">
                                    <a:solidFill>
                                      <a:srgbClr val="C00000"/>
                                    </a:solidFill>
                                    <a:latin typeface="Cambria Math" panose="02040503050406030204" pitchFamily="18" charset="0"/>
                                  </a:rPr>
                                  <m:t>𝟏</m:t>
                                </m:r>
                              </m:sub>
                            </m:sSub>
                            <m:r>
                              <a:rPr lang="zh-CN" altLang="en-US" b="1" i="1">
                                <a:solidFill>
                                  <a:srgbClr val="C00000"/>
                                </a:solidFill>
                                <a:latin typeface="Cambria Math" panose="02040503050406030204" pitchFamily="18" charset="0"/>
                              </a:rPr>
                              <m:t>⋅</m:t>
                            </m:r>
                            <m:sSup>
                              <m:sSupPr>
                                <m:ctrlPr>
                                  <a:rPr lang="zh-CN" altLang="en-US" b="1" i="1">
                                    <a:solidFill>
                                      <a:srgbClr val="C00000"/>
                                    </a:solidFill>
                                    <a:latin typeface="Cambria Math" panose="02040503050406030204" pitchFamily="18" charset="0"/>
                                  </a:rPr>
                                </m:ctrlPr>
                              </m:sSupPr>
                              <m:e>
                                <m:r>
                                  <a:rPr lang="zh-CN" altLang="en-US" b="1" i="1">
                                    <a:solidFill>
                                      <a:srgbClr val="C00000"/>
                                    </a:solidFill>
                                    <a:latin typeface="Cambria Math" panose="02040503050406030204" pitchFamily="18" charset="0"/>
                                  </a:rPr>
                                  <m:t>𝒏</m:t>
                                </m:r>
                              </m:e>
                              <m:sup>
                                <m:r>
                                  <a:rPr lang="zh-CN" altLang="en-US" b="1" i="1">
                                    <a:solidFill>
                                      <a:srgbClr val="C00000"/>
                                    </a:solidFill>
                                    <a:latin typeface="Cambria Math" panose="02040503050406030204" pitchFamily="18" charset="0"/>
                                  </a:rPr>
                                  <m:t>𝒕</m:t>
                                </m:r>
                                <m:r>
                                  <a:rPr lang="zh-CN" altLang="en-US" b="1" i="1">
                                    <a:solidFill>
                                      <a:srgbClr val="C00000"/>
                                    </a:solidFill>
                                    <a:latin typeface="Cambria Math" panose="02040503050406030204" pitchFamily="18" charset="0"/>
                                  </a:rPr>
                                  <m:t>−</m:t>
                                </m:r>
                                <m:r>
                                  <a:rPr lang="zh-CN" altLang="en-US" b="1" i="1">
                                    <a:solidFill>
                                      <a:srgbClr val="C00000"/>
                                    </a:solidFill>
                                    <a:latin typeface="Cambria Math" panose="02040503050406030204" pitchFamily="18" charset="0"/>
                                  </a:rPr>
                                  <m:t>𝟏</m:t>
                                </m:r>
                              </m:sup>
                            </m:sSup>
                            <m:r>
                              <a:rPr lang="zh-CN" altLang="en-US" b="1" i="1">
                                <a:solidFill>
                                  <a:srgbClr val="C00000"/>
                                </a:solidFill>
                                <a:latin typeface="Cambria Math" panose="02040503050406030204" pitchFamily="18" charset="0"/>
                              </a:rPr>
                              <m:t>+ ⋯+ </m:t>
                            </m:r>
                            <m:sSub>
                              <m:sSubPr>
                                <m:ctrlPr>
                                  <a:rPr lang="zh-CN" altLang="en-US"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𝒑</m:t>
                                </m:r>
                              </m:e>
                              <m:sub>
                                <m:r>
                                  <a:rPr lang="zh-CN" altLang="en-US" b="1" i="1">
                                    <a:solidFill>
                                      <a:srgbClr val="C00000"/>
                                    </a:solidFill>
                                    <a:latin typeface="Cambria Math" panose="02040503050406030204" pitchFamily="18" charset="0"/>
                                  </a:rPr>
                                  <m:t>𝟏</m:t>
                                </m:r>
                              </m:sub>
                            </m:sSub>
                            <m:r>
                              <a:rPr lang="zh-CN" altLang="en-US" b="1" i="1">
                                <a:solidFill>
                                  <a:srgbClr val="C00000"/>
                                </a:solidFill>
                                <a:latin typeface="Cambria Math" panose="02040503050406030204" pitchFamily="18" charset="0"/>
                              </a:rPr>
                              <m:t>⋅</m:t>
                            </m:r>
                            <m:r>
                              <a:rPr lang="zh-CN" altLang="en-US" b="1" i="1">
                                <a:solidFill>
                                  <a:srgbClr val="C00000"/>
                                </a:solidFill>
                                <a:latin typeface="Cambria Math" panose="02040503050406030204" pitchFamily="18" charset="0"/>
                              </a:rPr>
                              <m:t>𝒏</m:t>
                            </m:r>
                            <m:r>
                              <a:rPr lang="zh-CN" altLang="en-US" b="1" i="1">
                                <a:solidFill>
                                  <a:srgbClr val="C00000"/>
                                </a:solidFill>
                                <a:latin typeface="Cambria Math" panose="02040503050406030204" pitchFamily="18" charset="0"/>
                              </a:rPr>
                              <m:t> + </m:t>
                            </m:r>
                            <m:sSub>
                              <m:sSubPr>
                                <m:ctrlPr>
                                  <a:rPr lang="zh-CN" altLang="en-US"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𝒑</m:t>
                                </m:r>
                              </m:e>
                              <m:sub>
                                <m:r>
                                  <a:rPr lang="zh-CN" altLang="en-US" b="1" i="1">
                                    <a:solidFill>
                                      <a:srgbClr val="C00000"/>
                                    </a:solidFill>
                                    <a:latin typeface="Cambria Math" panose="02040503050406030204" pitchFamily="18" charset="0"/>
                                  </a:rPr>
                                  <m:t>𝟎</m:t>
                                </m:r>
                              </m:sub>
                            </m:sSub>
                          </m:e>
                        </m:d>
                        <m:sSup>
                          <m:sSupPr>
                            <m:ctrlPr>
                              <a:rPr lang="zh-CN" altLang="en-US" b="1" i="1">
                                <a:solidFill>
                                  <a:srgbClr val="C00000"/>
                                </a:solidFill>
                                <a:latin typeface="Cambria Math" panose="02040503050406030204" pitchFamily="18" charset="0"/>
                              </a:rPr>
                            </m:ctrlPr>
                          </m:sSupPr>
                          <m:e>
                            <m:r>
                              <a:rPr lang="zh-CN" altLang="en-US" b="1" i="1">
                                <a:solidFill>
                                  <a:srgbClr val="C00000"/>
                                </a:solidFill>
                                <a:latin typeface="Cambria Math" panose="02040503050406030204" pitchFamily="18" charset="0"/>
                              </a:rPr>
                              <m:t>𝒔</m:t>
                            </m:r>
                          </m:e>
                          <m:sup>
                            <m:r>
                              <a:rPr lang="zh-CN" altLang="en-US" b="1" i="1">
                                <a:solidFill>
                                  <a:srgbClr val="C00000"/>
                                </a:solidFill>
                                <a:latin typeface="Cambria Math" panose="02040503050406030204" pitchFamily="18" charset="0"/>
                              </a:rPr>
                              <m:t>𝒏</m:t>
                            </m:r>
                          </m:sup>
                        </m:sSup>
                      </m:oMath>
                    </m:oMathPara>
                  </a14:m>
                  <a:endParaRPr lang="zh-CN" altLang="en-US" b="1">
                    <a:solidFill>
                      <a:srgbClr val="C00000"/>
                    </a:solidFill>
                  </a:endParaRPr>
                </a:p>
              </p:txBody>
            </p:sp>
          </mc:Choice>
          <mc:Fallback xmlns="">
            <p:sp>
              <p:nvSpPr>
                <p:cNvPr id="31" name="矩形 30">
                  <a:extLst>
                    <a:ext uri="{FF2B5EF4-FFF2-40B4-BE49-F238E27FC236}">
                      <a16:creationId xmlns:a16="http://schemas.microsoft.com/office/drawing/2014/main" id="{B4C69B88-2638-4547-B153-FF148211CC71}"/>
                    </a:ext>
                  </a:extLst>
                </p:cNvPr>
                <p:cNvSpPr>
                  <a:spLocks noRot="1" noChangeAspect="1" noMove="1" noResize="1" noEditPoints="1" noAdjustHandles="1" noChangeArrowheads="1" noChangeShapeType="1" noTextEdit="1"/>
                </p:cNvSpPr>
                <p:nvPr/>
              </p:nvSpPr>
              <p:spPr>
                <a:xfrm>
                  <a:off x="5900839" y="4083322"/>
                  <a:ext cx="5242999" cy="745140"/>
                </a:xfrm>
                <a:prstGeom prst="rect">
                  <a:avLst/>
                </a:prstGeom>
                <a:blipFill>
                  <a:blip r:embed="rId8"/>
                  <a:stretch>
                    <a:fillRect b="-1639"/>
                  </a:stretch>
                </a:blipFill>
              </p:spPr>
              <p:txBody>
                <a:bodyPr/>
                <a:lstStyle/>
                <a:p>
                  <a:r>
                    <a:rPr lang="zh-CN" altLang="en-US">
                      <a:noFill/>
                    </a:rPr>
                    <a:t> </a:t>
                  </a:r>
                </a:p>
              </p:txBody>
            </p:sp>
          </mc:Fallback>
        </mc:AlternateContent>
        <p:sp>
          <p:nvSpPr>
            <p:cNvPr id="34" name="箭头: 右 33">
              <a:extLst>
                <a:ext uri="{FF2B5EF4-FFF2-40B4-BE49-F238E27FC236}">
                  <a16:creationId xmlns:a16="http://schemas.microsoft.com/office/drawing/2014/main" id="{08F831CC-3AFA-4BBB-AC31-A42A51BE8A4F}"/>
                </a:ext>
              </a:extLst>
            </p:cNvPr>
            <p:cNvSpPr/>
            <p:nvPr/>
          </p:nvSpPr>
          <p:spPr>
            <a:xfrm>
              <a:off x="4694655" y="3429000"/>
              <a:ext cx="1206184" cy="1365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右 34">
              <a:extLst>
                <a:ext uri="{FF2B5EF4-FFF2-40B4-BE49-F238E27FC236}">
                  <a16:creationId xmlns:a16="http://schemas.microsoft.com/office/drawing/2014/main" id="{68ED68CB-A393-4D3D-A379-66040D35D061}"/>
                </a:ext>
              </a:extLst>
            </p:cNvPr>
            <p:cNvSpPr/>
            <p:nvPr/>
          </p:nvSpPr>
          <p:spPr>
            <a:xfrm>
              <a:off x="4723301" y="4375853"/>
              <a:ext cx="1177538" cy="1347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箭头: 下 37">
            <a:extLst>
              <a:ext uri="{FF2B5EF4-FFF2-40B4-BE49-F238E27FC236}">
                <a16:creationId xmlns:a16="http://schemas.microsoft.com/office/drawing/2014/main" id="{E08A317C-AE12-4C1A-B2BC-3EAF7692C37E}"/>
              </a:ext>
            </a:extLst>
          </p:cNvPr>
          <p:cNvSpPr/>
          <p:nvPr/>
        </p:nvSpPr>
        <p:spPr>
          <a:xfrm>
            <a:off x="2806702" y="3827618"/>
            <a:ext cx="45719" cy="2117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883DA852-6674-4CE8-9FE0-908E3422DDE0}"/>
              </a:ext>
            </a:extLst>
          </p:cNvPr>
          <p:cNvSpPr txBox="1"/>
          <p:nvPr/>
        </p:nvSpPr>
        <p:spPr>
          <a:xfrm>
            <a:off x="2904217" y="3807864"/>
            <a:ext cx="635301" cy="246221"/>
          </a:xfrm>
          <a:prstGeom prst="rect">
            <a:avLst/>
          </a:prstGeom>
          <a:solidFill>
            <a:schemeClr val="accent4">
              <a:lumMod val="20000"/>
              <a:lumOff val="80000"/>
            </a:schemeClr>
          </a:solidFill>
        </p:spPr>
        <p:txBody>
          <a:bodyPr wrap="square" lIns="0" tIns="0" rIns="0" bIns="0" rtlCol="0">
            <a:spAutoFit/>
          </a:bodyPr>
          <a:lstStyle/>
          <a:p>
            <a:r>
              <a:rPr lang="zh-CN" altLang="en-US" sz="1600" b="1">
                <a:solidFill>
                  <a:schemeClr val="accent2">
                    <a:lumMod val="50000"/>
                  </a:schemeClr>
                </a:solidFill>
              </a:rPr>
              <a:t>一般化</a:t>
            </a:r>
          </a:p>
        </p:txBody>
      </p:sp>
    </p:spTree>
    <p:extLst>
      <p:ext uri="{BB962C8B-B14F-4D97-AF65-F5344CB8AC3E}">
        <p14:creationId xmlns:p14="http://schemas.microsoft.com/office/powerpoint/2010/main" val="384130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非齐次递推关系式特解形式判断练习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5A22C2C-F566-457C-B2E0-35275B5C29F3}"/>
                  </a:ext>
                </a:extLst>
              </p:cNvPr>
              <p:cNvSpPr txBox="1"/>
              <p:nvPr/>
            </p:nvSpPr>
            <p:spPr>
              <a:xfrm>
                <a:off x="759869" y="1070304"/>
                <a:ext cx="7989426"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对线性非齐次递推关系式 </a:t>
                </a:r>
                <a14:m>
                  <m:oMath xmlns:m="http://schemas.openxmlformats.org/officeDocument/2006/math">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sub>
                    </m:sSub>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𝟖</m:t>
                    </m:r>
                    <m:sSub>
                      <m:sSubPr>
                        <m:ctrlPr>
                          <a:rPr lang="en-US" altLang="zh-CN" sz="2400" b="1" i="1" smtClean="0">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𝟐</m:t>
                        </m:r>
                      </m:sub>
                    </m:sSub>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𝟏𝟔</m:t>
                    </m:r>
                    <m:sSub>
                      <m:sSubPr>
                        <m:ctrlPr>
                          <a:rPr lang="en-US" altLang="zh-CN" sz="2400" b="1" i="1" smtClean="0">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𝟒</m:t>
                        </m:r>
                      </m:sub>
                    </m:sSub>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𝑭</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𝒏</m:t>
                        </m:r>
                      </m:e>
                    </m:d>
                  </m:oMath>
                </a14:m>
                <a:endParaRPr lang="en-US" altLang="zh-CN" sz="2400" b="1">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A5A22C2C-F566-457C-B2E0-35275B5C29F3}"/>
                  </a:ext>
                </a:extLst>
              </p:cNvPr>
              <p:cNvSpPr txBox="1">
                <a:spLocks noRot="1" noChangeAspect="1" noMove="1" noResize="1" noEditPoints="1" noAdjustHandles="1" noChangeArrowheads="1" noChangeShapeType="1" noTextEdit="1"/>
              </p:cNvSpPr>
              <p:nvPr/>
            </p:nvSpPr>
            <p:spPr>
              <a:xfrm>
                <a:off x="759869" y="1070304"/>
                <a:ext cx="7989426" cy="461665"/>
              </a:xfrm>
              <a:prstGeom prst="rect">
                <a:avLst/>
              </a:prstGeom>
              <a:blipFill>
                <a:blip r:embed="rId2"/>
                <a:stretch>
                  <a:fillRect l="-1221" t="-14667" b="-26667"/>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DEBB1F35-D6D1-4C08-A702-4F7812B205AF}"/>
              </a:ext>
            </a:extLst>
          </p:cNvPr>
          <p:cNvGrpSpPr/>
          <p:nvPr/>
        </p:nvGrpSpPr>
        <p:grpSpPr>
          <a:xfrm>
            <a:off x="759869" y="1718889"/>
            <a:ext cx="10581322" cy="3226011"/>
            <a:chOff x="759869" y="2797920"/>
            <a:chExt cx="10581322" cy="3226011"/>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E920A53-F2AA-4C81-8FEA-AA7A1F6E44CA}"/>
                    </a:ext>
                  </a:extLst>
                </p:cNvPr>
                <p:cNvSpPr txBox="1"/>
                <p:nvPr/>
              </p:nvSpPr>
              <p:spPr>
                <a:xfrm>
                  <a:off x="759869" y="2797920"/>
                  <a:ext cx="10581322" cy="3226011"/>
                </a:xfrm>
                <a:prstGeom prst="rect">
                  <a:avLst/>
                </a:prstGeom>
                <a:solidFill>
                  <a:schemeClr val="accent6">
                    <a:lumMod val="20000"/>
                    <a:lumOff val="80000"/>
                    <a:alpha val="50000"/>
                  </a:schemeClr>
                </a:solidFill>
              </p:spPr>
              <p:txBody>
                <a:bodyPr wrap="square" rtlCol="0">
                  <a:spAutoFit/>
                </a:bodyPr>
                <a:lstStyle/>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𝒏</m:t>
                          </m:r>
                        </m:e>
                      </m:d>
                      <m:r>
                        <a:rPr lang="en-US" altLang="zh-CN" sz="2000" b="1" i="1" smtClean="0">
                          <a:solidFill>
                            <a:schemeClr val="tx2">
                              <a:lumMod val="50000"/>
                            </a:schemeClr>
                          </a:solidFill>
                          <a:latin typeface="Cambria Math" panose="02040503050406030204" pitchFamily="18" charset="0"/>
                        </a:rPr>
                        <m:t>= </m:t>
                      </m:r>
                      <m:sSup>
                        <m:sSupPr>
                          <m:ctrlPr>
                            <a:rPr lang="en-US" altLang="zh-CN" sz="2000" b="1" i="1" smtClean="0">
                              <a:solidFill>
                                <a:schemeClr val="tx2">
                                  <a:lumMod val="50000"/>
                                </a:schemeClr>
                              </a:solidFill>
                              <a:latin typeface="Cambria Math" panose="02040503050406030204" pitchFamily="18" charset="0"/>
                            </a:rPr>
                          </m:ctrlPr>
                        </m:sSupPr>
                        <m:e>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𝟐</m:t>
                              </m:r>
                            </m:e>
                          </m:d>
                        </m:e>
                        <m:sup>
                          <m:r>
                            <a:rPr lang="en-US" altLang="zh-CN" sz="2000" b="1" i="1" smtClean="0">
                              <a:solidFill>
                                <a:schemeClr val="tx2">
                                  <a:lumMod val="50000"/>
                                </a:schemeClr>
                              </a:solidFill>
                              <a:latin typeface="Cambria Math" panose="02040503050406030204" pitchFamily="18" charset="0"/>
                            </a:rPr>
                            <m:t>𝒏</m:t>
                          </m:r>
                        </m:sup>
                      </m:sSup>
                    </m:oMath>
                  </a14:m>
                  <a:r>
                    <a:rPr lang="zh-CN" altLang="en-US" sz="2000" b="1">
                      <a:solidFill>
                        <a:schemeClr val="tx2">
                          <a:lumMod val="50000"/>
                        </a:schemeClr>
                      </a:solidFill>
                    </a:rPr>
                    <a:t>时，它的特解形式是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𝟎</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e>
                          </m:d>
                        </m:e>
                        <m:sup>
                          <m:r>
                            <a:rPr lang="en-US" altLang="zh-CN" sz="2000" b="1" i="1" smtClean="0">
                              <a:solidFill>
                                <a:srgbClr val="C00000"/>
                              </a:solidFill>
                              <a:latin typeface="Cambria Math" panose="02040503050406030204" pitchFamily="18" charset="0"/>
                            </a:rPr>
                            <m:t>𝒏</m:t>
                          </m:r>
                        </m:sup>
                      </m:sSup>
                    </m:oMath>
                  </a14:m>
                  <a:r>
                    <a:rPr lang="en-US" altLang="zh-CN" sz="2000" b="1">
                      <a:solidFill>
                        <a:schemeClr val="tx2">
                          <a:lumMod val="50000"/>
                        </a:schemeClr>
                      </a:solidFill>
                    </a:rPr>
                    <a:t> </a:t>
                  </a:r>
                  <a:r>
                    <a:rPr lang="zh-CN" altLang="en-US" sz="2000" b="1">
                      <a:solidFill>
                        <a:schemeClr val="tx2">
                          <a:lumMod val="50000"/>
                        </a:schemeClr>
                      </a:solidFill>
                    </a:rPr>
                    <a:t>；</a:t>
                  </a:r>
                </a:p>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𝒏</m:t>
                          </m:r>
                        </m:e>
                      </m:d>
                      <m:r>
                        <a:rPr lang="en-US" altLang="zh-CN" sz="2000" b="1" i="1" smtClean="0">
                          <a:solidFill>
                            <a:schemeClr val="tx2">
                              <a:lumMod val="50000"/>
                            </a:schemeClr>
                          </a:solidFill>
                          <a:latin typeface="Cambria Math" panose="02040503050406030204" pitchFamily="18" charset="0"/>
                        </a:rPr>
                        <m:t>= </m:t>
                      </m:r>
                      <m:r>
                        <a:rPr lang="en-US" altLang="zh-CN" sz="2000" b="1" i="1" smtClean="0">
                          <a:solidFill>
                            <a:schemeClr val="tx2">
                              <a:lumMod val="50000"/>
                            </a:schemeClr>
                          </a:solidFill>
                          <a:latin typeface="Cambria Math" panose="02040503050406030204" pitchFamily="18" charset="0"/>
                        </a:rPr>
                        <m:t>𝒏</m:t>
                      </m:r>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𝟐</m:t>
                          </m:r>
                        </m:e>
                        <m:sup>
                          <m:r>
                            <a:rPr lang="en-US" altLang="zh-CN" sz="2000" b="1" i="1" smtClean="0">
                              <a:solidFill>
                                <a:schemeClr val="tx2">
                                  <a:lumMod val="50000"/>
                                </a:schemeClr>
                              </a:solidFill>
                              <a:latin typeface="Cambria Math" panose="02040503050406030204" pitchFamily="18" charset="0"/>
                            </a:rPr>
                            <m:t>𝒏</m:t>
                          </m:r>
                        </m:sup>
                      </m:sSup>
                    </m:oMath>
                  </a14:m>
                  <a:r>
                    <a:rPr lang="zh-CN" altLang="en-US" sz="2000" b="1">
                      <a:solidFill>
                        <a:schemeClr val="tx2">
                          <a:lumMod val="50000"/>
                        </a:schemeClr>
                      </a:solidFill>
                    </a:rPr>
                    <a:t>时，它的特解形式是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m:t>
                      </m:r>
                      <m:d>
                        <m:dPr>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𝟎</m:t>
                              </m:r>
                            </m:sub>
                          </m:sSub>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e>
                      </m:d>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𝒏</m:t>
                          </m:r>
                        </m:sup>
                      </m:sSup>
                    </m:oMath>
                  </a14:m>
                  <a:r>
                    <a:rPr lang="en-US" altLang="zh-CN" sz="2000" b="1">
                      <a:solidFill>
                        <a:schemeClr val="tx2">
                          <a:lumMod val="50000"/>
                        </a:schemeClr>
                      </a:solidFill>
                    </a:rPr>
                    <a:t> </a:t>
                  </a:r>
                  <a:r>
                    <a:rPr lang="zh-CN" altLang="en-US" sz="2000" b="1">
                      <a:solidFill>
                        <a:schemeClr val="tx2">
                          <a:lumMod val="50000"/>
                        </a:schemeClr>
                      </a:solidFill>
                    </a:rPr>
                    <a:t>；</a:t>
                  </a:r>
                </a:p>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𝒏</m:t>
                          </m:r>
                        </m:e>
                      </m:d>
                      <m:r>
                        <a:rPr lang="en-US" altLang="zh-CN" sz="2000" b="1" i="1" smtClean="0">
                          <a:solidFill>
                            <a:schemeClr val="tx2">
                              <a:lumMod val="50000"/>
                            </a:schemeClr>
                          </a:solidFill>
                          <a:latin typeface="Cambria Math" panose="02040503050406030204" pitchFamily="18" charset="0"/>
                        </a:rPr>
                        <m:t>= </m:t>
                      </m:r>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𝒏</m:t>
                          </m:r>
                        </m:e>
                        <m:sup>
                          <m:r>
                            <a:rPr lang="en-US" altLang="zh-CN" sz="2000" b="1" i="1" smtClean="0">
                              <a:solidFill>
                                <a:schemeClr val="tx2">
                                  <a:lumMod val="50000"/>
                                </a:schemeClr>
                              </a:solidFill>
                              <a:latin typeface="Cambria Math" panose="02040503050406030204" pitchFamily="18" charset="0"/>
                            </a:rPr>
                            <m:t>𝟐</m:t>
                          </m:r>
                        </m:sup>
                      </m:sSup>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𝟒</m:t>
                          </m:r>
                        </m:e>
                        <m:sup>
                          <m:r>
                            <a:rPr lang="en-US" altLang="zh-CN" sz="2000" b="1" i="1" smtClean="0">
                              <a:solidFill>
                                <a:schemeClr val="tx2">
                                  <a:lumMod val="50000"/>
                                </a:schemeClr>
                              </a:solidFill>
                              <a:latin typeface="Cambria Math" panose="02040503050406030204" pitchFamily="18" charset="0"/>
                            </a:rPr>
                            <m:t>𝒏</m:t>
                          </m:r>
                        </m:sup>
                      </m:sSup>
                    </m:oMath>
                  </a14:m>
                  <a:r>
                    <a:rPr lang="zh-CN" altLang="en-US" sz="2000" b="1">
                      <a:solidFill>
                        <a:schemeClr val="tx2">
                          <a:lumMod val="50000"/>
                        </a:schemeClr>
                      </a:solidFill>
                    </a:rPr>
                    <a:t>时，它的特解形式是   </a:t>
                  </a:r>
                  <a14:m>
                    <m:oMath xmlns:m="http://schemas.openxmlformats.org/officeDocument/2006/math">
                      <m:d>
                        <m:dPr>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𝟎</m:t>
                              </m:r>
                            </m:sub>
                          </m:sSub>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𝟐</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e>
                      </m:d>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𝟒</m:t>
                          </m:r>
                        </m:e>
                        <m:sup>
                          <m:r>
                            <a:rPr lang="en-US" altLang="zh-CN" sz="2000" b="1" i="1" smtClean="0">
                              <a:solidFill>
                                <a:srgbClr val="C00000"/>
                              </a:solidFill>
                              <a:latin typeface="Cambria Math" panose="02040503050406030204" pitchFamily="18" charset="0"/>
                            </a:rPr>
                            <m:t>𝒏</m:t>
                          </m:r>
                        </m:sup>
                      </m:sSup>
                    </m:oMath>
                  </a14:m>
                  <a:r>
                    <a:rPr lang="en-US" altLang="zh-CN" sz="2000" b="1">
                      <a:solidFill>
                        <a:schemeClr val="tx2">
                          <a:lumMod val="50000"/>
                        </a:schemeClr>
                      </a:solidFill>
                    </a:rPr>
                    <a:t> </a:t>
                  </a:r>
                  <a:r>
                    <a:rPr lang="zh-CN" altLang="en-US" sz="2000" b="1">
                      <a:solidFill>
                        <a:schemeClr val="tx2">
                          <a:lumMod val="50000"/>
                        </a:schemeClr>
                      </a:solidFill>
                    </a:rPr>
                    <a:t>；</a:t>
                  </a:r>
                </a:p>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𝒏</m:t>
                          </m:r>
                        </m:e>
                      </m:d>
                      <m:r>
                        <a:rPr lang="en-US" altLang="zh-CN" sz="2000" b="1" i="1" smtClean="0">
                          <a:solidFill>
                            <a:schemeClr val="tx2">
                              <a:lumMod val="50000"/>
                            </a:schemeClr>
                          </a:solidFill>
                          <a:latin typeface="Cambria Math" panose="02040503050406030204" pitchFamily="18" charset="0"/>
                        </a:rPr>
                        <m:t>= </m:t>
                      </m:r>
                      <m:d>
                        <m:dPr>
                          <m:ctrlPr>
                            <a:rPr lang="en-US" altLang="zh-CN" sz="2000" b="1" i="1" smtClean="0">
                              <a:solidFill>
                                <a:schemeClr val="tx2">
                                  <a:lumMod val="50000"/>
                                </a:schemeClr>
                              </a:solidFill>
                              <a:latin typeface="Cambria Math" panose="02040503050406030204" pitchFamily="18" charset="0"/>
                            </a:rPr>
                          </m:ctrlPr>
                        </m:dPr>
                        <m:e>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𝒏</m:t>
                              </m:r>
                            </m:e>
                            <m:sup>
                              <m:r>
                                <a:rPr lang="en-US" altLang="zh-CN" sz="2000" b="1" i="1" smtClean="0">
                                  <a:solidFill>
                                    <a:schemeClr val="tx2">
                                      <a:lumMod val="50000"/>
                                    </a:schemeClr>
                                  </a:solidFill>
                                  <a:latin typeface="Cambria Math" panose="02040503050406030204" pitchFamily="18" charset="0"/>
                                </a:rPr>
                                <m:t>𝟐</m:t>
                              </m:r>
                            </m:sup>
                          </m:sSup>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𝒏</m:t>
                          </m:r>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𝟏</m:t>
                          </m:r>
                        </m:e>
                      </m:d>
                      <m:sSup>
                        <m:sSupPr>
                          <m:ctrlPr>
                            <a:rPr lang="en-US" altLang="zh-CN" sz="2000" b="1" i="1" smtClean="0">
                              <a:solidFill>
                                <a:schemeClr val="tx2">
                                  <a:lumMod val="50000"/>
                                </a:schemeClr>
                              </a:solidFill>
                              <a:latin typeface="Cambria Math" panose="02040503050406030204" pitchFamily="18" charset="0"/>
                            </a:rPr>
                          </m:ctrlPr>
                        </m:sSupPr>
                        <m:e>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𝟐</m:t>
                              </m:r>
                            </m:e>
                          </m:d>
                        </m:e>
                        <m:sup>
                          <m:r>
                            <a:rPr lang="en-US" altLang="zh-CN" sz="2000" b="1" i="1" smtClean="0">
                              <a:solidFill>
                                <a:schemeClr val="tx2">
                                  <a:lumMod val="50000"/>
                                </a:schemeClr>
                              </a:solidFill>
                              <a:latin typeface="Cambria Math" panose="02040503050406030204" pitchFamily="18" charset="0"/>
                            </a:rPr>
                            <m:t>𝒏</m:t>
                          </m:r>
                        </m:sup>
                      </m:sSup>
                    </m:oMath>
                  </a14:m>
                  <a:r>
                    <a:rPr lang="zh-CN" altLang="en-US" sz="2000" b="1">
                      <a:solidFill>
                        <a:schemeClr val="tx2">
                          <a:lumMod val="50000"/>
                        </a:schemeClr>
                      </a:solidFill>
                    </a:rPr>
                    <a:t>时，它的特解形式是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m:t>
                      </m:r>
                      <m:d>
                        <m:dPr>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𝟎</m:t>
                              </m:r>
                            </m:sub>
                          </m:sSub>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𝟐</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e>
                      </m:d>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e>
                          </m:d>
                        </m:e>
                        <m:sup>
                          <m:r>
                            <a:rPr lang="en-US" altLang="zh-CN" sz="2000" b="1" i="1" smtClean="0">
                              <a:solidFill>
                                <a:srgbClr val="C00000"/>
                              </a:solidFill>
                              <a:latin typeface="Cambria Math" panose="02040503050406030204" pitchFamily="18" charset="0"/>
                            </a:rPr>
                            <m:t>𝒏</m:t>
                          </m:r>
                        </m:sup>
                      </m:sSup>
                    </m:oMath>
                  </a14:m>
                  <a:r>
                    <a:rPr lang="en-US" altLang="zh-CN" sz="2000" b="1">
                      <a:solidFill>
                        <a:schemeClr val="tx2">
                          <a:lumMod val="50000"/>
                        </a:schemeClr>
                      </a:solidFill>
                    </a:rPr>
                    <a:t> </a:t>
                  </a:r>
                  <a:r>
                    <a:rPr lang="zh-CN" altLang="en-US" sz="2000" b="1">
                      <a:solidFill>
                        <a:schemeClr val="tx2">
                          <a:lumMod val="50000"/>
                        </a:schemeClr>
                      </a:solidFill>
                    </a:rPr>
                    <a:t>；</a:t>
                  </a:r>
                </a:p>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𝒏</m:t>
                      </m:r>
                      <m:r>
                        <a:rPr lang="en-US" altLang="zh-CN" sz="2000" b="1" i="1" smtClean="0">
                          <a:solidFill>
                            <a:schemeClr val="tx2">
                              <a:lumMod val="50000"/>
                            </a:schemeClr>
                          </a:solidFill>
                          <a:latin typeface="Cambria Math" panose="02040503050406030204" pitchFamily="18" charset="0"/>
                        </a:rPr>
                        <m:t>) = </m:t>
                      </m:r>
                      <m:r>
                        <a:rPr lang="en-US" altLang="zh-CN" sz="2000" b="1" i="1" smtClean="0">
                          <a:solidFill>
                            <a:schemeClr val="tx2">
                              <a:lumMod val="50000"/>
                            </a:schemeClr>
                          </a:solidFill>
                          <a:latin typeface="Cambria Math" panose="02040503050406030204" pitchFamily="18" charset="0"/>
                        </a:rPr>
                        <m:t>𝟐</m:t>
                      </m:r>
                    </m:oMath>
                  </a14:m>
                  <a:r>
                    <a:rPr lang="zh-CN" altLang="en-US" sz="2000" b="1">
                      <a:solidFill>
                        <a:schemeClr val="tx2">
                          <a:lumMod val="50000"/>
                        </a:schemeClr>
                      </a:solidFill>
                    </a:rPr>
                    <a:t>时，它的特解形式是          </a:t>
                  </a:r>
                  <a14:m>
                    <m:oMath xmlns:m="http://schemas.openxmlformats.org/officeDocument/2006/math">
                      <m:r>
                        <a:rPr lang="zh-CN" altLang="en-US" sz="2000" b="1" i="1" smtClean="0">
                          <a:solidFill>
                            <a:schemeClr val="tx2">
                              <a:lumMod val="50000"/>
                            </a:schemeClr>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𝒑</m:t>
                          </m:r>
                        </m:e>
                        <m:sub>
                          <m:r>
                            <a:rPr lang="en-US" altLang="zh-CN" sz="2000" b="1" i="1">
                              <a:solidFill>
                                <a:srgbClr val="C00000"/>
                              </a:solidFill>
                              <a:latin typeface="Cambria Math" panose="02040503050406030204" pitchFamily="18" charset="0"/>
                            </a:rPr>
                            <m:t>𝟎</m:t>
                          </m:r>
                        </m:sub>
                      </m:sSub>
                    </m:oMath>
                  </a14:m>
                  <a:r>
                    <a:rPr lang="en-US" altLang="zh-CN" sz="2000" b="1">
                      <a:solidFill>
                        <a:schemeClr val="tx2">
                          <a:lumMod val="50000"/>
                        </a:schemeClr>
                      </a:solidFill>
                    </a:rPr>
                    <a:t>           </a:t>
                  </a:r>
                  <a:r>
                    <a:rPr lang="zh-CN" altLang="en-US" sz="2000" b="1">
                      <a:solidFill>
                        <a:schemeClr val="tx2">
                          <a:lumMod val="50000"/>
                        </a:schemeClr>
                      </a:solidFill>
                    </a:rPr>
                    <a:t>；</a:t>
                  </a:r>
                </a:p>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𝒏</m:t>
                          </m:r>
                        </m:e>
                      </m:d>
                      <m:r>
                        <a:rPr lang="en-US" altLang="zh-CN" sz="2000" b="1" i="1" smtClean="0">
                          <a:solidFill>
                            <a:schemeClr val="tx2">
                              <a:lumMod val="50000"/>
                            </a:schemeClr>
                          </a:solidFill>
                          <a:latin typeface="Cambria Math" panose="02040503050406030204" pitchFamily="18" charset="0"/>
                        </a:rPr>
                        <m:t>= </m:t>
                      </m:r>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𝒏</m:t>
                          </m:r>
                        </m:e>
                        <m:sup>
                          <m:r>
                            <a:rPr lang="en-US" altLang="zh-CN" sz="2000" b="1" i="1" smtClean="0">
                              <a:solidFill>
                                <a:schemeClr val="tx2">
                                  <a:lumMod val="50000"/>
                                </a:schemeClr>
                              </a:solidFill>
                              <a:latin typeface="Cambria Math" panose="02040503050406030204" pitchFamily="18" charset="0"/>
                            </a:rPr>
                            <m:t>𝟒</m:t>
                          </m:r>
                        </m:sup>
                      </m:sSup>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𝟐</m:t>
                          </m:r>
                        </m:e>
                        <m:sup>
                          <m:r>
                            <a:rPr lang="en-US" altLang="zh-CN" sz="2000" b="1" i="1" smtClean="0">
                              <a:solidFill>
                                <a:schemeClr val="tx2">
                                  <a:lumMod val="50000"/>
                                </a:schemeClr>
                              </a:solidFill>
                              <a:latin typeface="Cambria Math" panose="02040503050406030204" pitchFamily="18" charset="0"/>
                            </a:rPr>
                            <m:t>𝒏</m:t>
                          </m:r>
                        </m:sup>
                      </m:sSup>
                    </m:oMath>
                  </a14:m>
                  <a:r>
                    <a:rPr lang="zh-CN" altLang="en-US" sz="2000" b="1">
                      <a:solidFill>
                        <a:schemeClr val="tx2">
                          <a:lumMod val="50000"/>
                        </a:schemeClr>
                      </a:solidFill>
                    </a:rPr>
                    <a:t>时，它的特解形式是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d>
                        <m:dPr>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𝟎</m:t>
                              </m:r>
                            </m:sub>
                          </m:sSub>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𝟐</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𝟑</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𝟑</m:t>
                              </m:r>
                            </m:sup>
                          </m:sSup>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𝟒</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𝟒</m:t>
                              </m:r>
                            </m:sup>
                          </m:sSup>
                        </m:e>
                      </m:d>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𝒏</m:t>
                          </m:r>
                        </m:sup>
                      </m:sSup>
                    </m:oMath>
                  </a14:m>
                  <a:r>
                    <a:rPr lang="en-US" altLang="zh-CN" sz="2000" b="1">
                      <a:solidFill>
                        <a:schemeClr val="tx2">
                          <a:lumMod val="50000"/>
                        </a:schemeClr>
                      </a:solidFill>
                    </a:rPr>
                    <a:t> </a:t>
                  </a:r>
                  <a:r>
                    <a:rPr lang="zh-CN" altLang="en-US" sz="2000" b="1">
                      <a:solidFill>
                        <a:schemeClr val="tx2">
                          <a:lumMod val="50000"/>
                        </a:schemeClr>
                      </a:solidFill>
                    </a:rPr>
                    <a:t>。</a:t>
                  </a:r>
                </a:p>
              </p:txBody>
            </p:sp>
          </mc:Choice>
          <mc:Fallback xmlns="">
            <p:sp>
              <p:nvSpPr>
                <p:cNvPr id="6" name="文本框 5">
                  <a:extLst>
                    <a:ext uri="{FF2B5EF4-FFF2-40B4-BE49-F238E27FC236}">
                      <a16:creationId xmlns:a16="http://schemas.microsoft.com/office/drawing/2014/main" id="{9E920A53-F2AA-4C81-8FEA-AA7A1F6E44CA}"/>
                    </a:ext>
                  </a:extLst>
                </p:cNvPr>
                <p:cNvSpPr txBox="1">
                  <a:spLocks noRot="1" noChangeAspect="1" noMove="1" noResize="1" noEditPoints="1" noAdjustHandles="1" noChangeArrowheads="1" noChangeShapeType="1" noTextEdit="1"/>
                </p:cNvSpPr>
                <p:nvPr/>
              </p:nvSpPr>
              <p:spPr>
                <a:xfrm>
                  <a:off x="759869" y="2797920"/>
                  <a:ext cx="10581322" cy="3226011"/>
                </a:xfrm>
                <a:prstGeom prst="rect">
                  <a:avLst/>
                </a:prstGeom>
                <a:blipFill>
                  <a:blip r:embed="rId3"/>
                  <a:stretch>
                    <a:fillRect l="-519" t="-945" r="-403" b="-2079"/>
                  </a:stretch>
                </a:blipFill>
              </p:spPr>
              <p:txBody>
                <a:bodyPr/>
                <a:lstStyle/>
                <a:p>
                  <a:r>
                    <a:rPr lang="zh-CN" altLang="en-US">
                      <a:noFill/>
                    </a:rPr>
                    <a:t> </a:t>
                  </a:r>
                </a:p>
              </p:txBody>
            </p:sp>
          </mc:Fallback>
        </mc:AlternateContent>
        <p:cxnSp>
          <p:nvCxnSpPr>
            <p:cNvPr id="19" name="直接连接符 18">
              <a:extLst>
                <a:ext uri="{FF2B5EF4-FFF2-40B4-BE49-F238E27FC236}">
                  <a16:creationId xmlns:a16="http://schemas.microsoft.com/office/drawing/2014/main" id="{03ED91D1-DE4B-437C-BD02-CE16198131FC}"/>
                </a:ext>
              </a:extLst>
            </p:cNvPr>
            <p:cNvCxnSpPr/>
            <p:nvPr/>
          </p:nvCxnSpPr>
          <p:spPr>
            <a:xfrm>
              <a:off x="5443702" y="3157640"/>
              <a:ext cx="1713616"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0F40DE8-7AEF-4DB5-A9F6-D7E4E851B52E}"/>
                </a:ext>
              </a:extLst>
            </p:cNvPr>
            <p:cNvCxnSpPr>
              <a:cxnSpLocks/>
            </p:cNvCxnSpPr>
            <p:nvPr/>
          </p:nvCxnSpPr>
          <p:spPr>
            <a:xfrm>
              <a:off x="5317615" y="3711323"/>
              <a:ext cx="239229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1E32FAE-28A4-4777-BF8F-BAE280F224E4}"/>
                </a:ext>
              </a:extLst>
            </p:cNvPr>
            <p:cNvCxnSpPr>
              <a:cxnSpLocks/>
            </p:cNvCxnSpPr>
            <p:nvPr/>
          </p:nvCxnSpPr>
          <p:spPr>
            <a:xfrm>
              <a:off x="5385075" y="4304478"/>
              <a:ext cx="2982672"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64B7552-57F7-49E2-A001-53E07E71EBE2}"/>
                </a:ext>
              </a:extLst>
            </p:cNvPr>
            <p:cNvCxnSpPr>
              <a:cxnSpLocks/>
            </p:cNvCxnSpPr>
            <p:nvPr/>
          </p:nvCxnSpPr>
          <p:spPr>
            <a:xfrm>
              <a:off x="6913267" y="4836232"/>
              <a:ext cx="390165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6D4B8ED-3740-4CCE-A3C4-867D92FE73ED}"/>
                </a:ext>
              </a:extLst>
            </p:cNvPr>
            <p:cNvCxnSpPr/>
            <p:nvPr/>
          </p:nvCxnSpPr>
          <p:spPr>
            <a:xfrm>
              <a:off x="4924535" y="5415134"/>
              <a:ext cx="1713616"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83CE7C9-40B0-4E9E-B5B1-01C9902F64D2}"/>
                </a:ext>
              </a:extLst>
            </p:cNvPr>
            <p:cNvCxnSpPr>
              <a:cxnSpLocks/>
            </p:cNvCxnSpPr>
            <p:nvPr/>
          </p:nvCxnSpPr>
          <p:spPr>
            <a:xfrm>
              <a:off x="5443702" y="5974299"/>
              <a:ext cx="5529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25" name="表格 24">
                <a:extLst>
                  <a:ext uri="{FF2B5EF4-FFF2-40B4-BE49-F238E27FC236}">
                    <a16:creationId xmlns:a16="http://schemas.microsoft.com/office/drawing/2014/main" id="{50B3D13D-0721-4A22-B244-8B37A67AD033}"/>
                  </a:ext>
                </a:extLst>
              </p:cNvPr>
              <p:cNvGraphicFramePr>
                <a:graphicFrameLocks noGrp="1"/>
              </p:cNvGraphicFramePr>
              <p:nvPr>
                <p:extLst>
                  <p:ext uri="{D42A27DB-BD31-4B8C-83A1-F6EECF244321}">
                    <p14:modId xmlns:p14="http://schemas.microsoft.com/office/powerpoint/2010/main" val="4076772882"/>
                  </p:ext>
                </p:extLst>
              </p:nvPr>
            </p:nvGraphicFramePr>
            <p:xfrm>
              <a:off x="1735426" y="5130076"/>
              <a:ext cx="8721145" cy="1203198"/>
            </p:xfrm>
            <a:graphic>
              <a:graphicData uri="http://schemas.openxmlformats.org/drawingml/2006/table">
                <a:tbl>
                  <a:tblPr>
                    <a:tableStyleId>{5C22544A-7EE6-4342-B048-85BDC9FD1C3A}</a:tableStyleId>
                  </a:tblPr>
                  <a:tblGrid>
                    <a:gridCol w="2920818">
                      <a:extLst>
                        <a:ext uri="{9D8B030D-6E8A-4147-A177-3AD203B41FA5}">
                          <a16:colId xmlns:a16="http://schemas.microsoft.com/office/drawing/2014/main" val="2154442432"/>
                        </a:ext>
                      </a:extLst>
                    </a:gridCol>
                    <a:gridCol w="5800327">
                      <a:extLst>
                        <a:ext uri="{9D8B030D-6E8A-4147-A177-3AD203B41FA5}">
                          <a16:colId xmlns:a16="http://schemas.microsoft.com/office/drawing/2014/main" val="355960408"/>
                        </a:ext>
                      </a:extLst>
                    </a:gridCol>
                  </a:tblGrid>
                  <a:tr h="370840">
                    <a:tc>
                      <a:txBody>
                        <a:bodyPr/>
                        <a:lstStyle/>
                        <a:p>
                          <a:pPr algn="l"/>
                          <a:r>
                            <a:rPr lang="en-US" altLang="zh-CN" sz="1800" b="1">
                              <a:solidFill>
                                <a:srgbClr val="C00000"/>
                              </a:solidFill>
                            </a:rPr>
                            <a:t>A.  </a:t>
                          </a:r>
                          <a14:m>
                            <m:oMath xmlns:m="http://schemas.openxmlformats.org/officeDocument/2006/math">
                              <m:sSub>
                                <m:sSubPr>
                                  <m:ctrlPr>
                                    <a:rPr lang="en-US" altLang="zh-CN" sz="1800" b="1" i="1" smtClean="0">
                                      <a:solidFill>
                                        <a:schemeClr val="accent2">
                                          <a:lumMod val="50000"/>
                                        </a:schemeClr>
                                      </a:solidFill>
                                      <a:latin typeface="Cambria Math" panose="02040503050406030204" pitchFamily="18" charset="0"/>
                                    </a:rPr>
                                  </m:ctrlPr>
                                </m:sSubPr>
                                <m:e>
                                  <m:r>
                                    <a:rPr lang="en-US" altLang="zh-CN" sz="1800" b="1" i="1" smtClean="0">
                                      <a:solidFill>
                                        <a:schemeClr val="accent2">
                                          <a:lumMod val="50000"/>
                                        </a:schemeClr>
                                      </a:solidFill>
                                      <a:latin typeface="Cambria Math" panose="02040503050406030204" pitchFamily="18" charset="0"/>
                                    </a:rPr>
                                    <m:t>𝒑</m:t>
                                  </m:r>
                                </m:e>
                                <m:sub>
                                  <m:r>
                                    <a:rPr lang="en-US" altLang="zh-CN" sz="1800" b="1" i="1" smtClean="0">
                                      <a:solidFill>
                                        <a:schemeClr val="accent2">
                                          <a:lumMod val="50000"/>
                                        </a:schemeClr>
                                      </a:solidFill>
                                      <a:latin typeface="Cambria Math" panose="02040503050406030204" pitchFamily="18" charset="0"/>
                                    </a:rPr>
                                    <m:t>𝟎</m:t>
                                  </m:r>
                                </m:sub>
                              </m:sSub>
                            </m:oMath>
                          </a14:m>
                          <a:r>
                            <a:rPr lang="zh-CN" altLang="en-US" sz="1800" b="1">
                              <a:solidFill>
                                <a:schemeClr val="accent2">
                                  <a:lumMod val="50000"/>
                                </a:schemeClr>
                              </a:solidFill>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1800" b="1">
                              <a:solidFill>
                                <a:srgbClr val="C00000"/>
                              </a:solidFill>
                            </a:rPr>
                            <a:t>B.  </a:t>
                          </a:r>
                          <a14:m>
                            <m:oMath xmlns:m="http://schemas.openxmlformats.org/officeDocument/2006/math">
                              <m:d>
                                <m:dPr>
                                  <m:ctrlPr>
                                    <a:rPr lang="pt-BR" altLang="zh-CN" sz="1800" b="1" i="1" smtClean="0">
                                      <a:solidFill>
                                        <a:schemeClr val="accent2">
                                          <a:lumMod val="50000"/>
                                        </a:schemeClr>
                                      </a:solidFill>
                                      <a:latin typeface="Cambria Math" panose="02040503050406030204" pitchFamily="18" charset="0"/>
                                    </a:rPr>
                                  </m:ctrlPr>
                                </m:dPr>
                                <m:e>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𝟎</m:t>
                                      </m:r>
                                    </m:sub>
                                  </m:sSub>
                                  <m:r>
                                    <a:rPr lang="pt-BR" altLang="zh-CN" sz="1800" b="1" i="1" smtClean="0">
                                      <a:solidFill>
                                        <a:schemeClr val="accent2">
                                          <a:lumMod val="50000"/>
                                        </a:schemeClr>
                                      </a:solidFill>
                                      <a:latin typeface="Cambria Math" panose="02040503050406030204" pitchFamily="18" charset="0"/>
                                    </a:rPr>
                                    <m:t>+</m:t>
                                  </m:r>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𝟏</m:t>
                                      </m:r>
                                    </m:sub>
                                  </m:sSub>
                                  <m:r>
                                    <a:rPr lang="pt-BR" altLang="zh-CN" sz="1800" b="1" i="1" smtClean="0">
                                      <a:solidFill>
                                        <a:schemeClr val="accent2">
                                          <a:lumMod val="50000"/>
                                        </a:schemeClr>
                                      </a:solidFill>
                                      <a:latin typeface="Cambria Math" panose="02040503050406030204" pitchFamily="18" charset="0"/>
                                    </a:rPr>
                                    <m:t>⋅</m:t>
                                  </m:r>
                                  <m:r>
                                    <a:rPr lang="pt-BR" altLang="zh-CN" sz="1800" b="1" i="1" smtClean="0">
                                      <a:solidFill>
                                        <a:schemeClr val="accent2">
                                          <a:lumMod val="50000"/>
                                        </a:schemeClr>
                                      </a:solidFill>
                                      <a:latin typeface="Cambria Math" panose="02040503050406030204" pitchFamily="18" charset="0"/>
                                    </a:rPr>
                                    <m:t>𝒏</m:t>
                                  </m:r>
                                  <m:r>
                                    <a:rPr lang="pt-BR" altLang="zh-CN" sz="1800" b="1" i="1" smtClean="0">
                                      <a:solidFill>
                                        <a:schemeClr val="accent2">
                                          <a:lumMod val="50000"/>
                                        </a:schemeClr>
                                      </a:solidFill>
                                      <a:latin typeface="Cambria Math" panose="02040503050406030204" pitchFamily="18" charset="0"/>
                                    </a:rPr>
                                    <m:t>+</m:t>
                                  </m:r>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𝟐</m:t>
                                      </m:r>
                                    </m:sub>
                                  </m:sSub>
                                  <m:r>
                                    <a:rPr lang="pt-BR" altLang="zh-CN" sz="1800" b="1" i="1" smtClean="0">
                                      <a:solidFill>
                                        <a:schemeClr val="accent2">
                                          <a:lumMod val="50000"/>
                                        </a:schemeClr>
                                      </a:solidFill>
                                      <a:latin typeface="Cambria Math" panose="02040503050406030204" pitchFamily="18" charset="0"/>
                                    </a:rPr>
                                    <m:t>⋅</m:t>
                                  </m:r>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𝒏</m:t>
                                      </m:r>
                                    </m:e>
                                    <m:sup>
                                      <m:r>
                                        <a:rPr lang="pt-BR" altLang="zh-CN" sz="1800" b="1" i="1" smtClean="0">
                                          <a:solidFill>
                                            <a:schemeClr val="accent2">
                                              <a:lumMod val="50000"/>
                                            </a:schemeClr>
                                          </a:solidFill>
                                          <a:latin typeface="Cambria Math" panose="02040503050406030204" pitchFamily="18" charset="0"/>
                                        </a:rPr>
                                        <m:t>𝟐</m:t>
                                      </m:r>
                                    </m:sup>
                                  </m:sSup>
                                </m:e>
                              </m:d>
                              <m:r>
                                <a:rPr lang="pt-BR" altLang="zh-CN" sz="1800" b="1" i="1" smtClean="0">
                                  <a:solidFill>
                                    <a:schemeClr val="accent2">
                                      <a:lumMod val="50000"/>
                                    </a:schemeClr>
                                  </a:solidFill>
                                  <a:latin typeface="Cambria Math" panose="02040503050406030204" pitchFamily="18" charset="0"/>
                                </a:rPr>
                                <m:t>⋅</m:t>
                              </m:r>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𝟒</m:t>
                                  </m:r>
                                </m:e>
                                <m:sup>
                                  <m:r>
                                    <a:rPr lang="pt-BR" altLang="zh-CN" sz="1800" b="1" i="1" smtClean="0">
                                      <a:solidFill>
                                        <a:schemeClr val="accent2">
                                          <a:lumMod val="50000"/>
                                        </a:schemeClr>
                                      </a:solidFill>
                                      <a:latin typeface="Cambria Math" panose="02040503050406030204" pitchFamily="18" charset="0"/>
                                    </a:rPr>
                                    <m:t>𝒏</m:t>
                                  </m:r>
                                </m:sup>
                              </m:sSup>
                            </m:oMath>
                          </a14:m>
                          <a:r>
                            <a:rPr lang="zh-CN" altLang="en-US" sz="1800" b="1">
                              <a:solidFill>
                                <a:schemeClr val="accent2">
                                  <a:lumMod val="50000"/>
                                </a:schemeClr>
                              </a:solidFill>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1800" b="1">
                              <a:solidFill>
                                <a:srgbClr val="C00000"/>
                              </a:solidFill>
                            </a:rPr>
                            <a:t>C.  </a:t>
                          </a:r>
                          <a14:m>
                            <m:oMath xmlns:m="http://schemas.openxmlformats.org/officeDocument/2006/math">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𝒏</m:t>
                                  </m:r>
                                </m:e>
                                <m:sup>
                                  <m:r>
                                    <a:rPr lang="pt-BR" altLang="zh-CN" sz="1800" b="1" i="1" smtClean="0">
                                      <a:solidFill>
                                        <a:schemeClr val="accent2">
                                          <a:lumMod val="50000"/>
                                        </a:schemeClr>
                                      </a:solidFill>
                                      <a:latin typeface="Cambria Math" panose="02040503050406030204" pitchFamily="18" charset="0"/>
                                    </a:rPr>
                                    <m:t>𝟐</m:t>
                                  </m:r>
                                </m:sup>
                              </m:sSup>
                              <m:r>
                                <a:rPr lang="pt-BR" altLang="zh-CN" sz="1800" b="1" i="1" smtClean="0">
                                  <a:solidFill>
                                    <a:schemeClr val="accent2">
                                      <a:lumMod val="50000"/>
                                    </a:schemeClr>
                                  </a:solidFill>
                                  <a:latin typeface="Cambria Math" panose="02040503050406030204" pitchFamily="18" charset="0"/>
                                </a:rPr>
                                <m:t>⋅</m:t>
                              </m:r>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𝟎</m:t>
                                  </m:r>
                                </m:sub>
                              </m:sSub>
                              <m:r>
                                <a:rPr lang="pt-BR" altLang="zh-CN" sz="1800" b="1" i="1" smtClean="0">
                                  <a:solidFill>
                                    <a:schemeClr val="accent2">
                                      <a:lumMod val="50000"/>
                                    </a:schemeClr>
                                  </a:solidFill>
                                  <a:latin typeface="Cambria Math" panose="02040503050406030204" pitchFamily="18" charset="0"/>
                                </a:rPr>
                                <m:t>⋅</m:t>
                              </m:r>
                              <m:sSup>
                                <m:sSupPr>
                                  <m:ctrlPr>
                                    <a:rPr lang="pt-BR" altLang="zh-CN" sz="1800" b="1" i="1" smtClean="0">
                                      <a:solidFill>
                                        <a:schemeClr val="accent2">
                                          <a:lumMod val="50000"/>
                                        </a:schemeClr>
                                      </a:solidFill>
                                      <a:latin typeface="Cambria Math" panose="02040503050406030204" pitchFamily="18" charset="0"/>
                                    </a:rPr>
                                  </m:ctrlPr>
                                </m:sSupPr>
                                <m:e>
                                  <m:d>
                                    <m:dPr>
                                      <m:ctrlPr>
                                        <a:rPr lang="pt-BR" altLang="zh-CN" sz="1800" b="1" i="1" smtClean="0">
                                          <a:solidFill>
                                            <a:schemeClr val="accent2">
                                              <a:lumMod val="50000"/>
                                            </a:schemeClr>
                                          </a:solidFill>
                                          <a:latin typeface="Cambria Math" panose="02040503050406030204" pitchFamily="18" charset="0"/>
                                        </a:rPr>
                                      </m:ctrlPr>
                                    </m:dPr>
                                    <m:e>
                                      <m:r>
                                        <a:rPr lang="pt-BR" altLang="zh-CN" sz="1800" b="1" i="1" smtClean="0">
                                          <a:solidFill>
                                            <a:schemeClr val="accent2">
                                              <a:lumMod val="50000"/>
                                            </a:schemeClr>
                                          </a:solidFill>
                                          <a:latin typeface="Cambria Math" panose="02040503050406030204" pitchFamily="18" charset="0"/>
                                        </a:rPr>
                                        <m:t>−</m:t>
                                      </m:r>
                                      <m:r>
                                        <a:rPr lang="pt-BR" altLang="zh-CN" sz="1800" b="1" i="1" smtClean="0">
                                          <a:solidFill>
                                            <a:schemeClr val="accent2">
                                              <a:lumMod val="50000"/>
                                            </a:schemeClr>
                                          </a:solidFill>
                                          <a:latin typeface="Cambria Math" panose="02040503050406030204" pitchFamily="18" charset="0"/>
                                        </a:rPr>
                                        <m:t>𝟐</m:t>
                                      </m:r>
                                    </m:e>
                                  </m:d>
                                </m:e>
                                <m:sup>
                                  <m:r>
                                    <a:rPr lang="pt-BR" altLang="zh-CN" sz="1800" b="1" i="1" smtClean="0">
                                      <a:solidFill>
                                        <a:schemeClr val="accent2">
                                          <a:lumMod val="50000"/>
                                        </a:schemeClr>
                                      </a:solidFill>
                                      <a:latin typeface="Cambria Math" panose="02040503050406030204" pitchFamily="18" charset="0"/>
                                    </a:rPr>
                                    <m:t>𝒏</m:t>
                                  </m:r>
                                </m:sup>
                              </m:sSup>
                            </m:oMath>
                          </a14:m>
                          <a:endParaRPr lang="zh-CN" altLang="en-US" sz="18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D.  </a:t>
                          </a:r>
                          <a14:m>
                            <m:oMath xmlns:m="http://schemas.openxmlformats.org/officeDocument/2006/math">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𝒏</m:t>
                                  </m:r>
                                </m:e>
                                <m:sup>
                                  <m:r>
                                    <a:rPr lang="pt-BR" altLang="zh-CN" sz="1800" b="1" i="1" smtClean="0">
                                      <a:solidFill>
                                        <a:schemeClr val="accent2">
                                          <a:lumMod val="50000"/>
                                        </a:schemeClr>
                                      </a:solidFill>
                                      <a:latin typeface="Cambria Math" panose="02040503050406030204" pitchFamily="18" charset="0"/>
                                    </a:rPr>
                                    <m:t>𝟐</m:t>
                                  </m:r>
                                </m:sup>
                              </m:sSup>
                              <m:d>
                                <m:dPr>
                                  <m:ctrlPr>
                                    <a:rPr lang="pt-BR" altLang="zh-CN" sz="1800" b="1" i="1" smtClean="0">
                                      <a:solidFill>
                                        <a:schemeClr val="accent2">
                                          <a:lumMod val="50000"/>
                                        </a:schemeClr>
                                      </a:solidFill>
                                      <a:latin typeface="Cambria Math" panose="02040503050406030204" pitchFamily="18" charset="0"/>
                                    </a:rPr>
                                  </m:ctrlPr>
                                </m:dPr>
                                <m:e>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𝟎</m:t>
                                      </m:r>
                                    </m:sub>
                                  </m:sSub>
                                  <m:r>
                                    <a:rPr lang="pt-BR" altLang="zh-CN" sz="1800" b="1" i="1" smtClean="0">
                                      <a:solidFill>
                                        <a:schemeClr val="accent2">
                                          <a:lumMod val="50000"/>
                                        </a:schemeClr>
                                      </a:solidFill>
                                      <a:latin typeface="Cambria Math" panose="02040503050406030204" pitchFamily="18" charset="0"/>
                                    </a:rPr>
                                    <m:t>+</m:t>
                                  </m:r>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𝟏</m:t>
                                      </m:r>
                                    </m:sub>
                                  </m:sSub>
                                  <m:r>
                                    <a:rPr lang="pt-BR" altLang="zh-CN" sz="1800" b="1" i="1" smtClean="0">
                                      <a:solidFill>
                                        <a:schemeClr val="accent2">
                                          <a:lumMod val="50000"/>
                                        </a:schemeClr>
                                      </a:solidFill>
                                      <a:latin typeface="Cambria Math" panose="02040503050406030204" pitchFamily="18" charset="0"/>
                                    </a:rPr>
                                    <m:t>⋅</m:t>
                                  </m:r>
                                  <m:r>
                                    <a:rPr lang="pt-BR" altLang="zh-CN" sz="1800" b="1" i="1" smtClean="0">
                                      <a:solidFill>
                                        <a:schemeClr val="accent2">
                                          <a:lumMod val="50000"/>
                                        </a:schemeClr>
                                      </a:solidFill>
                                      <a:latin typeface="Cambria Math" panose="02040503050406030204" pitchFamily="18" charset="0"/>
                                    </a:rPr>
                                    <m:t>𝒏</m:t>
                                  </m:r>
                                  <m:r>
                                    <a:rPr lang="pt-BR" altLang="zh-CN" sz="1800" b="1" i="1" smtClean="0">
                                      <a:solidFill>
                                        <a:schemeClr val="accent2">
                                          <a:lumMod val="50000"/>
                                        </a:schemeClr>
                                      </a:solidFill>
                                      <a:latin typeface="Cambria Math" panose="02040503050406030204" pitchFamily="18" charset="0"/>
                                    </a:rPr>
                                    <m:t>+</m:t>
                                  </m:r>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𝟐</m:t>
                                      </m:r>
                                    </m:sub>
                                  </m:sSub>
                                  <m:r>
                                    <a:rPr lang="pt-BR" altLang="zh-CN" sz="1800" b="1" i="1" smtClean="0">
                                      <a:solidFill>
                                        <a:schemeClr val="accent2">
                                          <a:lumMod val="50000"/>
                                        </a:schemeClr>
                                      </a:solidFill>
                                      <a:latin typeface="Cambria Math" panose="02040503050406030204" pitchFamily="18" charset="0"/>
                                    </a:rPr>
                                    <m:t>⋅</m:t>
                                  </m:r>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𝒏</m:t>
                                      </m:r>
                                    </m:e>
                                    <m:sup>
                                      <m:r>
                                        <a:rPr lang="pt-BR" altLang="zh-CN" sz="1800" b="1" i="1" smtClean="0">
                                          <a:solidFill>
                                            <a:schemeClr val="accent2">
                                              <a:lumMod val="50000"/>
                                            </a:schemeClr>
                                          </a:solidFill>
                                          <a:latin typeface="Cambria Math" panose="02040503050406030204" pitchFamily="18" charset="0"/>
                                        </a:rPr>
                                        <m:t>𝟐</m:t>
                                      </m:r>
                                    </m:sup>
                                  </m:sSup>
                                  <m:r>
                                    <a:rPr lang="pt-BR" altLang="zh-CN" sz="1800" b="1" i="1" smtClean="0">
                                      <a:solidFill>
                                        <a:schemeClr val="accent2">
                                          <a:lumMod val="50000"/>
                                        </a:schemeClr>
                                      </a:solidFill>
                                      <a:latin typeface="Cambria Math" panose="02040503050406030204" pitchFamily="18" charset="0"/>
                                    </a:rPr>
                                    <m:t>+ </m:t>
                                  </m:r>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𝟑</m:t>
                                      </m:r>
                                    </m:sub>
                                  </m:sSub>
                                  <m:r>
                                    <a:rPr lang="pt-BR" altLang="zh-CN" sz="1800" b="1" i="1" smtClean="0">
                                      <a:solidFill>
                                        <a:schemeClr val="accent2">
                                          <a:lumMod val="50000"/>
                                        </a:schemeClr>
                                      </a:solidFill>
                                      <a:latin typeface="Cambria Math" panose="02040503050406030204" pitchFamily="18" charset="0"/>
                                    </a:rPr>
                                    <m:t>⋅</m:t>
                                  </m:r>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𝒏</m:t>
                                      </m:r>
                                    </m:e>
                                    <m:sup>
                                      <m:r>
                                        <a:rPr lang="pt-BR" altLang="zh-CN" sz="1800" b="1" i="1" smtClean="0">
                                          <a:solidFill>
                                            <a:schemeClr val="accent2">
                                              <a:lumMod val="50000"/>
                                            </a:schemeClr>
                                          </a:solidFill>
                                          <a:latin typeface="Cambria Math" panose="02040503050406030204" pitchFamily="18" charset="0"/>
                                        </a:rPr>
                                        <m:t>𝟑</m:t>
                                      </m:r>
                                    </m:sup>
                                  </m:sSup>
                                  <m:r>
                                    <a:rPr lang="pt-BR" altLang="zh-CN" sz="1800" b="1" i="1" smtClean="0">
                                      <a:solidFill>
                                        <a:schemeClr val="accent2">
                                          <a:lumMod val="50000"/>
                                        </a:schemeClr>
                                      </a:solidFill>
                                      <a:latin typeface="Cambria Math" panose="02040503050406030204" pitchFamily="18" charset="0"/>
                                    </a:rPr>
                                    <m:t>+ </m:t>
                                  </m:r>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𝟒</m:t>
                                      </m:r>
                                    </m:sub>
                                  </m:sSub>
                                  <m:r>
                                    <a:rPr lang="pt-BR" altLang="zh-CN" sz="1800" b="1" i="1" smtClean="0">
                                      <a:solidFill>
                                        <a:schemeClr val="accent2">
                                          <a:lumMod val="50000"/>
                                        </a:schemeClr>
                                      </a:solidFill>
                                      <a:latin typeface="Cambria Math" panose="02040503050406030204" pitchFamily="18" charset="0"/>
                                    </a:rPr>
                                    <m:t>⋅</m:t>
                                  </m:r>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𝒏</m:t>
                                      </m:r>
                                    </m:e>
                                    <m:sup>
                                      <m:r>
                                        <a:rPr lang="pt-BR" altLang="zh-CN" sz="1800" b="1" i="1" smtClean="0">
                                          <a:solidFill>
                                            <a:schemeClr val="accent2">
                                              <a:lumMod val="50000"/>
                                            </a:schemeClr>
                                          </a:solidFill>
                                          <a:latin typeface="Cambria Math" panose="02040503050406030204" pitchFamily="18" charset="0"/>
                                        </a:rPr>
                                        <m:t>𝟒</m:t>
                                      </m:r>
                                    </m:sup>
                                  </m:sSup>
                                </m:e>
                              </m:d>
                              <m:r>
                                <a:rPr lang="pt-BR" altLang="zh-CN" sz="1800" b="1" i="1" smtClean="0">
                                  <a:solidFill>
                                    <a:schemeClr val="accent2">
                                      <a:lumMod val="50000"/>
                                    </a:schemeClr>
                                  </a:solidFill>
                                  <a:latin typeface="Cambria Math" panose="02040503050406030204" pitchFamily="18" charset="0"/>
                                </a:rPr>
                                <m:t>⋅</m:t>
                              </m:r>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𝟐</m:t>
                                  </m:r>
                                </m:e>
                                <m:sup>
                                  <m:r>
                                    <a:rPr lang="pt-BR" altLang="zh-CN" sz="1800" b="1" i="1" smtClean="0">
                                      <a:solidFill>
                                        <a:schemeClr val="accent2">
                                          <a:lumMod val="50000"/>
                                        </a:schemeClr>
                                      </a:solidFill>
                                      <a:latin typeface="Cambria Math" panose="02040503050406030204" pitchFamily="18" charset="0"/>
                                    </a:rPr>
                                    <m:t>𝒏</m:t>
                                  </m:r>
                                </m:sup>
                              </m:sSup>
                            </m:oMath>
                          </a14:m>
                          <a:r>
                            <a:rPr lang="en-US" altLang="zh-CN" sz="1800" b="1">
                              <a:solidFill>
                                <a:schemeClr val="accent2">
                                  <a:lumMod val="50000"/>
                                </a:schemeClr>
                              </a:solidFill>
                            </a:rPr>
                            <a:t> </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828555206"/>
                      </a:ext>
                    </a:extLst>
                  </a:tr>
                  <a:tr h="370840">
                    <a:tc>
                      <a:txBody>
                        <a:bodyPr/>
                        <a:lstStyle/>
                        <a:p>
                          <a:pPr algn="l"/>
                          <a:r>
                            <a:rPr lang="en-US" altLang="zh-CN" sz="1800" b="1">
                              <a:solidFill>
                                <a:srgbClr val="C00000"/>
                              </a:solidFill>
                            </a:rPr>
                            <a:t>E.  </a:t>
                          </a:r>
                          <a14:m>
                            <m:oMath xmlns:m="http://schemas.openxmlformats.org/officeDocument/2006/math">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𝒏</m:t>
                                  </m:r>
                                </m:e>
                                <m:sup>
                                  <m:r>
                                    <a:rPr lang="pt-BR" altLang="zh-CN" sz="1800" b="1" i="1" smtClean="0">
                                      <a:solidFill>
                                        <a:schemeClr val="accent2">
                                          <a:lumMod val="50000"/>
                                        </a:schemeClr>
                                      </a:solidFill>
                                      <a:latin typeface="Cambria Math" panose="02040503050406030204" pitchFamily="18" charset="0"/>
                                    </a:rPr>
                                    <m:t>𝟐</m:t>
                                  </m:r>
                                </m:sup>
                              </m:sSup>
                              <m:r>
                                <a:rPr lang="pt-BR" altLang="zh-CN" sz="1800" b="1" i="1" smtClean="0">
                                  <a:solidFill>
                                    <a:schemeClr val="accent2">
                                      <a:lumMod val="50000"/>
                                    </a:schemeClr>
                                  </a:solidFill>
                                  <a:latin typeface="Cambria Math" panose="02040503050406030204" pitchFamily="18" charset="0"/>
                                </a:rPr>
                                <m:t>⋅</m:t>
                              </m:r>
                              <m:d>
                                <m:dPr>
                                  <m:ctrlPr>
                                    <a:rPr lang="pt-BR" altLang="zh-CN" sz="1800" b="1" i="1" smtClean="0">
                                      <a:solidFill>
                                        <a:schemeClr val="accent2">
                                          <a:lumMod val="50000"/>
                                        </a:schemeClr>
                                      </a:solidFill>
                                      <a:latin typeface="Cambria Math" panose="02040503050406030204" pitchFamily="18" charset="0"/>
                                    </a:rPr>
                                  </m:ctrlPr>
                                </m:dPr>
                                <m:e>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𝟎</m:t>
                                      </m:r>
                                    </m:sub>
                                  </m:sSub>
                                  <m:r>
                                    <a:rPr lang="pt-BR" altLang="zh-CN" sz="1800" b="1" i="1" smtClean="0">
                                      <a:solidFill>
                                        <a:schemeClr val="accent2">
                                          <a:lumMod val="50000"/>
                                        </a:schemeClr>
                                      </a:solidFill>
                                      <a:latin typeface="Cambria Math" panose="02040503050406030204" pitchFamily="18" charset="0"/>
                                    </a:rPr>
                                    <m:t>+</m:t>
                                  </m:r>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𝟏</m:t>
                                      </m:r>
                                    </m:sub>
                                  </m:sSub>
                                  <m:r>
                                    <a:rPr lang="pt-BR" altLang="zh-CN" sz="1800" b="1" i="1" smtClean="0">
                                      <a:solidFill>
                                        <a:schemeClr val="accent2">
                                          <a:lumMod val="50000"/>
                                        </a:schemeClr>
                                      </a:solidFill>
                                      <a:latin typeface="Cambria Math" panose="02040503050406030204" pitchFamily="18" charset="0"/>
                                    </a:rPr>
                                    <m:t>⋅</m:t>
                                  </m:r>
                                  <m:r>
                                    <a:rPr lang="pt-BR" altLang="zh-CN" sz="1800" b="1" i="1" smtClean="0">
                                      <a:solidFill>
                                        <a:schemeClr val="accent2">
                                          <a:lumMod val="50000"/>
                                        </a:schemeClr>
                                      </a:solidFill>
                                      <a:latin typeface="Cambria Math" panose="02040503050406030204" pitchFamily="18" charset="0"/>
                                    </a:rPr>
                                    <m:t>𝒏</m:t>
                                  </m:r>
                                </m:e>
                              </m:d>
                              <m:r>
                                <a:rPr lang="pt-BR" altLang="zh-CN" sz="1800" b="1" i="1" smtClean="0">
                                  <a:solidFill>
                                    <a:schemeClr val="accent2">
                                      <a:lumMod val="50000"/>
                                    </a:schemeClr>
                                  </a:solidFill>
                                  <a:latin typeface="Cambria Math" panose="02040503050406030204" pitchFamily="18" charset="0"/>
                                </a:rPr>
                                <m:t>⋅</m:t>
                              </m:r>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𝟐</m:t>
                                  </m:r>
                                </m:e>
                                <m:sup>
                                  <m:r>
                                    <a:rPr lang="pt-BR" altLang="zh-CN" sz="1800" b="1" i="1" smtClean="0">
                                      <a:solidFill>
                                        <a:schemeClr val="accent2">
                                          <a:lumMod val="50000"/>
                                        </a:schemeClr>
                                      </a:solidFill>
                                      <a:latin typeface="Cambria Math" panose="02040503050406030204" pitchFamily="18" charset="0"/>
                                    </a:rPr>
                                    <m:t>𝒏</m:t>
                                  </m:r>
                                </m:sup>
                              </m:sSup>
                            </m:oMath>
                          </a14:m>
                          <a:endParaRPr lang="zh-CN" altLang="en-US" sz="18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1800" b="1">
                              <a:solidFill>
                                <a:srgbClr val="C00000"/>
                              </a:solidFill>
                            </a:rPr>
                            <a:t>F.  </a:t>
                          </a:r>
                          <a14:m>
                            <m:oMath xmlns:m="http://schemas.openxmlformats.org/officeDocument/2006/math">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𝒏</m:t>
                                  </m:r>
                                </m:e>
                                <m:sup>
                                  <m:r>
                                    <a:rPr lang="pt-BR" altLang="zh-CN" sz="1800" b="1" i="1" smtClean="0">
                                      <a:solidFill>
                                        <a:schemeClr val="accent2">
                                          <a:lumMod val="50000"/>
                                        </a:schemeClr>
                                      </a:solidFill>
                                      <a:latin typeface="Cambria Math" panose="02040503050406030204" pitchFamily="18" charset="0"/>
                                    </a:rPr>
                                    <m:t>𝟐</m:t>
                                  </m:r>
                                </m:sup>
                              </m:sSup>
                              <m:r>
                                <a:rPr lang="pt-BR" altLang="zh-CN" sz="1800" b="1" i="1" smtClean="0">
                                  <a:solidFill>
                                    <a:schemeClr val="accent2">
                                      <a:lumMod val="50000"/>
                                    </a:schemeClr>
                                  </a:solidFill>
                                  <a:latin typeface="Cambria Math" panose="02040503050406030204" pitchFamily="18" charset="0"/>
                                </a:rPr>
                                <m:t>⋅</m:t>
                              </m:r>
                              <m:d>
                                <m:dPr>
                                  <m:ctrlPr>
                                    <a:rPr lang="pt-BR" altLang="zh-CN" sz="1800" b="1" i="1" smtClean="0">
                                      <a:solidFill>
                                        <a:schemeClr val="accent2">
                                          <a:lumMod val="50000"/>
                                        </a:schemeClr>
                                      </a:solidFill>
                                      <a:latin typeface="Cambria Math" panose="02040503050406030204" pitchFamily="18" charset="0"/>
                                    </a:rPr>
                                  </m:ctrlPr>
                                </m:dPr>
                                <m:e>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𝟎</m:t>
                                      </m:r>
                                    </m:sub>
                                  </m:sSub>
                                  <m:r>
                                    <a:rPr lang="pt-BR" altLang="zh-CN" sz="1800" b="1" i="1" smtClean="0">
                                      <a:solidFill>
                                        <a:schemeClr val="accent2">
                                          <a:lumMod val="50000"/>
                                        </a:schemeClr>
                                      </a:solidFill>
                                      <a:latin typeface="Cambria Math" panose="02040503050406030204" pitchFamily="18" charset="0"/>
                                    </a:rPr>
                                    <m:t>+</m:t>
                                  </m:r>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𝟏</m:t>
                                      </m:r>
                                    </m:sub>
                                  </m:sSub>
                                  <m:r>
                                    <a:rPr lang="pt-BR" altLang="zh-CN" sz="1800" b="1" i="1" smtClean="0">
                                      <a:solidFill>
                                        <a:schemeClr val="accent2">
                                          <a:lumMod val="50000"/>
                                        </a:schemeClr>
                                      </a:solidFill>
                                      <a:latin typeface="Cambria Math" panose="02040503050406030204" pitchFamily="18" charset="0"/>
                                    </a:rPr>
                                    <m:t>⋅</m:t>
                                  </m:r>
                                  <m:r>
                                    <a:rPr lang="pt-BR" altLang="zh-CN" sz="1800" b="1" i="1" smtClean="0">
                                      <a:solidFill>
                                        <a:schemeClr val="accent2">
                                          <a:lumMod val="50000"/>
                                        </a:schemeClr>
                                      </a:solidFill>
                                      <a:latin typeface="Cambria Math" panose="02040503050406030204" pitchFamily="18" charset="0"/>
                                    </a:rPr>
                                    <m:t>𝒏</m:t>
                                  </m:r>
                                  <m:r>
                                    <a:rPr lang="pt-BR" altLang="zh-CN" sz="1800" b="1" i="1" smtClean="0">
                                      <a:solidFill>
                                        <a:schemeClr val="accent2">
                                          <a:lumMod val="50000"/>
                                        </a:schemeClr>
                                      </a:solidFill>
                                      <a:latin typeface="Cambria Math" panose="02040503050406030204" pitchFamily="18" charset="0"/>
                                    </a:rPr>
                                    <m:t>+</m:t>
                                  </m:r>
                                  <m:sSub>
                                    <m:sSubPr>
                                      <m:ctrlPr>
                                        <a:rPr lang="pt-BR" altLang="zh-CN" sz="1800" b="1" i="1" smtClean="0">
                                          <a:solidFill>
                                            <a:schemeClr val="accent2">
                                              <a:lumMod val="50000"/>
                                            </a:schemeClr>
                                          </a:solidFill>
                                          <a:latin typeface="Cambria Math" panose="02040503050406030204" pitchFamily="18" charset="0"/>
                                        </a:rPr>
                                      </m:ctrlPr>
                                    </m:sSubPr>
                                    <m:e>
                                      <m:r>
                                        <a:rPr lang="pt-BR" altLang="zh-CN" sz="1800" b="1" i="1" smtClean="0">
                                          <a:solidFill>
                                            <a:schemeClr val="accent2">
                                              <a:lumMod val="50000"/>
                                            </a:schemeClr>
                                          </a:solidFill>
                                          <a:latin typeface="Cambria Math" panose="02040503050406030204" pitchFamily="18" charset="0"/>
                                        </a:rPr>
                                        <m:t>𝒑</m:t>
                                      </m:r>
                                    </m:e>
                                    <m:sub>
                                      <m:r>
                                        <a:rPr lang="pt-BR" altLang="zh-CN" sz="1800" b="1" i="1" smtClean="0">
                                          <a:solidFill>
                                            <a:schemeClr val="accent2">
                                              <a:lumMod val="50000"/>
                                            </a:schemeClr>
                                          </a:solidFill>
                                          <a:latin typeface="Cambria Math" panose="02040503050406030204" pitchFamily="18" charset="0"/>
                                        </a:rPr>
                                        <m:t>𝟐</m:t>
                                      </m:r>
                                    </m:sub>
                                  </m:sSub>
                                  <m:r>
                                    <a:rPr lang="pt-BR" altLang="zh-CN" sz="1800" b="1" i="1" smtClean="0">
                                      <a:solidFill>
                                        <a:schemeClr val="accent2">
                                          <a:lumMod val="50000"/>
                                        </a:schemeClr>
                                      </a:solidFill>
                                      <a:latin typeface="Cambria Math" panose="02040503050406030204" pitchFamily="18" charset="0"/>
                                    </a:rPr>
                                    <m:t>⋅</m:t>
                                  </m:r>
                                  <m:sSup>
                                    <m:sSupPr>
                                      <m:ctrlPr>
                                        <a:rPr lang="pt-BR" altLang="zh-CN" sz="1800" b="1" i="1" smtClean="0">
                                          <a:solidFill>
                                            <a:schemeClr val="accent2">
                                              <a:lumMod val="50000"/>
                                            </a:schemeClr>
                                          </a:solidFill>
                                          <a:latin typeface="Cambria Math" panose="02040503050406030204" pitchFamily="18" charset="0"/>
                                        </a:rPr>
                                      </m:ctrlPr>
                                    </m:sSupPr>
                                    <m:e>
                                      <m:r>
                                        <a:rPr lang="pt-BR" altLang="zh-CN" sz="1800" b="1" i="1" smtClean="0">
                                          <a:solidFill>
                                            <a:schemeClr val="accent2">
                                              <a:lumMod val="50000"/>
                                            </a:schemeClr>
                                          </a:solidFill>
                                          <a:latin typeface="Cambria Math" panose="02040503050406030204" pitchFamily="18" charset="0"/>
                                        </a:rPr>
                                        <m:t>𝒏</m:t>
                                      </m:r>
                                    </m:e>
                                    <m:sup>
                                      <m:r>
                                        <a:rPr lang="pt-BR" altLang="zh-CN" sz="1800" b="1" i="1" smtClean="0">
                                          <a:solidFill>
                                            <a:schemeClr val="accent2">
                                              <a:lumMod val="50000"/>
                                            </a:schemeClr>
                                          </a:solidFill>
                                          <a:latin typeface="Cambria Math" panose="02040503050406030204" pitchFamily="18" charset="0"/>
                                        </a:rPr>
                                        <m:t>𝟐</m:t>
                                      </m:r>
                                    </m:sup>
                                  </m:sSup>
                                </m:e>
                              </m:d>
                              <m:r>
                                <a:rPr lang="pt-BR" altLang="zh-CN" sz="1800" b="1" i="1" smtClean="0">
                                  <a:solidFill>
                                    <a:schemeClr val="accent2">
                                      <a:lumMod val="50000"/>
                                    </a:schemeClr>
                                  </a:solidFill>
                                  <a:latin typeface="Cambria Math" panose="02040503050406030204" pitchFamily="18" charset="0"/>
                                </a:rPr>
                                <m:t>⋅</m:t>
                              </m:r>
                              <m:sSup>
                                <m:sSupPr>
                                  <m:ctrlPr>
                                    <a:rPr lang="pt-BR" altLang="zh-CN" sz="1800" b="1" i="1" smtClean="0">
                                      <a:solidFill>
                                        <a:schemeClr val="accent2">
                                          <a:lumMod val="50000"/>
                                        </a:schemeClr>
                                      </a:solidFill>
                                      <a:latin typeface="Cambria Math" panose="02040503050406030204" pitchFamily="18" charset="0"/>
                                    </a:rPr>
                                  </m:ctrlPr>
                                </m:sSupPr>
                                <m:e>
                                  <m:d>
                                    <m:dPr>
                                      <m:ctrlPr>
                                        <a:rPr lang="pt-BR" altLang="zh-CN" sz="1800" b="1" i="1" smtClean="0">
                                          <a:solidFill>
                                            <a:schemeClr val="accent2">
                                              <a:lumMod val="50000"/>
                                            </a:schemeClr>
                                          </a:solidFill>
                                          <a:latin typeface="Cambria Math" panose="02040503050406030204" pitchFamily="18" charset="0"/>
                                        </a:rPr>
                                      </m:ctrlPr>
                                    </m:dPr>
                                    <m:e>
                                      <m:r>
                                        <a:rPr lang="pt-BR" altLang="zh-CN" sz="1800" b="1" i="1" smtClean="0">
                                          <a:solidFill>
                                            <a:schemeClr val="accent2">
                                              <a:lumMod val="50000"/>
                                            </a:schemeClr>
                                          </a:solidFill>
                                          <a:latin typeface="Cambria Math" panose="02040503050406030204" pitchFamily="18" charset="0"/>
                                        </a:rPr>
                                        <m:t>−</m:t>
                                      </m:r>
                                      <m:r>
                                        <a:rPr lang="pt-BR" altLang="zh-CN" sz="1800" b="1" i="1" smtClean="0">
                                          <a:solidFill>
                                            <a:schemeClr val="accent2">
                                              <a:lumMod val="50000"/>
                                            </a:schemeClr>
                                          </a:solidFill>
                                          <a:latin typeface="Cambria Math" panose="02040503050406030204" pitchFamily="18" charset="0"/>
                                        </a:rPr>
                                        <m:t>𝟐</m:t>
                                      </m:r>
                                    </m:e>
                                  </m:d>
                                </m:e>
                                <m:sup>
                                  <m:r>
                                    <a:rPr lang="pt-BR" altLang="zh-CN" sz="1800" b="1" i="1" smtClean="0">
                                      <a:solidFill>
                                        <a:schemeClr val="accent2">
                                          <a:lumMod val="50000"/>
                                        </a:schemeClr>
                                      </a:solidFill>
                                      <a:latin typeface="Cambria Math" panose="02040503050406030204" pitchFamily="18" charset="0"/>
                                    </a:rPr>
                                    <m:t>𝒏</m:t>
                                  </m:r>
                                </m:sup>
                              </m:sSup>
                            </m:oMath>
                          </a14:m>
                          <a:endParaRPr lang="zh-CN" altLang="en-US" sz="18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502970874"/>
                      </a:ext>
                    </a:extLst>
                  </a:tr>
                </a:tbl>
              </a:graphicData>
            </a:graphic>
          </p:graphicFrame>
        </mc:Choice>
        <mc:Fallback xmlns="">
          <p:graphicFrame>
            <p:nvGraphicFramePr>
              <p:cNvPr id="25" name="表格 24">
                <a:extLst>
                  <a:ext uri="{FF2B5EF4-FFF2-40B4-BE49-F238E27FC236}">
                    <a16:creationId xmlns:a16="http://schemas.microsoft.com/office/drawing/2014/main" id="{50B3D13D-0721-4A22-B244-8B37A67AD033}"/>
                  </a:ext>
                </a:extLst>
              </p:cNvPr>
              <p:cNvGraphicFramePr>
                <a:graphicFrameLocks noGrp="1"/>
              </p:cNvGraphicFramePr>
              <p:nvPr>
                <p:extLst>
                  <p:ext uri="{D42A27DB-BD31-4B8C-83A1-F6EECF244321}">
                    <p14:modId xmlns:p14="http://schemas.microsoft.com/office/powerpoint/2010/main" val="4076772882"/>
                  </p:ext>
                </p:extLst>
              </p:nvPr>
            </p:nvGraphicFramePr>
            <p:xfrm>
              <a:off x="1735426" y="5130076"/>
              <a:ext cx="8721145" cy="1203198"/>
            </p:xfrm>
            <a:graphic>
              <a:graphicData uri="http://schemas.openxmlformats.org/drawingml/2006/table">
                <a:tbl>
                  <a:tblPr>
                    <a:tableStyleId>{5C22544A-7EE6-4342-B048-85BDC9FD1C3A}</a:tableStyleId>
                  </a:tblPr>
                  <a:tblGrid>
                    <a:gridCol w="2920818">
                      <a:extLst>
                        <a:ext uri="{9D8B030D-6E8A-4147-A177-3AD203B41FA5}">
                          <a16:colId xmlns:a16="http://schemas.microsoft.com/office/drawing/2014/main" val="2154442432"/>
                        </a:ext>
                      </a:extLst>
                    </a:gridCol>
                    <a:gridCol w="5800327">
                      <a:extLst>
                        <a:ext uri="{9D8B030D-6E8A-4147-A177-3AD203B41FA5}">
                          <a16:colId xmlns:a16="http://schemas.microsoft.com/office/drawing/2014/main" val="355960408"/>
                        </a:ext>
                      </a:extLst>
                    </a:gridCol>
                  </a:tblGrid>
                  <a:tr h="401066">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7576" r="-198333" b="-22121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50420" t="-7576" b="-221212"/>
                          </a:stretch>
                        </a:blipFill>
                      </a:tcPr>
                    </a:tc>
                    <a:extLst>
                      <a:ext uri="{0D108BD9-81ED-4DB2-BD59-A6C34878D82A}">
                        <a16:rowId xmlns:a16="http://schemas.microsoft.com/office/drawing/2014/main" val="958124212"/>
                      </a:ext>
                    </a:extLst>
                  </a:tr>
                  <a:tr h="401066">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107576" r="-198333" b="-12121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50420" t="-107576" b="-121212"/>
                          </a:stretch>
                        </a:blipFill>
                      </a:tcPr>
                    </a:tc>
                    <a:extLst>
                      <a:ext uri="{0D108BD9-81ED-4DB2-BD59-A6C34878D82A}">
                        <a16:rowId xmlns:a16="http://schemas.microsoft.com/office/drawing/2014/main" val="3828555206"/>
                      </a:ext>
                    </a:extLst>
                  </a:tr>
                  <a:tr h="401066">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207576" r="-198333" b="-2121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50420" t="-207576" b="-21212"/>
                          </a:stretch>
                        </a:blipFill>
                      </a:tcPr>
                    </a:tc>
                    <a:extLst>
                      <a:ext uri="{0D108BD9-81ED-4DB2-BD59-A6C34878D82A}">
                        <a16:rowId xmlns:a16="http://schemas.microsoft.com/office/drawing/2014/main" val="3502970874"/>
                      </a:ext>
                    </a:extLst>
                  </a:tr>
                </a:tbl>
              </a:graphicData>
            </a:graphic>
          </p:graphicFrame>
        </mc:Fallback>
      </mc:AlternateContent>
      <p:sp>
        <p:nvSpPr>
          <p:cNvPr id="28" name="文本框 27">
            <a:extLst>
              <a:ext uri="{FF2B5EF4-FFF2-40B4-BE49-F238E27FC236}">
                <a16:creationId xmlns:a16="http://schemas.microsoft.com/office/drawing/2014/main" id="{E82C02DA-0924-4AB5-8F51-B0009C07EFA2}"/>
              </a:ext>
            </a:extLst>
          </p:cNvPr>
          <p:cNvSpPr txBox="1"/>
          <p:nvPr/>
        </p:nvSpPr>
        <p:spPr>
          <a:xfrm>
            <a:off x="8864092" y="1748000"/>
            <a:ext cx="2477099" cy="369332"/>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使用下面选项字母填空</a:t>
            </a:r>
          </a:p>
        </p:txBody>
      </p:sp>
      <p:sp>
        <p:nvSpPr>
          <p:cNvPr id="11" name="文本框 10">
            <a:extLst>
              <a:ext uri="{FF2B5EF4-FFF2-40B4-BE49-F238E27FC236}">
                <a16:creationId xmlns:a16="http://schemas.microsoft.com/office/drawing/2014/main" id="{B2F86994-340A-45B8-B26F-78BDAEF66CAD}"/>
              </a:ext>
            </a:extLst>
          </p:cNvPr>
          <p:cNvSpPr txBox="1"/>
          <p:nvPr/>
        </p:nvSpPr>
        <p:spPr>
          <a:xfrm>
            <a:off x="5317614" y="2328593"/>
            <a:ext cx="2392289" cy="276999"/>
          </a:xfrm>
          <a:prstGeom prst="rect">
            <a:avLst/>
          </a:prstGeom>
          <a:solidFill>
            <a:srgbClr val="F0F7EC"/>
          </a:solidFill>
        </p:spPr>
        <p:txBody>
          <a:bodyPr wrap="square" lIns="0" tIns="0" rIns="0" bIns="0" rtlCol="0">
            <a:spAutoFit/>
          </a:bodyPr>
          <a:lstStyle/>
          <a:p>
            <a:pPr algn="ctr"/>
            <a:r>
              <a:rPr lang="en-US" altLang="zh-CN" b="1">
                <a:solidFill>
                  <a:srgbClr val="C00000"/>
                </a:solidFill>
              </a:rPr>
              <a:t>(2)</a:t>
            </a:r>
            <a:endParaRPr lang="zh-CN" altLang="en-US" b="1">
              <a:solidFill>
                <a:srgbClr val="C00000"/>
              </a:solidFill>
            </a:endParaRPr>
          </a:p>
        </p:txBody>
      </p:sp>
      <p:sp>
        <p:nvSpPr>
          <p:cNvPr id="30" name="文本框 29">
            <a:extLst>
              <a:ext uri="{FF2B5EF4-FFF2-40B4-BE49-F238E27FC236}">
                <a16:creationId xmlns:a16="http://schemas.microsoft.com/office/drawing/2014/main" id="{B9900A59-8BFB-4731-958A-0E5EA799C7B7}"/>
              </a:ext>
            </a:extLst>
          </p:cNvPr>
          <p:cNvSpPr txBox="1"/>
          <p:nvPr/>
        </p:nvSpPr>
        <p:spPr>
          <a:xfrm>
            <a:off x="5443702" y="1785480"/>
            <a:ext cx="1713616" cy="276999"/>
          </a:xfrm>
          <a:prstGeom prst="rect">
            <a:avLst/>
          </a:prstGeom>
          <a:solidFill>
            <a:srgbClr val="F0F7EC"/>
          </a:solidFill>
        </p:spPr>
        <p:txBody>
          <a:bodyPr wrap="square" lIns="0" tIns="0" rIns="0" bIns="0" rtlCol="0">
            <a:spAutoFit/>
          </a:bodyPr>
          <a:lstStyle/>
          <a:p>
            <a:pPr algn="ctr"/>
            <a:r>
              <a:rPr lang="en-US" altLang="zh-CN" b="1">
                <a:solidFill>
                  <a:srgbClr val="C00000"/>
                </a:solidFill>
              </a:rPr>
              <a:t>(1)</a:t>
            </a:r>
            <a:endParaRPr lang="zh-CN" altLang="en-US" b="1">
              <a:solidFill>
                <a:srgbClr val="C00000"/>
              </a:solidFill>
            </a:endParaRPr>
          </a:p>
        </p:txBody>
      </p:sp>
      <p:sp>
        <p:nvSpPr>
          <p:cNvPr id="31" name="文本框 30">
            <a:extLst>
              <a:ext uri="{FF2B5EF4-FFF2-40B4-BE49-F238E27FC236}">
                <a16:creationId xmlns:a16="http://schemas.microsoft.com/office/drawing/2014/main" id="{53488CBA-CB19-4466-AE6E-9CD141925314}"/>
              </a:ext>
            </a:extLst>
          </p:cNvPr>
          <p:cNvSpPr txBox="1"/>
          <p:nvPr/>
        </p:nvSpPr>
        <p:spPr>
          <a:xfrm>
            <a:off x="5414388" y="2852645"/>
            <a:ext cx="2982672" cy="349702"/>
          </a:xfrm>
          <a:prstGeom prst="rect">
            <a:avLst/>
          </a:prstGeom>
          <a:solidFill>
            <a:srgbClr val="F0F7EC"/>
          </a:solidFill>
        </p:spPr>
        <p:txBody>
          <a:bodyPr wrap="square" lIns="0" tIns="72000" rIns="0" bIns="0" rtlCol="0">
            <a:spAutoFit/>
          </a:bodyPr>
          <a:lstStyle/>
          <a:p>
            <a:pPr algn="ctr"/>
            <a:r>
              <a:rPr lang="en-US" altLang="zh-CN" b="1">
                <a:solidFill>
                  <a:srgbClr val="C00000"/>
                </a:solidFill>
              </a:rPr>
              <a:t>(3)</a:t>
            </a:r>
            <a:endParaRPr lang="zh-CN" altLang="en-US" b="1">
              <a:solidFill>
                <a:srgbClr val="C00000"/>
              </a:solidFill>
            </a:endParaRPr>
          </a:p>
        </p:txBody>
      </p:sp>
      <p:sp>
        <p:nvSpPr>
          <p:cNvPr id="32" name="文本框 31">
            <a:extLst>
              <a:ext uri="{FF2B5EF4-FFF2-40B4-BE49-F238E27FC236}">
                <a16:creationId xmlns:a16="http://schemas.microsoft.com/office/drawing/2014/main" id="{382317B7-3608-47A2-9B9A-72C42A2F4C67}"/>
              </a:ext>
            </a:extLst>
          </p:cNvPr>
          <p:cNvSpPr txBox="1"/>
          <p:nvPr/>
        </p:nvSpPr>
        <p:spPr>
          <a:xfrm>
            <a:off x="6963316" y="3434021"/>
            <a:ext cx="3851601" cy="313350"/>
          </a:xfrm>
          <a:prstGeom prst="rect">
            <a:avLst/>
          </a:prstGeom>
          <a:solidFill>
            <a:srgbClr val="F0F7EC"/>
          </a:solidFill>
        </p:spPr>
        <p:txBody>
          <a:bodyPr wrap="square" lIns="0" tIns="36000" rIns="0" bIns="0" rtlCol="0">
            <a:spAutoFit/>
          </a:bodyPr>
          <a:lstStyle/>
          <a:p>
            <a:pPr algn="ctr"/>
            <a:r>
              <a:rPr lang="en-US" altLang="zh-CN" b="1">
                <a:solidFill>
                  <a:srgbClr val="C00000"/>
                </a:solidFill>
              </a:rPr>
              <a:t>(4)</a:t>
            </a:r>
            <a:endParaRPr lang="zh-CN" altLang="en-US" b="1">
              <a:solidFill>
                <a:srgbClr val="C00000"/>
              </a:solidFill>
            </a:endParaRPr>
          </a:p>
        </p:txBody>
      </p:sp>
      <p:sp>
        <p:nvSpPr>
          <p:cNvPr id="33" name="文本框 32">
            <a:extLst>
              <a:ext uri="{FF2B5EF4-FFF2-40B4-BE49-F238E27FC236}">
                <a16:creationId xmlns:a16="http://schemas.microsoft.com/office/drawing/2014/main" id="{36861A8D-56A6-41B2-95F0-6D30B4864872}"/>
              </a:ext>
            </a:extLst>
          </p:cNvPr>
          <p:cNvSpPr txBox="1"/>
          <p:nvPr/>
        </p:nvSpPr>
        <p:spPr>
          <a:xfrm>
            <a:off x="4924535" y="4044320"/>
            <a:ext cx="1713616" cy="276999"/>
          </a:xfrm>
          <a:prstGeom prst="rect">
            <a:avLst/>
          </a:prstGeom>
          <a:solidFill>
            <a:srgbClr val="F0F7EC"/>
          </a:solidFill>
        </p:spPr>
        <p:txBody>
          <a:bodyPr wrap="square" lIns="0" tIns="0" rIns="0" bIns="0" rtlCol="0">
            <a:spAutoFit/>
          </a:bodyPr>
          <a:lstStyle/>
          <a:p>
            <a:pPr algn="ctr"/>
            <a:r>
              <a:rPr lang="en-US" altLang="zh-CN" b="1">
                <a:solidFill>
                  <a:srgbClr val="C00000"/>
                </a:solidFill>
              </a:rPr>
              <a:t>(5)</a:t>
            </a:r>
            <a:endParaRPr lang="zh-CN" altLang="en-US" b="1">
              <a:solidFill>
                <a:srgbClr val="C00000"/>
              </a:solidFill>
            </a:endParaRPr>
          </a:p>
        </p:txBody>
      </p:sp>
      <p:sp>
        <p:nvSpPr>
          <p:cNvPr id="34" name="文本框 33">
            <a:extLst>
              <a:ext uri="{FF2B5EF4-FFF2-40B4-BE49-F238E27FC236}">
                <a16:creationId xmlns:a16="http://schemas.microsoft.com/office/drawing/2014/main" id="{7BF0C793-8659-4E82-A990-BE847C9DD6C5}"/>
              </a:ext>
            </a:extLst>
          </p:cNvPr>
          <p:cNvSpPr txBox="1"/>
          <p:nvPr/>
        </p:nvSpPr>
        <p:spPr>
          <a:xfrm>
            <a:off x="5443701" y="4531126"/>
            <a:ext cx="5529097" cy="349702"/>
          </a:xfrm>
          <a:prstGeom prst="rect">
            <a:avLst/>
          </a:prstGeom>
          <a:solidFill>
            <a:srgbClr val="F0F7EC"/>
          </a:solidFill>
        </p:spPr>
        <p:txBody>
          <a:bodyPr wrap="square" lIns="0" tIns="72000" rIns="0" bIns="0" rtlCol="0">
            <a:spAutoFit/>
          </a:bodyPr>
          <a:lstStyle/>
          <a:p>
            <a:pPr algn="ctr"/>
            <a:r>
              <a:rPr lang="en-US" altLang="zh-CN" b="1">
                <a:solidFill>
                  <a:srgbClr val="C00000"/>
                </a:solidFill>
              </a:rPr>
              <a:t>(6)</a:t>
            </a:r>
            <a:endParaRPr lang="zh-CN" altLang="en-US" b="1">
              <a:solidFill>
                <a:srgbClr val="C00000"/>
              </a:solidFill>
            </a:endParaRPr>
          </a:p>
        </p:txBody>
      </p:sp>
    </p:spTree>
    <p:extLst>
      <p:ext uri="{BB962C8B-B14F-4D97-AF65-F5344CB8AC3E}">
        <p14:creationId xmlns:p14="http://schemas.microsoft.com/office/powerpoint/2010/main" val="1111261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非齐次递推关系式特解形式判断练习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5A22C2C-F566-457C-B2E0-35275B5C29F3}"/>
                  </a:ext>
                </a:extLst>
              </p:cNvPr>
              <p:cNvSpPr txBox="1"/>
              <p:nvPr/>
            </p:nvSpPr>
            <p:spPr>
              <a:xfrm>
                <a:off x="759869" y="1669237"/>
                <a:ext cx="8709824"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对线性非齐次递推关系式 </a:t>
                </a:r>
                <a14:m>
                  <m:oMath xmlns:m="http://schemas.openxmlformats.org/officeDocument/2006/math">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sub>
                    </m:sSub>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𝟖</m:t>
                    </m:r>
                    <m:sSub>
                      <m:sSubPr>
                        <m:ctrlPr>
                          <a:rPr lang="en-US" altLang="zh-CN" sz="2400" b="1" i="1" smtClean="0">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𝟐</m:t>
                        </m:r>
                      </m:sub>
                    </m:sSub>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𝟏𝟔</m:t>
                    </m:r>
                    <m:sSub>
                      <m:sSubPr>
                        <m:ctrlPr>
                          <a:rPr lang="en-US" altLang="zh-CN" sz="2400" b="1" i="1" smtClean="0">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𝟒</m:t>
                        </m:r>
                      </m:sub>
                    </m:sSub>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𝑭</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𝒏</m:t>
                        </m:r>
                      </m:e>
                    </m:d>
                  </m:oMath>
                </a14:m>
                <a:endParaRPr lang="en-US" altLang="zh-CN" sz="2400" b="1">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A5A22C2C-F566-457C-B2E0-35275B5C29F3}"/>
                  </a:ext>
                </a:extLst>
              </p:cNvPr>
              <p:cNvSpPr txBox="1">
                <a:spLocks noRot="1" noChangeAspect="1" noMove="1" noResize="1" noEditPoints="1" noAdjustHandles="1" noChangeArrowheads="1" noChangeShapeType="1" noTextEdit="1"/>
              </p:cNvSpPr>
              <p:nvPr/>
            </p:nvSpPr>
            <p:spPr>
              <a:xfrm>
                <a:off x="759869" y="1669237"/>
                <a:ext cx="8709824" cy="461665"/>
              </a:xfrm>
              <a:prstGeom prst="rect">
                <a:avLst/>
              </a:prstGeom>
              <a:blipFill>
                <a:blip r:embed="rId2"/>
                <a:stretch>
                  <a:fillRect l="-1120" t="-14474" b="-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36D042D-BDE5-41D5-9B6E-F5A9BF3B2106}"/>
                  </a:ext>
                </a:extLst>
              </p:cNvPr>
              <p:cNvSpPr txBox="1"/>
              <p:nvPr/>
            </p:nvSpPr>
            <p:spPr>
              <a:xfrm>
                <a:off x="759869" y="2263307"/>
                <a:ext cx="9367667" cy="407099"/>
              </a:xfrm>
              <a:prstGeom prst="rect">
                <a:avLst/>
              </a:prstGeom>
              <a:solidFill>
                <a:schemeClr val="accent4">
                  <a:lumMod val="20000"/>
                  <a:lumOff val="80000"/>
                  <a:alpha val="50000"/>
                </a:schemeClr>
              </a:solidFill>
            </p:spPr>
            <p:txBody>
              <a:bodyPr wrap="square" rtlCol="0">
                <a:spAutoFit/>
              </a:bodyPr>
              <a:lstStyle/>
              <a:p>
                <a:r>
                  <a:rPr lang="zh-CN" altLang="en-US" sz="2000" b="1">
                    <a:solidFill>
                      <a:schemeClr val="accent2">
                        <a:lumMod val="50000"/>
                      </a:schemeClr>
                    </a:solidFill>
                  </a:rPr>
                  <a:t>伴随线性齐次递推关系式的特征方程是</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𝒙</m:t>
                        </m:r>
                      </m:e>
                      <m:sup>
                        <m:r>
                          <a:rPr lang="en-US" altLang="zh-CN" sz="2000" b="1" i="1" smtClean="0">
                            <a:solidFill>
                              <a:schemeClr val="accent2">
                                <a:lumMod val="50000"/>
                              </a:schemeClr>
                            </a:solidFill>
                            <a:latin typeface="Cambria Math" panose="02040503050406030204" pitchFamily="18" charset="0"/>
                          </a:rPr>
                          <m:t>𝟒</m:t>
                        </m:r>
                      </m:sup>
                    </m:sSup>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𝟖</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𝒙</m:t>
                        </m:r>
                      </m:e>
                      <m:sup>
                        <m:r>
                          <a:rPr lang="en-US" altLang="zh-CN" sz="2000" b="1" i="1" smtClean="0">
                            <a:solidFill>
                              <a:schemeClr val="accent2">
                                <a:lumMod val="50000"/>
                              </a:schemeClr>
                            </a:solidFill>
                            <a:latin typeface="Cambria Math" panose="02040503050406030204" pitchFamily="18" charset="0"/>
                          </a:rPr>
                          <m:t>𝟐</m:t>
                        </m:r>
                      </m:sup>
                    </m:sSup>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𝟏𝟔</m:t>
                    </m:r>
                  </m:oMath>
                </a14:m>
                <a:r>
                  <a:rPr lang="zh-CN" altLang="en-US" sz="2000" b="1">
                    <a:solidFill>
                      <a:schemeClr val="accent2">
                        <a:lumMod val="50000"/>
                      </a:schemeClr>
                    </a:solidFill>
                  </a:rPr>
                  <a:t>，有根</a:t>
                </a:r>
                <a14:m>
                  <m:oMath xmlns:m="http://schemas.openxmlformats.org/officeDocument/2006/math">
                    <m:r>
                      <a:rPr lang="en-US" altLang="zh-CN" sz="2000" b="1" i="1" smtClean="0">
                        <a:solidFill>
                          <a:srgbClr val="C00000"/>
                        </a:solidFill>
                        <a:latin typeface="Cambria Math" panose="02040503050406030204" pitchFamily="18" charset="0"/>
                      </a:rPr>
                      <m:t>𝟐</m:t>
                    </m:r>
                  </m:oMath>
                </a14:m>
                <a:r>
                  <a:rPr lang="zh-CN" altLang="en-US" sz="2000" b="1">
                    <a:solidFill>
                      <a:schemeClr val="accent2">
                        <a:lumMod val="50000"/>
                      </a:schemeClr>
                    </a:solidFill>
                  </a:rPr>
                  <a:t>和</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oMath>
                </a14:m>
                <a:r>
                  <a:rPr lang="zh-CN" altLang="en-US" sz="2000" b="1">
                    <a:solidFill>
                      <a:schemeClr val="accent2">
                        <a:lumMod val="50000"/>
                      </a:schemeClr>
                    </a:solidFill>
                  </a:rPr>
                  <a:t>，都是</a:t>
                </a:r>
                <a:r>
                  <a:rPr lang="zh-CN" altLang="en-US" sz="2000" b="1">
                    <a:solidFill>
                      <a:srgbClr val="C00000"/>
                    </a:solidFill>
                  </a:rPr>
                  <a:t>二重根</a:t>
                </a:r>
              </a:p>
            </p:txBody>
          </p:sp>
        </mc:Choice>
        <mc:Fallback xmlns="">
          <p:sp>
            <p:nvSpPr>
              <p:cNvPr id="4" name="文本框 3">
                <a:extLst>
                  <a:ext uri="{FF2B5EF4-FFF2-40B4-BE49-F238E27FC236}">
                    <a16:creationId xmlns:a16="http://schemas.microsoft.com/office/drawing/2014/main" id="{B36D042D-BDE5-41D5-9B6E-F5A9BF3B2106}"/>
                  </a:ext>
                </a:extLst>
              </p:cNvPr>
              <p:cNvSpPr txBox="1">
                <a:spLocks noRot="1" noChangeAspect="1" noMove="1" noResize="1" noEditPoints="1" noAdjustHandles="1" noChangeArrowheads="1" noChangeShapeType="1" noTextEdit="1"/>
              </p:cNvSpPr>
              <p:nvPr/>
            </p:nvSpPr>
            <p:spPr>
              <a:xfrm>
                <a:off x="759869" y="2263307"/>
                <a:ext cx="9367667" cy="407099"/>
              </a:xfrm>
              <a:prstGeom prst="rect">
                <a:avLst/>
              </a:prstGeom>
              <a:blipFill>
                <a:blip r:embed="rId3"/>
                <a:stretch>
                  <a:fillRect l="-716" t="-5970" b="-25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E920A53-F2AA-4C81-8FEA-AA7A1F6E44CA}"/>
                  </a:ext>
                </a:extLst>
              </p:cNvPr>
              <p:cNvSpPr txBox="1"/>
              <p:nvPr/>
            </p:nvSpPr>
            <p:spPr>
              <a:xfrm>
                <a:off x="759869" y="2797920"/>
                <a:ext cx="10581322" cy="3226011"/>
              </a:xfrm>
              <a:prstGeom prst="rect">
                <a:avLst/>
              </a:prstGeom>
              <a:solidFill>
                <a:schemeClr val="accent6">
                  <a:lumMod val="20000"/>
                  <a:lumOff val="80000"/>
                  <a:alpha val="50000"/>
                </a:schemeClr>
              </a:solidFill>
            </p:spPr>
            <p:txBody>
              <a:bodyPr wrap="square" rtlCol="0">
                <a:spAutoFit/>
              </a:bodyPr>
              <a:lstStyle/>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𝒏</m:t>
                        </m:r>
                      </m:e>
                    </m:d>
                    <m:r>
                      <a:rPr lang="en-US" altLang="zh-CN" sz="2000" b="1" i="1" smtClean="0">
                        <a:solidFill>
                          <a:schemeClr val="tx2">
                            <a:lumMod val="50000"/>
                          </a:schemeClr>
                        </a:solidFill>
                        <a:latin typeface="Cambria Math" panose="02040503050406030204" pitchFamily="18" charset="0"/>
                      </a:rPr>
                      <m:t>= </m:t>
                    </m:r>
                    <m:sSup>
                      <m:sSupPr>
                        <m:ctrlPr>
                          <a:rPr lang="en-US" altLang="zh-CN" sz="2000" b="1" i="1" smtClean="0">
                            <a:solidFill>
                              <a:schemeClr val="tx2">
                                <a:lumMod val="50000"/>
                              </a:schemeClr>
                            </a:solidFill>
                            <a:latin typeface="Cambria Math" panose="02040503050406030204" pitchFamily="18" charset="0"/>
                          </a:rPr>
                        </m:ctrlPr>
                      </m:sSupPr>
                      <m:e>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𝟐</m:t>
                            </m:r>
                          </m:e>
                        </m:d>
                      </m:e>
                      <m:sup>
                        <m:r>
                          <a:rPr lang="en-US" altLang="zh-CN" sz="2000" b="1" i="1" smtClean="0">
                            <a:solidFill>
                              <a:schemeClr val="tx2">
                                <a:lumMod val="50000"/>
                              </a:schemeClr>
                            </a:solidFill>
                            <a:latin typeface="Cambria Math" panose="02040503050406030204" pitchFamily="18" charset="0"/>
                          </a:rPr>
                          <m:t>𝒏</m:t>
                        </m:r>
                      </m:sup>
                    </m:sSup>
                  </m:oMath>
                </a14:m>
                <a:r>
                  <a:rPr lang="zh-CN" altLang="en-US" sz="2000" b="1">
                    <a:solidFill>
                      <a:schemeClr val="tx2">
                        <a:lumMod val="50000"/>
                      </a:schemeClr>
                    </a:solidFill>
                  </a:rPr>
                  <a:t>时，它的特解形式是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𝟎</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e>
                        </m:d>
                      </m:e>
                      <m:sup>
                        <m:r>
                          <a:rPr lang="en-US" altLang="zh-CN" sz="2000" b="1" i="1" smtClean="0">
                            <a:solidFill>
                              <a:srgbClr val="C00000"/>
                            </a:solidFill>
                            <a:latin typeface="Cambria Math" panose="02040503050406030204" pitchFamily="18" charset="0"/>
                          </a:rPr>
                          <m:t>𝒏</m:t>
                        </m:r>
                      </m:sup>
                    </m:sSup>
                  </m:oMath>
                </a14:m>
                <a:r>
                  <a:rPr lang="en-US" altLang="zh-CN" sz="2000" b="1">
                    <a:solidFill>
                      <a:schemeClr val="tx2">
                        <a:lumMod val="50000"/>
                      </a:schemeClr>
                    </a:solidFill>
                  </a:rPr>
                  <a:t> </a:t>
                </a:r>
                <a:r>
                  <a:rPr lang="zh-CN" altLang="en-US" sz="2000" b="1">
                    <a:solidFill>
                      <a:schemeClr val="tx2">
                        <a:lumMod val="50000"/>
                      </a:schemeClr>
                    </a:solidFill>
                  </a:rPr>
                  <a:t>；</a:t>
                </a:r>
              </a:p>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𝒏</m:t>
                        </m:r>
                      </m:e>
                    </m:d>
                    <m:r>
                      <a:rPr lang="en-US" altLang="zh-CN" sz="2000" b="1" i="1" smtClean="0">
                        <a:solidFill>
                          <a:schemeClr val="tx2">
                            <a:lumMod val="50000"/>
                          </a:schemeClr>
                        </a:solidFill>
                        <a:latin typeface="Cambria Math" panose="02040503050406030204" pitchFamily="18" charset="0"/>
                      </a:rPr>
                      <m:t>= </m:t>
                    </m:r>
                    <m:r>
                      <a:rPr lang="en-US" altLang="zh-CN" sz="2000" b="1" i="1" smtClean="0">
                        <a:solidFill>
                          <a:schemeClr val="tx2">
                            <a:lumMod val="50000"/>
                          </a:schemeClr>
                        </a:solidFill>
                        <a:latin typeface="Cambria Math" panose="02040503050406030204" pitchFamily="18" charset="0"/>
                      </a:rPr>
                      <m:t>𝒏</m:t>
                    </m:r>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𝟐</m:t>
                        </m:r>
                      </m:e>
                      <m:sup>
                        <m:r>
                          <a:rPr lang="en-US" altLang="zh-CN" sz="2000" b="1" i="1" smtClean="0">
                            <a:solidFill>
                              <a:schemeClr val="tx2">
                                <a:lumMod val="50000"/>
                              </a:schemeClr>
                            </a:solidFill>
                            <a:latin typeface="Cambria Math" panose="02040503050406030204" pitchFamily="18" charset="0"/>
                          </a:rPr>
                          <m:t>𝒏</m:t>
                        </m:r>
                      </m:sup>
                    </m:sSup>
                  </m:oMath>
                </a14:m>
                <a:r>
                  <a:rPr lang="zh-CN" altLang="en-US" sz="2000" b="1">
                    <a:solidFill>
                      <a:schemeClr val="tx2">
                        <a:lumMod val="50000"/>
                      </a:schemeClr>
                    </a:solidFill>
                  </a:rPr>
                  <a:t>时，它的特解形式是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m:t>
                    </m:r>
                    <m:d>
                      <m:dPr>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𝟎</m:t>
                            </m:r>
                          </m:sub>
                        </m:sSub>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e>
                    </m:d>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𝒏</m:t>
                        </m:r>
                      </m:sup>
                    </m:sSup>
                  </m:oMath>
                </a14:m>
                <a:r>
                  <a:rPr lang="en-US" altLang="zh-CN" sz="2000" b="1">
                    <a:solidFill>
                      <a:schemeClr val="tx2">
                        <a:lumMod val="50000"/>
                      </a:schemeClr>
                    </a:solidFill>
                  </a:rPr>
                  <a:t> </a:t>
                </a:r>
                <a:r>
                  <a:rPr lang="zh-CN" altLang="en-US" sz="2000" b="1">
                    <a:solidFill>
                      <a:schemeClr val="tx2">
                        <a:lumMod val="50000"/>
                      </a:schemeClr>
                    </a:solidFill>
                  </a:rPr>
                  <a:t>；</a:t>
                </a:r>
              </a:p>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𝒏</m:t>
                        </m:r>
                      </m:e>
                    </m:d>
                    <m:r>
                      <a:rPr lang="en-US" altLang="zh-CN" sz="2000" b="1" i="1" smtClean="0">
                        <a:solidFill>
                          <a:schemeClr val="tx2">
                            <a:lumMod val="50000"/>
                          </a:schemeClr>
                        </a:solidFill>
                        <a:latin typeface="Cambria Math" panose="02040503050406030204" pitchFamily="18" charset="0"/>
                      </a:rPr>
                      <m:t>= </m:t>
                    </m:r>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𝒏</m:t>
                        </m:r>
                      </m:e>
                      <m:sup>
                        <m:r>
                          <a:rPr lang="en-US" altLang="zh-CN" sz="2000" b="1" i="1" smtClean="0">
                            <a:solidFill>
                              <a:schemeClr val="tx2">
                                <a:lumMod val="50000"/>
                              </a:schemeClr>
                            </a:solidFill>
                            <a:latin typeface="Cambria Math" panose="02040503050406030204" pitchFamily="18" charset="0"/>
                          </a:rPr>
                          <m:t>𝟐</m:t>
                        </m:r>
                      </m:sup>
                    </m:sSup>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𝟒</m:t>
                        </m:r>
                      </m:e>
                      <m:sup>
                        <m:r>
                          <a:rPr lang="en-US" altLang="zh-CN" sz="2000" b="1" i="1" smtClean="0">
                            <a:solidFill>
                              <a:schemeClr val="tx2">
                                <a:lumMod val="50000"/>
                              </a:schemeClr>
                            </a:solidFill>
                            <a:latin typeface="Cambria Math" panose="02040503050406030204" pitchFamily="18" charset="0"/>
                          </a:rPr>
                          <m:t>𝒏</m:t>
                        </m:r>
                      </m:sup>
                    </m:sSup>
                  </m:oMath>
                </a14:m>
                <a:r>
                  <a:rPr lang="zh-CN" altLang="en-US" sz="2000" b="1">
                    <a:solidFill>
                      <a:schemeClr val="tx2">
                        <a:lumMod val="50000"/>
                      </a:schemeClr>
                    </a:solidFill>
                  </a:rPr>
                  <a:t>时，它的特解形式是   </a:t>
                </a:r>
                <a14:m>
                  <m:oMath xmlns:m="http://schemas.openxmlformats.org/officeDocument/2006/math">
                    <m:d>
                      <m:dPr>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𝟎</m:t>
                            </m:r>
                          </m:sub>
                        </m:sSub>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𝟐</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e>
                    </m:d>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𝟒</m:t>
                        </m:r>
                      </m:e>
                      <m:sup>
                        <m:r>
                          <a:rPr lang="en-US" altLang="zh-CN" sz="2000" b="1" i="1" smtClean="0">
                            <a:solidFill>
                              <a:srgbClr val="C00000"/>
                            </a:solidFill>
                            <a:latin typeface="Cambria Math" panose="02040503050406030204" pitchFamily="18" charset="0"/>
                          </a:rPr>
                          <m:t>𝒏</m:t>
                        </m:r>
                      </m:sup>
                    </m:sSup>
                  </m:oMath>
                </a14:m>
                <a:r>
                  <a:rPr lang="en-US" altLang="zh-CN" sz="2000" b="1">
                    <a:solidFill>
                      <a:schemeClr val="tx2">
                        <a:lumMod val="50000"/>
                      </a:schemeClr>
                    </a:solidFill>
                  </a:rPr>
                  <a:t> </a:t>
                </a:r>
                <a:r>
                  <a:rPr lang="zh-CN" altLang="en-US" sz="2000" b="1">
                    <a:solidFill>
                      <a:schemeClr val="tx2">
                        <a:lumMod val="50000"/>
                      </a:schemeClr>
                    </a:solidFill>
                  </a:rPr>
                  <a:t>；</a:t>
                </a:r>
              </a:p>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𝒏</m:t>
                        </m:r>
                      </m:e>
                    </m:d>
                    <m:r>
                      <a:rPr lang="en-US" altLang="zh-CN" sz="2000" b="1" i="1" smtClean="0">
                        <a:solidFill>
                          <a:schemeClr val="tx2">
                            <a:lumMod val="50000"/>
                          </a:schemeClr>
                        </a:solidFill>
                        <a:latin typeface="Cambria Math" panose="02040503050406030204" pitchFamily="18" charset="0"/>
                      </a:rPr>
                      <m:t>= </m:t>
                    </m:r>
                    <m:d>
                      <m:dPr>
                        <m:ctrlPr>
                          <a:rPr lang="en-US" altLang="zh-CN" sz="2000" b="1" i="1" smtClean="0">
                            <a:solidFill>
                              <a:schemeClr val="tx2">
                                <a:lumMod val="50000"/>
                              </a:schemeClr>
                            </a:solidFill>
                            <a:latin typeface="Cambria Math" panose="02040503050406030204" pitchFamily="18" charset="0"/>
                          </a:rPr>
                        </m:ctrlPr>
                      </m:dPr>
                      <m:e>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𝒏</m:t>
                            </m:r>
                          </m:e>
                          <m:sup>
                            <m:r>
                              <a:rPr lang="en-US" altLang="zh-CN" sz="2000" b="1" i="1" smtClean="0">
                                <a:solidFill>
                                  <a:schemeClr val="tx2">
                                    <a:lumMod val="50000"/>
                                  </a:schemeClr>
                                </a:solidFill>
                                <a:latin typeface="Cambria Math" panose="02040503050406030204" pitchFamily="18" charset="0"/>
                              </a:rPr>
                              <m:t>𝟐</m:t>
                            </m:r>
                          </m:sup>
                        </m:sSup>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𝒏</m:t>
                        </m:r>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𝟏</m:t>
                        </m:r>
                      </m:e>
                    </m:d>
                    <m:sSup>
                      <m:sSupPr>
                        <m:ctrlPr>
                          <a:rPr lang="en-US" altLang="zh-CN" sz="2000" b="1" i="1" smtClean="0">
                            <a:solidFill>
                              <a:schemeClr val="tx2">
                                <a:lumMod val="50000"/>
                              </a:schemeClr>
                            </a:solidFill>
                            <a:latin typeface="Cambria Math" panose="02040503050406030204" pitchFamily="18" charset="0"/>
                          </a:rPr>
                        </m:ctrlPr>
                      </m:sSupPr>
                      <m:e>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𝟐</m:t>
                            </m:r>
                          </m:e>
                        </m:d>
                      </m:e>
                      <m:sup>
                        <m:r>
                          <a:rPr lang="en-US" altLang="zh-CN" sz="2000" b="1" i="1" smtClean="0">
                            <a:solidFill>
                              <a:schemeClr val="tx2">
                                <a:lumMod val="50000"/>
                              </a:schemeClr>
                            </a:solidFill>
                            <a:latin typeface="Cambria Math" panose="02040503050406030204" pitchFamily="18" charset="0"/>
                          </a:rPr>
                          <m:t>𝒏</m:t>
                        </m:r>
                      </m:sup>
                    </m:sSup>
                  </m:oMath>
                </a14:m>
                <a:r>
                  <a:rPr lang="zh-CN" altLang="en-US" sz="2000" b="1">
                    <a:solidFill>
                      <a:schemeClr val="tx2">
                        <a:lumMod val="50000"/>
                      </a:schemeClr>
                    </a:solidFill>
                  </a:rPr>
                  <a:t>时，它的特解形式是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m:t>
                    </m:r>
                    <m:d>
                      <m:dPr>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𝟎</m:t>
                            </m:r>
                          </m:sub>
                        </m:sSub>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𝟐</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e>
                    </m:d>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e>
                        </m:d>
                      </m:e>
                      <m:sup>
                        <m:r>
                          <a:rPr lang="en-US" altLang="zh-CN" sz="2000" b="1" i="1" smtClean="0">
                            <a:solidFill>
                              <a:srgbClr val="C00000"/>
                            </a:solidFill>
                            <a:latin typeface="Cambria Math" panose="02040503050406030204" pitchFamily="18" charset="0"/>
                          </a:rPr>
                          <m:t>𝒏</m:t>
                        </m:r>
                      </m:sup>
                    </m:sSup>
                  </m:oMath>
                </a14:m>
                <a:r>
                  <a:rPr lang="en-US" altLang="zh-CN" sz="2000" b="1">
                    <a:solidFill>
                      <a:schemeClr val="tx2">
                        <a:lumMod val="50000"/>
                      </a:schemeClr>
                    </a:solidFill>
                  </a:rPr>
                  <a:t> </a:t>
                </a:r>
                <a:r>
                  <a:rPr lang="zh-CN" altLang="en-US" sz="2000" b="1">
                    <a:solidFill>
                      <a:schemeClr val="tx2">
                        <a:lumMod val="50000"/>
                      </a:schemeClr>
                    </a:solidFill>
                  </a:rPr>
                  <a:t>；</a:t>
                </a:r>
              </a:p>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𝒏</m:t>
                    </m:r>
                    <m:r>
                      <a:rPr lang="en-US" altLang="zh-CN" sz="2000" b="1" i="1" smtClean="0">
                        <a:solidFill>
                          <a:schemeClr val="tx2">
                            <a:lumMod val="50000"/>
                          </a:schemeClr>
                        </a:solidFill>
                        <a:latin typeface="Cambria Math" panose="02040503050406030204" pitchFamily="18" charset="0"/>
                      </a:rPr>
                      <m:t>) = </m:t>
                    </m:r>
                    <m:r>
                      <a:rPr lang="en-US" altLang="zh-CN" sz="2000" b="1" i="1" smtClean="0">
                        <a:solidFill>
                          <a:schemeClr val="tx2">
                            <a:lumMod val="50000"/>
                          </a:schemeClr>
                        </a:solidFill>
                        <a:latin typeface="Cambria Math" panose="02040503050406030204" pitchFamily="18" charset="0"/>
                      </a:rPr>
                      <m:t>𝟐</m:t>
                    </m:r>
                  </m:oMath>
                </a14:m>
                <a:r>
                  <a:rPr lang="zh-CN" altLang="en-US" sz="2000" b="1">
                    <a:solidFill>
                      <a:schemeClr val="tx2">
                        <a:lumMod val="50000"/>
                      </a:schemeClr>
                    </a:solidFill>
                  </a:rPr>
                  <a:t>时，它的特解形式是          </a:t>
                </a:r>
                <a14:m>
                  <m:oMath xmlns:m="http://schemas.openxmlformats.org/officeDocument/2006/math">
                    <m:r>
                      <a:rPr lang="zh-CN" altLang="en-US" sz="2000" b="1" i="1" smtClean="0">
                        <a:solidFill>
                          <a:schemeClr val="tx2">
                            <a:lumMod val="50000"/>
                          </a:schemeClr>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a:solidFill>
                              <a:srgbClr val="C00000"/>
                            </a:solidFill>
                            <a:latin typeface="Cambria Math" panose="02040503050406030204" pitchFamily="18" charset="0"/>
                          </a:rPr>
                          <m:t>𝒑</m:t>
                        </m:r>
                      </m:e>
                      <m:sub>
                        <m:r>
                          <a:rPr lang="en-US" altLang="zh-CN" sz="2000" b="1" i="1">
                            <a:solidFill>
                              <a:srgbClr val="C00000"/>
                            </a:solidFill>
                            <a:latin typeface="Cambria Math" panose="02040503050406030204" pitchFamily="18" charset="0"/>
                          </a:rPr>
                          <m:t>𝟎</m:t>
                        </m:r>
                      </m:sub>
                    </m:sSub>
                  </m:oMath>
                </a14:m>
                <a:r>
                  <a:rPr lang="en-US" altLang="zh-CN" sz="2000" b="1">
                    <a:solidFill>
                      <a:schemeClr val="tx2">
                        <a:lumMod val="50000"/>
                      </a:schemeClr>
                    </a:solidFill>
                  </a:rPr>
                  <a:t>           </a:t>
                </a:r>
                <a:r>
                  <a:rPr lang="zh-CN" altLang="en-US" sz="2000" b="1">
                    <a:solidFill>
                      <a:schemeClr val="tx2">
                        <a:lumMod val="50000"/>
                      </a:schemeClr>
                    </a:solidFill>
                  </a:rPr>
                  <a:t>；</a:t>
                </a:r>
              </a:p>
              <a:p>
                <a:pPr marL="342900" indent="-342900">
                  <a:spcBef>
                    <a:spcPts val="1200"/>
                  </a:spcBef>
                  <a:spcAft>
                    <a:spcPts val="600"/>
                  </a:spcAft>
                  <a:buFont typeface="Arial" panose="020B0604020202020204" pitchFamily="34" charset="0"/>
                  <a:buChar char="•"/>
                </a:pPr>
                <a:r>
                  <a:rPr lang="zh-CN" altLang="en-US" sz="2000" b="1">
                    <a:solidFill>
                      <a:schemeClr val="tx2">
                        <a:lumMod val="50000"/>
                      </a:schemeClr>
                    </a:solidFill>
                  </a:rPr>
                  <a:t>当</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𝑭</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smtClean="0">
                            <a:solidFill>
                              <a:schemeClr val="tx2">
                                <a:lumMod val="50000"/>
                              </a:schemeClr>
                            </a:solidFill>
                            <a:latin typeface="Cambria Math" panose="02040503050406030204" pitchFamily="18" charset="0"/>
                          </a:rPr>
                          <m:t>𝒏</m:t>
                        </m:r>
                      </m:e>
                    </m:d>
                    <m:r>
                      <a:rPr lang="en-US" altLang="zh-CN" sz="2000" b="1" i="1" smtClean="0">
                        <a:solidFill>
                          <a:schemeClr val="tx2">
                            <a:lumMod val="50000"/>
                          </a:schemeClr>
                        </a:solidFill>
                        <a:latin typeface="Cambria Math" panose="02040503050406030204" pitchFamily="18" charset="0"/>
                      </a:rPr>
                      <m:t>= </m:t>
                    </m:r>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𝒏</m:t>
                        </m:r>
                      </m:e>
                      <m:sup>
                        <m:r>
                          <a:rPr lang="en-US" altLang="zh-CN" sz="2000" b="1" i="1" smtClean="0">
                            <a:solidFill>
                              <a:schemeClr val="tx2">
                                <a:lumMod val="50000"/>
                              </a:schemeClr>
                            </a:solidFill>
                            <a:latin typeface="Cambria Math" panose="02040503050406030204" pitchFamily="18" charset="0"/>
                          </a:rPr>
                          <m:t>𝟒</m:t>
                        </m:r>
                      </m:sup>
                    </m:sSup>
                    <m:sSup>
                      <m:sSupPr>
                        <m:ctrlPr>
                          <a:rPr lang="en-US" altLang="zh-CN" sz="2000" b="1" i="1" smtClean="0">
                            <a:solidFill>
                              <a:schemeClr val="tx2">
                                <a:lumMod val="50000"/>
                              </a:schemeClr>
                            </a:solidFill>
                            <a:latin typeface="Cambria Math" panose="02040503050406030204" pitchFamily="18" charset="0"/>
                          </a:rPr>
                        </m:ctrlPr>
                      </m:sSupPr>
                      <m:e>
                        <m:r>
                          <a:rPr lang="en-US" altLang="zh-CN" sz="2000" b="1" i="1" smtClean="0">
                            <a:solidFill>
                              <a:schemeClr val="tx2">
                                <a:lumMod val="50000"/>
                              </a:schemeClr>
                            </a:solidFill>
                            <a:latin typeface="Cambria Math" panose="02040503050406030204" pitchFamily="18" charset="0"/>
                          </a:rPr>
                          <m:t>𝟐</m:t>
                        </m:r>
                      </m:e>
                      <m:sup>
                        <m:r>
                          <a:rPr lang="en-US" altLang="zh-CN" sz="2000" b="1" i="1" smtClean="0">
                            <a:solidFill>
                              <a:schemeClr val="tx2">
                                <a:lumMod val="50000"/>
                              </a:schemeClr>
                            </a:solidFill>
                            <a:latin typeface="Cambria Math" panose="02040503050406030204" pitchFamily="18" charset="0"/>
                          </a:rPr>
                          <m:t>𝒏</m:t>
                        </m:r>
                      </m:sup>
                    </m:sSup>
                  </m:oMath>
                </a14:m>
                <a:r>
                  <a:rPr lang="zh-CN" altLang="en-US" sz="2000" b="1">
                    <a:solidFill>
                      <a:schemeClr val="tx2">
                        <a:lumMod val="50000"/>
                      </a:schemeClr>
                    </a:solidFill>
                  </a:rPr>
                  <a:t>时，它的特解形式是   </a:t>
                </a:r>
                <a14:m>
                  <m:oMath xmlns:m="http://schemas.openxmlformats.org/officeDocument/2006/math">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d>
                      <m:dPr>
                        <m:ctrlPr>
                          <a:rPr lang="en-US" altLang="zh-CN" sz="2000" b="1" i="1" smtClean="0">
                            <a:solidFill>
                              <a:srgbClr val="C00000"/>
                            </a:solidFill>
                            <a:latin typeface="Cambria Math" panose="02040503050406030204" pitchFamily="18" charset="0"/>
                          </a:rPr>
                        </m:ctrlPr>
                      </m:dPr>
                      <m:e>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𝟎</m:t>
                            </m:r>
                          </m:sub>
                        </m:sSub>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𝟏</m:t>
                            </m:r>
                          </m:sub>
                        </m:sSub>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𝟐</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𝟑</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𝟑</m:t>
                            </m:r>
                          </m:sup>
                        </m:sSup>
                        <m:r>
                          <a:rPr lang="en-US" altLang="zh-CN" sz="2000" b="1" i="1" smtClean="0">
                            <a:solidFill>
                              <a:srgbClr val="C00000"/>
                            </a:solidFill>
                            <a:latin typeface="Cambria Math" panose="02040503050406030204" pitchFamily="18" charset="0"/>
                          </a:rPr>
                          <m:t>+ </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𝒑</m:t>
                            </m:r>
                          </m:e>
                          <m:sub>
                            <m:r>
                              <a:rPr lang="en-US" altLang="zh-CN" sz="2000" b="1" i="1" smtClean="0">
                                <a:solidFill>
                                  <a:srgbClr val="C00000"/>
                                </a:solidFill>
                                <a:latin typeface="Cambria Math" panose="02040503050406030204" pitchFamily="18" charset="0"/>
                              </a:rPr>
                              <m:t>𝟒</m:t>
                            </m:r>
                          </m:sub>
                        </m:sSub>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𝟒</m:t>
                            </m:r>
                          </m:sup>
                        </m:sSup>
                      </m:e>
                    </m:d>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𝟐</m:t>
                        </m:r>
                      </m:e>
                      <m:sup>
                        <m:r>
                          <a:rPr lang="en-US" altLang="zh-CN" sz="2000" b="1" i="1" smtClean="0">
                            <a:solidFill>
                              <a:srgbClr val="C00000"/>
                            </a:solidFill>
                            <a:latin typeface="Cambria Math" panose="02040503050406030204" pitchFamily="18" charset="0"/>
                          </a:rPr>
                          <m:t>𝒏</m:t>
                        </m:r>
                      </m:sup>
                    </m:sSup>
                  </m:oMath>
                </a14:m>
                <a:r>
                  <a:rPr lang="en-US" altLang="zh-CN" sz="2000" b="1">
                    <a:solidFill>
                      <a:schemeClr val="tx2">
                        <a:lumMod val="50000"/>
                      </a:schemeClr>
                    </a:solidFill>
                  </a:rPr>
                  <a:t> </a:t>
                </a:r>
                <a:r>
                  <a:rPr lang="zh-CN" altLang="en-US" sz="2000" b="1">
                    <a:solidFill>
                      <a:schemeClr val="tx2">
                        <a:lumMod val="50000"/>
                      </a:schemeClr>
                    </a:solidFill>
                  </a:rPr>
                  <a:t>。</a:t>
                </a:r>
              </a:p>
            </p:txBody>
          </p:sp>
        </mc:Choice>
        <mc:Fallback xmlns="">
          <p:sp>
            <p:nvSpPr>
              <p:cNvPr id="6" name="文本框 5">
                <a:extLst>
                  <a:ext uri="{FF2B5EF4-FFF2-40B4-BE49-F238E27FC236}">
                    <a16:creationId xmlns:a16="http://schemas.microsoft.com/office/drawing/2014/main" id="{9E920A53-F2AA-4C81-8FEA-AA7A1F6E44CA}"/>
                  </a:ext>
                </a:extLst>
              </p:cNvPr>
              <p:cNvSpPr txBox="1">
                <a:spLocks noRot="1" noChangeAspect="1" noMove="1" noResize="1" noEditPoints="1" noAdjustHandles="1" noChangeArrowheads="1" noChangeShapeType="1" noTextEdit="1"/>
              </p:cNvSpPr>
              <p:nvPr/>
            </p:nvSpPr>
            <p:spPr>
              <a:xfrm>
                <a:off x="759869" y="2797920"/>
                <a:ext cx="10581322" cy="3226011"/>
              </a:xfrm>
              <a:prstGeom prst="rect">
                <a:avLst/>
              </a:prstGeom>
              <a:blipFill>
                <a:blip r:embed="rId4"/>
                <a:stretch>
                  <a:fillRect l="-519" t="-945" r="-403" b="-2079"/>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3AE8FDE2-31CD-4945-AEA9-B818BF2C4345}"/>
              </a:ext>
            </a:extLst>
          </p:cNvPr>
          <p:cNvGrpSpPr/>
          <p:nvPr/>
        </p:nvGrpSpPr>
        <p:grpSpPr>
          <a:xfrm>
            <a:off x="759869" y="1075715"/>
            <a:ext cx="10395214" cy="432491"/>
            <a:chOff x="530010" y="3150023"/>
            <a:chExt cx="10395214" cy="432491"/>
          </a:xfrm>
        </p:grpSpPr>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3957609A-EAE9-445B-9AD3-B2AABB48B213}"/>
                    </a:ext>
                  </a:extLst>
                </p:cNvPr>
                <p:cNvSpPr/>
                <p:nvPr/>
              </p:nvSpPr>
              <p:spPr>
                <a:xfrm>
                  <a:off x="530010" y="3181601"/>
                  <a:ext cx="4164666" cy="369332"/>
                </a:xfrm>
                <a:prstGeom prst="rect">
                  <a:avLst/>
                </a:prstGeom>
                <a:solidFill>
                  <a:schemeClr val="accent4">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𝒏</m:t>
                            </m:r>
                          </m:e>
                        </m:d>
                        <m:r>
                          <a:rPr lang="en-US" altLang="zh-CN" b="1" i="1">
                            <a:solidFill>
                              <a:schemeClr val="accent2">
                                <a:lumMod val="50000"/>
                              </a:schemeClr>
                            </a:solidFill>
                            <a:latin typeface="Cambria Math" panose="02040503050406030204" pitchFamily="18" charset="0"/>
                          </a:rPr>
                          <m:t>= </m:t>
                        </m:r>
                        <m:d>
                          <m:dPr>
                            <m:ctrlPr>
                              <a:rPr lang="en-US" altLang="zh-CN" b="1" i="1">
                                <a:solidFill>
                                  <a:schemeClr val="accent2">
                                    <a:lumMod val="50000"/>
                                  </a:schemeClr>
                                </a:solidFill>
                                <a:latin typeface="Cambria Math" panose="02040503050406030204" pitchFamily="18" charset="0"/>
                              </a:rPr>
                            </m:ctrlPr>
                          </m:dPr>
                          <m:e>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𝒕</m:t>
                                </m:r>
                              </m:sub>
                            </m:sSub>
                            <m:r>
                              <a:rPr lang="en-US" altLang="zh-CN" b="1" i="1">
                                <a:solidFill>
                                  <a:schemeClr val="accent2">
                                    <a:lumMod val="50000"/>
                                  </a:schemeClr>
                                </a:solidFill>
                                <a:latin typeface="Cambria Math" panose="02040503050406030204" pitchFamily="18" charset="0"/>
                              </a:rPr>
                              <m:t>⋅</m:t>
                            </m:r>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𝒏</m:t>
                                </m:r>
                              </m:e>
                              <m:sup>
                                <m:r>
                                  <a:rPr lang="en-US" altLang="zh-CN" b="1" i="1">
                                    <a:solidFill>
                                      <a:schemeClr val="accent2">
                                        <a:lumMod val="50000"/>
                                      </a:schemeClr>
                                    </a:solidFill>
                                    <a:latin typeface="Cambria Math" panose="02040503050406030204" pitchFamily="18" charset="0"/>
                                  </a:rPr>
                                  <m:t>𝒕</m:t>
                                </m:r>
                              </m:sup>
                            </m:sSup>
                            <m:r>
                              <a:rPr lang="en-US" altLang="zh-CN" b="1" i="1">
                                <a:solidFill>
                                  <a:schemeClr val="accent2">
                                    <a:lumMod val="50000"/>
                                  </a:schemeClr>
                                </a:solidFill>
                                <a:latin typeface="Cambria Math" panose="02040503050406030204" pitchFamily="18" charset="0"/>
                              </a:rPr>
                              <m:t>+ ⋯+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 +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𝟎</m:t>
                                </m:r>
                              </m:sub>
                            </m:sSub>
                          </m:e>
                        </m:d>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𝒔</m:t>
                            </m:r>
                          </m:e>
                          <m:sup>
                            <m:r>
                              <a:rPr lang="en-US" altLang="zh-CN" b="1" i="1">
                                <a:solidFill>
                                  <a:schemeClr val="accent2">
                                    <a:lumMod val="50000"/>
                                  </a:schemeClr>
                                </a:solidFill>
                                <a:latin typeface="Cambria Math" panose="02040503050406030204" pitchFamily="18" charset="0"/>
                              </a:rPr>
                              <m:t>𝒏</m:t>
                            </m:r>
                          </m:sup>
                        </m:sSup>
                      </m:oMath>
                    </m:oMathPara>
                  </a14:m>
                  <a:endParaRPr lang="zh-CN" altLang="en-US"/>
                </a:p>
              </p:txBody>
            </p:sp>
          </mc:Choice>
          <mc:Fallback xmlns="">
            <p:sp>
              <p:nvSpPr>
                <p:cNvPr id="13" name="矩形 12">
                  <a:extLst>
                    <a:ext uri="{FF2B5EF4-FFF2-40B4-BE49-F238E27FC236}">
                      <a16:creationId xmlns:a16="http://schemas.microsoft.com/office/drawing/2014/main" id="{3957609A-EAE9-445B-9AD3-B2AABB48B213}"/>
                    </a:ext>
                  </a:extLst>
                </p:cNvPr>
                <p:cNvSpPr>
                  <a:spLocks noRot="1" noChangeAspect="1" noMove="1" noResize="1" noEditPoints="1" noAdjustHandles="1" noChangeArrowheads="1" noChangeShapeType="1" noTextEdit="1"/>
                </p:cNvSpPr>
                <p:nvPr/>
              </p:nvSpPr>
              <p:spPr>
                <a:xfrm>
                  <a:off x="530010" y="3181601"/>
                  <a:ext cx="4164666"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9AA5838-7CFE-489F-9A77-8A581DAA990F}"/>
                    </a:ext>
                  </a:extLst>
                </p:cNvPr>
                <p:cNvSpPr/>
                <p:nvPr/>
              </p:nvSpPr>
              <p:spPr>
                <a:xfrm>
                  <a:off x="5007965" y="3155056"/>
                  <a:ext cx="1207382" cy="422423"/>
                </a:xfrm>
                <a:prstGeom prst="rect">
                  <a:avLst/>
                </a:prstGeom>
                <a:solidFill>
                  <a:schemeClr val="accent4">
                    <a:lumMod val="20000"/>
                    <a:lumOff val="80000"/>
                  </a:schemeClr>
                </a:solidFill>
              </p:spPr>
              <p:txBody>
                <a:bodyPr wrap="none">
                  <a:spAutoFit/>
                </a:bodyPr>
                <a:lstStyle/>
                <a:p>
                  <a:pPr>
                    <a:lnSpc>
                      <a:spcPts val="2800"/>
                    </a:lnSpc>
                  </a:pPr>
                  <a14:m>
                    <m:oMath xmlns:m="http://schemas.openxmlformats.org/officeDocument/2006/math">
                      <m:r>
                        <a:rPr lang="en-US" altLang="zh-CN" b="1" i="1" smtClean="0">
                          <a:solidFill>
                            <a:srgbClr val="002060"/>
                          </a:solidFill>
                          <a:latin typeface="Cambria Math" panose="02040503050406030204" pitchFamily="18" charset="0"/>
                        </a:rPr>
                        <m:t>𝒔</m:t>
                      </m:r>
                    </m:oMath>
                  </a14:m>
                  <a:r>
                    <a:rPr lang="zh-CN" altLang="en-US"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b="1" i="1">
                          <a:solidFill>
                            <a:srgbClr val="002060"/>
                          </a:solidFill>
                          <a:latin typeface="Cambria Math" panose="02040503050406030204" pitchFamily="18" charset="0"/>
                        </a:rPr>
                        <m:t>𝒎</m:t>
                      </m:r>
                    </m:oMath>
                  </a14:m>
                  <a:r>
                    <a:rPr lang="zh-CN" altLang="en-US" b="1">
                      <a:solidFill>
                        <a:srgbClr val="002060"/>
                      </a:solidFill>
                      <a:latin typeface="楷体" panose="02010609060101010101" pitchFamily="49" charset="-122"/>
                      <a:ea typeface="楷体" panose="02010609060101010101" pitchFamily="49" charset="-122"/>
                    </a:rPr>
                    <a:t>重根</a:t>
                  </a:r>
                </a:p>
              </p:txBody>
            </p:sp>
          </mc:Choice>
          <mc:Fallback xmlns="">
            <p:sp>
              <p:nvSpPr>
                <p:cNvPr id="14" name="矩形 13">
                  <a:extLst>
                    <a:ext uri="{FF2B5EF4-FFF2-40B4-BE49-F238E27FC236}">
                      <a16:creationId xmlns:a16="http://schemas.microsoft.com/office/drawing/2014/main" id="{19AA5838-7CFE-489F-9A77-8A581DAA990F}"/>
                    </a:ext>
                  </a:extLst>
                </p:cNvPr>
                <p:cNvSpPr>
                  <a:spLocks noRot="1" noChangeAspect="1" noMove="1" noResize="1" noEditPoints="1" noAdjustHandles="1" noChangeArrowheads="1" noChangeShapeType="1" noTextEdit="1"/>
                </p:cNvSpPr>
                <p:nvPr/>
              </p:nvSpPr>
              <p:spPr>
                <a:xfrm>
                  <a:off x="5007965" y="3155056"/>
                  <a:ext cx="1207382" cy="422423"/>
                </a:xfrm>
                <a:prstGeom prst="rect">
                  <a:avLst/>
                </a:prstGeom>
                <a:blipFill>
                  <a:blip r:embed="rId6"/>
                  <a:stretch>
                    <a:fillRect r="-4040" b="-15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F116229-F4FC-46EF-B074-940EBBC96D9B}"/>
                    </a:ext>
                  </a:extLst>
                </p:cNvPr>
                <p:cNvSpPr/>
                <p:nvPr/>
              </p:nvSpPr>
              <p:spPr>
                <a:xfrm>
                  <a:off x="6528636" y="3150023"/>
                  <a:ext cx="4396588" cy="432491"/>
                </a:xfrm>
                <a:prstGeom prst="rect">
                  <a:avLst/>
                </a:prstGeom>
                <a:solidFill>
                  <a:schemeClr val="accent4">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b="1" i="1">
                                <a:solidFill>
                                  <a:srgbClr val="C00000"/>
                                </a:solidFill>
                                <a:latin typeface="Cambria Math" panose="02040503050406030204" pitchFamily="18" charset="0"/>
                              </a:rPr>
                            </m:ctrlPr>
                          </m:sSubSupPr>
                          <m:e>
                            <m:r>
                              <a:rPr lang="zh-CN" altLang="en-US" b="1" i="1">
                                <a:solidFill>
                                  <a:srgbClr val="C00000"/>
                                </a:solidFill>
                                <a:latin typeface="Cambria Math" panose="02040503050406030204" pitchFamily="18" charset="0"/>
                              </a:rPr>
                              <m:t>𝒂</m:t>
                            </m:r>
                          </m:e>
                          <m:sub>
                            <m:r>
                              <a:rPr lang="zh-CN" altLang="en-US" b="1" i="1">
                                <a:solidFill>
                                  <a:srgbClr val="C00000"/>
                                </a:solidFill>
                                <a:latin typeface="Cambria Math" panose="02040503050406030204" pitchFamily="18" charset="0"/>
                              </a:rPr>
                              <m:t>𝒏</m:t>
                            </m:r>
                          </m:sub>
                          <m:sup>
                            <m:d>
                              <m:dPr>
                                <m:ctrlPr>
                                  <a:rPr lang="zh-CN" altLang="en-US" b="1" i="1">
                                    <a:solidFill>
                                      <a:srgbClr val="C00000"/>
                                    </a:solidFill>
                                    <a:latin typeface="Cambria Math" panose="02040503050406030204" pitchFamily="18" charset="0"/>
                                  </a:rPr>
                                </m:ctrlPr>
                              </m:dPr>
                              <m:e>
                                <m:r>
                                  <a:rPr lang="zh-CN" altLang="en-US" b="1" i="1">
                                    <a:solidFill>
                                      <a:srgbClr val="C00000"/>
                                    </a:solidFill>
                                    <a:latin typeface="Cambria Math" panose="02040503050406030204" pitchFamily="18" charset="0"/>
                                  </a:rPr>
                                  <m:t>𝒑</m:t>
                                </m:r>
                              </m:e>
                            </m:d>
                          </m:sup>
                        </m:sSubSup>
                        <m:r>
                          <a:rPr lang="zh-CN" altLang="en-US" b="1" i="1">
                            <a:solidFill>
                              <a:srgbClr val="C00000"/>
                            </a:solidFill>
                            <a:latin typeface="Cambria Math" panose="02040503050406030204" pitchFamily="18" charset="0"/>
                          </a:rPr>
                          <m:t>= </m:t>
                        </m:r>
                        <m:sSup>
                          <m:sSupPr>
                            <m:ctrlPr>
                              <a:rPr lang="zh-CN" altLang="en-US" b="1" i="1">
                                <a:solidFill>
                                  <a:srgbClr val="0000FF"/>
                                </a:solidFill>
                                <a:latin typeface="Cambria Math" panose="02040503050406030204" pitchFamily="18" charset="0"/>
                              </a:rPr>
                            </m:ctrlPr>
                          </m:sSupPr>
                          <m:e>
                            <m:r>
                              <a:rPr lang="zh-CN" altLang="en-US" b="1" i="1">
                                <a:solidFill>
                                  <a:srgbClr val="0000FF"/>
                                </a:solidFill>
                                <a:latin typeface="Cambria Math" panose="02040503050406030204" pitchFamily="18" charset="0"/>
                              </a:rPr>
                              <m:t>𝒏</m:t>
                            </m:r>
                          </m:e>
                          <m:sup>
                            <m:r>
                              <a:rPr lang="zh-CN" altLang="en-US" b="1" i="1">
                                <a:solidFill>
                                  <a:srgbClr val="0000FF"/>
                                </a:solidFill>
                                <a:latin typeface="Cambria Math" panose="02040503050406030204" pitchFamily="18" charset="0"/>
                              </a:rPr>
                              <m:t>𝒎</m:t>
                            </m:r>
                          </m:sup>
                        </m:sSup>
                        <m:d>
                          <m:dPr>
                            <m:ctrlPr>
                              <a:rPr lang="zh-CN" altLang="en-US" b="1" i="1">
                                <a:solidFill>
                                  <a:srgbClr val="C00000"/>
                                </a:solidFill>
                                <a:latin typeface="Cambria Math" panose="02040503050406030204" pitchFamily="18" charset="0"/>
                              </a:rPr>
                            </m:ctrlPr>
                          </m:dPr>
                          <m:e>
                            <m:sSub>
                              <m:sSubPr>
                                <m:ctrlPr>
                                  <a:rPr lang="zh-CN" altLang="en-US"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𝒑</m:t>
                                </m:r>
                              </m:e>
                              <m:sub>
                                <m:r>
                                  <a:rPr lang="zh-CN" altLang="en-US" b="1" i="1">
                                    <a:solidFill>
                                      <a:srgbClr val="C00000"/>
                                    </a:solidFill>
                                    <a:latin typeface="Cambria Math" panose="02040503050406030204" pitchFamily="18" charset="0"/>
                                  </a:rPr>
                                  <m:t>𝒕</m:t>
                                </m:r>
                              </m:sub>
                            </m:sSub>
                            <m:r>
                              <a:rPr lang="zh-CN" altLang="en-US" b="1" i="1">
                                <a:solidFill>
                                  <a:srgbClr val="C00000"/>
                                </a:solidFill>
                                <a:latin typeface="Cambria Math" panose="02040503050406030204" pitchFamily="18" charset="0"/>
                              </a:rPr>
                              <m:t>⋅</m:t>
                            </m:r>
                            <m:sSup>
                              <m:sSupPr>
                                <m:ctrlPr>
                                  <a:rPr lang="zh-CN" altLang="en-US" b="1" i="1">
                                    <a:solidFill>
                                      <a:srgbClr val="C00000"/>
                                    </a:solidFill>
                                    <a:latin typeface="Cambria Math" panose="02040503050406030204" pitchFamily="18" charset="0"/>
                                  </a:rPr>
                                </m:ctrlPr>
                              </m:sSupPr>
                              <m:e>
                                <m:r>
                                  <a:rPr lang="zh-CN" altLang="en-US" b="1" i="1">
                                    <a:solidFill>
                                      <a:srgbClr val="C00000"/>
                                    </a:solidFill>
                                    <a:latin typeface="Cambria Math" panose="02040503050406030204" pitchFamily="18" charset="0"/>
                                  </a:rPr>
                                  <m:t>𝒏</m:t>
                                </m:r>
                              </m:e>
                              <m:sup>
                                <m:r>
                                  <a:rPr lang="zh-CN" altLang="en-US" b="1" i="1">
                                    <a:solidFill>
                                      <a:srgbClr val="C00000"/>
                                    </a:solidFill>
                                    <a:latin typeface="Cambria Math" panose="02040503050406030204" pitchFamily="18" charset="0"/>
                                  </a:rPr>
                                  <m:t>𝒕</m:t>
                                </m:r>
                              </m:sup>
                            </m:sSup>
                            <m:r>
                              <a:rPr lang="zh-CN" altLang="en-US" b="1" i="1">
                                <a:solidFill>
                                  <a:srgbClr val="C00000"/>
                                </a:solidFill>
                                <a:latin typeface="Cambria Math" panose="02040503050406030204" pitchFamily="18" charset="0"/>
                              </a:rPr>
                              <m:t>+ ⋯+ </m:t>
                            </m:r>
                            <m:sSub>
                              <m:sSubPr>
                                <m:ctrlPr>
                                  <a:rPr lang="zh-CN" altLang="en-US"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𝒑</m:t>
                                </m:r>
                              </m:e>
                              <m:sub>
                                <m:r>
                                  <a:rPr lang="zh-CN" altLang="en-US" b="1" i="1">
                                    <a:solidFill>
                                      <a:srgbClr val="C00000"/>
                                    </a:solidFill>
                                    <a:latin typeface="Cambria Math" panose="02040503050406030204" pitchFamily="18" charset="0"/>
                                  </a:rPr>
                                  <m:t>𝟏</m:t>
                                </m:r>
                              </m:sub>
                            </m:sSub>
                            <m:r>
                              <a:rPr lang="zh-CN" altLang="en-US" b="1" i="1">
                                <a:solidFill>
                                  <a:srgbClr val="C00000"/>
                                </a:solidFill>
                                <a:latin typeface="Cambria Math" panose="02040503050406030204" pitchFamily="18" charset="0"/>
                              </a:rPr>
                              <m:t>⋅</m:t>
                            </m:r>
                            <m:r>
                              <a:rPr lang="zh-CN" altLang="en-US" b="1" i="1">
                                <a:solidFill>
                                  <a:srgbClr val="C00000"/>
                                </a:solidFill>
                                <a:latin typeface="Cambria Math" panose="02040503050406030204" pitchFamily="18" charset="0"/>
                              </a:rPr>
                              <m:t>𝒏</m:t>
                            </m:r>
                            <m:r>
                              <a:rPr lang="zh-CN" altLang="en-US" b="1" i="1">
                                <a:solidFill>
                                  <a:srgbClr val="C00000"/>
                                </a:solidFill>
                                <a:latin typeface="Cambria Math" panose="02040503050406030204" pitchFamily="18" charset="0"/>
                              </a:rPr>
                              <m:t> + </m:t>
                            </m:r>
                            <m:sSub>
                              <m:sSubPr>
                                <m:ctrlPr>
                                  <a:rPr lang="zh-CN" altLang="en-US" b="1" i="1">
                                    <a:solidFill>
                                      <a:srgbClr val="C00000"/>
                                    </a:solidFill>
                                    <a:latin typeface="Cambria Math" panose="02040503050406030204" pitchFamily="18" charset="0"/>
                                  </a:rPr>
                                </m:ctrlPr>
                              </m:sSubPr>
                              <m:e>
                                <m:r>
                                  <a:rPr lang="zh-CN" altLang="en-US" b="1" i="1">
                                    <a:solidFill>
                                      <a:srgbClr val="C00000"/>
                                    </a:solidFill>
                                    <a:latin typeface="Cambria Math" panose="02040503050406030204" pitchFamily="18" charset="0"/>
                                  </a:rPr>
                                  <m:t>𝒑</m:t>
                                </m:r>
                              </m:e>
                              <m:sub>
                                <m:r>
                                  <a:rPr lang="zh-CN" altLang="en-US" b="1" i="1">
                                    <a:solidFill>
                                      <a:srgbClr val="C00000"/>
                                    </a:solidFill>
                                    <a:latin typeface="Cambria Math" panose="02040503050406030204" pitchFamily="18" charset="0"/>
                                  </a:rPr>
                                  <m:t>𝟎</m:t>
                                </m:r>
                              </m:sub>
                            </m:sSub>
                          </m:e>
                        </m:d>
                        <m:sSup>
                          <m:sSupPr>
                            <m:ctrlPr>
                              <a:rPr lang="zh-CN" altLang="en-US" b="1" i="1">
                                <a:solidFill>
                                  <a:srgbClr val="C00000"/>
                                </a:solidFill>
                                <a:latin typeface="Cambria Math" panose="02040503050406030204" pitchFamily="18" charset="0"/>
                              </a:rPr>
                            </m:ctrlPr>
                          </m:sSupPr>
                          <m:e>
                            <m:r>
                              <a:rPr lang="zh-CN" altLang="en-US" b="1" i="1">
                                <a:solidFill>
                                  <a:srgbClr val="C00000"/>
                                </a:solidFill>
                                <a:latin typeface="Cambria Math" panose="02040503050406030204" pitchFamily="18" charset="0"/>
                              </a:rPr>
                              <m:t>𝒔</m:t>
                            </m:r>
                          </m:e>
                          <m:sup>
                            <m:r>
                              <a:rPr lang="zh-CN" altLang="en-US" b="1" i="1">
                                <a:solidFill>
                                  <a:srgbClr val="C00000"/>
                                </a:solidFill>
                                <a:latin typeface="Cambria Math" panose="02040503050406030204" pitchFamily="18" charset="0"/>
                              </a:rPr>
                              <m:t>𝒏</m:t>
                            </m:r>
                          </m:sup>
                        </m:sSup>
                      </m:oMath>
                    </m:oMathPara>
                  </a14:m>
                  <a:endParaRPr lang="zh-CN" altLang="en-US"/>
                </a:p>
              </p:txBody>
            </p:sp>
          </mc:Choice>
          <mc:Fallback xmlns="">
            <p:sp>
              <p:nvSpPr>
                <p:cNvPr id="15" name="矩形 14">
                  <a:extLst>
                    <a:ext uri="{FF2B5EF4-FFF2-40B4-BE49-F238E27FC236}">
                      <a16:creationId xmlns:a16="http://schemas.microsoft.com/office/drawing/2014/main" id="{0F116229-F4FC-46EF-B074-940EBBC96D9B}"/>
                    </a:ext>
                  </a:extLst>
                </p:cNvPr>
                <p:cNvSpPr>
                  <a:spLocks noRot="1" noChangeAspect="1" noMove="1" noResize="1" noEditPoints="1" noAdjustHandles="1" noChangeArrowheads="1" noChangeShapeType="1" noTextEdit="1"/>
                </p:cNvSpPr>
                <p:nvPr/>
              </p:nvSpPr>
              <p:spPr>
                <a:xfrm>
                  <a:off x="6528636" y="3150023"/>
                  <a:ext cx="4396588" cy="432491"/>
                </a:xfrm>
                <a:prstGeom prst="rect">
                  <a:avLst/>
                </a:prstGeom>
                <a:blipFill>
                  <a:blip r:embed="rId7"/>
                  <a:stretch>
                    <a:fillRect b="-5634"/>
                  </a:stretch>
                </a:blipFill>
              </p:spPr>
              <p:txBody>
                <a:bodyPr/>
                <a:lstStyle/>
                <a:p>
                  <a:r>
                    <a:rPr lang="zh-CN" altLang="en-US">
                      <a:noFill/>
                    </a:rPr>
                    <a:t> </a:t>
                  </a:r>
                </a:p>
              </p:txBody>
            </p:sp>
          </mc:Fallback>
        </mc:AlternateContent>
        <p:sp>
          <p:nvSpPr>
            <p:cNvPr id="16" name="箭头: 右 15">
              <a:extLst>
                <a:ext uri="{FF2B5EF4-FFF2-40B4-BE49-F238E27FC236}">
                  <a16:creationId xmlns:a16="http://schemas.microsoft.com/office/drawing/2014/main" id="{EF426227-B325-450D-A69F-CC68FF88F4D8}"/>
                </a:ext>
              </a:extLst>
            </p:cNvPr>
            <p:cNvSpPr/>
            <p:nvPr/>
          </p:nvSpPr>
          <p:spPr>
            <a:xfrm>
              <a:off x="4694676" y="3341852"/>
              <a:ext cx="31328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0F4B1E5D-30FF-4027-A4A2-E507CB825494}"/>
                </a:ext>
              </a:extLst>
            </p:cNvPr>
            <p:cNvSpPr/>
            <p:nvPr/>
          </p:nvSpPr>
          <p:spPr>
            <a:xfrm>
              <a:off x="6215347" y="3359690"/>
              <a:ext cx="313289" cy="45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 name="直接连接符 18">
            <a:extLst>
              <a:ext uri="{FF2B5EF4-FFF2-40B4-BE49-F238E27FC236}">
                <a16:creationId xmlns:a16="http://schemas.microsoft.com/office/drawing/2014/main" id="{03ED91D1-DE4B-437C-BD02-CE16198131FC}"/>
              </a:ext>
            </a:extLst>
          </p:cNvPr>
          <p:cNvCxnSpPr/>
          <p:nvPr/>
        </p:nvCxnSpPr>
        <p:spPr>
          <a:xfrm>
            <a:off x="5443702" y="3157640"/>
            <a:ext cx="1713616"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0F40DE8-7AEF-4DB5-A9F6-D7E4E851B52E}"/>
              </a:ext>
            </a:extLst>
          </p:cNvPr>
          <p:cNvCxnSpPr>
            <a:cxnSpLocks/>
          </p:cNvCxnSpPr>
          <p:nvPr/>
        </p:nvCxnSpPr>
        <p:spPr>
          <a:xfrm>
            <a:off x="5317615" y="3711323"/>
            <a:ext cx="239229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1E32FAE-28A4-4777-BF8F-BAE280F224E4}"/>
              </a:ext>
            </a:extLst>
          </p:cNvPr>
          <p:cNvCxnSpPr>
            <a:cxnSpLocks/>
          </p:cNvCxnSpPr>
          <p:nvPr/>
        </p:nvCxnSpPr>
        <p:spPr>
          <a:xfrm>
            <a:off x="5385075" y="4304478"/>
            <a:ext cx="2982672"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464B7552-57F7-49E2-A001-53E07E71EBE2}"/>
              </a:ext>
            </a:extLst>
          </p:cNvPr>
          <p:cNvCxnSpPr>
            <a:cxnSpLocks/>
          </p:cNvCxnSpPr>
          <p:nvPr/>
        </p:nvCxnSpPr>
        <p:spPr>
          <a:xfrm>
            <a:off x="6913267" y="4836232"/>
            <a:ext cx="390165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26D4B8ED-3740-4CCE-A3C4-867D92FE73ED}"/>
              </a:ext>
            </a:extLst>
          </p:cNvPr>
          <p:cNvCxnSpPr/>
          <p:nvPr/>
        </p:nvCxnSpPr>
        <p:spPr>
          <a:xfrm>
            <a:off x="4924535" y="5415134"/>
            <a:ext cx="1713616"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83CE7C9-40B0-4E9E-B5B1-01C9902F64D2}"/>
              </a:ext>
            </a:extLst>
          </p:cNvPr>
          <p:cNvCxnSpPr>
            <a:cxnSpLocks/>
          </p:cNvCxnSpPr>
          <p:nvPr/>
        </p:nvCxnSpPr>
        <p:spPr>
          <a:xfrm>
            <a:off x="5443702" y="5974299"/>
            <a:ext cx="552909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01A687E3-C2BD-424E-9CEF-5BEAF82E8578}"/>
              </a:ext>
            </a:extLst>
          </p:cNvPr>
          <p:cNvSpPr txBox="1"/>
          <p:nvPr/>
        </p:nvSpPr>
        <p:spPr>
          <a:xfrm>
            <a:off x="7545444" y="2901027"/>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C</a:t>
            </a:r>
            <a:endParaRPr lang="zh-CN" altLang="en-US" b="1">
              <a:solidFill>
                <a:srgbClr val="C00000"/>
              </a:solidFill>
            </a:endParaRPr>
          </a:p>
        </p:txBody>
      </p:sp>
      <p:sp>
        <p:nvSpPr>
          <p:cNvPr id="30" name="文本框 29">
            <a:extLst>
              <a:ext uri="{FF2B5EF4-FFF2-40B4-BE49-F238E27FC236}">
                <a16:creationId xmlns:a16="http://schemas.microsoft.com/office/drawing/2014/main" id="{699AECD3-9876-4C74-83FA-AB70E4764EBD}"/>
              </a:ext>
            </a:extLst>
          </p:cNvPr>
          <p:cNvSpPr txBox="1"/>
          <p:nvPr/>
        </p:nvSpPr>
        <p:spPr>
          <a:xfrm>
            <a:off x="8038826" y="3429000"/>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E</a:t>
            </a:r>
            <a:endParaRPr lang="zh-CN" altLang="en-US" b="1">
              <a:solidFill>
                <a:srgbClr val="C00000"/>
              </a:solidFill>
            </a:endParaRPr>
          </a:p>
        </p:txBody>
      </p:sp>
      <p:sp>
        <p:nvSpPr>
          <p:cNvPr id="31" name="文本框 30">
            <a:extLst>
              <a:ext uri="{FF2B5EF4-FFF2-40B4-BE49-F238E27FC236}">
                <a16:creationId xmlns:a16="http://schemas.microsoft.com/office/drawing/2014/main" id="{43DFCEA0-E59A-4DF4-B98D-D6A787091913}"/>
              </a:ext>
            </a:extLst>
          </p:cNvPr>
          <p:cNvSpPr txBox="1"/>
          <p:nvPr/>
        </p:nvSpPr>
        <p:spPr>
          <a:xfrm>
            <a:off x="8699631" y="4008700"/>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B</a:t>
            </a:r>
            <a:endParaRPr lang="zh-CN" altLang="en-US" b="1">
              <a:solidFill>
                <a:srgbClr val="C00000"/>
              </a:solidFill>
            </a:endParaRPr>
          </a:p>
        </p:txBody>
      </p:sp>
      <p:sp>
        <p:nvSpPr>
          <p:cNvPr id="32" name="文本框 31">
            <a:extLst>
              <a:ext uri="{FF2B5EF4-FFF2-40B4-BE49-F238E27FC236}">
                <a16:creationId xmlns:a16="http://schemas.microsoft.com/office/drawing/2014/main" id="{0C10A53C-6A55-4F8E-BE6D-D2F98ED6168B}"/>
              </a:ext>
            </a:extLst>
          </p:cNvPr>
          <p:cNvSpPr txBox="1"/>
          <p:nvPr/>
        </p:nvSpPr>
        <p:spPr>
          <a:xfrm>
            <a:off x="11012270" y="4559233"/>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F</a:t>
            </a:r>
            <a:endParaRPr lang="zh-CN" altLang="en-US" b="1">
              <a:solidFill>
                <a:srgbClr val="C00000"/>
              </a:solidFill>
            </a:endParaRPr>
          </a:p>
        </p:txBody>
      </p:sp>
      <p:sp>
        <p:nvSpPr>
          <p:cNvPr id="33" name="文本框 32">
            <a:extLst>
              <a:ext uri="{FF2B5EF4-FFF2-40B4-BE49-F238E27FC236}">
                <a16:creationId xmlns:a16="http://schemas.microsoft.com/office/drawing/2014/main" id="{C4D6A67E-3435-469E-B413-FE372227B547}"/>
              </a:ext>
            </a:extLst>
          </p:cNvPr>
          <p:cNvSpPr txBox="1"/>
          <p:nvPr/>
        </p:nvSpPr>
        <p:spPr>
          <a:xfrm>
            <a:off x="6876411" y="5140429"/>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A</a:t>
            </a:r>
            <a:endParaRPr lang="zh-CN" altLang="en-US" b="1">
              <a:solidFill>
                <a:srgbClr val="C00000"/>
              </a:solidFill>
            </a:endParaRPr>
          </a:p>
        </p:txBody>
      </p:sp>
      <p:sp>
        <p:nvSpPr>
          <p:cNvPr id="34" name="文本框 33">
            <a:extLst>
              <a:ext uri="{FF2B5EF4-FFF2-40B4-BE49-F238E27FC236}">
                <a16:creationId xmlns:a16="http://schemas.microsoft.com/office/drawing/2014/main" id="{2002A811-F7C1-4D5B-A441-C4576B335A7A}"/>
              </a:ext>
            </a:extLst>
          </p:cNvPr>
          <p:cNvSpPr txBox="1"/>
          <p:nvPr/>
        </p:nvSpPr>
        <p:spPr>
          <a:xfrm>
            <a:off x="11103210" y="5643785"/>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D</a:t>
            </a:r>
            <a:endParaRPr lang="zh-CN" altLang="en-US" b="1">
              <a:solidFill>
                <a:srgbClr val="C00000"/>
              </a:solidFill>
            </a:endParaRP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E1C30F0E-BF29-4BC7-B2DD-A87E0E2A671F}"/>
                  </a:ext>
                </a:extLst>
              </p:cNvPr>
              <p:cNvSpPr txBox="1"/>
              <p:nvPr/>
            </p:nvSpPr>
            <p:spPr>
              <a:xfrm>
                <a:off x="9144000" y="3821483"/>
                <a:ext cx="2683994" cy="584775"/>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虽然</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𝒏</m:t>
                        </m:r>
                      </m:e>
                    </m:d>
                  </m:oMath>
                </a14:m>
                <a:r>
                  <a:rPr lang="zh-CN" altLang="en-US" sz="1600" b="1">
                    <a:solidFill>
                      <a:schemeClr val="accent2">
                        <a:lumMod val="50000"/>
                      </a:schemeClr>
                    </a:solidFill>
                  </a:rPr>
                  <a:t>中没有常数、</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𝒏</m:t>
                    </m:r>
                  </m:oMath>
                </a14:m>
                <a:r>
                  <a:rPr lang="zh-CN" altLang="en-US" sz="1600" b="1">
                    <a:solidFill>
                      <a:schemeClr val="accent2">
                        <a:lumMod val="50000"/>
                      </a:schemeClr>
                    </a:solidFill>
                  </a:rPr>
                  <a:t>的一次项，但</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𝟎</m:t>
                        </m:r>
                      </m:sub>
                    </m:sSub>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𝟏</m:t>
                        </m:r>
                      </m:sub>
                    </m:sSub>
                  </m:oMath>
                </a14:m>
                <a:r>
                  <a:rPr lang="zh-CN" altLang="en-US" sz="1600" b="1">
                    <a:solidFill>
                      <a:schemeClr val="accent2">
                        <a:lumMod val="50000"/>
                      </a:schemeClr>
                    </a:solidFill>
                  </a:rPr>
                  <a:t>不一定为</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𝟎</m:t>
                    </m:r>
                  </m:oMath>
                </a14:m>
                <a:endParaRPr lang="zh-CN" altLang="en-US" sz="1600" b="1">
                  <a:solidFill>
                    <a:schemeClr val="accent2">
                      <a:lumMod val="50000"/>
                    </a:schemeClr>
                  </a:solidFill>
                </a:endParaRPr>
              </a:p>
            </p:txBody>
          </p:sp>
        </mc:Choice>
        <mc:Fallback xmlns="">
          <p:sp>
            <p:nvSpPr>
              <p:cNvPr id="35" name="文本框 34">
                <a:extLst>
                  <a:ext uri="{FF2B5EF4-FFF2-40B4-BE49-F238E27FC236}">
                    <a16:creationId xmlns:a16="http://schemas.microsoft.com/office/drawing/2014/main" id="{E1C30F0E-BF29-4BC7-B2DD-A87E0E2A671F}"/>
                  </a:ext>
                </a:extLst>
              </p:cNvPr>
              <p:cNvSpPr txBox="1">
                <a:spLocks noRot="1" noChangeAspect="1" noMove="1" noResize="1" noEditPoints="1" noAdjustHandles="1" noChangeArrowheads="1" noChangeShapeType="1" noTextEdit="1"/>
              </p:cNvSpPr>
              <p:nvPr/>
            </p:nvSpPr>
            <p:spPr>
              <a:xfrm>
                <a:off x="9144000" y="3821483"/>
                <a:ext cx="2683994" cy="584775"/>
              </a:xfrm>
              <a:prstGeom prst="rect">
                <a:avLst/>
              </a:prstGeom>
              <a:blipFill>
                <a:blip r:embed="rId8"/>
                <a:stretch>
                  <a:fillRect l="-1136" t="-3125"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8C45B667-0FBF-40CC-925B-8CFA5970851E}"/>
                  </a:ext>
                </a:extLst>
              </p:cNvPr>
              <p:cNvSpPr txBox="1"/>
              <p:nvPr/>
            </p:nvSpPr>
            <p:spPr>
              <a:xfrm>
                <a:off x="7263291" y="5109771"/>
                <a:ext cx="1104456"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这里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𝒔</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endParaRPr lang="zh-CN" altLang="en-US" sz="1600" b="1">
                  <a:solidFill>
                    <a:schemeClr val="accent2">
                      <a:lumMod val="50000"/>
                    </a:schemeClr>
                  </a:solidFill>
                </a:endParaRPr>
              </a:p>
            </p:txBody>
          </p:sp>
        </mc:Choice>
        <mc:Fallback xmlns="">
          <p:sp>
            <p:nvSpPr>
              <p:cNvPr id="36" name="文本框 35">
                <a:extLst>
                  <a:ext uri="{FF2B5EF4-FFF2-40B4-BE49-F238E27FC236}">
                    <a16:creationId xmlns:a16="http://schemas.microsoft.com/office/drawing/2014/main" id="{8C45B667-0FBF-40CC-925B-8CFA5970851E}"/>
                  </a:ext>
                </a:extLst>
              </p:cNvPr>
              <p:cNvSpPr txBox="1">
                <a:spLocks noRot="1" noChangeAspect="1" noMove="1" noResize="1" noEditPoints="1" noAdjustHandles="1" noChangeArrowheads="1" noChangeShapeType="1" noTextEdit="1"/>
              </p:cNvSpPr>
              <p:nvPr/>
            </p:nvSpPr>
            <p:spPr>
              <a:xfrm>
                <a:off x="7263291" y="5109771"/>
                <a:ext cx="1104456" cy="338554"/>
              </a:xfrm>
              <a:prstGeom prst="rect">
                <a:avLst/>
              </a:prstGeom>
              <a:blipFill>
                <a:blip r:embed="rId9"/>
                <a:stretch>
                  <a:fillRect l="-2747"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B16C4E98-DA88-41A1-A10E-A3F4DBF956F5}"/>
                  </a:ext>
                </a:extLst>
              </p:cNvPr>
              <p:cNvSpPr txBox="1"/>
              <p:nvPr/>
            </p:nvSpPr>
            <p:spPr>
              <a:xfrm>
                <a:off x="8615549" y="5295501"/>
                <a:ext cx="2539534" cy="338554"/>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同样，必须有</a:t>
                </a:r>
                <a14:m>
                  <m:oMath xmlns:m="http://schemas.openxmlformats.org/officeDocument/2006/math">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𝟎</m:t>
                        </m:r>
                      </m:sub>
                    </m:sSub>
                    <m:r>
                      <a:rPr lang="en-US" altLang="zh-CN" sz="1600" b="1" i="1" smtClean="0">
                        <a:solidFill>
                          <a:schemeClr val="accent2">
                            <a:lumMod val="50000"/>
                          </a:schemeClr>
                        </a:solidFill>
                        <a:latin typeface="Cambria Math" panose="02040503050406030204" pitchFamily="18" charset="0"/>
                      </a:rPr>
                      <m:t>, </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𝟏</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𝟐</m:t>
                        </m:r>
                      </m:sub>
                    </m:sSub>
                    <m:r>
                      <a:rPr lang="en-US" altLang="zh-CN" sz="1600" b="1" i="1" smtClean="0">
                        <a:solidFill>
                          <a:schemeClr val="accent2">
                            <a:lumMod val="50000"/>
                          </a:schemeClr>
                        </a:solidFill>
                        <a:latin typeface="Cambria Math" panose="02040503050406030204" pitchFamily="18" charset="0"/>
                      </a:rPr>
                      <m:t>,</m:t>
                    </m:r>
                    <m:sSub>
                      <m:sSubPr>
                        <m:ctrlPr>
                          <a:rPr lang="en-US" altLang="zh-CN" sz="1600" b="1" i="1" smtClean="0">
                            <a:solidFill>
                              <a:schemeClr val="accent2">
                                <a:lumMod val="50000"/>
                              </a:schemeClr>
                            </a:solidFill>
                            <a:latin typeface="Cambria Math" panose="02040503050406030204" pitchFamily="18" charset="0"/>
                          </a:rPr>
                        </m:ctrlPr>
                      </m:sSubPr>
                      <m:e>
                        <m:r>
                          <a:rPr lang="en-US" altLang="zh-CN" sz="1600" b="1" i="1" smtClean="0">
                            <a:solidFill>
                              <a:schemeClr val="accent2">
                                <a:lumMod val="50000"/>
                              </a:schemeClr>
                            </a:solidFill>
                            <a:latin typeface="Cambria Math" panose="02040503050406030204" pitchFamily="18" charset="0"/>
                          </a:rPr>
                          <m:t>𝒑</m:t>
                        </m:r>
                      </m:e>
                      <m:sub>
                        <m:r>
                          <a:rPr lang="en-US" altLang="zh-CN" sz="1600" b="1" i="1" smtClean="0">
                            <a:solidFill>
                              <a:schemeClr val="accent2">
                                <a:lumMod val="50000"/>
                              </a:schemeClr>
                            </a:solidFill>
                            <a:latin typeface="Cambria Math" panose="02040503050406030204" pitchFamily="18" charset="0"/>
                          </a:rPr>
                          <m:t>𝟑</m:t>
                        </m:r>
                      </m:sub>
                    </m:sSub>
                  </m:oMath>
                </a14:m>
                <a:endParaRPr lang="zh-CN" altLang="en-US" sz="1600" b="1">
                  <a:solidFill>
                    <a:schemeClr val="accent2">
                      <a:lumMod val="50000"/>
                    </a:schemeClr>
                  </a:solidFill>
                </a:endParaRPr>
              </a:p>
            </p:txBody>
          </p:sp>
        </mc:Choice>
        <mc:Fallback xmlns="">
          <p:sp>
            <p:nvSpPr>
              <p:cNvPr id="37" name="文本框 36">
                <a:extLst>
                  <a:ext uri="{FF2B5EF4-FFF2-40B4-BE49-F238E27FC236}">
                    <a16:creationId xmlns:a16="http://schemas.microsoft.com/office/drawing/2014/main" id="{B16C4E98-DA88-41A1-A10E-A3F4DBF956F5}"/>
                  </a:ext>
                </a:extLst>
              </p:cNvPr>
              <p:cNvSpPr txBox="1">
                <a:spLocks noRot="1" noChangeAspect="1" noMove="1" noResize="1" noEditPoints="1" noAdjustHandles="1" noChangeArrowheads="1" noChangeShapeType="1" noTextEdit="1"/>
              </p:cNvSpPr>
              <p:nvPr/>
            </p:nvSpPr>
            <p:spPr>
              <a:xfrm>
                <a:off x="8615549" y="5295501"/>
                <a:ext cx="2539534" cy="338554"/>
              </a:xfrm>
              <a:prstGeom prst="rect">
                <a:avLst/>
              </a:prstGeom>
              <a:blipFill>
                <a:blip r:embed="rId10"/>
                <a:stretch>
                  <a:fillRect l="-1199"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1557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a:extLst>
              <a:ext uri="{FF2B5EF4-FFF2-40B4-BE49-F238E27FC236}">
                <a16:creationId xmlns:a16="http://schemas.microsoft.com/office/drawing/2014/main" id="{8D42754A-3C11-4548-A5C5-D004A05F3F6A}"/>
              </a:ext>
            </a:extLst>
          </p:cNvPr>
          <p:cNvSpPr/>
          <p:nvPr/>
        </p:nvSpPr>
        <p:spPr>
          <a:xfrm>
            <a:off x="1333225" y="3154303"/>
            <a:ext cx="9527742" cy="454699"/>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6A4F06BA-FFB7-41E6-A178-2167050ED3A6}"/>
              </a:ext>
            </a:extLst>
          </p:cNvPr>
          <p:cNvSpPr/>
          <p:nvPr/>
        </p:nvSpPr>
        <p:spPr>
          <a:xfrm>
            <a:off x="1234400" y="2507331"/>
            <a:ext cx="9696932" cy="49823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线性非齐次递推关系式求解举例（一）</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1CF99BC-4695-4C1A-A5C7-695E5157B38D}"/>
                  </a:ext>
                </a:extLst>
              </p:cNvPr>
              <p:cNvSpPr txBox="1"/>
              <p:nvPr/>
            </p:nvSpPr>
            <p:spPr>
              <a:xfrm>
                <a:off x="624500" y="1216822"/>
                <a:ext cx="10137341" cy="470000"/>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求解线性非齐次递推关系式</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sub>
                    </m:sSub>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𝟏</m:t>
                        </m:r>
                      </m:sub>
                    </m:sSub>
                    <m:r>
                      <a:rPr lang="en-US" altLang="zh-CN" sz="2400" b="1" i="1">
                        <a:solidFill>
                          <a:srgbClr val="002060"/>
                        </a:solidFill>
                        <a:latin typeface="Cambria Math" panose="02040503050406030204" pitchFamily="18" charset="0"/>
                      </a:rPr>
                      <m:t>+</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sub>
                    </m:sSub>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r>
                      <a:rPr lang="en-US" altLang="zh-CN" sz="2400" b="1" i="1">
                        <a:solidFill>
                          <a:srgbClr val="002060"/>
                        </a:solidFill>
                        <a:latin typeface="Cambria Math" panose="02040503050406030204" pitchFamily="18" charset="0"/>
                      </a:rPr>
                      <m:t>⋅</m:t>
                    </m:r>
                    <m:sSup>
                      <m:sSupPr>
                        <m:ctrlPr>
                          <a:rPr lang="en-US" altLang="zh-CN" sz="2400" b="1" i="1">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𝟑</m:t>
                        </m:r>
                      </m:e>
                      <m:sup>
                        <m:r>
                          <a:rPr lang="en-US" altLang="zh-CN" sz="2400" b="1" i="1">
                            <a:solidFill>
                              <a:srgbClr val="002060"/>
                            </a:solidFill>
                            <a:latin typeface="Cambria Math" panose="02040503050406030204" pitchFamily="18" charset="0"/>
                          </a:rPr>
                          <m:t>𝒏</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sup>
                    </m:sSup>
                  </m:oMath>
                </a14:m>
                <a:r>
                  <a:rPr lang="zh-CN" altLang="en-US" sz="2400" b="1">
                    <a:solidFill>
                      <a:srgbClr val="002060"/>
                    </a:solidFill>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𝟎</m:t>
                        </m:r>
                      </m:sub>
                    </m:sSub>
                    <m:r>
                      <a:rPr lang="en-US" altLang="zh-CN" sz="2400" b="1" i="1">
                        <a:solidFill>
                          <a:srgbClr val="002060"/>
                        </a:solidFill>
                        <a:latin typeface="Cambria Math" panose="02040503050406030204" pitchFamily="18" charset="0"/>
                      </a:rPr>
                      <m:t>= </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𝟏</m:t>
                        </m:r>
                      </m:sub>
                    </m:sSub>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𝟎</m:t>
                    </m:r>
                  </m:oMath>
                </a14:m>
                <a:endParaRPr lang="zh-CN" altLang="en-US" sz="2400" b="1" i="1">
                  <a:solidFill>
                    <a:srgbClr val="002060"/>
                  </a:solidFill>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11CF99BC-4695-4C1A-A5C7-695E5157B38D}"/>
                  </a:ext>
                </a:extLst>
              </p:cNvPr>
              <p:cNvSpPr txBox="1">
                <a:spLocks noRot="1" noChangeAspect="1" noMove="1" noResize="1" noEditPoints="1" noAdjustHandles="1" noChangeArrowheads="1" noChangeShapeType="1" noTextEdit="1"/>
              </p:cNvSpPr>
              <p:nvPr/>
            </p:nvSpPr>
            <p:spPr>
              <a:xfrm>
                <a:off x="624500" y="1216822"/>
                <a:ext cx="10137341" cy="470000"/>
              </a:xfrm>
              <a:prstGeom prst="rect">
                <a:avLst/>
              </a:prstGeom>
              <a:blipFill>
                <a:blip r:embed="rId2"/>
                <a:stretch>
                  <a:fillRect l="-902" t="-12987" b="-246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727F806-8117-4CE9-8030-370200E66D01}"/>
                  </a:ext>
                </a:extLst>
              </p:cNvPr>
              <p:cNvSpPr txBox="1"/>
              <p:nvPr/>
            </p:nvSpPr>
            <p:spPr>
              <a:xfrm>
                <a:off x="1234400" y="1878248"/>
                <a:ext cx="9068541" cy="430118"/>
              </a:xfrm>
              <a:prstGeom prst="rect">
                <a:avLst/>
              </a:prstGeom>
              <a:solidFill>
                <a:schemeClr val="accent4">
                  <a:lumMod val="20000"/>
                  <a:lumOff val="80000"/>
                  <a:alpha val="50000"/>
                </a:schemeClr>
              </a:solidFill>
            </p:spPr>
            <p:txBody>
              <a:bodyPr wrap="square" rtlCol="0">
                <a:spAutoFit/>
              </a:bodyPr>
              <a:lstStyle/>
              <a:p>
                <a:r>
                  <a:rPr lang="zh-CN" altLang="en-US" sz="2000" b="1">
                    <a:solidFill>
                      <a:schemeClr val="accent2">
                        <a:lumMod val="50000"/>
                      </a:schemeClr>
                    </a:solidFill>
                  </a:rPr>
                  <a:t>伴随线性齐次递推关系式的特征方程是</a:t>
                </a:r>
                <a14:m>
                  <m:oMath xmlns:m="http://schemas.openxmlformats.org/officeDocument/2006/math">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𝒙</m:t>
                        </m:r>
                      </m:e>
                      <m:sup>
                        <m:r>
                          <a:rPr lang="en-US" altLang="zh-CN" sz="2000" b="1" i="1" smtClean="0">
                            <a:solidFill>
                              <a:schemeClr val="accent2">
                                <a:lumMod val="50000"/>
                              </a:schemeClr>
                            </a:solidFill>
                            <a:latin typeface="Cambria Math" panose="02040503050406030204" pitchFamily="18" charset="0"/>
                          </a:rPr>
                          <m:t>𝟐</m:t>
                        </m:r>
                      </m:sup>
                    </m:sSup>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𝟐</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oMath>
                </a14:m>
                <a:r>
                  <a:rPr lang="zh-CN" altLang="en-US" sz="2000" b="1">
                    <a:solidFill>
                      <a:schemeClr val="accent2">
                        <a:lumMod val="50000"/>
                      </a:schemeClr>
                    </a:solidFill>
                  </a:rPr>
                  <a:t>，有两个根</a:t>
                </a:r>
                <a14:m>
                  <m:oMath xmlns:m="http://schemas.openxmlformats.org/officeDocument/2006/math">
                    <m:r>
                      <a:rPr lang="en-US" altLang="zh-CN" sz="2000" b="1" i="1" smtClean="0">
                        <a:solidFill>
                          <a:srgbClr val="C00000"/>
                        </a:solidFill>
                        <a:latin typeface="Cambria Math" panose="02040503050406030204" pitchFamily="18" charset="0"/>
                      </a:rPr>
                      <m:t>𝟏</m:t>
                    </m:r>
                    <m:r>
                      <a:rPr lang="en-US" altLang="zh-CN" sz="2000" b="1" i="1" smtClean="0">
                        <a:solidFill>
                          <a:srgbClr val="C00000"/>
                        </a:solidFill>
                        <a:latin typeface="Cambria Math" panose="02040503050406030204" pitchFamily="18" charset="0"/>
                      </a:rPr>
                      <m:t>+</m:t>
                    </m:r>
                    <m:rad>
                      <m:radPr>
                        <m:degHide m:val="on"/>
                        <m:ctrlPr>
                          <a:rPr lang="en-US" altLang="zh-CN" sz="2000" b="1" i="1" smtClean="0">
                            <a:solidFill>
                              <a:srgbClr val="C00000"/>
                            </a:solidFill>
                            <a:latin typeface="Cambria Math" panose="02040503050406030204" pitchFamily="18" charset="0"/>
                          </a:rPr>
                        </m:ctrlPr>
                      </m:radPr>
                      <m:deg/>
                      <m:e>
                        <m:r>
                          <a:rPr lang="en-US" altLang="zh-CN" sz="2000" b="1" i="1" smtClean="0">
                            <a:solidFill>
                              <a:srgbClr val="C00000"/>
                            </a:solidFill>
                            <a:latin typeface="Cambria Math" panose="02040503050406030204" pitchFamily="18" charset="0"/>
                          </a:rPr>
                          <m:t>𝟐</m:t>
                        </m:r>
                      </m:e>
                    </m:rad>
                  </m:oMath>
                </a14:m>
                <a:r>
                  <a:rPr lang="zh-CN" altLang="en-US" sz="2000" b="1">
                    <a:solidFill>
                      <a:schemeClr val="accent2">
                        <a:lumMod val="50000"/>
                      </a:schemeClr>
                    </a:solidFill>
                  </a:rPr>
                  <a:t>和</a:t>
                </a:r>
                <a14:m>
                  <m:oMath xmlns:m="http://schemas.openxmlformats.org/officeDocument/2006/math">
                    <m:r>
                      <a:rPr lang="en-US" altLang="zh-CN" sz="2000" b="1" i="1" smtClean="0">
                        <a:solidFill>
                          <a:srgbClr val="C00000"/>
                        </a:solidFill>
                        <a:latin typeface="Cambria Math" panose="02040503050406030204" pitchFamily="18" charset="0"/>
                      </a:rPr>
                      <m:t>𝟏</m:t>
                    </m:r>
                    <m:r>
                      <a:rPr lang="en-US" altLang="zh-CN" sz="2000" b="1" i="1" smtClean="0">
                        <a:solidFill>
                          <a:srgbClr val="C00000"/>
                        </a:solidFill>
                        <a:latin typeface="Cambria Math" panose="02040503050406030204" pitchFamily="18" charset="0"/>
                      </a:rPr>
                      <m:t>−</m:t>
                    </m:r>
                    <m:rad>
                      <m:radPr>
                        <m:degHide m:val="on"/>
                        <m:ctrlPr>
                          <a:rPr lang="en-US" altLang="zh-CN" sz="2000" b="1" i="1" smtClean="0">
                            <a:solidFill>
                              <a:srgbClr val="C00000"/>
                            </a:solidFill>
                            <a:latin typeface="Cambria Math" panose="02040503050406030204" pitchFamily="18" charset="0"/>
                          </a:rPr>
                        </m:ctrlPr>
                      </m:radPr>
                      <m:deg/>
                      <m:e>
                        <m:r>
                          <a:rPr lang="en-US" altLang="zh-CN" sz="2000" b="1" i="1" smtClean="0">
                            <a:solidFill>
                              <a:srgbClr val="C00000"/>
                            </a:solidFill>
                            <a:latin typeface="Cambria Math" panose="02040503050406030204" pitchFamily="18" charset="0"/>
                          </a:rPr>
                          <m:t>𝟐</m:t>
                        </m:r>
                      </m:e>
                    </m:rad>
                  </m:oMath>
                </a14:m>
                <a:endParaRPr lang="zh-CN" altLang="en-US" sz="2000"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E727F806-8117-4CE9-8030-370200E66D01}"/>
                  </a:ext>
                </a:extLst>
              </p:cNvPr>
              <p:cNvSpPr txBox="1">
                <a:spLocks noRot="1" noChangeAspect="1" noMove="1" noResize="1" noEditPoints="1" noAdjustHandles="1" noChangeArrowheads="1" noChangeShapeType="1" noTextEdit="1"/>
              </p:cNvSpPr>
              <p:nvPr/>
            </p:nvSpPr>
            <p:spPr>
              <a:xfrm>
                <a:off x="1234400" y="1878248"/>
                <a:ext cx="9068541" cy="430118"/>
              </a:xfrm>
              <a:prstGeom prst="rect">
                <a:avLst/>
              </a:prstGeom>
              <a:blipFill>
                <a:blip r:embed="rId3"/>
                <a:stretch>
                  <a:fillRect l="-672" b="-23944"/>
                </a:stretch>
              </a:blipFill>
            </p:spPr>
            <p:txBody>
              <a:bodyPr/>
              <a:lstStyle/>
              <a:p>
                <a:r>
                  <a:rPr lang="zh-CN" altLang="en-US">
                    <a:noFill/>
                  </a:rPr>
                  <a:t> </a:t>
                </a:r>
              </a:p>
            </p:txBody>
          </p:sp>
        </mc:Fallback>
      </mc:AlternateContent>
      <p:grpSp>
        <p:nvGrpSpPr>
          <p:cNvPr id="37" name="组合 36">
            <a:extLst>
              <a:ext uri="{FF2B5EF4-FFF2-40B4-BE49-F238E27FC236}">
                <a16:creationId xmlns:a16="http://schemas.microsoft.com/office/drawing/2014/main" id="{BAD8501C-E3FD-4AB4-9B82-64B2F3A35C25}"/>
              </a:ext>
            </a:extLst>
          </p:cNvPr>
          <p:cNvGrpSpPr/>
          <p:nvPr/>
        </p:nvGrpSpPr>
        <p:grpSpPr>
          <a:xfrm>
            <a:off x="1260668" y="2546288"/>
            <a:ext cx="9673043" cy="443514"/>
            <a:chOff x="1345806" y="2631715"/>
            <a:chExt cx="9673043" cy="443514"/>
          </a:xfrm>
        </p:grpSpPr>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382F4303-FA1A-462E-A1C0-E545F3404536}"/>
                    </a:ext>
                  </a:extLst>
                </p:cNvPr>
                <p:cNvSpPr/>
                <p:nvPr/>
              </p:nvSpPr>
              <p:spPr>
                <a:xfrm>
                  <a:off x="1345806" y="2642738"/>
                  <a:ext cx="1822101" cy="375552"/>
                </a:xfrm>
                <a:prstGeom prst="rect">
                  <a:avLst/>
                </a:prstGeom>
                <a:solidFill>
                  <a:schemeClr val="accent4">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𝒏</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m:t>
                        </m:r>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𝟑</m:t>
                            </m:r>
                          </m:e>
                          <m:sup>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sup>
                        </m:sSup>
                      </m:oMath>
                    </m:oMathPara>
                  </a14:m>
                  <a:endParaRPr lang="zh-CN" altLang="en-US"/>
                </a:p>
              </p:txBody>
            </p:sp>
          </mc:Choice>
          <mc:Fallback xmlns="">
            <p:sp>
              <p:nvSpPr>
                <p:cNvPr id="19" name="矩形 18">
                  <a:extLst>
                    <a:ext uri="{FF2B5EF4-FFF2-40B4-BE49-F238E27FC236}">
                      <a16:creationId xmlns:a16="http://schemas.microsoft.com/office/drawing/2014/main" id="{382F4303-FA1A-462E-A1C0-E545F3404536}"/>
                    </a:ext>
                  </a:extLst>
                </p:cNvPr>
                <p:cNvSpPr>
                  <a:spLocks noRot="1" noChangeAspect="1" noMove="1" noResize="1" noEditPoints="1" noAdjustHandles="1" noChangeArrowheads="1" noChangeShapeType="1" noTextEdit="1"/>
                </p:cNvSpPr>
                <p:nvPr/>
              </p:nvSpPr>
              <p:spPr>
                <a:xfrm>
                  <a:off x="1345806" y="2642738"/>
                  <a:ext cx="1822101" cy="37555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9B4D0C39-2291-43E1-B54F-BC99F9130C34}"/>
                    </a:ext>
                  </a:extLst>
                </p:cNvPr>
                <p:cNvSpPr/>
                <p:nvPr/>
              </p:nvSpPr>
              <p:spPr>
                <a:xfrm>
                  <a:off x="3887279" y="2631715"/>
                  <a:ext cx="1460459" cy="410753"/>
                </a:xfrm>
                <a:prstGeom prst="rect">
                  <a:avLst/>
                </a:prstGeom>
                <a:solidFill>
                  <a:schemeClr val="accent4">
                    <a:lumMod val="20000"/>
                    <a:lumOff val="80000"/>
                  </a:schemeClr>
                </a:solidFill>
              </p:spPr>
              <p:txBody>
                <a:bodyPr wrap="none">
                  <a:spAutoFit/>
                </a:bodyPr>
                <a:lstStyle/>
                <a:p>
                  <a:pPr>
                    <a:lnSpc>
                      <a:spcPts val="2800"/>
                    </a:lnSpc>
                  </a:pPr>
                  <a14:m>
                    <m:oMath xmlns:m="http://schemas.openxmlformats.org/officeDocument/2006/math">
                      <m:r>
                        <a:rPr lang="en-US" altLang="zh-CN" b="1" i="1" smtClean="0">
                          <a:solidFill>
                            <a:srgbClr val="002060"/>
                          </a:solidFill>
                          <a:latin typeface="Cambria Math" panose="02040503050406030204" pitchFamily="18" charset="0"/>
                        </a:rPr>
                        <m:t>𝒔</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𝟑</m:t>
                      </m:r>
                    </m:oMath>
                  </a14:m>
                  <a:r>
                    <a:rPr lang="zh-CN" altLang="en-US" b="1">
                      <a:solidFill>
                        <a:srgbClr val="002060"/>
                      </a:solidFill>
                      <a:latin typeface="楷体" panose="02010609060101010101" pitchFamily="49" charset="-122"/>
                      <a:ea typeface="楷体" panose="02010609060101010101" pitchFamily="49" charset="-122"/>
                    </a:rPr>
                    <a:t>不是根</a:t>
                  </a:r>
                </a:p>
              </p:txBody>
            </p:sp>
          </mc:Choice>
          <mc:Fallback xmlns="">
            <p:sp>
              <p:nvSpPr>
                <p:cNvPr id="20" name="矩形 19">
                  <a:extLst>
                    <a:ext uri="{FF2B5EF4-FFF2-40B4-BE49-F238E27FC236}">
                      <a16:creationId xmlns:a16="http://schemas.microsoft.com/office/drawing/2014/main" id="{9B4D0C39-2291-43E1-B54F-BC99F9130C34}"/>
                    </a:ext>
                  </a:extLst>
                </p:cNvPr>
                <p:cNvSpPr>
                  <a:spLocks noRot="1" noChangeAspect="1" noMove="1" noResize="1" noEditPoints="1" noAdjustHandles="1" noChangeArrowheads="1" noChangeShapeType="1" noTextEdit="1"/>
                </p:cNvSpPr>
                <p:nvPr/>
              </p:nvSpPr>
              <p:spPr>
                <a:xfrm>
                  <a:off x="3887279" y="2631715"/>
                  <a:ext cx="1460459" cy="410753"/>
                </a:xfrm>
                <a:prstGeom prst="rect">
                  <a:avLst/>
                </a:prstGeom>
                <a:blipFill>
                  <a:blip r:embed="rId5"/>
                  <a:stretch>
                    <a:fillRect t="-1493" r="-837" b="-20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7DCA9B1F-DBCF-47C7-AAD9-C8657757A4D4}"/>
                    </a:ext>
                  </a:extLst>
                </p:cNvPr>
                <p:cNvSpPr/>
                <p:nvPr/>
              </p:nvSpPr>
              <p:spPr>
                <a:xfrm>
                  <a:off x="6067110" y="2642738"/>
                  <a:ext cx="1478645" cy="432491"/>
                </a:xfrm>
                <a:prstGeom prst="rect">
                  <a:avLst/>
                </a:prstGeom>
                <a:solidFill>
                  <a:schemeClr val="accent4">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b="1" i="1" smtClean="0">
                                <a:solidFill>
                                  <a:srgbClr val="C00000"/>
                                </a:solidFill>
                                <a:latin typeface="Cambria Math" panose="02040503050406030204" pitchFamily="18" charset="0"/>
                              </a:rPr>
                            </m:ctrlPr>
                          </m:sSubSupPr>
                          <m:e>
                            <m:r>
                              <a:rPr lang="zh-CN" altLang="en-US" b="1" i="1">
                                <a:solidFill>
                                  <a:srgbClr val="C00000"/>
                                </a:solidFill>
                                <a:latin typeface="Cambria Math" panose="02040503050406030204" pitchFamily="18" charset="0"/>
                              </a:rPr>
                              <m:t>𝒂</m:t>
                            </m:r>
                          </m:e>
                          <m:sub>
                            <m:r>
                              <a:rPr lang="zh-CN" altLang="en-US" b="1" i="1">
                                <a:solidFill>
                                  <a:srgbClr val="C00000"/>
                                </a:solidFill>
                                <a:latin typeface="Cambria Math" panose="02040503050406030204" pitchFamily="18" charset="0"/>
                              </a:rPr>
                              <m:t>𝒏</m:t>
                            </m:r>
                          </m:sub>
                          <m:sup>
                            <m:d>
                              <m:dPr>
                                <m:ctrlPr>
                                  <a:rPr lang="zh-CN" altLang="en-US" b="1" i="1">
                                    <a:solidFill>
                                      <a:srgbClr val="C00000"/>
                                    </a:solidFill>
                                    <a:latin typeface="Cambria Math" panose="02040503050406030204" pitchFamily="18" charset="0"/>
                                  </a:rPr>
                                </m:ctrlPr>
                              </m:dPr>
                              <m:e>
                                <m:r>
                                  <a:rPr lang="zh-CN" altLang="en-US" b="1" i="1">
                                    <a:solidFill>
                                      <a:srgbClr val="C00000"/>
                                    </a:solidFill>
                                    <a:latin typeface="Cambria Math" panose="02040503050406030204" pitchFamily="18" charset="0"/>
                                  </a:rPr>
                                  <m:t>𝒑</m:t>
                                </m:r>
                              </m:e>
                            </m:d>
                          </m:sup>
                        </m:sSubSup>
                        <m:r>
                          <a:rPr lang="zh-CN" altLang="en-US" b="1" i="1">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𝒑</m:t>
                            </m:r>
                          </m:e>
                          <m:sub>
                            <m:r>
                              <a:rPr lang="en-US" altLang="zh-CN" b="1" i="1" smtClean="0">
                                <a:solidFill>
                                  <a:srgbClr val="C00000"/>
                                </a:solidFill>
                                <a:latin typeface="Cambria Math" panose="02040503050406030204" pitchFamily="18" charset="0"/>
                              </a:rPr>
                              <m:t>𝟎</m:t>
                            </m:r>
                          </m:sub>
                        </m:sSub>
                        <m:sSup>
                          <m:sSupPr>
                            <m:ctrlPr>
                              <a:rPr lang="zh-CN" altLang="en-US"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𝟑</m:t>
                            </m:r>
                          </m:e>
                          <m:sup>
                            <m:r>
                              <a:rPr lang="zh-CN" altLang="en-US" b="1" i="1">
                                <a:solidFill>
                                  <a:srgbClr val="C00000"/>
                                </a:solidFill>
                                <a:latin typeface="Cambria Math" panose="02040503050406030204" pitchFamily="18" charset="0"/>
                              </a:rPr>
                              <m:t>𝒏</m:t>
                            </m:r>
                          </m:sup>
                        </m:sSup>
                      </m:oMath>
                    </m:oMathPara>
                  </a14:m>
                  <a:endParaRPr lang="zh-CN" altLang="en-US"/>
                </a:p>
              </p:txBody>
            </p:sp>
          </mc:Choice>
          <mc:Fallback xmlns="">
            <p:sp>
              <p:nvSpPr>
                <p:cNvPr id="21" name="矩形 20">
                  <a:extLst>
                    <a:ext uri="{FF2B5EF4-FFF2-40B4-BE49-F238E27FC236}">
                      <a16:creationId xmlns:a16="http://schemas.microsoft.com/office/drawing/2014/main" id="{7DCA9B1F-DBCF-47C7-AAD9-C8657757A4D4}"/>
                    </a:ext>
                  </a:extLst>
                </p:cNvPr>
                <p:cNvSpPr>
                  <a:spLocks noRot="1" noChangeAspect="1" noMove="1" noResize="1" noEditPoints="1" noAdjustHandles="1" noChangeArrowheads="1" noChangeShapeType="1" noTextEdit="1"/>
                </p:cNvSpPr>
                <p:nvPr/>
              </p:nvSpPr>
              <p:spPr>
                <a:xfrm>
                  <a:off x="6067110" y="2642738"/>
                  <a:ext cx="1478645" cy="432491"/>
                </a:xfrm>
                <a:prstGeom prst="rect">
                  <a:avLst/>
                </a:prstGeom>
                <a:blipFill>
                  <a:blip r:embed="rId6"/>
                  <a:stretch>
                    <a:fillRect b="-5714"/>
                  </a:stretch>
                </a:blipFill>
              </p:spPr>
              <p:txBody>
                <a:bodyPr/>
                <a:lstStyle/>
                <a:p>
                  <a:r>
                    <a:rPr lang="zh-CN" altLang="en-US">
                      <a:noFill/>
                    </a:rPr>
                    <a:t> </a:t>
                  </a:r>
                </a:p>
              </p:txBody>
            </p:sp>
          </mc:Fallback>
        </mc:AlternateContent>
        <p:sp>
          <p:nvSpPr>
            <p:cNvPr id="22" name="箭头: 右 21">
              <a:extLst>
                <a:ext uri="{FF2B5EF4-FFF2-40B4-BE49-F238E27FC236}">
                  <a16:creationId xmlns:a16="http://schemas.microsoft.com/office/drawing/2014/main" id="{F7BD8A0C-B15A-42E3-BAC6-9825B00BAB5F}"/>
                </a:ext>
              </a:extLst>
            </p:cNvPr>
            <p:cNvSpPr/>
            <p:nvPr/>
          </p:nvSpPr>
          <p:spPr>
            <a:xfrm>
              <a:off x="3167907" y="2826812"/>
              <a:ext cx="71937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6104D63D-7849-40A1-894D-164C9C30C3D3}"/>
                </a:ext>
              </a:extLst>
            </p:cNvPr>
            <p:cNvSpPr/>
            <p:nvPr/>
          </p:nvSpPr>
          <p:spPr>
            <a:xfrm>
              <a:off x="5347739" y="2826812"/>
              <a:ext cx="690864" cy="45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7C029DB-0FCA-4EB0-BC5C-F4000CD8DD8B}"/>
                    </a:ext>
                  </a:extLst>
                </p:cNvPr>
                <p:cNvSpPr txBox="1"/>
                <p:nvPr/>
              </p:nvSpPr>
              <p:spPr>
                <a:xfrm>
                  <a:off x="7775687" y="2642738"/>
                  <a:ext cx="3243162" cy="43249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将</a:t>
                  </a:r>
                  <a14:m>
                    <m:oMath xmlns:m="http://schemas.openxmlformats.org/officeDocument/2006/math">
                      <m:sSubSup>
                        <m:sSubSupPr>
                          <m:ctrlPr>
                            <a:rPr lang="zh-CN" altLang="en-US" b="1" i="1">
                              <a:solidFill>
                                <a:schemeClr val="accent2">
                                  <a:lumMod val="50000"/>
                                </a:schemeClr>
                              </a:solidFill>
                              <a:latin typeface="Cambria Math" panose="02040503050406030204" pitchFamily="18" charset="0"/>
                            </a:rPr>
                          </m:ctrlPr>
                        </m:sSubSupPr>
                        <m:e>
                          <m:r>
                            <a:rPr lang="zh-CN" altLang="en-US" b="1" i="1">
                              <a:solidFill>
                                <a:schemeClr val="accent2">
                                  <a:lumMod val="50000"/>
                                </a:schemeClr>
                              </a:solidFill>
                              <a:latin typeface="Cambria Math" panose="02040503050406030204" pitchFamily="18" charset="0"/>
                            </a:rPr>
                            <m:t>𝒂</m:t>
                          </m:r>
                        </m:e>
                        <m:sub>
                          <m:r>
                            <a:rPr lang="zh-CN" altLang="en-US" b="1" i="1">
                              <a:solidFill>
                                <a:schemeClr val="accent2">
                                  <a:lumMod val="50000"/>
                                </a:schemeClr>
                              </a:solidFill>
                              <a:latin typeface="Cambria Math" panose="02040503050406030204" pitchFamily="18" charset="0"/>
                            </a:rPr>
                            <m:t>𝒏</m:t>
                          </m:r>
                        </m:sub>
                        <m:sup>
                          <m:d>
                            <m:dPr>
                              <m:ctrlPr>
                                <a:rPr lang="zh-CN" altLang="en-US" b="1" i="1">
                                  <a:solidFill>
                                    <a:schemeClr val="accent2">
                                      <a:lumMod val="50000"/>
                                    </a:schemeClr>
                                  </a:solidFill>
                                  <a:latin typeface="Cambria Math" panose="02040503050406030204" pitchFamily="18" charset="0"/>
                                </a:rPr>
                              </m:ctrlPr>
                            </m:dPr>
                            <m:e>
                              <m:r>
                                <a:rPr lang="zh-CN" altLang="en-US" b="1" i="1">
                                  <a:solidFill>
                                    <a:schemeClr val="accent2">
                                      <a:lumMod val="50000"/>
                                    </a:schemeClr>
                                  </a:solidFill>
                                  <a:latin typeface="Cambria Math" panose="02040503050406030204" pitchFamily="18" charset="0"/>
                                </a:rPr>
                                <m:t>𝒑</m:t>
                              </m:r>
                            </m:e>
                          </m:d>
                        </m:sup>
                      </m:sSubSup>
                      <m:r>
                        <a:rPr lang="zh-CN" altLang="en-US"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𝒑</m:t>
                          </m:r>
                        </m:e>
                        <m:sub>
                          <m:r>
                            <a:rPr lang="en-US" altLang="zh-CN" b="1" i="1">
                              <a:solidFill>
                                <a:schemeClr val="accent2">
                                  <a:lumMod val="50000"/>
                                </a:schemeClr>
                              </a:solidFill>
                              <a:latin typeface="Cambria Math" panose="02040503050406030204" pitchFamily="18" charset="0"/>
                            </a:rPr>
                            <m:t>𝟎</m:t>
                          </m:r>
                        </m:sub>
                      </m:sSub>
                      <m:sSup>
                        <m:sSupPr>
                          <m:ctrlPr>
                            <a:rPr lang="zh-CN" altLang="en-US"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𝟑</m:t>
                          </m:r>
                        </m:e>
                        <m:sup>
                          <m:r>
                            <a:rPr lang="zh-CN" altLang="en-US" b="1" i="1">
                              <a:solidFill>
                                <a:schemeClr val="accent2">
                                  <a:lumMod val="50000"/>
                                </a:schemeClr>
                              </a:solidFill>
                              <a:latin typeface="Cambria Math" panose="02040503050406030204" pitchFamily="18" charset="0"/>
                            </a:rPr>
                            <m:t>𝒏</m:t>
                          </m:r>
                        </m:sup>
                      </m:sSup>
                    </m:oMath>
                  </a14:m>
                  <a:r>
                    <a:rPr lang="zh-CN" altLang="en-US" b="1">
                      <a:solidFill>
                        <a:schemeClr val="accent2">
                          <a:lumMod val="50000"/>
                        </a:schemeClr>
                      </a:solidFill>
                    </a:rPr>
                    <a:t>代入递推关系式</a:t>
                  </a:r>
                </a:p>
              </p:txBody>
            </p:sp>
          </mc:Choice>
          <mc:Fallback xmlns="">
            <p:sp>
              <p:nvSpPr>
                <p:cNvPr id="13" name="文本框 12">
                  <a:extLst>
                    <a:ext uri="{FF2B5EF4-FFF2-40B4-BE49-F238E27FC236}">
                      <a16:creationId xmlns:a16="http://schemas.microsoft.com/office/drawing/2014/main" id="{F7C029DB-0FCA-4EB0-BC5C-F4000CD8DD8B}"/>
                    </a:ext>
                  </a:extLst>
                </p:cNvPr>
                <p:cNvSpPr txBox="1">
                  <a:spLocks noRot="1" noChangeAspect="1" noMove="1" noResize="1" noEditPoints="1" noAdjustHandles="1" noChangeArrowheads="1" noChangeShapeType="1" noTextEdit="1"/>
                </p:cNvSpPr>
                <p:nvPr/>
              </p:nvSpPr>
              <p:spPr>
                <a:xfrm>
                  <a:off x="7775687" y="2642738"/>
                  <a:ext cx="3243162" cy="432491"/>
                </a:xfrm>
                <a:prstGeom prst="rect">
                  <a:avLst/>
                </a:prstGeom>
                <a:blipFill>
                  <a:blip r:embed="rId7"/>
                  <a:stretch>
                    <a:fillRect l="-1692" r="-940" b="-22857"/>
                  </a:stretch>
                </a:blipFill>
              </p:spPr>
              <p:txBody>
                <a:bodyPr/>
                <a:lstStyle/>
                <a:p>
                  <a:r>
                    <a:rPr lang="zh-CN" altLang="en-US">
                      <a:noFill/>
                    </a:rPr>
                    <a:t> </a:t>
                  </a:r>
                </a:p>
              </p:txBody>
            </p:sp>
          </mc:Fallback>
        </mc:AlternateContent>
      </p:grpSp>
      <p:grpSp>
        <p:nvGrpSpPr>
          <p:cNvPr id="46" name="组合 45">
            <a:extLst>
              <a:ext uri="{FF2B5EF4-FFF2-40B4-BE49-F238E27FC236}">
                <a16:creationId xmlns:a16="http://schemas.microsoft.com/office/drawing/2014/main" id="{361D2E7B-77A0-4652-B4BC-69AEFAC011C1}"/>
              </a:ext>
            </a:extLst>
          </p:cNvPr>
          <p:cNvGrpSpPr/>
          <p:nvPr/>
        </p:nvGrpSpPr>
        <p:grpSpPr>
          <a:xfrm>
            <a:off x="1126910" y="3757737"/>
            <a:ext cx="9938177" cy="2392761"/>
            <a:chOff x="1258288" y="3671257"/>
            <a:chExt cx="9938177" cy="2392761"/>
          </a:xfrm>
        </p:grpSpPr>
        <p:sp>
          <p:nvSpPr>
            <p:cNvPr id="45" name="矩形 44">
              <a:extLst>
                <a:ext uri="{FF2B5EF4-FFF2-40B4-BE49-F238E27FC236}">
                  <a16:creationId xmlns:a16="http://schemas.microsoft.com/office/drawing/2014/main" id="{28405426-10A8-4C96-8519-9D7DB3CFB9BB}"/>
                </a:ext>
              </a:extLst>
            </p:cNvPr>
            <p:cNvSpPr/>
            <p:nvPr/>
          </p:nvSpPr>
          <p:spPr>
            <a:xfrm>
              <a:off x="1258288" y="3671257"/>
              <a:ext cx="9938177" cy="2392761"/>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a:extLst>
                <a:ext uri="{FF2B5EF4-FFF2-40B4-BE49-F238E27FC236}">
                  <a16:creationId xmlns:a16="http://schemas.microsoft.com/office/drawing/2014/main" id="{53AD5912-0F3B-43BD-9AB8-D2E2789823C4}"/>
                </a:ext>
              </a:extLst>
            </p:cNvPr>
            <p:cNvGrpSpPr/>
            <p:nvPr/>
          </p:nvGrpSpPr>
          <p:grpSpPr>
            <a:xfrm>
              <a:off x="1325963" y="3726201"/>
              <a:ext cx="9795947" cy="2242448"/>
              <a:chOff x="1222902" y="3730131"/>
              <a:chExt cx="9795947" cy="2242448"/>
            </a:xfrm>
          </p:grpSpPr>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5BB894C1-E456-4AB9-B2FE-2EBF0B5D22A5}"/>
                      </a:ext>
                    </a:extLst>
                  </p:cNvPr>
                  <p:cNvSpPr txBox="1"/>
                  <p:nvPr/>
                </p:nvSpPr>
                <p:spPr>
                  <a:xfrm>
                    <a:off x="1230164" y="3810194"/>
                    <a:ext cx="4230635" cy="916918"/>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解</a:t>
                    </a:r>
                    <a14:m>
                      <m:oMath xmlns:m="http://schemas.openxmlformats.org/officeDocument/2006/math">
                        <m:r>
                          <m:rPr>
                            <m:lit/>
                          </m:rP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𝒏</m:t>
                            </m:r>
                          </m:sub>
                        </m:sSub>
                        <m:r>
                          <m:rPr>
                            <m:lit/>
                          </m:rP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具有形式：</a:t>
                    </a:r>
                    <a:endParaRPr lang="en-US" altLang="zh-CN" sz="2000" b="1">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𝒏</m:t>
                              </m:r>
                            </m:sub>
                          </m:sSub>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𝟏</m:t>
                              </m:r>
                            </m:sub>
                          </m:sSub>
                          <m:sSup>
                            <m:sSupPr>
                              <m:ctrlPr>
                                <a:rPr lang="en-US" altLang="zh-CN" b="1" i="1" smtClean="0">
                                  <a:solidFill>
                                    <a:srgbClr val="C00000"/>
                                  </a:solidFill>
                                  <a:latin typeface="Cambria Math" panose="02040503050406030204" pitchFamily="18" charset="0"/>
                                </a:rPr>
                              </m:ctrlPr>
                            </m:sSupPr>
                            <m:e>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smtClean="0">
                                          <a:solidFill>
                                            <a:srgbClr val="C00000"/>
                                          </a:solidFill>
                                          <a:latin typeface="Cambria Math" panose="02040503050406030204" pitchFamily="18" charset="0"/>
                                        </a:rPr>
                                        <m:t>𝟐</m:t>
                                      </m:r>
                                    </m:e>
                                  </m:rad>
                                </m:e>
                              </m:d>
                            </m:e>
                            <m:sup>
                              <m:r>
                                <a:rPr lang="en-US" altLang="zh-CN" b="1" i="1" smtClean="0">
                                  <a:solidFill>
                                    <a:srgbClr val="C00000"/>
                                  </a:solidFill>
                                  <a:latin typeface="Cambria Math" panose="02040503050406030204" pitchFamily="18" charset="0"/>
                                </a:rPr>
                                <m:t>𝒏</m:t>
                              </m:r>
                            </m:sup>
                          </m:sSup>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𝟐</m:t>
                              </m:r>
                            </m:sub>
                          </m:sSub>
                          <m:sSup>
                            <m:sSupPr>
                              <m:ctrlPr>
                                <a:rPr lang="en-US" altLang="zh-CN" b="1" i="1" smtClean="0">
                                  <a:solidFill>
                                    <a:srgbClr val="C00000"/>
                                  </a:solidFill>
                                  <a:latin typeface="Cambria Math" panose="02040503050406030204" pitchFamily="18" charset="0"/>
                                </a:rPr>
                              </m:ctrlPr>
                            </m:sSupPr>
                            <m:e>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smtClean="0">
                                          <a:solidFill>
                                            <a:srgbClr val="C00000"/>
                                          </a:solidFill>
                                          <a:latin typeface="Cambria Math" panose="02040503050406030204" pitchFamily="18" charset="0"/>
                                        </a:rPr>
                                        <m:t>𝟐</m:t>
                                      </m:r>
                                    </m:e>
                                  </m:rad>
                                </m:e>
                              </m:d>
                            </m:e>
                            <m:sup>
                              <m:r>
                                <a:rPr lang="en-US" altLang="zh-CN" b="1" i="1" smtClean="0">
                                  <a:solidFill>
                                    <a:srgbClr val="C00000"/>
                                  </a:solidFill>
                                  <a:latin typeface="Cambria Math" panose="02040503050406030204" pitchFamily="18" charset="0"/>
                                </a:rPr>
                                <m:t>𝒏</m:t>
                              </m:r>
                            </m:sup>
                          </m:sSup>
                          <m:r>
                            <a:rPr lang="pt-BR" altLang="zh-CN" i="1" smtClean="0">
                              <a:solidFill>
                                <a:srgbClr val="0000FF"/>
                              </a:solidFill>
                              <a:latin typeface="Cambria Math" panose="02040503050406030204" pitchFamily="18" charset="0"/>
                            </a:rPr>
                            <m:t>+</m:t>
                          </m:r>
                          <m:sSup>
                            <m:sSupPr>
                              <m:ctrlPr>
                                <a:rPr lang="pt-BR" altLang="zh-CN" i="1">
                                  <a:solidFill>
                                    <a:srgbClr val="0000FF"/>
                                  </a:solidFill>
                                  <a:latin typeface="Cambria Math" panose="02040503050406030204" pitchFamily="18" charset="0"/>
                                </a:rPr>
                              </m:ctrlPr>
                            </m:sSupPr>
                            <m:e>
                              <m:r>
                                <a:rPr lang="pt-BR" altLang="zh-CN" i="1">
                                  <a:solidFill>
                                    <a:srgbClr val="0000FF"/>
                                  </a:solidFill>
                                  <a:latin typeface="Cambria Math" panose="02040503050406030204" pitchFamily="18" charset="0"/>
                                </a:rPr>
                                <m:t>3</m:t>
                              </m:r>
                            </m:e>
                            <m:sup>
                              <m:r>
                                <a:rPr lang="pt-BR" altLang="zh-CN" i="1">
                                  <a:solidFill>
                                    <a:srgbClr val="0000FF"/>
                                  </a:solidFill>
                                  <a:latin typeface="Cambria Math" panose="02040503050406030204" pitchFamily="18" charset="0"/>
                                </a:rPr>
                                <m:t>𝑛</m:t>
                              </m:r>
                            </m:sup>
                          </m:sSup>
                        </m:oMath>
                      </m:oMathPara>
                    </a14:m>
                    <a:endParaRPr lang="zh-CN" altLang="en-US" b="1">
                      <a:solidFill>
                        <a:schemeClr val="accent2">
                          <a:lumMod val="50000"/>
                        </a:schemeClr>
                      </a:solidFill>
                    </a:endParaRPr>
                  </a:p>
                </p:txBody>
              </p:sp>
            </mc:Choice>
            <mc:Fallback xmlns="">
              <p:sp>
                <p:nvSpPr>
                  <p:cNvPr id="27" name="文本框 26">
                    <a:extLst>
                      <a:ext uri="{FF2B5EF4-FFF2-40B4-BE49-F238E27FC236}">
                        <a16:creationId xmlns:a16="http://schemas.microsoft.com/office/drawing/2014/main" id="{5BB894C1-E456-4AB9-B2FE-2EBF0B5D22A5}"/>
                      </a:ext>
                    </a:extLst>
                  </p:cNvPr>
                  <p:cNvSpPr txBox="1">
                    <a:spLocks noRot="1" noChangeAspect="1" noMove="1" noResize="1" noEditPoints="1" noAdjustHandles="1" noChangeArrowheads="1" noChangeShapeType="1" noTextEdit="1"/>
                  </p:cNvSpPr>
                  <p:nvPr/>
                </p:nvSpPr>
                <p:spPr>
                  <a:xfrm>
                    <a:off x="1230164" y="3810194"/>
                    <a:ext cx="4230635" cy="916918"/>
                  </a:xfrm>
                  <a:prstGeom prst="rect">
                    <a:avLst/>
                  </a:prstGeom>
                  <a:blipFill>
                    <a:blip r:embed="rId8"/>
                    <a:stretch>
                      <a:fillRect l="-1441" t="-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9E0CC66A-2507-4751-85C6-AC2909B3504C}"/>
                      </a:ext>
                    </a:extLst>
                  </p:cNvPr>
                  <p:cNvSpPr txBox="1"/>
                  <p:nvPr/>
                </p:nvSpPr>
                <p:spPr>
                  <a:xfrm>
                    <a:off x="7210657" y="3862772"/>
                    <a:ext cx="3808192" cy="811761"/>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chemeClr val="accent2">
                                      <a:lumMod val="50000"/>
                                    </a:schemeClr>
                                  </a:solidFill>
                                  <a:latin typeface="Cambria Math" panose="02040503050406030204" pitchFamily="18" charset="0"/>
                                </a:rPr>
                              </m:ctrlPr>
                            </m:dPr>
                            <m:e>
                              <m:eqArr>
                                <m:eqArrPr>
                                  <m:ctrlPr>
                                    <a:rPr lang="en-US" altLang="zh-CN" b="1" i="1" smtClean="0">
                                      <a:solidFill>
                                        <a:schemeClr val="accent2">
                                          <a:lumMod val="50000"/>
                                        </a:schemeClr>
                                      </a:solidFill>
                                      <a:latin typeface="Cambria Math" panose="02040503050406030204" pitchFamily="18" charset="0"/>
                                    </a:rPr>
                                  </m:ctrlPr>
                                </m:eqArr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𝟐</m:t>
                                      </m:r>
                                    </m:sub>
                                  </m:sSub>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e>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ad>
                                        <m:radPr>
                                          <m:degHide m:val="on"/>
                                          <m:ctrlPr>
                                            <a:rPr lang="en-US" altLang="zh-CN" b="1" i="1" smtClean="0">
                                              <a:solidFill>
                                                <a:schemeClr val="accent2">
                                                  <a:lumMod val="50000"/>
                                                </a:schemeClr>
                                              </a:solidFill>
                                              <a:latin typeface="Cambria Math" panose="02040503050406030204" pitchFamily="18" charset="0"/>
                                            </a:rPr>
                                          </m:ctrlPr>
                                        </m:radPr>
                                        <m:deg/>
                                        <m:e>
                                          <m:r>
                                            <a:rPr lang="en-US" altLang="zh-CN" b="1" i="1" smtClean="0">
                                              <a:solidFill>
                                                <a:schemeClr val="accent2">
                                                  <a:lumMod val="50000"/>
                                                </a:schemeClr>
                                              </a:solidFill>
                                              <a:latin typeface="Cambria Math" panose="02040503050406030204" pitchFamily="18" charset="0"/>
                                            </a:rPr>
                                            <m:t>𝟐</m:t>
                                          </m:r>
                                        </m:e>
                                      </m:rad>
                                    </m:e>
                                  </m:d>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𝟐</m:t>
                                      </m:r>
                                    </m:sub>
                                  </m:sSub>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m:t>
                                      </m:r>
                                      <m:rad>
                                        <m:radPr>
                                          <m:degHide m:val="on"/>
                                          <m:ctrlPr>
                                            <a:rPr lang="en-US" altLang="zh-CN" b="1" i="1" smtClean="0">
                                              <a:solidFill>
                                                <a:schemeClr val="accent2">
                                                  <a:lumMod val="50000"/>
                                                </a:schemeClr>
                                              </a:solidFill>
                                              <a:latin typeface="Cambria Math" panose="02040503050406030204" pitchFamily="18" charset="0"/>
                                            </a:rPr>
                                          </m:ctrlPr>
                                        </m:radPr>
                                        <m:deg/>
                                        <m:e>
                                          <m:r>
                                            <a:rPr lang="en-US" altLang="zh-CN" b="1" i="1" smtClean="0">
                                              <a:solidFill>
                                                <a:schemeClr val="accent2">
                                                  <a:lumMod val="50000"/>
                                                </a:schemeClr>
                                              </a:solidFill>
                                              <a:latin typeface="Cambria Math" panose="02040503050406030204" pitchFamily="18" charset="0"/>
                                            </a:rPr>
                                            <m:t>𝟐</m:t>
                                          </m:r>
                                        </m:e>
                                      </m:rad>
                                    </m:e>
                                  </m:d>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e>
                              </m:eqArr>
                            </m:e>
                          </m:d>
                        </m:oMath>
                      </m:oMathPara>
                    </a14:m>
                    <a:endParaRPr lang="zh-CN" altLang="en-US"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9E0CC66A-2507-4751-85C6-AC2909B3504C}"/>
                      </a:ext>
                    </a:extLst>
                  </p:cNvPr>
                  <p:cNvSpPr txBox="1">
                    <a:spLocks noRot="1" noChangeAspect="1" noMove="1" noResize="1" noEditPoints="1" noAdjustHandles="1" noChangeArrowheads="1" noChangeShapeType="1" noTextEdit="1"/>
                  </p:cNvSpPr>
                  <p:nvPr/>
                </p:nvSpPr>
                <p:spPr>
                  <a:xfrm>
                    <a:off x="7210657" y="3862772"/>
                    <a:ext cx="3808192" cy="81176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8030CD86-CB59-4C9B-BAFD-2D8CFF743937}"/>
                      </a:ext>
                    </a:extLst>
                  </p:cNvPr>
                  <p:cNvSpPr txBox="1"/>
                  <p:nvPr/>
                </p:nvSpPr>
                <p:spPr>
                  <a:xfrm>
                    <a:off x="7517485" y="5266777"/>
                    <a:ext cx="3345123" cy="674159"/>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f>
                            <m:fPr>
                              <m:ctrlPr>
                                <a:rPr lang="en-US" altLang="zh-CN" b="1" i="1" smtClean="0">
                                  <a:solidFill>
                                    <a:srgbClr val="C00000"/>
                                  </a:solidFill>
                                  <a:latin typeface="Cambria Math" panose="02040503050406030204" pitchFamily="18" charset="0"/>
                                </a:rPr>
                              </m:ctrlPr>
                            </m:fPr>
                            <m:num>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smtClean="0">
                                      <a:solidFill>
                                        <a:srgbClr val="C00000"/>
                                      </a:solidFill>
                                      <a:latin typeface="Cambria Math" panose="02040503050406030204" pitchFamily="18" charset="0"/>
                                    </a:rPr>
                                    <m:t>𝟐</m:t>
                                  </m:r>
                                </m:e>
                              </m:rad>
                            </m:num>
                            <m:den>
                              <m:r>
                                <a:rPr lang="en-US" altLang="zh-CN" b="1" i="1" smtClean="0">
                                  <a:solidFill>
                                    <a:srgbClr val="C00000"/>
                                  </a:solidFill>
                                  <a:latin typeface="Cambria Math" panose="02040503050406030204" pitchFamily="18" charset="0"/>
                                </a:rPr>
                                <m:t>𝟐</m:t>
                              </m:r>
                            </m:den>
                          </m:f>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𝜷</m:t>
                              </m:r>
                            </m:e>
                            <m:sub>
                              <m:r>
                                <a:rPr lang="en-US" altLang="zh-CN" b="1" i="1" smtClean="0">
                                  <a:solidFill>
                                    <a:srgbClr val="C00000"/>
                                  </a:solidFill>
                                  <a:latin typeface="Cambria Math" panose="02040503050406030204" pitchFamily="18" charset="0"/>
                                </a:rPr>
                                <m:t>𝟐</m:t>
                              </m:r>
                            </m:sub>
                          </m:sSub>
                          <m:r>
                            <a:rPr lang="en-US" altLang="zh-CN" b="1" i="1" smtClean="0">
                              <a:solidFill>
                                <a:srgbClr val="C00000"/>
                              </a:solidFill>
                              <a:latin typeface="Cambria Math" panose="02040503050406030204" pitchFamily="18" charset="0"/>
                            </a:rPr>
                            <m:t>=</m:t>
                          </m:r>
                          <m:f>
                            <m:fPr>
                              <m:ctrlPr>
                                <a:rPr lang="en-US" altLang="zh-CN" b="1" i="1" smtClean="0">
                                  <a:solidFill>
                                    <a:srgbClr val="C00000"/>
                                  </a:solidFill>
                                  <a:latin typeface="Cambria Math" panose="02040503050406030204" pitchFamily="18" charset="0"/>
                                </a:rPr>
                              </m:ctrlPr>
                            </m:fPr>
                            <m:num>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smtClean="0">
                                      <a:solidFill>
                                        <a:srgbClr val="C00000"/>
                                      </a:solidFill>
                                      <a:latin typeface="Cambria Math" panose="02040503050406030204" pitchFamily="18" charset="0"/>
                                    </a:rPr>
                                    <m:t>𝟐</m:t>
                                  </m:r>
                                </m:e>
                              </m:rad>
                            </m:num>
                            <m:den>
                              <m:r>
                                <a:rPr lang="en-US" altLang="zh-CN" b="1" i="1">
                                  <a:solidFill>
                                    <a:srgbClr val="C00000"/>
                                  </a:solidFill>
                                  <a:latin typeface="Cambria Math" panose="02040503050406030204" pitchFamily="18" charset="0"/>
                                </a:rPr>
                                <m:t>𝟐</m:t>
                              </m:r>
                            </m:den>
                          </m:f>
                        </m:oMath>
                      </m:oMathPara>
                    </a14:m>
                    <a:endParaRPr lang="zh-CN" altLang="en-US" b="1">
                      <a:solidFill>
                        <a:srgbClr val="C00000"/>
                      </a:solidFill>
                    </a:endParaRPr>
                  </a:p>
                </p:txBody>
              </p:sp>
            </mc:Choice>
            <mc:Fallback xmlns="">
              <p:sp>
                <p:nvSpPr>
                  <p:cNvPr id="29" name="文本框 28">
                    <a:extLst>
                      <a:ext uri="{FF2B5EF4-FFF2-40B4-BE49-F238E27FC236}">
                        <a16:creationId xmlns:a16="http://schemas.microsoft.com/office/drawing/2014/main" id="{8030CD86-CB59-4C9B-BAFD-2D8CFF743937}"/>
                      </a:ext>
                    </a:extLst>
                  </p:cNvPr>
                  <p:cNvSpPr txBox="1">
                    <a:spLocks noRot="1" noChangeAspect="1" noMove="1" noResize="1" noEditPoints="1" noAdjustHandles="1" noChangeArrowheads="1" noChangeShapeType="1" noTextEdit="1"/>
                  </p:cNvSpPr>
                  <p:nvPr/>
                </p:nvSpPr>
                <p:spPr>
                  <a:xfrm>
                    <a:off x="7517485" y="5266777"/>
                    <a:ext cx="3345123" cy="67415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C4E64FC6-7396-48DD-B416-DD9AD4E160CE}"/>
                      </a:ext>
                    </a:extLst>
                  </p:cNvPr>
                  <p:cNvSpPr txBox="1"/>
                  <p:nvPr/>
                </p:nvSpPr>
                <p:spPr>
                  <a:xfrm>
                    <a:off x="1222902" y="5235133"/>
                    <a:ext cx="4414118" cy="737446"/>
                  </a:xfrm>
                  <a:prstGeom prst="rect">
                    <a:avLst/>
                  </a:prstGeom>
                  <a:solidFill>
                    <a:schemeClr val="accent2">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𝒏</m:t>
                              </m:r>
                            </m:sub>
                          </m:sSub>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𝟑</m:t>
                              </m:r>
                            </m:e>
                            <m:sup>
                              <m:r>
                                <a:rPr lang="en-US" altLang="zh-CN" b="1" i="1" smtClean="0">
                                  <a:solidFill>
                                    <a:srgbClr val="C00000"/>
                                  </a:solidFill>
                                  <a:latin typeface="Cambria Math" panose="02040503050406030204" pitchFamily="18" charset="0"/>
                                </a:rPr>
                                <m:t>𝒏</m:t>
                              </m:r>
                            </m:sup>
                          </m:sSup>
                          <m:r>
                            <a:rPr lang="en-US" altLang="zh-CN" b="1" i="1" smtClean="0">
                              <a:solidFill>
                                <a:srgbClr val="C00000"/>
                              </a:solidFill>
                              <a:latin typeface="Cambria Math" panose="02040503050406030204" pitchFamily="18" charset="0"/>
                            </a:rPr>
                            <m:t>−</m:t>
                          </m:r>
                          <m:f>
                            <m:fPr>
                              <m:ctrlPr>
                                <a:rPr lang="en-US" altLang="zh-CN" b="1" i="1" smtClean="0">
                                  <a:solidFill>
                                    <a:srgbClr val="C00000"/>
                                  </a:solidFill>
                                  <a:latin typeface="Cambria Math" panose="02040503050406030204" pitchFamily="18" charset="0"/>
                                </a:rPr>
                              </m:ctrlPr>
                            </m:fPr>
                            <m:num>
                              <m:sSup>
                                <m:sSupPr>
                                  <m:ctrlPr>
                                    <a:rPr lang="en-US" altLang="zh-CN" b="1" i="1" smtClean="0">
                                      <a:solidFill>
                                        <a:srgbClr val="C00000"/>
                                      </a:solidFill>
                                      <a:latin typeface="Cambria Math" panose="02040503050406030204" pitchFamily="18" charset="0"/>
                                    </a:rPr>
                                  </m:ctrlPr>
                                </m:sSupPr>
                                <m:e>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smtClean="0">
                                              <a:solidFill>
                                                <a:srgbClr val="C00000"/>
                                              </a:solidFill>
                                              <a:latin typeface="Cambria Math" panose="02040503050406030204" pitchFamily="18" charset="0"/>
                                            </a:rPr>
                                            <m:t>𝟐</m:t>
                                          </m:r>
                                        </m:e>
                                      </m:rad>
                                    </m:e>
                                  </m:d>
                                </m:e>
                                <m:sup>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sup>
                              </m:sSup>
                            </m:num>
                            <m:den>
                              <m:r>
                                <a:rPr lang="en-US" altLang="zh-CN" b="1" i="1" smtClean="0">
                                  <a:solidFill>
                                    <a:srgbClr val="C00000"/>
                                  </a:solidFill>
                                  <a:latin typeface="Cambria Math" panose="02040503050406030204" pitchFamily="18" charset="0"/>
                                </a:rPr>
                                <m:t>𝟐</m:t>
                              </m:r>
                            </m:den>
                          </m:f>
                          <m:r>
                            <a:rPr lang="en-US" altLang="zh-CN" b="1" i="1" smtClean="0">
                              <a:solidFill>
                                <a:srgbClr val="C00000"/>
                              </a:solidFill>
                              <a:latin typeface="Cambria Math" panose="02040503050406030204" pitchFamily="18" charset="0"/>
                            </a:rPr>
                            <m:t>−</m:t>
                          </m:r>
                          <m:f>
                            <m:fPr>
                              <m:ctrlPr>
                                <a:rPr lang="en-US" altLang="zh-CN" b="1" i="1" smtClean="0">
                                  <a:solidFill>
                                    <a:srgbClr val="C00000"/>
                                  </a:solidFill>
                                  <a:latin typeface="Cambria Math" panose="02040503050406030204" pitchFamily="18" charset="0"/>
                                </a:rPr>
                              </m:ctrlPr>
                            </m:fPr>
                            <m:num>
                              <m:sSup>
                                <m:sSupPr>
                                  <m:ctrlPr>
                                    <a:rPr lang="en-US" altLang="zh-CN" b="1" i="1" smtClean="0">
                                      <a:solidFill>
                                        <a:srgbClr val="C00000"/>
                                      </a:solidFill>
                                      <a:latin typeface="Cambria Math" panose="02040503050406030204" pitchFamily="18" charset="0"/>
                                    </a:rPr>
                                  </m:ctrlPr>
                                </m:sSupPr>
                                <m:e>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ad>
                                        <m:radPr>
                                          <m:degHide m:val="on"/>
                                          <m:ctrlPr>
                                            <a:rPr lang="en-US" altLang="zh-CN" b="1" i="1" smtClean="0">
                                              <a:solidFill>
                                                <a:srgbClr val="C00000"/>
                                              </a:solidFill>
                                              <a:latin typeface="Cambria Math" panose="02040503050406030204" pitchFamily="18" charset="0"/>
                                            </a:rPr>
                                          </m:ctrlPr>
                                        </m:radPr>
                                        <m:deg/>
                                        <m:e>
                                          <m:r>
                                            <a:rPr lang="en-US" altLang="zh-CN" b="1" i="1">
                                              <a:solidFill>
                                                <a:srgbClr val="C00000"/>
                                              </a:solidFill>
                                              <a:latin typeface="Cambria Math" panose="02040503050406030204" pitchFamily="18" charset="0"/>
                                            </a:rPr>
                                            <m:t>𝟐</m:t>
                                          </m:r>
                                        </m:e>
                                      </m:rad>
                                    </m:e>
                                  </m:d>
                                </m:e>
                                <m:sup>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p>
                              </m:sSup>
                            </m:num>
                            <m:den>
                              <m:r>
                                <a:rPr lang="en-US" altLang="zh-CN" b="1" i="1">
                                  <a:solidFill>
                                    <a:srgbClr val="C00000"/>
                                  </a:solidFill>
                                  <a:latin typeface="Cambria Math" panose="02040503050406030204" pitchFamily="18" charset="0"/>
                                </a:rPr>
                                <m:t>𝟐</m:t>
                              </m:r>
                            </m:den>
                          </m:f>
                        </m:oMath>
                      </m:oMathPara>
                    </a14:m>
                    <a:endParaRPr lang="zh-CN" altLang="en-US" b="1">
                      <a:solidFill>
                        <a:schemeClr val="accent2">
                          <a:lumMod val="50000"/>
                        </a:schemeClr>
                      </a:solidFill>
                    </a:endParaRPr>
                  </a:p>
                </p:txBody>
              </p:sp>
            </mc:Choice>
            <mc:Fallback xmlns="">
              <p:sp>
                <p:nvSpPr>
                  <p:cNvPr id="30" name="文本框 29">
                    <a:extLst>
                      <a:ext uri="{FF2B5EF4-FFF2-40B4-BE49-F238E27FC236}">
                        <a16:creationId xmlns:a16="http://schemas.microsoft.com/office/drawing/2014/main" id="{C4E64FC6-7396-48DD-B416-DD9AD4E160CE}"/>
                      </a:ext>
                    </a:extLst>
                  </p:cNvPr>
                  <p:cNvSpPr txBox="1">
                    <a:spLocks noRot="1" noChangeAspect="1" noMove="1" noResize="1" noEditPoints="1" noAdjustHandles="1" noChangeArrowheads="1" noChangeShapeType="1" noTextEdit="1"/>
                  </p:cNvSpPr>
                  <p:nvPr/>
                </p:nvSpPr>
                <p:spPr>
                  <a:xfrm>
                    <a:off x="1222902" y="5235133"/>
                    <a:ext cx="4414118" cy="737446"/>
                  </a:xfrm>
                  <a:prstGeom prst="rect">
                    <a:avLst/>
                  </a:prstGeom>
                  <a:blipFill>
                    <a:blip r:embed="rId11"/>
                    <a:stretch>
                      <a:fillRect/>
                    </a:stretch>
                  </a:blipFill>
                </p:spPr>
                <p:txBody>
                  <a:bodyPr/>
                  <a:lstStyle/>
                  <a:p>
                    <a:r>
                      <a:rPr lang="zh-CN" altLang="en-US">
                        <a:noFill/>
                      </a:rPr>
                      <a:t> </a:t>
                    </a:r>
                  </a:p>
                </p:txBody>
              </p:sp>
            </mc:Fallback>
          </mc:AlternateContent>
          <p:sp>
            <p:nvSpPr>
              <p:cNvPr id="31" name="箭头: 右 30">
                <a:extLst>
                  <a:ext uri="{FF2B5EF4-FFF2-40B4-BE49-F238E27FC236}">
                    <a16:creationId xmlns:a16="http://schemas.microsoft.com/office/drawing/2014/main" id="{1B416A0F-01AF-432D-99E5-5EDF6E6BDAA0}"/>
                  </a:ext>
                </a:extLst>
              </p:cNvPr>
              <p:cNvSpPr/>
              <p:nvPr/>
            </p:nvSpPr>
            <p:spPr>
              <a:xfrm>
                <a:off x="5460799" y="4284129"/>
                <a:ext cx="1749858" cy="667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F7F77749-1D46-4C95-B91B-AB6E4C65CA16}"/>
                  </a:ext>
                </a:extLst>
              </p:cNvPr>
              <p:cNvSpPr/>
              <p:nvPr/>
            </p:nvSpPr>
            <p:spPr>
              <a:xfrm>
                <a:off x="9167188" y="4697489"/>
                <a:ext cx="57841" cy="5692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左 32">
                <a:extLst>
                  <a:ext uri="{FF2B5EF4-FFF2-40B4-BE49-F238E27FC236}">
                    <a16:creationId xmlns:a16="http://schemas.microsoft.com/office/drawing/2014/main" id="{08387A58-45E8-4992-9543-F5A48DC42C0A}"/>
                  </a:ext>
                </a:extLst>
              </p:cNvPr>
              <p:cNvSpPr/>
              <p:nvPr/>
            </p:nvSpPr>
            <p:spPr>
              <a:xfrm>
                <a:off x="5652684" y="5569906"/>
                <a:ext cx="1849136" cy="6675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a:extLst>
                  <a:ext uri="{FF2B5EF4-FFF2-40B4-BE49-F238E27FC236}">
                    <a16:creationId xmlns:a16="http://schemas.microsoft.com/office/drawing/2014/main" id="{8B1A1DAB-0D41-44AD-9637-E4F11A0D4F38}"/>
                  </a:ext>
                </a:extLst>
              </p:cNvPr>
              <p:cNvSpPr/>
              <p:nvPr/>
            </p:nvSpPr>
            <p:spPr>
              <a:xfrm>
                <a:off x="3401041" y="4727112"/>
                <a:ext cx="57841" cy="539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EFD29DDF-7723-4A77-9F1B-AE87BCCF2265}"/>
                      </a:ext>
                    </a:extLst>
                  </p:cNvPr>
                  <p:cNvSpPr txBox="1"/>
                  <p:nvPr/>
                </p:nvSpPr>
                <p:spPr>
                  <a:xfrm>
                    <a:off x="5665610" y="3730131"/>
                    <a:ext cx="1373791" cy="1107996"/>
                  </a:xfrm>
                  <a:prstGeom prst="rect">
                    <a:avLst/>
                  </a:prstGeom>
                  <a:solidFill>
                    <a:schemeClr val="accent4">
                      <a:lumMod val="20000"/>
                      <a:lumOff val="80000"/>
                    </a:schemeClr>
                  </a:solidFill>
                </p:spPr>
                <p:txBody>
                  <a:bodyPr wrap="square" lIns="0" tIns="0" rIns="0" bIns="0" rtlCol="0">
                    <a:spAutoFit/>
                  </a:bodyPr>
                  <a:lstStyle/>
                  <a:p>
                    <a:pPr algn="ctr"/>
                    <a:r>
                      <a:rPr lang="zh-CN" altLang="en-US" b="1">
                        <a:solidFill>
                          <a:schemeClr val="accent2">
                            <a:lumMod val="50000"/>
                          </a:schemeClr>
                        </a:solidFill>
                      </a:rPr>
                      <a:t>根据初值</a:t>
                    </a:r>
                    <a:endParaRPr lang="en-US" altLang="zh-CN"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𝟎</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oMath>
                      </m:oMathPara>
                    </a14:m>
                    <a:endParaRPr lang="en-US" altLang="zh-CN" b="1" i="1">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oMath>
                      </m:oMathPara>
                    </a14:m>
                    <a:endParaRPr lang="en-US" altLang="zh-CN" b="1">
                      <a:solidFill>
                        <a:schemeClr val="accent2">
                          <a:lumMod val="50000"/>
                        </a:schemeClr>
                      </a:solidFill>
                    </a:endParaRPr>
                  </a:p>
                  <a:p>
                    <a:r>
                      <a:rPr lang="zh-CN" altLang="en-US" b="1">
                        <a:solidFill>
                          <a:schemeClr val="accent2">
                            <a:lumMod val="50000"/>
                          </a:schemeClr>
                        </a:solidFill>
                      </a:rPr>
                      <a:t>列线性方程组</a:t>
                    </a:r>
                  </a:p>
                </p:txBody>
              </p:sp>
            </mc:Choice>
            <mc:Fallback xmlns="">
              <p:sp>
                <p:nvSpPr>
                  <p:cNvPr id="35" name="文本框 34">
                    <a:extLst>
                      <a:ext uri="{FF2B5EF4-FFF2-40B4-BE49-F238E27FC236}">
                        <a16:creationId xmlns:a16="http://schemas.microsoft.com/office/drawing/2014/main" id="{EFD29DDF-7723-4A77-9F1B-AE87BCCF2265}"/>
                      </a:ext>
                    </a:extLst>
                  </p:cNvPr>
                  <p:cNvSpPr txBox="1">
                    <a:spLocks noRot="1" noChangeAspect="1" noMove="1" noResize="1" noEditPoints="1" noAdjustHandles="1" noChangeArrowheads="1" noChangeShapeType="1" noTextEdit="1"/>
                  </p:cNvSpPr>
                  <p:nvPr/>
                </p:nvSpPr>
                <p:spPr>
                  <a:xfrm>
                    <a:off x="5665610" y="3730131"/>
                    <a:ext cx="1373791" cy="1107996"/>
                  </a:xfrm>
                  <a:prstGeom prst="rect">
                    <a:avLst/>
                  </a:prstGeom>
                  <a:blipFill>
                    <a:blip r:embed="rId12"/>
                    <a:stretch>
                      <a:fillRect l="-10667" t="-7143" r="-10222" b="-120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5BE3A2F3-446E-4848-955F-A4DDA2BEFE5B}"/>
                      </a:ext>
                    </a:extLst>
                  </p:cNvPr>
                  <p:cNvSpPr txBox="1"/>
                  <p:nvPr/>
                </p:nvSpPr>
                <p:spPr>
                  <a:xfrm>
                    <a:off x="7595164" y="4787266"/>
                    <a:ext cx="3235486" cy="276999"/>
                  </a:xfrm>
                  <a:prstGeom prst="rect">
                    <a:avLst/>
                  </a:prstGeom>
                  <a:solidFill>
                    <a:schemeClr val="accent4">
                      <a:lumMod val="20000"/>
                      <a:lumOff val="80000"/>
                    </a:schemeClr>
                  </a:solidFill>
                </p:spPr>
                <p:txBody>
                  <a:bodyPr wrap="square" lIns="0" tIns="0" rIns="0" bIns="0" rtlCol="0">
                    <a:spAutoFit/>
                  </a:bodyPr>
                  <a:lstStyle/>
                  <a:p>
                    <a:r>
                      <a:rPr lang="zh-CN" altLang="en-US" b="1">
                        <a:solidFill>
                          <a:schemeClr val="accent2">
                            <a:lumMod val="50000"/>
                          </a:schemeClr>
                        </a:solidFill>
                      </a:rPr>
                      <a:t>求解线性方程组得到</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𝜷</m:t>
                            </m:r>
                          </m:e>
                          <m:sub>
                            <m:r>
                              <a:rPr lang="en-US" altLang="zh-CN" b="1" i="1" smtClean="0">
                                <a:solidFill>
                                  <a:schemeClr val="accent2">
                                    <a:lumMod val="50000"/>
                                  </a:schemeClr>
                                </a:solidFill>
                                <a:latin typeface="Cambria Math" panose="02040503050406030204" pitchFamily="18" charset="0"/>
                              </a:rPr>
                              <m:t>𝟐</m:t>
                            </m:r>
                          </m:sub>
                        </m:sSub>
                      </m:oMath>
                    </a14:m>
                    <a:r>
                      <a:rPr lang="zh-CN" altLang="en-US" b="1">
                        <a:solidFill>
                          <a:schemeClr val="accent2">
                            <a:lumMod val="50000"/>
                          </a:schemeClr>
                        </a:solidFill>
                      </a:rPr>
                      <a:t>的值</a:t>
                    </a:r>
                  </a:p>
                </p:txBody>
              </p:sp>
            </mc:Choice>
            <mc:Fallback xmlns="">
              <p:sp>
                <p:nvSpPr>
                  <p:cNvPr id="36" name="文本框 35">
                    <a:extLst>
                      <a:ext uri="{FF2B5EF4-FFF2-40B4-BE49-F238E27FC236}">
                        <a16:creationId xmlns:a16="http://schemas.microsoft.com/office/drawing/2014/main" id="{5BE3A2F3-446E-4848-955F-A4DDA2BEFE5B}"/>
                      </a:ext>
                    </a:extLst>
                  </p:cNvPr>
                  <p:cNvSpPr txBox="1">
                    <a:spLocks noRot="1" noChangeAspect="1" noMove="1" noResize="1" noEditPoints="1" noAdjustHandles="1" noChangeArrowheads="1" noChangeShapeType="1" noTextEdit="1"/>
                  </p:cNvSpPr>
                  <p:nvPr/>
                </p:nvSpPr>
                <p:spPr>
                  <a:xfrm>
                    <a:off x="7595164" y="4787266"/>
                    <a:ext cx="3235486" cy="276999"/>
                  </a:xfrm>
                  <a:prstGeom prst="rect">
                    <a:avLst/>
                  </a:prstGeom>
                  <a:blipFill>
                    <a:blip r:embed="rId13"/>
                    <a:stretch>
                      <a:fillRect l="-4331" t="-28889" r="-1695" b="-51111"/>
                    </a:stretch>
                  </a:blipFill>
                </p:spPr>
                <p:txBody>
                  <a:bodyPr/>
                  <a:lstStyle/>
                  <a:p>
                    <a:r>
                      <a:rPr lang="zh-CN" altLang="en-US">
                        <a:noFill/>
                      </a:rPr>
                      <a:t> </a:t>
                    </a:r>
                  </a:p>
                </p:txBody>
              </p:sp>
            </mc:Fallback>
          </mc:AlternateContent>
        </p:grpSp>
      </p:grpSp>
      <p:grpSp>
        <p:nvGrpSpPr>
          <p:cNvPr id="41" name="组合 40">
            <a:extLst>
              <a:ext uri="{FF2B5EF4-FFF2-40B4-BE49-F238E27FC236}">
                <a16:creationId xmlns:a16="http://schemas.microsoft.com/office/drawing/2014/main" id="{1B522206-CCE4-4E21-BEF9-371E97C9BCDB}"/>
              </a:ext>
            </a:extLst>
          </p:cNvPr>
          <p:cNvGrpSpPr/>
          <p:nvPr/>
        </p:nvGrpSpPr>
        <p:grpSpPr>
          <a:xfrm>
            <a:off x="1383388" y="3205989"/>
            <a:ext cx="9425221" cy="381071"/>
            <a:chOff x="1214142" y="3205872"/>
            <a:chExt cx="9425221" cy="381071"/>
          </a:xfrm>
        </p:grpSpPr>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BF16F65-0A9F-46F7-92C6-624B68FACE60}"/>
                    </a:ext>
                  </a:extLst>
                </p:cNvPr>
                <p:cNvSpPr txBox="1"/>
                <p:nvPr/>
              </p:nvSpPr>
              <p:spPr>
                <a:xfrm>
                  <a:off x="1214142" y="3205872"/>
                  <a:ext cx="4877080" cy="375552"/>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𝒑</m:t>
                            </m:r>
                          </m:e>
                          <m:sub>
                            <m:r>
                              <a:rPr lang="en-US" altLang="zh-CN" b="1" i="1" smtClean="0">
                                <a:solidFill>
                                  <a:schemeClr val="accent2">
                                    <a:lumMod val="50000"/>
                                  </a:schemeClr>
                                </a:solidFill>
                                <a:latin typeface="Cambria Math" panose="02040503050406030204" pitchFamily="18" charset="0"/>
                              </a:rPr>
                              <m:t>𝟎</m:t>
                            </m:r>
                          </m:sub>
                        </m:sSub>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𝟑</m:t>
                            </m:r>
                          </m:e>
                          <m:sup>
                            <m:r>
                              <a:rPr lang="en-US" altLang="zh-CN" b="1" i="1" smtClean="0">
                                <a:solidFill>
                                  <a:schemeClr val="accent2">
                                    <a:lumMod val="50000"/>
                                  </a:schemeClr>
                                </a:solidFill>
                                <a:latin typeface="Cambria Math" panose="02040503050406030204" pitchFamily="18" charset="0"/>
                              </a:rPr>
                              <m:t>𝒏</m:t>
                            </m:r>
                          </m:sup>
                        </m:sSup>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𝒑</m:t>
                            </m:r>
                          </m:e>
                          <m:sub>
                            <m:r>
                              <a:rPr lang="en-US" altLang="zh-CN" b="1" i="1" smtClean="0">
                                <a:solidFill>
                                  <a:schemeClr val="accent2">
                                    <a:lumMod val="50000"/>
                                  </a:schemeClr>
                                </a:solidFill>
                                <a:latin typeface="Cambria Math" panose="02040503050406030204" pitchFamily="18" charset="0"/>
                              </a:rPr>
                              <m:t>𝟎</m:t>
                            </m:r>
                          </m:sub>
                        </m:sSub>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𝟑</m:t>
                            </m:r>
                          </m:e>
                          <m:sup>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𝒑</m:t>
                            </m:r>
                          </m:e>
                          <m:sub>
                            <m:r>
                              <a:rPr lang="en-US" altLang="zh-CN" b="1" i="1">
                                <a:solidFill>
                                  <a:schemeClr val="accent2">
                                    <a:lumMod val="50000"/>
                                  </a:schemeClr>
                                </a:solidFill>
                                <a:latin typeface="Cambria Math" panose="02040503050406030204" pitchFamily="18" charset="0"/>
                              </a:rPr>
                              <m:t>𝟎</m:t>
                            </m:r>
                          </m:sub>
                        </m:sSub>
                        <m:r>
                          <a:rPr lang="en-US" altLang="zh-CN" b="1" i="1">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𝟑</m:t>
                            </m:r>
                          </m:e>
                          <m:sup>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up>
                        </m:sSup>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𝟑</m:t>
                            </m:r>
                          </m:e>
                          <m:sup>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up>
                        </m:sSup>
                      </m:oMath>
                    </m:oMathPara>
                  </a14:m>
                  <a:endParaRPr lang="zh-CN" altLang="en-US"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9BF16F65-0A9F-46F7-92C6-624B68FACE60}"/>
                    </a:ext>
                  </a:extLst>
                </p:cNvPr>
                <p:cNvSpPr txBox="1">
                  <a:spLocks noRot="1" noChangeAspect="1" noMove="1" noResize="1" noEditPoints="1" noAdjustHandles="1" noChangeArrowheads="1" noChangeShapeType="1" noTextEdit="1"/>
                </p:cNvSpPr>
                <p:nvPr/>
              </p:nvSpPr>
              <p:spPr>
                <a:xfrm>
                  <a:off x="1214142" y="3205872"/>
                  <a:ext cx="4877080" cy="375552"/>
                </a:xfrm>
                <a:prstGeom prst="rect">
                  <a:avLst/>
                </a:prstGeom>
                <a:blipFill>
                  <a:blip r:embed="rId14"/>
                  <a:stretch>
                    <a:fillRect b="-4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9FAFE994-2980-4BDD-BD7B-CBF326F862C6}"/>
                    </a:ext>
                  </a:extLst>
                </p:cNvPr>
                <p:cNvSpPr txBox="1"/>
                <p:nvPr/>
              </p:nvSpPr>
              <p:spPr>
                <a:xfrm>
                  <a:off x="9691620" y="3217611"/>
                  <a:ext cx="947743" cy="369332"/>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𝒑</m:t>
                            </m:r>
                          </m:e>
                          <m:sub>
                            <m:r>
                              <a:rPr lang="en-US" altLang="zh-CN" b="1" i="1" smtClean="0">
                                <a:solidFill>
                                  <a:schemeClr val="accent2">
                                    <a:lumMod val="50000"/>
                                  </a:schemeClr>
                                </a:solidFill>
                                <a:latin typeface="Cambria Math" panose="02040503050406030204" pitchFamily="18" charset="0"/>
                              </a:rPr>
                              <m:t>𝟎</m:t>
                            </m:r>
                          </m:sub>
                        </m:sSub>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𝟏</m:t>
                        </m:r>
                      </m:oMath>
                    </m:oMathPara>
                  </a14:m>
                  <a:endParaRPr lang="zh-CN" altLang="en-US"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9FAFE994-2980-4BDD-BD7B-CBF326F862C6}"/>
                    </a:ext>
                  </a:extLst>
                </p:cNvPr>
                <p:cNvSpPr txBox="1">
                  <a:spLocks noRot="1" noChangeAspect="1" noMove="1" noResize="1" noEditPoints="1" noAdjustHandles="1" noChangeArrowheads="1" noChangeShapeType="1" noTextEdit="1"/>
                </p:cNvSpPr>
                <p:nvPr/>
              </p:nvSpPr>
              <p:spPr>
                <a:xfrm>
                  <a:off x="9691620" y="3217611"/>
                  <a:ext cx="947743" cy="369332"/>
                </a:xfrm>
                <a:prstGeom prst="rect">
                  <a:avLst/>
                </a:prstGeom>
                <a:blipFill>
                  <a:blip r:embed="rId15"/>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D0AC2185-880C-427A-B392-8BBC6ED6C166}"/>
                    </a:ext>
                  </a:extLst>
                </p:cNvPr>
                <p:cNvSpPr txBox="1"/>
                <p:nvPr/>
              </p:nvSpPr>
              <p:spPr>
                <a:xfrm>
                  <a:off x="6701380" y="3216441"/>
                  <a:ext cx="2380081" cy="369332"/>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nn-NO" altLang="zh-CN" b="1" i="1" smtClean="0">
                            <a:solidFill>
                              <a:schemeClr val="accent2">
                                <a:lumMod val="50000"/>
                              </a:schemeClr>
                            </a:solidFill>
                            <a:latin typeface="Cambria Math" panose="02040503050406030204" pitchFamily="18" charset="0"/>
                          </a:rPr>
                          <m:t>𝟗</m:t>
                        </m:r>
                        <m:sSub>
                          <m:sSubPr>
                            <m:ctrlPr>
                              <a:rPr lang="nn-NO" altLang="zh-CN" b="1" i="1" smtClean="0">
                                <a:solidFill>
                                  <a:schemeClr val="accent2">
                                    <a:lumMod val="50000"/>
                                  </a:schemeClr>
                                </a:solidFill>
                                <a:latin typeface="Cambria Math" panose="02040503050406030204" pitchFamily="18" charset="0"/>
                              </a:rPr>
                            </m:ctrlPr>
                          </m:sSubPr>
                          <m:e>
                            <m:r>
                              <a:rPr lang="nn-NO" altLang="zh-CN" b="1" i="1" smtClean="0">
                                <a:solidFill>
                                  <a:schemeClr val="accent2">
                                    <a:lumMod val="50000"/>
                                  </a:schemeClr>
                                </a:solidFill>
                                <a:latin typeface="Cambria Math" panose="02040503050406030204" pitchFamily="18" charset="0"/>
                              </a:rPr>
                              <m:t>𝒑</m:t>
                            </m:r>
                          </m:e>
                          <m:sub>
                            <m:r>
                              <a:rPr lang="nn-NO" altLang="zh-CN" b="1" i="1" smtClean="0">
                                <a:solidFill>
                                  <a:schemeClr val="accent2">
                                    <a:lumMod val="50000"/>
                                  </a:schemeClr>
                                </a:solidFill>
                                <a:latin typeface="Cambria Math" panose="02040503050406030204" pitchFamily="18" charset="0"/>
                              </a:rPr>
                              <m:t>𝟎</m:t>
                            </m:r>
                          </m:sub>
                        </m:sSub>
                        <m:r>
                          <a:rPr lang="nn-NO" altLang="zh-CN" b="1" i="1" smtClean="0">
                            <a:solidFill>
                              <a:schemeClr val="accent2">
                                <a:lumMod val="50000"/>
                              </a:schemeClr>
                            </a:solidFill>
                            <a:latin typeface="Cambria Math" panose="02040503050406030204" pitchFamily="18" charset="0"/>
                          </a:rPr>
                          <m:t>= </m:t>
                        </m:r>
                        <m:r>
                          <a:rPr lang="nn-NO" altLang="zh-CN" b="1" i="1" smtClean="0">
                            <a:solidFill>
                              <a:schemeClr val="accent2">
                                <a:lumMod val="50000"/>
                              </a:schemeClr>
                            </a:solidFill>
                            <a:latin typeface="Cambria Math" panose="02040503050406030204" pitchFamily="18" charset="0"/>
                          </a:rPr>
                          <m:t>𝟔</m:t>
                        </m:r>
                        <m:sSub>
                          <m:sSubPr>
                            <m:ctrlPr>
                              <a:rPr lang="nn-NO" altLang="zh-CN" b="1" i="1" smtClean="0">
                                <a:solidFill>
                                  <a:schemeClr val="accent2">
                                    <a:lumMod val="50000"/>
                                  </a:schemeClr>
                                </a:solidFill>
                                <a:latin typeface="Cambria Math" panose="02040503050406030204" pitchFamily="18" charset="0"/>
                              </a:rPr>
                            </m:ctrlPr>
                          </m:sSubPr>
                          <m:e>
                            <m:r>
                              <a:rPr lang="nn-NO" altLang="zh-CN" b="1" i="1" smtClean="0">
                                <a:solidFill>
                                  <a:schemeClr val="accent2">
                                    <a:lumMod val="50000"/>
                                  </a:schemeClr>
                                </a:solidFill>
                                <a:latin typeface="Cambria Math" panose="02040503050406030204" pitchFamily="18" charset="0"/>
                              </a:rPr>
                              <m:t>𝒑</m:t>
                            </m:r>
                          </m:e>
                          <m:sub>
                            <m:r>
                              <a:rPr lang="nn-NO" altLang="zh-CN" b="1" i="1" smtClean="0">
                                <a:solidFill>
                                  <a:schemeClr val="accent2">
                                    <a:lumMod val="50000"/>
                                  </a:schemeClr>
                                </a:solidFill>
                                <a:latin typeface="Cambria Math" panose="02040503050406030204" pitchFamily="18" charset="0"/>
                              </a:rPr>
                              <m:t>𝟎</m:t>
                            </m:r>
                          </m:sub>
                        </m:sSub>
                        <m:r>
                          <a:rPr lang="nn-NO" altLang="zh-CN" b="1" i="1" smtClean="0">
                            <a:solidFill>
                              <a:schemeClr val="accent2">
                                <a:lumMod val="50000"/>
                              </a:schemeClr>
                            </a:solidFill>
                            <a:latin typeface="Cambria Math" panose="02040503050406030204" pitchFamily="18" charset="0"/>
                          </a:rPr>
                          <m:t>+ </m:t>
                        </m:r>
                        <m:sSub>
                          <m:sSubPr>
                            <m:ctrlPr>
                              <a:rPr lang="nn-NO" altLang="zh-CN" b="1" i="1" smtClean="0">
                                <a:solidFill>
                                  <a:schemeClr val="accent2">
                                    <a:lumMod val="50000"/>
                                  </a:schemeClr>
                                </a:solidFill>
                                <a:latin typeface="Cambria Math" panose="02040503050406030204" pitchFamily="18" charset="0"/>
                              </a:rPr>
                            </m:ctrlPr>
                          </m:sSubPr>
                          <m:e>
                            <m:r>
                              <a:rPr lang="nn-NO" altLang="zh-CN" b="1" i="1" smtClean="0">
                                <a:solidFill>
                                  <a:schemeClr val="accent2">
                                    <a:lumMod val="50000"/>
                                  </a:schemeClr>
                                </a:solidFill>
                                <a:latin typeface="Cambria Math" panose="02040503050406030204" pitchFamily="18" charset="0"/>
                              </a:rPr>
                              <m:t>𝒑</m:t>
                            </m:r>
                          </m:e>
                          <m:sub>
                            <m:r>
                              <a:rPr lang="nn-NO" altLang="zh-CN" b="1" i="1" smtClean="0">
                                <a:solidFill>
                                  <a:schemeClr val="accent2">
                                    <a:lumMod val="50000"/>
                                  </a:schemeClr>
                                </a:solidFill>
                                <a:latin typeface="Cambria Math" panose="02040503050406030204" pitchFamily="18" charset="0"/>
                              </a:rPr>
                              <m:t>𝟎</m:t>
                            </m:r>
                          </m:sub>
                        </m:sSub>
                        <m:r>
                          <a:rPr lang="nn-NO" altLang="zh-CN" b="1" i="1" smtClean="0">
                            <a:solidFill>
                              <a:schemeClr val="accent2">
                                <a:lumMod val="50000"/>
                              </a:schemeClr>
                            </a:solidFill>
                            <a:latin typeface="Cambria Math" panose="02040503050406030204" pitchFamily="18" charset="0"/>
                          </a:rPr>
                          <m:t>+ </m:t>
                        </m:r>
                        <m:r>
                          <a:rPr lang="nn-NO" altLang="zh-CN" b="1" i="1" smtClean="0">
                            <a:solidFill>
                              <a:schemeClr val="accent2">
                                <a:lumMod val="50000"/>
                              </a:schemeClr>
                            </a:solidFill>
                            <a:latin typeface="Cambria Math" panose="02040503050406030204" pitchFamily="18" charset="0"/>
                          </a:rPr>
                          <m:t>𝟐</m:t>
                        </m:r>
                      </m:oMath>
                    </m:oMathPara>
                  </a14:m>
                  <a:endParaRPr lang="zh-CN" altLang="en-US" b="1">
                    <a:solidFill>
                      <a:schemeClr val="accent2">
                        <a:lumMod val="50000"/>
                      </a:schemeClr>
                    </a:solidFill>
                  </a:endParaRPr>
                </a:p>
              </p:txBody>
            </p:sp>
          </mc:Choice>
          <mc:Fallback xmlns="">
            <p:sp>
              <p:nvSpPr>
                <p:cNvPr id="38" name="文本框 37">
                  <a:extLst>
                    <a:ext uri="{FF2B5EF4-FFF2-40B4-BE49-F238E27FC236}">
                      <a16:creationId xmlns:a16="http://schemas.microsoft.com/office/drawing/2014/main" id="{D0AC2185-880C-427A-B392-8BBC6ED6C166}"/>
                    </a:ext>
                  </a:extLst>
                </p:cNvPr>
                <p:cNvSpPr txBox="1">
                  <a:spLocks noRot="1" noChangeAspect="1" noMove="1" noResize="1" noEditPoints="1" noAdjustHandles="1" noChangeArrowheads="1" noChangeShapeType="1" noTextEdit="1"/>
                </p:cNvSpPr>
                <p:nvPr/>
              </p:nvSpPr>
              <p:spPr>
                <a:xfrm>
                  <a:off x="6701380" y="3216441"/>
                  <a:ext cx="2380081" cy="369332"/>
                </a:xfrm>
                <a:prstGeom prst="rect">
                  <a:avLst/>
                </a:prstGeom>
                <a:blipFill>
                  <a:blip r:embed="rId16"/>
                  <a:stretch>
                    <a:fillRect b="-6667"/>
                  </a:stretch>
                </a:blipFill>
              </p:spPr>
              <p:txBody>
                <a:bodyPr/>
                <a:lstStyle/>
                <a:p>
                  <a:r>
                    <a:rPr lang="zh-CN" altLang="en-US">
                      <a:noFill/>
                    </a:rPr>
                    <a:t> </a:t>
                  </a:r>
                </a:p>
              </p:txBody>
            </p:sp>
          </mc:Fallback>
        </mc:AlternateContent>
        <p:sp>
          <p:nvSpPr>
            <p:cNvPr id="39" name="箭头: 右 38">
              <a:extLst>
                <a:ext uri="{FF2B5EF4-FFF2-40B4-BE49-F238E27FC236}">
                  <a16:creationId xmlns:a16="http://schemas.microsoft.com/office/drawing/2014/main" id="{578FA84F-AB52-4EF7-A455-7AAC2BFB0CCF}"/>
                </a:ext>
              </a:extLst>
            </p:cNvPr>
            <p:cNvSpPr/>
            <p:nvPr/>
          </p:nvSpPr>
          <p:spPr>
            <a:xfrm>
              <a:off x="6100780" y="3377360"/>
              <a:ext cx="569735"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右 39">
              <a:extLst>
                <a:ext uri="{FF2B5EF4-FFF2-40B4-BE49-F238E27FC236}">
                  <a16:creationId xmlns:a16="http://schemas.microsoft.com/office/drawing/2014/main" id="{DB6A706A-D9F3-4311-BA02-585ACD2BAA9C}"/>
                </a:ext>
              </a:extLst>
            </p:cNvPr>
            <p:cNvSpPr/>
            <p:nvPr/>
          </p:nvSpPr>
          <p:spPr>
            <a:xfrm>
              <a:off x="9081461" y="3380632"/>
              <a:ext cx="61015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箭头: 下 46">
            <a:extLst>
              <a:ext uri="{FF2B5EF4-FFF2-40B4-BE49-F238E27FC236}">
                <a16:creationId xmlns:a16="http://schemas.microsoft.com/office/drawing/2014/main" id="{4E24C611-D7B9-4594-95C1-3EF33124FED2}"/>
              </a:ext>
            </a:extLst>
          </p:cNvPr>
          <p:cNvSpPr/>
          <p:nvPr/>
        </p:nvSpPr>
        <p:spPr>
          <a:xfrm>
            <a:off x="6095998" y="2308366"/>
            <a:ext cx="100871" cy="1989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下 47">
            <a:extLst>
              <a:ext uri="{FF2B5EF4-FFF2-40B4-BE49-F238E27FC236}">
                <a16:creationId xmlns:a16="http://schemas.microsoft.com/office/drawing/2014/main" id="{C99958CE-2462-4AB9-95C1-DA64CFEA43BC}"/>
              </a:ext>
            </a:extLst>
          </p:cNvPr>
          <p:cNvSpPr/>
          <p:nvPr/>
        </p:nvSpPr>
        <p:spPr>
          <a:xfrm>
            <a:off x="6089420" y="3005568"/>
            <a:ext cx="107449" cy="1729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箭头: 下 48">
            <a:extLst>
              <a:ext uri="{FF2B5EF4-FFF2-40B4-BE49-F238E27FC236}">
                <a16:creationId xmlns:a16="http://schemas.microsoft.com/office/drawing/2014/main" id="{9306E20E-A72B-4317-8B51-16DE1AAF4EE3}"/>
              </a:ext>
            </a:extLst>
          </p:cNvPr>
          <p:cNvSpPr/>
          <p:nvPr/>
        </p:nvSpPr>
        <p:spPr>
          <a:xfrm>
            <a:off x="6102577" y="3609002"/>
            <a:ext cx="94292" cy="1645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8944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线性递推关系式求解</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线性非齐次递推关系式求解举例（二）</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1CF99BC-4695-4C1A-A5C7-695E5157B38D}"/>
                  </a:ext>
                </a:extLst>
              </p:cNvPr>
              <p:cNvSpPr txBox="1"/>
              <p:nvPr/>
            </p:nvSpPr>
            <p:spPr>
              <a:xfrm>
                <a:off x="624500" y="1216822"/>
                <a:ext cx="10137341" cy="470000"/>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求解线性非齐次递推关系式</a:t>
                </a:r>
                <a14:m>
                  <m:oMath xmlns:m="http://schemas.openxmlformats.org/officeDocument/2006/math">
                    <m:sSub>
                      <m:sSubPr>
                        <m:ctrlPr>
                          <a:rPr lang="pt-BR" altLang="zh-CN" sz="2400" b="1" i="1" smtClean="0">
                            <a:solidFill>
                              <a:srgbClr val="002060"/>
                            </a:solidFill>
                            <a:latin typeface="Cambria Math" panose="02040503050406030204" pitchFamily="18" charset="0"/>
                          </a:rPr>
                        </m:ctrlPr>
                      </m:sSubPr>
                      <m:e>
                        <m:r>
                          <a:rPr lang="pt-BR" altLang="zh-CN" sz="2400" b="1" i="1">
                            <a:solidFill>
                              <a:srgbClr val="002060"/>
                            </a:solidFill>
                            <a:latin typeface="Cambria Math" panose="02040503050406030204" pitchFamily="18" charset="0"/>
                          </a:rPr>
                          <m:t>𝒂</m:t>
                        </m:r>
                      </m:e>
                      <m:sub>
                        <m:r>
                          <a:rPr lang="pt-BR" altLang="zh-CN" sz="2400" b="1" i="1">
                            <a:solidFill>
                              <a:srgbClr val="002060"/>
                            </a:solidFill>
                            <a:latin typeface="Cambria Math" panose="02040503050406030204" pitchFamily="18" charset="0"/>
                          </a:rPr>
                          <m:t>𝒏</m:t>
                        </m:r>
                      </m:sub>
                    </m:sSub>
                    <m:r>
                      <a:rPr lang="pt-BR" altLang="zh-CN" sz="2400" b="1" i="1">
                        <a:solidFill>
                          <a:srgbClr val="002060"/>
                        </a:solidFill>
                        <a:latin typeface="Cambria Math" panose="02040503050406030204" pitchFamily="18" charset="0"/>
                      </a:rPr>
                      <m:t>= </m:t>
                    </m:r>
                    <m:r>
                      <a:rPr lang="pt-BR" altLang="zh-CN" sz="2400" b="1" i="1">
                        <a:solidFill>
                          <a:srgbClr val="002060"/>
                        </a:solidFill>
                        <a:latin typeface="Cambria Math" panose="02040503050406030204" pitchFamily="18" charset="0"/>
                      </a:rPr>
                      <m:t>𝟐</m:t>
                    </m:r>
                    <m:sSub>
                      <m:sSubPr>
                        <m:ctrlPr>
                          <a:rPr lang="pt-BR" altLang="zh-CN" sz="2400" b="1" i="1">
                            <a:solidFill>
                              <a:srgbClr val="002060"/>
                            </a:solidFill>
                            <a:latin typeface="Cambria Math" panose="02040503050406030204" pitchFamily="18" charset="0"/>
                          </a:rPr>
                        </m:ctrlPr>
                      </m:sSubPr>
                      <m:e>
                        <m:r>
                          <a:rPr lang="pt-BR" altLang="zh-CN" sz="2400" b="1" i="1">
                            <a:solidFill>
                              <a:srgbClr val="002060"/>
                            </a:solidFill>
                            <a:latin typeface="Cambria Math" panose="02040503050406030204" pitchFamily="18" charset="0"/>
                          </a:rPr>
                          <m:t>𝒂</m:t>
                        </m:r>
                      </m:e>
                      <m:sub>
                        <m:r>
                          <a:rPr lang="pt-BR" altLang="zh-CN" sz="2400" b="1" i="1">
                            <a:solidFill>
                              <a:srgbClr val="002060"/>
                            </a:solidFill>
                            <a:latin typeface="Cambria Math" panose="02040503050406030204" pitchFamily="18" charset="0"/>
                          </a:rPr>
                          <m:t>𝒏</m:t>
                        </m:r>
                        <m:r>
                          <a:rPr lang="pt-BR" altLang="zh-CN" sz="2400" b="1" i="1">
                            <a:solidFill>
                              <a:srgbClr val="002060"/>
                            </a:solidFill>
                            <a:latin typeface="Cambria Math" panose="02040503050406030204" pitchFamily="18" charset="0"/>
                          </a:rPr>
                          <m:t>−</m:t>
                        </m:r>
                        <m:r>
                          <a:rPr lang="pt-BR" altLang="zh-CN" sz="2400" b="1" i="1">
                            <a:solidFill>
                              <a:srgbClr val="002060"/>
                            </a:solidFill>
                            <a:latin typeface="Cambria Math" panose="02040503050406030204" pitchFamily="18" charset="0"/>
                          </a:rPr>
                          <m:t>𝟏</m:t>
                        </m:r>
                      </m:sub>
                    </m:sSub>
                    <m:r>
                      <a:rPr lang="pt-BR" altLang="zh-CN" sz="2400" b="1" i="1">
                        <a:solidFill>
                          <a:srgbClr val="002060"/>
                        </a:solidFill>
                        <a:latin typeface="Cambria Math" panose="02040503050406030204" pitchFamily="18" charset="0"/>
                      </a:rPr>
                      <m:t>+</m:t>
                    </m:r>
                    <m:r>
                      <a:rPr lang="pt-BR" altLang="zh-CN" sz="2400" b="1" i="1">
                        <a:solidFill>
                          <a:srgbClr val="002060"/>
                        </a:solidFill>
                        <a:latin typeface="Cambria Math" panose="02040503050406030204" pitchFamily="18" charset="0"/>
                      </a:rPr>
                      <m:t>𝟐</m:t>
                    </m:r>
                    <m:sSup>
                      <m:sSupPr>
                        <m:ctrlPr>
                          <a:rPr lang="pt-BR" altLang="zh-CN" sz="2400" b="1" i="1">
                            <a:solidFill>
                              <a:srgbClr val="002060"/>
                            </a:solidFill>
                            <a:latin typeface="Cambria Math" panose="02040503050406030204" pitchFamily="18" charset="0"/>
                          </a:rPr>
                        </m:ctrlPr>
                      </m:sSupPr>
                      <m:e>
                        <m:r>
                          <a:rPr lang="pt-BR" altLang="zh-CN" sz="2400" b="1" i="1">
                            <a:solidFill>
                              <a:srgbClr val="002060"/>
                            </a:solidFill>
                            <a:latin typeface="Cambria Math" panose="02040503050406030204" pitchFamily="18" charset="0"/>
                          </a:rPr>
                          <m:t>𝒏</m:t>
                        </m:r>
                      </m:e>
                      <m:sup>
                        <m:r>
                          <a:rPr lang="pt-BR" altLang="zh-CN" sz="2400" b="1" i="1">
                            <a:solidFill>
                              <a:srgbClr val="002060"/>
                            </a:solidFill>
                            <a:latin typeface="Cambria Math" panose="02040503050406030204" pitchFamily="18" charset="0"/>
                          </a:rPr>
                          <m:t>𝟐</m:t>
                        </m:r>
                      </m:sup>
                    </m:sSup>
                  </m:oMath>
                </a14:m>
                <a:r>
                  <a:rPr lang="zh-CN" altLang="en-US" sz="2400" b="1">
                    <a:solidFill>
                      <a:srgbClr val="002060"/>
                    </a:solidFill>
                    <a:latin typeface="楷体" panose="02010609060101010101" pitchFamily="49" charset="-122"/>
                    <a:ea typeface="楷体" panose="02010609060101010101" pitchFamily="49" charset="-122"/>
                  </a:rPr>
                  <a:t>，</a:t>
                </a:r>
                <a14:m>
                  <m:oMath xmlns:m="http://schemas.openxmlformats.org/officeDocument/2006/math">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𝒂</m:t>
                        </m:r>
                      </m:e>
                      <m:sub>
                        <m:r>
                          <a:rPr lang="en-US" altLang="zh-CN" sz="2400" b="1" i="1">
                            <a:solidFill>
                              <a:srgbClr val="002060"/>
                            </a:solidFill>
                            <a:latin typeface="Cambria Math" panose="02040503050406030204" pitchFamily="18" charset="0"/>
                          </a:rPr>
                          <m:t>𝟎</m:t>
                        </m:r>
                      </m:sub>
                    </m:sSub>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𝟏</m:t>
                    </m:r>
                  </m:oMath>
                </a14:m>
                <a:endParaRPr lang="zh-CN" altLang="en-US" sz="2400" b="1" i="1">
                  <a:solidFill>
                    <a:srgbClr val="002060"/>
                  </a:solidFill>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11CF99BC-4695-4C1A-A5C7-695E5157B38D}"/>
                  </a:ext>
                </a:extLst>
              </p:cNvPr>
              <p:cNvSpPr txBox="1">
                <a:spLocks noRot="1" noChangeAspect="1" noMove="1" noResize="1" noEditPoints="1" noAdjustHandles="1" noChangeArrowheads="1" noChangeShapeType="1" noTextEdit="1"/>
              </p:cNvSpPr>
              <p:nvPr/>
            </p:nvSpPr>
            <p:spPr>
              <a:xfrm>
                <a:off x="624500" y="1216822"/>
                <a:ext cx="10137341" cy="470000"/>
              </a:xfrm>
              <a:prstGeom prst="rect">
                <a:avLst/>
              </a:prstGeom>
              <a:blipFill>
                <a:blip r:embed="rId2"/>
                <a:stretch>
                  <a:fillRect l="-902" t="-12987" b="-246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727F806-8117-4CE9-8030-370200E66D01}"/>
                  </a:ext>
                </a:extLst>
              </p:cNvPr>
              <p:cNvSpPr txBox="1"/>
              <p:nvPr/>
            </p:nvSpPr>
            <p:spPr>
              <a:xfrm>
                <a:off x="1332277" y="1879640"/>
                <a:ext cx="7703906" cy="400110"/>
              </a:xfrm>
              <a:prstGeom prst="rect">
                <a:avLst/>
              </a:prstGeom>
              <a:solidFill>
                <a:schemeClr val="accent4">
                  <a:lumMod val="20000"/>
                  <a:lumOff val="80000"/>
                  <a:alpha val="50000"/>
                </a:schemeClr>
              </a:solidFill>
            </p:spPr>
            <p:txBody>
              <a:bodyPr wrap="square" rtlCol="0">
                <a:spAutoFit/>
              </a:bodyPr>
              <a:lstStyle/>
              <a:p>
                <a:r>
                  <a:rPr lang="zh-CN" altLang="en-US" sz="2000" b="1">
                    <a:solidFill>
                      <a:schemeClr val="accent2">
                        <a:lumMod val="50000"/>
                      </a:schemeClr>
                    </a:solidFill>
                  </a:rPr>
                  <a:t>伴随线性齐次递推关系式是</a:t>
                </a:r>
                <a14:m>
                  <m:oMath xmlns:m="http://schemas.openxmlformats.org/officeDocument/2006/math">
                    <m:sSub>
                      <m:sSubPr>
                        <m:ctrlPr>
                          <a:rPr lang="pt-BR" altLang="zh-CN" sz="2000" b="1" i="1" smtClean="0">
                            <a:solidFill>
                              <a:schemeClr val="accent2">
                                <a:lumMod val="50000"/>
                              </a:schemeClr>
                            </a:solidFill>
                            <a:latin typeface="Cambria Math" panose="02040503050406030204" pitchFamily="18" charset="0"/>
                          </a:rPr>
                        </m:ctrlPr>
                      </m:sSubPr>
                      <m:e>
                        <m:r>
                          <a:rPr lang="pt-BR" altLang="zh-CN" sz="2000" b="1" i="1">
                            <a:solidFill>
                              <a:schemeClr val="accent2">
                                <a:lumMod val="50000"/>
                              </a:schemeClr>
                            </a:solidFill>
                            <a:latin typeface="Cambria Math" panose="02040503050406030204" pitchFamily="18" charset="0"/>
                          </a:rPr>
                          <m:t>𝒂</m:t>
                        </m:r>
                      </m:e>
                      <m:sub>
                        <m:r>
                          <a:rPr lang="pt-BR" altLang="zh-CN" sz="2000" b="1" i="1">
                            <a:solidFill>
                              <a:schemeClr val="accent2">
                                <a:lumMod val="50000"/>
                              </a:schemeClr>
                            </a:solidFill>
                            <a:latin typeface="Cambria Math" panose="02040503050406030204" pitchFamily="18" charset="0"/>
                          </a:rPr>
                          <m:t>𝒏</m:t>
                        </m:r>
                      </m:sub>
                    </m:sSub>
                    <m:r>
                      <a:rPr lang="pt-BR" altLang="zh-CN" sz="2000" b="1" i="1">
                        <a:solidFill>
                          <a:schemeClr val="accent2">
                            <a:lumMod val="50000"/>
                          </a:schemeClr>
                        </a:solidFill>
                        <a:latin typeface="Cambria Math" panose="02040503050406030204" pitchFamily="18" charset="0"/>
                      </a:rPr>
                      <m:t>= </m:t>
                    </m:r>
                    <m:r>
                      <a:rPr lang="pt-BR" altLang="zh-CN" sz="2000" b="1" i="1">
                        <a:solidFill>
                          <a:schemeClr val="accent2">
                            <a:lumMod val="50000"/>
                          </a:schemeClr>
                        </a:solidFill>
                        <a:latin typeface="Cambria Math" panose="02040503050406030204" pitchFamily="18" charset="0"/>
                      </a:rPr>
                      <m:t>𝟐</m:t>
                    </m:r>
                    <m:sSub>
                      <m:sSubPr>
                        <m:ctrlPr>
                          <a:rPr lang="pt-BR" altLang="zh-CN" sz="2000" b="1" i="1">
                            <a:solidFill>
                              <a:schemeClr val="accent2">
                                <a:lumMod val="50000"/>
                              </a:schemeClr>
                            </a:solidFill>
                            <a:latin typeface="Cambria Math" panose="02040503050406030204" pitchFamily="18" charset="0"/>
                          </a:rPr>
                        </m:ctrlPr>
                      </m:sSubPr>
                      <m:e>
                        <m:r>
                          <a:rPr lang="pt-BR" altLang="zh-CN" sz="2000" b="1" i="1">
                            <a:solidFill>
                              <a:schemeClr val="accent2">
                                <a:lumMod val="50000"/>
                              </a:schemeClr>
                            </a:solidFill>
                            <a:latin typeface="Cambria Math" panose="02040503050406030204" pitchFamily="18" charset="0"/>
                          </a:rPr>
                          <m:t>𝒂</m:t>
                        </m:r>
                      </m:e>
                      <m:sub>
                        <m:r>
                          <a:rPr lang="pt-BR" altLang="zh-CN" sz="2000" b="1" i="1">
                            <a:solidFill>
                              <a:schemeClr val="accent2">
                                <a:lumMod val="50000"/>
                              </a:schemeClr>
                            </a:solidFill>
                            <a:latin typeface="Cambria Math" panose="02040503050406030204" pitchFamily="18" charset="0"/>
                          </a:rPr>
                          <m:t>𝒏</m:t>
                        </m:r>
                        <m:r>
                          <a:rPr lang="pt-BR" altLang="zh-CN" sz="2000" b="1" i="1">
                            <a:solidFill>
                              <a:schemeClr val="accent2">
                                <a:lumMod val="50000"/>
                              </a:schemeClr>
                            </a:solidFill>
                            <a:latin typeface="Cambria Math" panose="02040503050406030204" pitchFamily="18" charset="0"/>
                          </a:rPr>
                          <m:t>−</m:t>
                        </m:r>
                        <m:r>
                          <a:rPr lang="pt-BR" altLang="zh-CN" sz="2000" b="1" i="1">
                            <a:solidFill>
                              <a:schemeClr val="accent2">
                                <a:lumMod val="50000"/>
                              </a:schemeClr>
                            </a:solidFill>
                            <a:latin typeface="Cambria Math" panose="02040503050406030204" pitchFamily="18" charset="0"/>
                          </a:rPr>
                          <m:t>𝟏</m:t>
                        </m:r>
                      </m:sub>
                    </m:sSub>
                  </m:oMath>
                </a14:m>
                <a:r>
                  <a:rPr lang="zh-CN" altLang="en-US" sz="2000" b="1">
                    <a:solidFill>
                      <a:schemeClr val="accent2">
                        <a:lumMod val="50000"/>
                      </a:schemeClr>
                    </a:solidFill>
                  </a:rPr>
                  <a:t>，特征方程是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oMath>
                </a14:m>
                <a:r>
                  <a:rPr lang="zh-CN" altLang="en-US" sz="2000" b="1">
                    <a:solidFill>
                      <a:schemeClr val="accent2">
                        <a:lumMod val="50000"/>
                      </a:schemeClr>
                    </a:solidFill>
                  </a:rPr>
                  <a:t>，根是</a:t>
                </a:r>
                <a14:m>
                  <m:oMath xmlns:m="http://schemas.openxmlformats.org/officeDocument/2006/math">
                    <m:r>
                      <a:rPr lang="en-US" altLang="zh-CN" sz="2000" b="1" i="1" smtClean="0">
                        <a:solidFill>
                          <a:srgbClr val="C00000"/>
                        </a:solidFill>
                        <a:latin typeface="Cambria Math" panose="02040503050406030204" pitchFamily="18" charset="0"/>
                      </a:rPr>
                      <m:t>𝟐</m:t>
                    </m:r>
                  </m:oMath>
                </a14:m>
                <a:endParaRPr lang="zh-CN" altLang="en-US" sz="2000"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E727F806-8117-4CE9-8030-370200E66D01}"/>
                  </a:ext>
                </a:extLst>
              </p:cNvPr>
              <p:cNvSpPr txBox="1">
                <a:spLocks noRot="1" noChangeAspect="1" noMove="1" noResize="1" noEditPoints="1" noAdjustHandles="1" noChangeArrowheads="1" noChangeShapeType="1" noTextEdit="1"/>
              </p:cNvSpPr>
              <p:nvPr/>
            </p:nvSpPr>
            <p:spPr>
              <a:xfrm>
                <a:off x="1332277" y="1879640"/>
                <a:ext cx="7703906" cy="400110"/>
              </a:xfrm>
              <a:prstGeom prst="rect">
                <a:avLst/>
              </a:prstGeom>
              <a:blipFill>
                <a:blip r:embed="rId3"/>
                <a:stretch>
                  <a:fillRect l="-871" t="-7576" b="-25758"/>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C7D4BA1B-88A2-4964-A0F6-73D38C186F31}"/>
              </a:ext>
            </a:extLst>
          </p:cNvPr>
          <p:cNvGrpSpPr/>
          <p:nvPr/>
        </p:nvGrpSpPr>
        <p:grpSpPr>
          <a:xfrm>
            <a:off x="1332277" y="2604283"/>
            <a:ext cx="9527441" cy="498237"/>
            <a:chOff x="1217310" y="2511438"/>
            <a:chExt cx="9527441" cy="498237"/>
          </a:xfrm>
        </p:grpSpPr>
        <p:sp>
          <p:nvSpPr>
            <p:cNvPr id="43" name="矩形 42">
              <a:extLst>
                <a:ext uri="{FF2B5EF4-FFF2-40B4-BE49-F238E27FC236}">
                  <a16:creationId xmlns:a16="http://schemas.microsoft.com/office/drawing/2014/main" id="{6A4F06BA-FFB7-41E6-A178-2167050ED3A6}"/>
                </a:ext>
              </a:extLst>
            </p:cNvPr>
            <p:cNvSpPr/>
            <p:nvPr/>
          </p:nvSpPr>
          <p:spPr>
            <a:xfrm>
              <a:off x="1217310" y="2511438"/>
              <a:ext cx="9527441" cy="49823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BAD8501C-E3FD-4AB4-9B82-64B2F3A35C25}"/>
                </a:ext>
              </a:extLst>
            </p:cNvPr>
            <p:cNvGrpSpPr/>
            <p:nvPr/>
          </p:nvGrpSpPr>
          <p:grpSpPr>
            <a:xfrm>
              <a:off x="1260668" y="2546288"/>
              <a:ext cx="9368054" cy="443514"/>
              <a:chOff x="1345806" y="2631715"/>
              <a:chExt cx="9313345" cy="443514"/>
            </a:xfrm>
          </p:grpSpPr>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382F4303-FA1A-462E-A1C0-E545F3404536}"/>
                      </a:ext>
                    </a:extLst>
                  </p:cNvPr>
                  <p:cNvSpPr/>
                  <p:nvPr/>
                </p:nvSpPr>
                <p:spPr>
                  <a:xfrm>
                    <a:off x="1345806" y="2642738"/>
                    <a:ext cx="1602490" cy="375552"/>
                  </a:xfrm>
                  <a:prstGeom prst="rect">
                    <a:avLst/>
                  </a:prstGeom>
                  <a:solidFill>
                    <a:schemeClr val="accent4">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𝒏</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𝒏</m:t>
                              </m:r>
                            </m:e>
                            <m:sup>
                              <m:r>
                                <a:rPr lang="en-US" altLang="zh-CN" b="1" i="1" smtClean="0">
                                  <a:solidFill>
                                    <a:schemeClr val="accent2">
                                      <a:lumMod val="50000"/>
                                    </a:schemeClr>
                                  </a:solidFill>
                                  <a:latin typeface="Cambria Math" panose="02040503050406030204" pitchFamily="18" charset="0"/>
                                </a:rPr>
                                <m:t>𝟐</m:t>
                              </m:r>
                            </m:sup>
                          </m:sSup>
                        </m:oMath>
                      </m:oMathPara>
                    </a14:m>
                    <a:endParaRPr lang="zh-CN" altLang="en-US"/>
                  </a:p>
                </p:txBody>
              </p:sp>
            </mc:Choice>
            <mc:Fallback xmlns="">
              <p:sp>
                <p:nvSpPr>
                  <p:cNvPr id="19" name="矩形 18">
                    <a:extLst>
                      <a:ext uri="{FF2B5EF4-FFF2-40B4-BE49-F238E27FC236}">
                        <a16:creationId xmlns:a16="http://schemas.microsoft.com/office/drawing/2014/main" id="{382F4303-FA1A-462E-A1C0-E545F3404536}"/>
                      </a:ext>
                    </a:extLst>
                  </p:cNvPr>
                  <p:cNvSpPr>
                    <a:spLocks noRot="1" noChangeAspect="1" noMove="1" noResize="1" noEditPoints="1" noAdjustHandles="1" noChangeArrowheads="1" noChangeShapeType="1" noTextEdit="1"/>
                  </p:cNvSpPr>
                  <p:nvPr/>
                </p:nvSpPr>
                <p:spPr>
                  <a:xfrm>
                    <a:off x="1345806" y="2642738"/>
                    <a:ext cx="1602490" cy="37555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9B4D0C39-2291-43E1-B54F-BC99F9130C34}"/>
                      </a:ext>
                    </a:extLst>
                  </p:cNvPr>
                  <p:cNvSpPr/>
                  <p:nvPr/>
                </p:nvSpPr>
                <p:spPr>
                  <a:xfrm>
                    <a:off x="3887279" y="2631715"/>
                    <a:ext cx="1460459" cy="410753"/>
                  </a:xfrm>
                  <a:prstGeom prst="rect">
                    <a:avLst/>
                  </a:prstGeom>
                  <a:solidFill>
                    <a:schemeClr val="accent4">
                      <a:lumMod val="20000"/>
                      <a:lumOff val="80000"/>
                    </a:schemeClr>
                  </a:solidFill>
                </p:spPr>
                <p:txBody>
                  <a:bodyPr wrap="none">
                    <a:spAutoFit/>
                  </a:bodyPr>
                  <a:lstStyle/>
                  <a:p>
                    <a:pPr>
                      <a:lnSpc>
                        <a:spcPts val="2800"/>
                      </a:lnSpc>
                    </a:pPr>
                    <a14:m>
                      <m:oMath xmlns:m="http://schemas.openxmlformats.org/officeDocument/2006/math">
                        <m:r>
                          <a:rPr lang="en-US" altLang="zh-CN" b="1" i="1" smtClean="0">
                            <a:solidFill>
                              <a:srgbClr val="0000FF"/>
                            </a:solidFill>
                            <a:latin typeface="Cambria Math" panose="02040503050406030204" pitchFamily="18" charset="0"/>
                          </a:rPr>
                          <m:t>𝒔</m:t>
                        </m:r>
                        <m:r>
                          <a:rPr lang="en-US" altLang="zh-CN" b="1" i="1">
                            <a:solidFill>
                              <a:srgbClr val="0000FF"/>
                            </a:solidFill>
                            <a:latin typeface="Cambria Math" panose="02040503050406030204" pitchFamily="18" charset="0"/>
                          </a:rPr>
                          <m:t>=</m:t>
                        </m:r>
                        <m:r>
                          <a:rPr lang="en-US" altLang="zh-CN" b="1" i="1" smtClean="0">
                            <a:solidFill>
                              <a:srgbClr val="0000FF"/>
                            </a:solidFill>
                            <a:latin typeface="Cambria Math" panose="02040503050406030204" pitchFamily="18" charset="0"/>
                          </a:rPr>
                          <m:t>𝟏</m:t>
                        </m:r>
                      </m:oMath>
                    </a14:m>
                    <a:r>
                      <a:rPr lang="zh-CN" altLang="en-US" b="1">
                        <a:solidFill>
                          <a:srgbClr val="002060"/>
                        </a:solidFill>
                        <a:latin typeface="楷体" panose="02010609060101010101" pitchFamily="49" charset="-122"/>
                        <a:ea typeface="楷体" panose="02010609060101010101" pitchFamily="49" charset="-122"/>
                      </a:rPr>
                      <a:t>不是根</a:t>
                    </a:r>
                  </a:p>
                </p:txBody>
              </p:sp>
            </mc:Choice>
            <mc:Fallback xmlns="">
              <p:sp>
                <p:nvSpPr>
                  <p:cNvPr id="20" name="矩形 19">
                    <a:extLst>
                      <a:ext uri="{FF2B5EF4-FFF2-40B4-BE49-F238E27FC236}">
                        <a16:creationId xmlns:a16="http://schemas.microsoft.com/office/drawing/2014/main" id="{9B4D0C39-2291-43E1-B54F-BC99F9130C34}"/>
                      </a:ext>
                    </a:extLst>
                  </p:cNvPr>
                  <p:cNvSpPr>
                    <a:spLocks noRot="1" noChangeAspect="1" noMove="1" noResize="1" noEditPoints="1" noAdjustHandles="1" noChangeArrowheads="1" noChangeShapeType="1" noTextEdit="1"/>
                  </p:cNvSpPr>
                  <p:nvPr/>
                </p:nvSpPr>
                <p:spPr>
                  <a:xfrm>
                    <a:off x="3887279" y="2631715"/>
                    <a:ext cx="1460459" cy="410753"/>
                  </a:xfrm>
                  <a:prstGeom prst="rect">
                    <a:avLst/>
                  </a:prstGeom>
                  <a:blipFill>
                    <a:blip r:embed="rId5"/>
                    <a:stretch>
                      <a:fillRect t="-1493" r="-415" b="-208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7DCA9B1F-DBCF-47C7-AAD9-C8657757A4D4}"/>
                      </a:ext>
                    </a:extLst>
                  </p:cNvPr>
                  <p:cNvSpPr/>
                  <p:nvPr/>
                </p:nvSpPr>
                <p:spPr>
                  <a:xfrm>
                    <a:off x="6067110" y="2642738"/>
                    <a:ext cx="2573170" cy="432491"/>
                  </a:xfrm>
                  <a:prstGeom prst="rect">
                    <a:avLst/>
                  </a:prstGeom>
                  <a:solidFill>
                    <a:schemeClr val="accent4">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b="1" i="1" smtClean="0">
                                  <a:solidFill>
                                    <a:srgbClr val="C00000"/>
                                  </a:solidFill>
                                  <a:latin typeface="Cambria Math" panose="02040503050406030204" pitchFamily="18" charset="0"/>
                                </a:rPr>
                              </m:ctrlPr>
                            </m:sSubSupPr>
                            <m:e>
                              <m:r>
                                <a:rPr lang="zh-CN" altLang="en-US" b="1" i="1">
                                  <a:solidFill>
                                    <a:srgbClr val="C00000"/>
                                  </a:solidFill>
                                  <a:latin typeface="Cambria Math" panose="02040503050406030204" pitchFamily="18" charset="0"/>
                                </a:rPr>
                                <m:t>𝒂</m:t>
                              </m:r>
                            </m:e>
                            <m:sub>
                              <m:r>
                                <a:rPr lang="zh-CN" altLang="en-US" b="1" i="1">
                                  <a:solidFill>
                                    <a:srgbClr val="C00000"/>
                                  </a:solidFill>
                                  <a:latin typeface="Cambria Math" panose="02040503050406030204" pitchFamily="18" charset="0"/>
                                </a:rPr>
                                <m:t>𝒏</m:t>
                              </m:r>
                            </m:sub>
                            <m:sup>
                              <m:d>
                                <m:dPr>
                                  <m:ctrlPr>
                                    <a:rPr lang="zh-CN" altLang="en-US" b="1" i="1">
                                      <a:solidFill>
                                        <a:srgbClr val="C00000"/>
                                      </a:solidFill>
                                      <a:latin typeface="Cambria Math" panose="02040503050406030204" pitchFamily="18" charset="0"/>
                                    </a:rPr>
                                  </m:ctrlPr>
                                </m:dPr>
                                <m:e>
                                  <m:r>
                                    <a:rPr lang="zh-CN" altLang="en-US" b="1" i="1">
                                      <a:solidFill>
                                        <a:srgbClr val="C00000"/>
                                      </a:solidFill>
                                      <a:latin typeface="Cambria Math" panose="02040503050406030204" pitchFamily="18" charset="0"/>
                                    </a:rPr>
                                    <m:t>𝒑</m:t>
                                  </m:r>
                                </m:e>
                              </m:d>
                            </m:sup>
                          </m:sSubSup>
                          <m:r>
                            <a:rPr lang="zh-CN" altLang="en-US" b="1" i="1">
                              <a:solidFill>
                                <a:srgbClr val="C00000"/>
                              </a:solidFill>
                              <a:latin typeface="Cambria Math" panose="02040503050406030204" pitchFamily="18" charset="0"/>
                            </a:rPr>
                            <m:t>=</m:t>
                          </m:r>
                          <m:sSub>
                            <m:sSubPr>
                              <m:ctrlPr>
                                <a:rPr lang="pt-BR" altLang="zh-CN" b="1" i="1">
                                  <a:solidFill>
                                    <a:srgbClr val="C00000"/>
                                  </a:solidFill>
                                  <a:latin typeface="Cambria Math" panose="02040503050406030204" pitchFamily="18" charset="0"/>
                                </a:rPr>
                              </m:ctrlPr>
                            </m:sSubPr>
                            <m:e>
                              <m:r>
                                <a:rPr lang="pt-BR" altLang="zh-CN" b="1" i="1">
                                  <a:solidFill>
                                    <a:srgbClr val="C00000"/>
                                  </a:solidFill>
                                  <a:latin typeface="Cambria Math" panose="02040503050406030204" pitchFamily="18" charset="0"/>
                                </a:rPr>
                                <m:t>𝒑</m:t>
                              </m:r>
                            </m:e>
                            <m:sub>
                              <m:r>
                                <a:rPr lang="pt-BR" altLang="zh-CN" b="1" i="1">
                                  <a:solidFill>
                                    <a:srgbClr val="C00000"/>
                                  </a:solidFill>
                                  <a:latin typeface="Cambria Math" panose="02040503050406030204" pitchFamily="18" charset="0"/>
                                </a:rPr>
                                <m:t>𝟐</m:t>
                              </m:r>
                            </m:sub>
                          </m:sSub>
                          <m:sSup>
                            <m:sSupPr>
                              <m:ctrlPr>
                                <a:rPr lang="pt-BR" altLang="zh-CN" b="1" i="1">
                                  <a:solidFill>
                                    <a:srgbClr val="C00000"/>
                                  </a:solidFill>
                                  <a:latin typeface="Cambria Math" panose="02040503050406030204" pitchFamily="18" charset="0"/>
                                </a:rPr>
                              </m:ctrlPr>
                            </m:sSupPr>
                            <m:e>
                              <m:r>
                                <a:rPr lang="pt-BR" altLang="zh-CN" b="1" i="1">
                                  <a:solidFill>
                                    <a:srgbClr val="C00000"/>
                                  </a:solidFill>
                                  <a:latin typeface="Cambria Math" panose="02040503050406030204" pitchFamily="18" charset="0"/>
                                </a:rPr>
                                <m:t>𝒏</m:t>
                              </m:r>
                            </m:e>
                            <m:sup>
                              <m:r>
                                <a:rPr lang="pt-BR" altLang="zh-CN" b="1" i="1">
                                  <a:solidFill>
                                    <a:srgbClr val="C00000"/>
                                  </a:solidFill>
                                  <a:latin typeface="Cambria Math" panose="02040503050406030204" pitchFamily="18" charset="0"/>
                                </a:rPr>
                                <m:t>𝟐</m:t>
                              </m:r>
                            </m:sup>
                          </m:sSup>
                          <m:r>
                            <a:rPr lang="pt-BR" altLang="zh-CN" b="1" i="1">
                              <a:solidFill>
                                <a:srgbClr val="C00000"/>
                              </a:solidFill>
                              <a:latin typeface="Cambria Math" panose="02040503050406030204" pitchFamily="18" charset="0"/>
                            </a:rPr>
                            <m:t>+</m:t>
                          </m:r>
                          <m:sSub>
                            <m:sSubPr>
                              <m:ctrlPr>
                                <a:rPr lang="pt-BR" altLang="zh-CN" b="1" i="1">
                                  <a:solidFill>
                                    <a:srgbClr val="C00000"/>
                                  </a:solidFill>
                                  <a:latin typeface="Cambria Math" panose="02040503050406030204" pitchFamily="18" charset="0"/>
                                </a:rPr>
                              </m:ctrlPr>
                            </m:sSubPr>
                            <m:e>
                              <m:r>
                                <a:rPr lang="pt-BR" altLang="zh-CN" b="1" i="1">
                                  <a:solidFill>
                                    <a:srgbClr val="C00000"/>
                                  </a:solidFill>
                                  <a:latin typeface="Cambria Math" panose="02040503050406030204" pitchFamily="18" charset="0"/>
                                </a:rPr>
                                <m:t>𝒑</m:t>
                              </m:r>
                            </m:e>
                            <m:sub>
                              <m:r>
                                <a:rPr lang="pt-BR" altLang="zh-CN" b="1" i="1">
                                  <a:solidFill>
                                    <a:srgbClr val="C00000"/>
                                  </a:solidFill>
                                  <a:latin typeface="Cambria Math" panose="02040503050406030204" pitchFamily="18" charset="0"/>
                                </a:rPr>
                                <m:t>𝟏</m:t>
                              </m:r>
                            </m:sub>
                          </m:sSub>
                          <m:r>
                            <a:rPr lang="pt-BR" altLang="zh-CN" b="1" i="1">
                              <a:solidFill>
                                <a:srgbClr val="C00000"/>
                              </a:solidFill>
                              <a:latin typeface="Cambria Math" panose="02040503050406030204" pitchFamily="18" charset="0"/>
                            </a:rPr>
                            <m:t>𝒏</m:t>
                          </m:r>
                          <m:r>
                            <a:rPr lang="pt-BR" altLang="zh-CN" b="1" i="1">
                              <a:solidFill>
                                <a:srgbClr val="C00000"/>
                              </a:solidFill>
                              <a:latin typeface="Cambria Math" panose="02040503050406030204" pitchFamily="18" charset="0"/>
                            </a:rPr>
                            <m:t>+</m:t>
                          </m:r>
                          <m:sSub>
                            <m:sSubPr>
                              <m:ctrlPr>
                                <a:rPr lang="pt-BR" altLang="zh-CN" b="1" i="1">
                                  <a:solidFill>
                                    <a:srgbClr val="C00000"/>
                                  </a:solidFill>
                                  <a:latin typeface="Cambria Math" panose="02040503050406030204" pitchFamily="18" charset="0"/>
                                </a:rPr>
                              </m:ctrlPr>
                            </m:sSubPr>
                            <m:e>
                              <m:r>
                                <a:rPr lang="pt-BR" altLang="zh-CN" b="1" i="1">
                                  <a:solidFill>
                                    <a:srgbClr val="C00000"/>
                                  </a:solidFill>
                                  <a:latin typeface="Cambria Math" panose="02040503050406030204" pitchFamily="18" charset="0"/>
                                </a:rPr>
                                <m:t>𝒑</m:t>
                              </m:r>
                            </m:e>
                            <m:sub>
                              <m:r>
                                <a:rPr lang="pt-BR" altLang="zh-CN" b="1" i="1">
                                  <a:solidFill>
                                    <a:srgbClr val="C00000"/>
                                  </a:solidFill>
                                  <a:latin typeface="Cambria Math" panose="02040503050406030204" pitchFamily="18" charset="0"/>
                                </a:rPr>
                                <m:t>𝟎</m:t>
                              </m:r>
                            </m:sub>
                          </m:sSub>
                        </m:oMath>
                      </m:oMathPara>
                    </a14:m>
                    <a:endParaRPr/>
                  </a:p>
                </p:txBody>
              </p:sp>
            </mc:Choice>
            <mc:Fallback xmlns="">
              <p:sp>
                <p:nvSpPr>
                  <p:cNvPr id="21" name="矩形 20">
                    <a:extLst>
                      <a:ext uri="{FF2B5EF4-FFF2-40B4-BE49-F238E27FC236}">
                        <a16:creationId xmlns:a16="http://schemas.microsoft.com/office/drawing/2014/main" id="{7DCA9B1F-DBCF-47C7-AAD9-C8657757A4D4}"/>
                      </a:ext>
                    </a:extLst>
                  </p:cNvPr>
                  <p:cNvSpPr>
                    <a:spLocks noRot="1" noChangeAspect="1" noMove="1" noResize="1" noEditPoints="1" noAdjustHandles="1" noChangeArrowheads="1" noChangeShapeType="1" noTextEdit="1"/>
                  </p:cNvSpPr>
                  <p:nvPr/>
                </p:nvSpPr>
                <p:spPr>
                  <a:xfrm>
                    <a:off x="6067110" y="2642738"/>
                    <a:ext cx="2573170" cy="432491"/>
                  </a:xfrm>
                  <a:prstGeom prst="rect">
                    <a:avLst/>
                  </a:prstGeom>
                  <a:blipFill>
                    <a:blip r:embed="rId6"/>
                    <a:stretch>
                      <a:fillRect r="-3774" b="-19718"/>
                    </a:stretch>
                  </a:blipFill>
                </p:spPr>
                <p:txBody>
                  <a:bodyPr/>
                  <a:lstStyle/>
                  <a:p>
                    <a:r>
                      <a:rPr lang="zh-CN" altLang="en-US">
                        <a:noFill/>
                      </a:rPr>
                      <a:t> </a:t>
                    </a:r>
                  </a:p>
                </p:txBody>
              </p:sp>
            </mc:Fallback>
          </mc:AlternateContent>
          <p:sp>
            <p:nvSpPr>
              <p:cNvPr id="22" name="箭头: 右 21">
                <a:extLst>
                  <a:ext uri="{FF2B5EF4-FFF2-40B4-BE49-F238E27FC236}">
                    <a16:creationId xmlns:a16="http://schemas.microsoft.com/office/drawing/2014/main" id="{F7BD8A0C-B15A-42E3-BAC6-9825B00BAB5F}"/>
                  </a:ext>
                </a:extLst>
              </p:cNvPr>
              <p:cNvSpPr/>
              <p:nvPr/>
            </p:nvSpPr>
            <p:spPr>
              <a:xfrm>
                <a:off x="3167907" y="2826812"/>
                <a:ext cx="71937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6104D63D-7849-40A1-894D-164C9C30C3D3}"/>
                  </a:ext>
                </a:extLst>
              </p:cNvPr>
              <p:cNvSpPr/>
              <p:nvPr/>
            </p:nvSpPr>
            <p:spPr>
              <a:xfrm>
                <a:off x="5347739" y="2826812"/>
                <a:ext cx="690864" cy="457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7C029DB-0FCA-4EB0-BC5C-F4000CD8DD8B}"/>
                  </a:ext>
                </a:extLst>
              </p:cNvPr>
              <p:cNvSpPr txBox="1"/>
              <p:nvPr/>
            </p:nvSpPr>
            <p:spPr>
              <a:xfrm>
                <a:off x="8864311" y="2682262"/>
                <a:ext cx="1794840"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代入递推关系式</a:t>
                </a:r>
              </a:p>
            </p:txBody>
          </p:sp>
        </p:grpSp>
      </p:grpSp>
      <p:sp>
        <p:nvSpPr>
          <p:cNvPr id="47" name="箭头: 下 46">
            <a:extLst>
              <a:ext uri="{FF2B5EF4-FFF2-40B4-BE49-F238E27FC236}">
                <a16:creationId xmlns:a16="http://schemas.microsoft.com/office/drawing/2014/main" id="{4E24C611-D7B9-4594-95C1-3EF33124FED2}"/>
              </a:ext>
            </a:extLst>
          </p:cNvPr>
          <p:cNvSpPr/>
          <p:nvPr/>
        </p:nvSpPr>
        <p:spPr>
          <a:xfrm>
            <a:off x="6074237" y="2307993"/>
            <a:ext cx="107449" cy="2853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箭头: 下 47">
            <a:extLst>
              <a:ext uri="{FF2B5EF4-FFF2-40B4-BE49-F238E27FC236}">
                <a16:creationId xmlns:a16="http://schemas.microsoft.com/office/drawing/2014/main" id="{C99958CE-2462-4AB9-95C1-DA64CFEA43BC}"/>
              </a:ext>
            </a:extLst>
          </p:cNvPr>
          <p:cNvSpPr/>
          <p:nvPr/>
        </p:nvSpPr>
        <p:spPr>
          <a:xfrm>
            <a:off x="6074237" y="3108285"/>
            <a:ext cx="107449" cy="2260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组合 59">
            <a:extLst>
              <a:ext uri="{FF2B5EF4-FFF2-40B4-BE49-F238E27FC236}">
                <a16:creationId xmlns:a16="http://schemas.microsoft.com/office/drawing/2014/main" id="{019DB078-8964-4CE8-B330-9D2154DD0927}"/>
              </a:ext>
            </a:extLst>
          </p:cNvPr>
          <p:cNvGrpSpPr/>
          <p:nvPr/>
        </p:nvGrpSpPr>
        <p:grpSpPr>
          <a:xfrm>
            <a:off x="1346453" y="5191372"/>
            <a:ext cx="9556440" cy="973606"/>
            <a:chOff x="1126911" y="3822060"/>
            <a:chExt cx="9556440" cy="973606"/>
          </a:xfrm>
        </p:grpSpPr>
        <p:grpSp>
          <p:nvGrpSpPr>
            <p:cNvPr id="61" name="组合 60">
              <a:extLst>
                <a:ext uri="{FF2B5EF4-FFF2-40B4-BE49-F238E27FC236}">
                  <a16:creationId xmlns:a16="http://schemas.microsoft.com/office/drawing/2014/main" id="{2417DF4A-31EE-441D-82D8-CFD13B7F098C}"/>
                </a:ext>
              </a:extLst>
            </p:cNvPr>
            <p:cNvGrpSpPr/>
            <p:nvPr/>
          </p:nvGrpSpPr>
          <p:grpSpPr>
            <a:xfrm>
              <a:off x="1126911" y="3822060"/>
              <a:ext cx="9556440" cy="973606"/>
              <a:chOff x="1126911" y="3822060"/>
              <a:chExt cx="9556440" cy="973606"/>
            </a:xfrm>
          </p:grpSpPr>
          <p:sp>
            <p:nvSpPr>
              <p:cNvPr id="63" name="矩形 62">
                <a:extLst>
                  <a:ext uri="{FF2B5EF4-FFF2-40B4-BE49-F238E27FC236}">
                    <a16:creationId xmlns:a16="http://schemas.microsoft.com/office/drawing/2014/main" id="{820AE84B-D7E8-4416-AEB5-8282F9DFC5B0}"/>
                  </a:ext>
                </a:extLst>
              </p:cNvPr>
              <p:cNvSpPr/>
              <p:nvPr/>
            </p:nvSpPr>
            <p:spPr>
              <a:xfrm>
                <a:off x="1126911" y="3822060"/>
                <a:ext cx="9556440" cy="973606"/>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268A2A5E-A4C4-4408-A24F-35EC9A05BF36}"/>
                  </a:ext>
                </a:extLst>
              </p:cNvPr>
              <p:cNvGrpSpPr/>
              <p:nvPr/>
            </p:nvGrpSpPr>
            <p:grpSpPr>
              <a:xfrm>
                <a:off x="1201847" y="3892744"/>
                <a:ext cx="9382953" cy="830997"/>
                <a:chOff x="1230164" y="3810194"/>
                <a:chExt cx="9382953" cy="830997"/>
              </a:xfrm>
            </p:grpSpPr>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38E36894-D287-427C-A4B5-0C01BC71D49A}"/>
                        </a:ext>
                      </a:extLst>
                    </p:cNvPr>
                    <p:cNvSpPr txBox="1"/>
                    <p:nvPr/>
                  </p:nvSpPr>
                  <p:spPr>
                    <a:xfrm>
                      <a:off x="1230164" y="3810194"/>
                      <a:ext cx="3018915" cy="830997"/>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解</a:t>
                      </a:r>
                      <a14:m>
                        <m:oMath xmlns:m="http://schemas.openxmlformats.org/officeDocument/2006/math">
                          <m:r>
                            <m:rPr>
                              <m:lit/>
                            </m:rPr>
                            <a:rPr lang="en-US" altLang="zh-CN" sz="2000" b="1" i="1" smtClean="0">
                              <a:solidFill>
                                <a:schemeClr val="accent2">
                                  <a:lumMod val="50000"/>
                                </a:schemeClr>
                              </a:solidFill>
                              <a:latin typeface="Cambria Math" panose="02040503050406030204" pitchFamily="18" charset="0"/>
                            </a:rPr>
                            <m:t>{</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𝒏</m:t>
                              </m:r>
                            </m:sub>
                          </m:sSub>
                          <m:r>
                            <m:rPr>
                              <m:lit/>
                            </m:rP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具有形式：</a:t>
                      </a:r>
                      <a:endParaRPr lang="en-US" altLang="zh-CN" sz="2000" b="1">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𝒏</m:t>
                                </m:r>
                              </m:sub>
                            </m:sSub>
                            <m:r>
                              <a:rPr lang="en-US" altLang="zh-CN" b="1" i="1">
                                <a:solidFill>
                                  <a:srgbClr val="C00000"/>
                                </a:solidFill>
                                <a:latin typeface="Cambria Math" panose="02040503050406030204" pitchFamily="18" charset="0"/>
                              </a:rPr>
                              <m:t>= </m:t>
                            </m:r>
                            <m:r>
                              <a:rPr lang="en-US" altLang="zh-CN" b="1" i="1">
                                <a:solidFill>
                                  <a:srgbClr val="C00000"/>
                                </a:solidFill>
                                <a:latin typeface="Cambria Math" panose="02040503050406030204" pitchFamily="18" charset="0"/>
                              </a:rPr>
                              <m:t>𝜷</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𝟐</m:t>
                                </m:r>
                              </m:e>
                              <m:sup>
                                <m:r>
                                  <a:rPr lang="en-US" altLang="zh-CN" b="1" i="1">
                                    <a:solidFill>
                                      <a:srgbClr val="C00000"/>
                                    </a:solidFill>
                                    <a:latin typeface="Cambria Math" panose="02040503050406030204" pitchFamily="18" charset="0"/>
                                  </a:rPr>
                                  <m:t>𝒏</m:t>
                                </m:r>
                              </m:sup>
                            </m:sSup>
                            <m:r>
                              <a:rPr lang="en-US" altLang="zh-CN" b="1" i="1" smtClean="0">
                                <a:solidFill>
                                  <a:srgbClr val="0000FF"/>
                                </a:solidFill>
                                <a:latin typeface="Cambria Math" panose="02040503050406030204" pitchFamily="18" charset="0"/>
                              </a:rPr>
                              <m:t>−</m:t>
                            </m:r>
                            <m:r>
                              <a:rPr lang="en-US" altLang="zh-CN" b="1" i="1" smtClean="0">
                                <a:solidFill>
                                  <a:srgbClr val="0000FF"/>
                                </a:solidFill>
                                <a:latin typeface="Cambria Math" panose="02040503050406030204" pitchFamily="18" charset="0"/>
                              </a:rPr>
                              <m:t>𝟐</m:t>
                            </m:r>
                            <m:sSup>
                              <m:sSupPr>
                                <m:ctrlPr>
                                  <a:rPr lang="en-US" altLang="zh-CN" b="1" i="1">
                                    <a:solidFill>
                                      <a:srgbClr val="0000FF"/>
                                    </a:solidFill>
                                    <a:latin typeface="Cambria Math" panose="02040503050406030204" pitchFamily="18" charset="0"/>
                                  </a:rPr>
                                </m:ctrlPr>
                              </m:sSupPr>
                              <m:e>
                                <m:r>
                                  <a:rPr lang="en-US" altLang="zh-CN" b="1" i="1">
                                    <a:solidFill>
                                      <a:srgbClr val="0000FF"/>
                                    </a:solidFill>
                                    <a:latin typeface="Cambria Math" panose="02040503050406030204" pitchFamily="18" charset="0"/>
                                  </a:rPr>
                                  <m:t>𝒏</m:t>
                                </m:r>
                              </m:e>
                              <m:sup>
                                <m:r>
                                  <a:rPr lang="en-US" altLang="zh-CN" b="1" i="1">
                                    <a:solidFill>
                                      <a:srgbClr val="0000FF"/>
                                    </a:solidFill>
                                    <a:latin typeface="Cambria Math" panose="02040503050406030204" pitchFamily="18" charset="0"/>
                                  </a:rPr>
                                  <m:t>𝟐</m:t>
                                </m:r>
                              </m:sup>
                            </m:sSup>
                            <m:r>
                              <a:rPr lang="en-US" altLang="zh-CN" b="1" i="1">
                                <a:solidFill>
                                  <a:srgbClr val="0000FF"/>
                                </a:solidFill>
                                <a:latin typeface="Cambria Math" panose="02040503050406030204" pitchFamily="18" charset="0"/>
                              </a:rPr>
                              <m:t>−</m:t>
                            </m:r>
                            <m:r>
                              <a:rPr lang="en-US" altLang="zh-CN" b="1" i="1">
                                <a:solidFill>
                                  <a:srgbClr val="0000FF"/>
                                </a:solidFill>
                                <a:latin typeface="Cambria Math" panose="02040503050406030204" pitchFamily="18" charset="0"/>
                              </a:rPr>
                              <m:t>𝟖</m:t>
                            </m:r>
                            <m:r>
                              <a:rPr lang="en-US" altLang="zh-CN" b="1" i="1">
                                <a:solidFill>
                                  <a:srgbClr val="0000FF"/>
                                </a:solidFill>
                                <a:latin typeface="Cambria Math" panose="02040503050406030204" pitchFamily="18" charset="0"/>
                              </a:rPr>
                              <m:t>𝒏</m:t>
                            </m:r>
                            <m:r>
                              <a:rPr lang="en-US" altLang="zh-CN" b="1" i="1">
                                <a:solidFill>
                                  <a:srgbClr val="0000FF"/>
                                </a:solidFill>
                                <a:latin typeface="Cambria Math" panose="02040503050406030204" pitchFamily="18" charset="0"/>
                              </a:rPr>
                              <m:t>−</m:t>
                            </m:r>
                            <m:r>
                              <a:rPr lang="en-US" altLang="zh-CN" b="1" i="1">
                                <a:solidFill>
                                  <a:srgbClr val="0000FF"/>
                                </a:solidFill>
                                <a:latin typeface="Cambria Math" panose="02040503050406030204" pitchFamily="18" charset="0"/>
                              </a:rPr>
                              <m:t>𝟏𝟐</m:t>
                            </m:r>
                          </m:oMath>
                        </m:oMathPara>
                      </a14:m>
                      <a:endParaRPr lang="zh-CN" altLang="en-US" b="1">
                        <a:solidFill>
                          <a:schemeClr val="accent2">
                            <a:lumMod val="50000"/>
                          </a:schemeClr>
                        </a:solidFill>
                      </a:endParaRPr>
                    </a:p>
                  </p:txBody>
                </p:sp>
              </mc:Choice>
              <mc:Fallback xmlns="">
                <p:sp>
                  <p:nvSpPr>
                    <p:cNvPr id="65" name="文本框 64">
                      <a:extLst>
                        <a:ext uri="{FF2B5EF4-FFF2-40B4-BE49-F238E27FC236}">
                          <a16:creationId xmlns:a16="http://schemas.microsoft.com/office/drawing/2014/main" id="{38E36894-D287-427C-A4B5-0C01BC71D49A}"/>
                        </a:ext>
                      </a:extLst>
                    </p:cNvPr>
                    <p:cNvSpPr txBox="1">
                      <a:spLocks noRot="1" noChangeAspect="1" noMove="1" noResize="1" noEditPoints="1" noAdjustHandles="1" noChangeArrowheads="1" noChangeShapeType="1" noTextEdit="1"/>
                    </p:cNvSpPr>
                    <p:nvPr/>
                  </p:nvSpPr>
                  <p:spPr>
                    <a:xfrm>
                      <a:off x="1230164" y="3810194"/>
                      <a:ext cx="3018915" cy="830997"/>
                    </a:xfrm>
                    <a:prstGeom prst="rect">
                      <a:avLst/>
                    </a:prstGeom>
                    <a:blipFill>
                      <a:blip r:embed="rId7"/>
                      <a:stretch>
                        <a:fillRect l="-2020" t="-36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1F75B2B0-2B43-4517-9B31-191DFA5A6F5F}"/>
                        </a:ext>
                      </a:extLst>
                    </p:cNvPr>
                    <p:cNvSpPr txBox="1"/>
                    <p:nvPr/>
                  </p:nvSpPr>
                  <p:spPr>
                    <a:xfrm>
                      <a:off x="5460798" y="4083985"/>
                      <a:ext cx="1040682" cy="369332"/>
                    </a:xfrm>
                    <a:prstGeom prst="rect">
                      <a:avLst/>
                    </a:prstGeom>
                    <a:solidFill>
                      <a:schemeClr val="accent5">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𝜷</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𝟏𝟑</m:t>
                            </m:r>
                          </m:oMath>
                        </m:oMathPara>
                      </a14:m>
                      <a:endParaRPr lang="zh-CN" altLang="en-US" b="1">
                        <a:solidFill>
                          <a:schemeClr val="accent2">
                            <a:lumMod val="50000"/>
                          </a:schemeClr>
                        </a:solidFill>
                      </a:endParaRPr>
                    </a:p>
                  </p:txBody>
                </p:sp>
              </mc:Choice>
              <mc:Fallback xmlns="">
                <p:sp>
                  <p:nvSpPr>
                    <p:cNvPr id="66" name="文本框 65">
                      <a:extLst>
                        <a:ext uri="{FF2B5EF4-FFF2-40B4-BE49-F238E27FC236}">
                          <a16:creationId xmlns:a16="http://schemas.microsoft.com/office/drawing/2014/main" id="{1F75B2B0-2B43-4517-9B31-191DFA5A6F5F}"/>
                        </a:ext>
                      </a:extLst>
                    </p:cNvPr>
                    <p:cNvSpPr txBox="1">
                      <a:spLocks noRot="1" noChangeAspect="1" noMove="1" noResize="1" noEditPoints="1" noAdjustHandles="1" noChangeArrowheads="1" noChangeShapeType="1" noTextEdit="1"/>
                    </p:cNvSpPr>
                    <p:nvPr/>
                  </p:nvSpPr>
                  <p:spPr>
                    <a:xfrm>
                      <a:off x="5460798" y="4083985"/>
                      <a:ext cx="1040682" cy="369332"/>
                    </a:xfrm>
                    <a:prstGeom prst="rect">
                      <a:avLst/>
                    </a:prstGeom>
                    <a:blipFill>
                      <a:blip r:embed="rId8"/>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4BDF4B19-DA15-48A9-9675-7EAC821A9E85}"/>
                        </a:ext>
                      </a:extLst>
                    </p:cNvPr>
                    <p:cNvSpPr txBox="1"/>
                    <p:nvPr/>
                  </p:nvSpPr>
                  <p:spPr>
                    <a:xfrm>
                      <a:off x="7267994" y="4058297"/>
                      <a:ext cx="3345123" cy="375552"/>
                    </a:xfrm>
                    <a:prstGeom prst="rect">
                      <a:avLst/>
                    </a:prstGeom>
                    <a:solidFill>
                      <a:schemeClr val="accent2">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𝒏</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𝟏𝟑</m:t>
                            </m:r>
                            <m:r>
                              <a:rPr lang="en-US" altLang="zh-CN" b="1" i="1" smtClean="0">
                                <a:solidFill>
                                  <a:srgbClr val="C00000"/>
                                </a:solidFill>
                                <a:latin typeface="Cambria Math" panose="02040503050406030204" pitchFamily="18" charset="0"/>
                              </a:rPr>
                              <m:t>⋅</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𝟐</m:t>
                                </m:r>
                              </m:e>
                              <m:sup>
                                <m:r>
                                  <a:rPr lang="en-US" altLang="zh-CN" b="1" i="1">
                                    <a:solidFill>
                                      <a:srgbClr val="C00000"/>
                                    </a:solidFill>
                                    <a:latin typeface="Cambria Math" panose="02040503050406030204" pitchFamily="18" charset="0"/>
                                  </a:rPr>
                                  <m:t>𝒏</m:t>
                                </m:r>
                              </m:sup>
                            </m:sSup>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𝒏</m:t>
                                </m:r>
                              </m:e>
                              <m:sup>
                                <m:r>
                                  <a:rPr lang="en-US" altLang="zh-CN" b="1" i="1">
                                    <a:solidFill>
                                      <a:srgbClr val="C00000"/>
                                    </a:solidFill>
                                    <a:latin typeface="Cambria Math" panose="02040503050406030204" pitchFamily="18" charset="0"/>
                                  </a:rPr>
                                  <m:t>𝟐</m:t>
                                </m:r>
                              </m:sup>
                            </m:sSup>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𝟖</m:t>
                            </m:r>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𝟏𝟐</m:t>
                            </m:r>
                          </m:oMath>
                        </m:oMathPara>
                      </a14:m>
                      <a:endParaRPr lang="zh-CN" altLang="en-US" b="1">
                        <a:solidFill>
                          <a:schemeClr val="accent2">
                            <a:lumMod val="50000"/>
                          </a:schemeClr>
                        </a:solidFill>
                      </a:endParaRPr>
                    </a:p>
                  </p:txBody>
                </p:sp>
              </mc:Choice>
              <mc:Fallback xmlns="">
                <p:sp>
                  <p:nvSpPr>
                    <p:cNvPr id="67" name="文本框 66">
                      <a:extLst>
                        <a:ext uri="{FF2B5EF4-FFF2-40B4-BE49-F238E27FC236}">
                          <a16:creationId xmlns:a16="http://schemas.microsoft.com/office/drawing/2014/main" id="{4BDF4B19-DA15-48A9-9675-7EAC821A9E85}"/>
                        </a:ext>
                      </a:extLst>
                    </p:cNvPr>
                    <p:cNvSpPr txBox="1">
                      <a:spLocks noRot="1" noChangeAspect="1" noMove="1" noResize="1" noEditPoints="1" noAdjustHandles="1" noChangeArrowheads="1" noChangeShapeType="1" noTextEdit="1"/>
                    </p:cNvSpPr>
                    <p:nvPr/>
                  </p:nvSpPr>
                  <p:spPr>
                    <a:xfrm>
                      <a:off x="7267994" y="4058297"/>
                      <a:ext cx="3345123" cy="375552"/>
                    </a:xfrm>
                    <a:prstGeom prst="rect">
                      <a:avLst/>
                    </a:prstGeom>
                    <a:blipFill>
                      <a:blip r:embed="rId9"/>
                      <a:stretch>
                        <a:fillRect/>
                      </a:stretch>
                    </a:blipFill>
                  </p:spPr>
                  <p:txBody>
                    <a:bodyPr/>
                    <a:lstStyle/>
                    <a:p>
                      <a:r>
                        <a:rPr lang="zh-CN" altLang="en-US">
                          <a:noFill/>
                        </a:rPr>
                        <a:t> </a:t>
                      </a:r>
                    </a:p>
                  </p:txBody>
                </p:sp>
              </mc:Fallback>
            </mc:AlternateContent>
            <p:sp>
              <p:nvSpPr>
                <p:cNvPr id="68" name="箭头: 右 67">
                  <a:extLst>
                    <a:ext uri="{FF2B5EF4-FFF2-40B4-BE49-F238E27FC236}">
                      <a16:creationId xmlns:a16="http://schemas.microsoft.com/office/drawing/2014/main" id="{98EE4EA3-33B6-4D74-BB18-5B286EB0F88C}"/>
                    </a:ext>
                  </a:extLst>
                </p:cNvPr>
                <p:cNvSpPr/>
                <p:nvPr/>
              </p:nvSpPr>
              <p:spPr>
                <a:xfrm>
                  <a:off x="4249079" y="4235275"/>
                  <a:ext cx="1211720" cy="69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9AD74CE6-C4D8-4265-881F-45DA3DB715E7}"/>
                        </a:ext>
                      </a:extLst>
                    </p:cNvPr>
                    <p:cNvSpPr txBox="1"/>
                    <p:nvPr/>
                  </p:nvSpPr>
                  <p:spPr>
                    <a:xfrm>
                      <a:off x="4420117" y="3991652"/>
                      <a:ext cx="855605" cy="553998"/>
                    </a:xfrm>
                    <a:prstGeom prst="rect">
                      <a:avLst/>
                    </a:prstGeom>
                    <a:solidFill>
                      <a:schemeClr val="accent4">
                        <a:lumMod val="20000"/>
                        <a:lumOff val="80000"/>
                      </a:schemeClr>
                    </a:solidFill>
                  </p:spPr>
                  <p:txBody>
                    <a:bodyPr wrap="square" lIns="0" tIns="0" rIns="0" bIns="0" rtlCol="0">
                      <a:spAutoFit/>
                    </a:bodyPr>
                    <a:lstStyle/>
                    <a:p>
                      <a:pPr algn="ctr"/>
                      <a:r>
                        <a:rPr lang="zh-CN" altLang="en-US" b="1">
                          <a:solidFill>
                            <a:schemeClr val="accent2">
                              <a:lumMod val="50000"/>
                            </a:schemeClr>
                          </a:solidFill>
                        </a:rPr>
                        <a:t>初值</a:t>
                      </a:r>
                      <a:endParaRPr lang="en-US" altLang="zh-CN"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𝟎</m:t>
                                </m:r>
                              </m:sub>
                            </m:sSub>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m:oMathPara>
                      </a14:m>
                      <a:endParaRPr lang="en-US" altLang="zh-CN" b="1" i="1">
                        <a:solidFill>
                          <a:schemeClr val="accent2">
                            <a:lumMod val="50000"/>
                          </a:schemeClr>
                        </a:solidFill>
                        <a:latin typeface="Cambria Math" panose="02040503050406030204" pitchFamily="18" charset="0"/>
                      </a:endParaRPr>
                    </a:p>
                  </p:txBody>
                </p:sp>
              </mc:Choice>
              <mc:Fallback xmlns="">
                <p:sp>
                  <p:nvSpPr>
                    <p:cNvPr id="69" name="文本框 68">
                      <a:extLst>
                        <a:ext uri="{FF2B5EF4-FFF2-40B4-BE49-F238E27FC236}">
                          <a16:creationId xmlns:a16="http://schemas.microsoft.com/office/drawing/2014/main" id="{9AD74CE6-C4D8-4265-881F-45DA3DB715E7}"/>
                        </a:ext>
                      </a:extLst>
                    </p:cNvPr>
                    <p:cNvSpPr txBox="1">
                      <a:spLocks noRot="1" noChangeAspect="1" noMove="1" noResize="1" noEditPoints="1" noAdjustHandles="1" noChangeArrowheads="1" noChangeShapeType="1" noTextEdit="1"/>
                    </p:cNvSpPr>
                    <p:nvPr/>
                  </p:nvSpPr>
                  <p:spPr>
                    <a:xfrm>
                      <a:off x="4420117" y="3991652"/>
                      <a:ext cx="855605" cy="553998"/>
                    </a:xfrm>
                    <a:prstGeom prst="rect">
                      <a:avLst/>
                    </a:prstGeom>
                    <a:blipFill>
                      <a:blip r:embed="rId10"/>
                      <a:stretch>
                        <a:fillRect t="-14286" b="-8791"/>
                      </a:stretch>
                    </a:blipFill>
                  </p:spPr>
                  <p:txBody>
                    <a:bodyPr/>
                    <a:lstStyle/>
                    <a:p>
                      <a:r>
                        <a:rPr lang="zh-CN" altLang="en-US">
                          <a:noFill/>
                        </a:rPr>
                        <a:t> </a:t>
                      </a:r>
                    </a:p>
                  </p:txBody>
                </p:sp>
              </mc:Fallback>
            </mc:AlternateContent>
          </p:grpSp>
        </p:grpSp>
        <p:sp>
          <p:nvSpPr>
            <p:cNvPr id="62" name="箭头: 右 61">
              <a:extLst>
                <a:ext uri="{FF2B5EF4-FFF2-40B4-BE49-F238E27FC236}">
                  <a16:creationId xmlns:a16="http://schemas.microsoft.com/office/drawing/2014/main" id="{F0DCEFE6-A8E1-4706-BEA6-361F7EB177D8}"/>
                </a:ext>
              </a:extLst>
            </p:cNvPr>
            <p:cNvSpPr/>
            <p:nvPr/>
          </p:nvSpPr>
          <p:spPr>
            <a:xfrm>
              <a:off x="6473163" y="4317825"/>
              <a:ext cx="766514" cy="699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B804FF0F-890E-4551-B85F-F99076CE4765}"/>
              </a:ext>
            </a:extLst>
          </p:cNvPr>
          <p:cNvGrpSpPr/>
          <p:nvPr/>
        </p:nvGrpSpPr>
        <p:grpSpPr>
          <a:xfrm>
            <a:off x="1355246" y="3356183"/>
            <a:ext cx="9481504" cy="1603009"/>
            <a:chOff x="1147219" y="3141092"/>
            <a:chExt cx="9481504" cy="1603009"/>
          </a:xfrm>
        </p:grpSpPr>
        <p:sp>
          <p:nvSpPr>
            <p:cNvPr id="44" name="矩形 43">
              <a:extLst>
                <a:ext uri="{FF2B5EF4-FFF2-40B4-BE49-F238E27FC236}">
                  <a16:creationId xmlns:a16="http://schemas.microsoft.com/office/drawing/2014/main" id="{8D42754A-3C11-4548-A5C5-D004A05F3F6A}"/>
                </a:ext>
              </a:extLst>
            </p:cNvPr>
            <p:cNvSpPr/>
            <p:nvPr/>
          </p:nvSpPr>
          <p:spPr>
            <a:xfrm>
              <a:off x="1147219" y="3141092"/>
              <a:ext cx="9481504" cy="1603009"/>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BF16F65-0A9F-46F7-92C6-624B68FACE60}"/>
                    </a:ext>
                  </a:extLst>
                </p:cNvPr>
                <p:cNvSpPr txBox="1"/>
                <p:nvPr/>
              </p:nvSpPr>
              <p:spPr>
                <a:xfrm>
                  <a:off x="1234873" y="3210776"/>
                  <a:ext cx="4821979" cy="688202"/>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altLang="zh-CN" b="1" i="1" smtClean="0">
                                <a:solidFill>
                                  <a:schemeClr val="accent2">
                                    <a:lumMod val="50000"/>
                                  </a:schemeClr>
                                </a:solidFill>
                                <a:latin typeface="Cambria Math" panose="02040503050406030204" pitchFamily="18" charset="0"/>
                              </a:rPr>
                            </m:ctrlPr>
                          </m:sSubPr>
                          <m:e>
                            <m:r>
                              <a:rPr lang="pt-BR" altLang="zh-CN" b="1" i="1" smtClean="0">
                                <a:solidFill>
                                  <a:schemeClr val="accent2">
                                    <a:lumMod val="50000"/>
                                  </a:schemeClr>
                                </a:solidFill>
                                <a:latin typeface="Cambria Math" panose="02040503050406030204" pitchFamily="18" charset="0"/>
                              </a:rPr>
                              <m:t>𝒑</m:t>
                            </m:r>
                          </m:e>
                          <m:sub>
                            <m:r>
                              <a:rPr lang="pt-BR" altLang="zh-CN" b="1" i="1" smtClean="0">
                                <a:solidFill>
                                  <a:schemeClr val="accent2">
                                    <a:lumMod val="50000"/>
                                  </a:schemeClr>
                                </a:solidFill>
                                <a:latin typeface="Cambria Math" panose="02040503050406030204" pitchFamily="18" charset="0"/>
                              </a:rPr>
                              <m:t>𝟐</m:t>
                            </m:r>
                          </m:sub>
                        </m:sSub>
                        <m:sSup>
                          <m:sSupPr>
                            <m:ctrlPr>
                              <a:rPr lang="pt-BR" altLang="zh-CN" b="1" i="1" smtClean="0">
                                <a:solidFill>
                                  <a:schemeClr val="accent2">
                                    <a:lumMod val="50000"/>
                                  </a:schemeClr>
                                </a:solidFill>
                                <a:latin typeface="Cambria Math" panose="02040503050406030204" pitchFamily="18" charset="0"/>
                              </a:rPr>
                            </m:ctrlPr>
                          </m:sSupPr>
                          <m:e>
                            <m:r>
                              <a:rPr lang="pt-BR" altLang="zh-CN" b="1" i="1" smtClean="0">
                                <a:solidFill>
                                  <a:schemeClr val="accent2">
                                    <a:lumMod val="50000"/>
                                  </a:schemeClr>
                                </a:solidFill>
                                <a:latin typeface="Cambria Math" panose="02040503050406030204" pitchFamily="18" charset="0"/>
                              </a:rPr>
                              <m:t>𝒏</m:t>
                            </m:r>
                          </m:e>
                          <m:sup>
                            <m:r>
                              <a:rPr lang="pt-BR" altLang="zh-CN" b="1" i="1" smtClean="0">
                                <a:solidFill>
                                  <a:schemeClr val="accent2">
                                    <a:lumMod val="50000"/>
                                  </a:schemeClr>
                                </a:solidFill>
                                <a:latin typeface="Cambria Math" panose="02040503050406030204" pitchFamily="18" charset="0"/>
                              </a:rPr>
                              <m:t>𝟐</m:t>
                            </m:r>
                          </m:sup>
                        </m:sSup>
                        <m:r>
                          <a:rPr lang="pt-BR" altLang="zh-CN" b="1" i="1" smtClean="0">
                            <a:solidFill>
                              <a:schemeClr val="accent2">
                                <a:lumMod val="50000"/>
                              </a:schemeClr>
                            </a:solidFill>
                            <a:latin typeface="Cambria Math" panose="02040503050406030204" pitchFamily="18" charset="0"/>
                          </a:rPr>
                          <m:t>+</m:t>
                        </m:r>
                        <m:sSub>
                          <m:sSubPr>
                            <m:ctrlPr>
                              <a:rPr lang="pt-BR" altLang="zh-CN" b="1" i="1" smtClean="0">
                                <a:solidFill>
                                  <a:schemeClr val="accent2">
                                    <a:lumMod val="50000"/>
                                  </a:schemeClr>
                                </a:solidFill>
                                <a:latin typeface="Cambria Math" panose="02040503050406030204" pitchFamily="18" charset="0"/>
                              </a:rPr>
                            </m:ctrlPr>
                          </m:sSubPr>
                          <m:e>
                            <m:r>
                              <a:rPr lang="pt-BR" altLang="zh-CN" b="1" i="1" smtClean="0">
                                <a:solidFill>
                                  <a:schemeClr val="accent2">
                                    <a:lumMod val="50000"/>
                                  </a:schemeClr>
                                </a:solidFill>
                                <a:latin typeface="Cambria Math" panose="02040503050406030204" pitchFamily="18" charset="0"/>
                              </a:rPr>
                              <m:t>𝒑</m:t>
                            </m:r>
                          </m:e>
                          <m:sub>
                            <m:r>
                              <a:rPr lang="pt-BR" altLang="zh-CN" b="1" i="1" smtClean="0">
                                <a:solidFill>
                                  <a:schemeClr val="accent2">
                                    <a:lumMod val="50000"/>
                                  </a:schemeClr>
                                </a:solidFill>
                                <a:latin typeface="Cambria Math" panose="02040503050406030204" pitchFamily="18" charset="0"/>
                              </a:rPr>
                              <m:t>𝟏</m:t>
                            </m:r>
                          </m:sub>
                        </m:sSub>
                        <m:r>
                          <a:rPr lang="pt-BR" altLang="zh-CN" b="1" i="1" smtClean="0">
                            <a:solidFill>
                              <a:schemeClr val="accent2">
                                <a:lumMod val="50000"/>
                              </a:schemeClr>
                            </a:solidFill>
                            <a:latin typeface="Cambria Math" panose="02040503050406030204" pitchFamily="18" charset="0"/>
                          </a:rPr>
                          <m:t>𝒏</m:t>
                        </m:r>
                        <m:r>
                          <a:rPr lang="pt-BR" altLang="zh-CN" b="1" i="1" smtClean="0">
                            <a:solidFill>
                              <a:schemeClr val="accent2">
                                <a:lumMod val="50000"/>
                              </a:schemeClr>
                            </a:solidFill>
                            <a:latin typeface="Cambria Math" panose="02040503050406030204" pitchFamily="18" charset="0"/>
                          </a:rPr>
                          <m:t>+</m:t>
                        </m:r>
                        <m:sSub>
                          <m:sSubPr>
                            <m:ctrlPr>
                              <a:rPr lang="pt-BR" altLang="zh-CN" b="1" i="1" smtClean="0">
                                <a:solidFill>
                                  <a:schemeClr val="accent2">
                                    <a:lumMod val="50000"/>
                                  </a:schemeClr>
                                </a:solidFill>
                                <a:latin typeface="Cambria Math" panose="02040503050406030204" pitchFamily="18" charset="0"/>
                              </a:rPr>
                            </m:ctrlPr>
                          </m:sSubPr>
                          <m:e>
                            <m:r>
                              <a:rPr lang="pt-BR" altLang="zh-CN" b="1" i="1" smtClean="0">
                                <a:solidFill>
                                  <a:schemeClr val="accent2">
                                    <a:lumMod val="50000"/>
                                  </a:schemeClr>
                                </a:solidFill>
                                <a:latin typeface="Cambria Math" panose="02040503050406030204" pitchFamily="18" charset="0"/>
                              </a:rPr>
                              <m:t>𝒑</m:t>
                            </m:r>
                          </m:e>
                          <m:sub>
                            <m:r>
                              <a:rPr lang="pt-BR" altLang="zh-CN" b="1" i="1" smtClean="0">
                                <a:solidFill>
                                  <a:schemeClr val="accent2">
                                    <a:lumMod val="50000"/>
                                  </a:schemeClr>
                                </a:solidFill>
                                <a:latin typeface="Cambria Math" panose="02040503050406030204" pitchFamily="18" charset="0"/>
                              </a:rPr>
                              <m:t>𝟎</m:t>
                            </m:r>
                          </m:sub>
                        </m:sSub>
                        <m:r>
                          <a:rPr lang="pt-BR" altLang="zh-CN" b="1" i="1" smtClean="0">
                            <a:solidFill>
                              <a:schemeClr val="accent2">
                                <a:lumMod val="50000"/>
                              </a:schemeClr>
                            </a:solidFill>
                            <a:latin typeface="Cambria Math" panose="02040503050406030204" pitchFamily="18" charset="0"/>
                          </a:rPr>
                          <m:t>= </m:t>
                        </m:r>
                        <m:r>
                          <a:rPr lang="pt-BR" altLang="zh-CN" b="1" i="1" smtClean="0">
                            <a:solidFill>
                              <a:schemeClr val="accent2">
                                <a:lumMod val="50000"/>
                              </a:schemeClr>
                            </a:solidFill>
                            <a:latin typeface="Cambria Math" panose="02040503050406030204" pitchFamily="18" charset="0"/>
                          </a:rPr>
                          <m:t>𝟐</m:t>
                        </m:r>
                        <m:d>
                          <m:dPr>
                            <m:ctrlPr>
                              <a:rPr lang="pt-BR" altLang="zh-CN" b="1" i="1" smtClean="0">
                                <a:solidFill>
                                  <a:schemeClr val="accent2">
                                    <a:lumMod val="50000"/>
                                  </a:schemeClr>
                                </a:solidFill>
                                <a:latin typeface="Cambria Math" panose="02040503050406030204" pitchFamily="18" charset="0"/>
                              </a:rPr>
                            </m:ctrlPr>
                          </m:dPr>
                          <m:e>
                            <m:sSub>
                              <m:sSubPr>
                                <m:ctrlPr>
                                  <a:rPr lang="pt-BR" altLang="zh-CN" b="1" i="1" smtClean="0">
                                    <a:solidFill>
                                      <a:schemeClr val="accent2">
                                        <a:lumMod val="50000"/>
                                      </a:schemeClr>
                                    </a:solidFill>
                                    <a:latin typeface="Cambria Math" panose="02040503050406030204" pitchFamily="18" charset="0"/>
                                  </a:rPr>
                                </m:ctrlPr>
                              </m:sSubPr>
                              <m:e>
                                <m:r>
                                  <a:rPr lang="pt-BR" altLang="zh-CN" b="1" i="1" smtClean="0">
                                    <a:solidFill>
                                      <a:schemeClr val="accent2">
                                        <a:lumMod val="50000"/>
                                      </a:schemeClr>
                                    </a:solidFill>
                                    <a:latin typeface="Cambria Math" panose="02040503050406030204" pitchFamily="18" charset="0"/>
                                  </a:rPr>
                                  <m:t>𝒑</m:t>
                                </m:r>
                              </m:e>
                              <m:sub>
                                <m:r>
                                  <a:rPr lang="pt-BR" altLang="zh-CN" b="1" i="1" smtClean="0">
                                    <a:solidFill>
                                      <a:schemeClr val="accent2">
                                        <a:lumMod val="50000"/>
                                      </a:schemeClr>
                                    </a:solidFill>
                                    <a:latin typeface="Cambria Math" panose="02040503050406030204" pitchFamily="18" charset="0"/>
                                  </a:rPr>
                                  <m:t>𝟐</m:t>
                                </m:r>
                              </m:sub>
                            </m:sSub>
                            <m:sSup>
                              <m:sSupPr>
                                <m:ctrlPr>
                                  <a:rPr lang="pt-BR" altLang="zh-CN" b="1" i="1" smtClean="0">
                                    <a:solidFill>
                                      <a:schemeClr val="accent2">
                                        <a:lumMod val="50000"/>
                                      </a:schemeClr>
                                    </a:solidFill>
                                    <a:latin typeface="Cambria Math" panose="02040503050406030204" pitchFamily="18" charset="0"/>
                                  </a:rPr>
                                </m:ctrlPr>
                              </m:sSupPr>
                              <m:e>
                                <m:d>
                                  <m:dPr>
                                    <m:ctrlPr>
                                      <a:rPr lang="pt-BR" altLang="zh-CN" b="1" i="1" smtClean="0">
                                        <a:solidFill>
                                          <a:schemeClr val="accent2">
                                            <a:lumMod val="50000"/>
                                          </a:schemeClr>
                                        </a:solidFill>
                                        <a:latin typeface="Cambria Math" panose="02040503050406030204" pitchFamily="18" charset="0"/>
                                      </a:rPr>
                                    </m:ctrlPr>
                                  </m:dPr>
                                  <m:e>
                                    <m:r>
                                      <a:rPr lang="pt-BR" altLang="zh-CN" b="1" i="1" smtClean="0">
                                        <a:solidFill>
                                          <a:schemeClr val="accent2">
                                            <a:lumMod val="50000"/>
                                          </a:schemeClr>
                                        </a:solidFill>
                                        <a:latin typeface="Cambria Math" panose="02040503050406030204" pitchFamily="18" charset="0"/>
                                      </a:rPr>
                                      <m:t>𝒏</m:t>
                                    </m:r>
                                    <m:r>
                                      <a:rPr lang="pt-BR" altLang="zh-CN" b="1" i="1" smtClean="0">
                                        <a:solidFill>
                                          <a:schemeClr val="accent2">
                                            <a:lumMod val="50000"/>
                                          </a:schemeClr>
                                        </a:solidFill>
                                        <a:latin typeface="Cambria Math" panose="02040503050406030204" pitchFamily="18" charset="0"/>
                                      </a:rPr>
                                      <m:t>−</m:t>
                                    </m:r>
                                    <m:r>
                                      <a:rPr lang="pt-BR" altLang="zh-CN" b="1" i="1" smtClean="0">
                                        <a:solidFill>
                                          <a:schemeClr val="accent2">
                                            <a:lumMod val="50000"/>
                                          </a:schemeClr>
                                        </a:solidFill>
                                        <a:latin typeface="Cambria Math" panose="02040503050406030204" pitchFamily="18" charset="0"/>
                                      </a:rPr>
                                      <m:t>𝟏</m:t>
                                    </m:r>
                                  </m:e>
                                </m:d>
                              </m:e>
                              <m:sup>
                                <m:r>
                                  <a:rPr lang="pt-BR" altLang="zh-CN" b="1" i="1" smtClean="0">
                                    <a:solidFill>
                                      <a:schemeClr val="accent2">
                                        <a:lumMod val="50000"/>
                                      </a:schemeClr>
                                    </a:solidFill>
                                    <a:latin typeface="Cambria Math" panose="02040503050406030204" pitchFamily="18" charset="0"/>
                                  </a:rPr>
                                  <m:t>𝟐</m:t>
                                </m:r>
                              </m:sup>
                            </m:sSup>
                            <m:r>
                              <a:rPr lang="pt-BR" altLang="zh-CN" b="1" i="1" smtClean="0">
                                <a:solidFill>
                                  <a:schemeClr val="accent2">
                                    <a:lumMod val="50000"/>
                                  </a:schemeClr>
                                </a:solidFill>
                                <a:latin typeface="Cambria Math" panose="02040503050406030204" pitchFamily="18" charset="0"/>
                              </a:rPr>
                              <m:t>+ </m:t>
                            </m:r>
                            <m:sSub>
                              <m:sSubPr>
                                <m:ctrlPr>
                                  <a:rPr lang="pt-BR" altLang="zh-CN" b="1" i="1" smtClean="0">
                                    <a:solidFill>
                                      <a:schemeClr val="accent2">
                                        <a:lumMod val="50000"/>
                                      </a:schemeClr>
                                    </a:solidFill>
                                    <a:latin typeface="Cambria Math" panose="02040503050406030204" pitchFamily="18" charset="0"/>
                                  </a:rPr>
                                </m:ctrlPr>
                              </m:sSubPr>
                              <m:e>
                                <m:r>
                                  <a:rPr lang="pt-BR" altLang="zh-CN" b="1" i="1" smtClean="0">
                                    <a:solidFill>
                                      <a:schemeClr val="accent2">
                                        <a:lumMod val="50000"/>
                                      </a:schemeClr>
                                    </a:solidFill>
                                    <a:latin typeface="Cambria Math" panose="02040503050406030204" pitchFamily="18" charset="0"/>
                                  </a:rPr>
                                  <m:t>𝒑</m:t>
                                </m:r>
                              </m:e>
                              <m:sub>
                                <m:r>
                                  <a:rPr lang="pt-BR" altLang="zh-CN" b="1" i="1" smtClean="0">
                                    <a:solidFill>
                                      <a:schemeClr val="accent2">
                                        <a:lumMod val="50000"/>
                                      </a:schemeClr>
                                    </a:solidFill>
                                    <a:latin typeface="Cambria Math" panose="02040503050406030204" pitchFamily="18" charset="0"/>
                                  </a:rPr>
                                  <m:t>𝟏</m:t>
                                </m:r>
                              </m:sub>
                            </m:sSub>
                            <m:d>
                              <m:dPr>
                                <m:ctrlPr>
                                  <a:rPr lang="pt-BR" altLang="zh-CN" b="1" i="1" smtClean="0">
                                    <a:solidFill>
                                      <a:schemeClr val="accent2">
                                        <a:lumMod val="50000"/>
                                      </a:schemeClr>
                                    </a:solidFill>
                                    <a:latin typeface="Cambria Math" panose="02040503050406030204" pitchFamily="18" charset="0"/>
                                  </a:rPr>
                                </m:ctrlPr>
                              </m:dPr>
                              <m:e>
                                <m:r>
                                  <a:rPr lang="pt-BR" altLang="zh-CN" b="1" i="1" smtClean="0">
                                    <a:solidFill>
                                      <a:schemeClr val="accent2">
                                        <a:lumMod val="50000"/>
                                      </a:schemeClr>
                                    </a:solidFill>
                                    <a:latin typeface="Cambria Math" panose="02040503050406030204" pitchFamily="18" charset="0"/>
                                  </a:rPr>
                                  <m:t>𝒏</m:t>
                                </m:r>
                                <m:r>
                                  <a:rPr lang="pt-BR" altLang="zh-CN" b="1" i="1" smtClean="0">
                                    <a:solidFill>
                                      <a:schemeClr val="accent2">
                                        <a:lumMod val="50000"/>
                                      </a:schemeClr>
                                    </a:solidFill>
                                    <a:latin typeface="Cambria Math" panose="02040503050406030204" pitchFamily="18" charset="0"/>
                                  </a:rPr>
                                  <m:t>−</m:t>
                                </m:r>
                                <m:r>
                                  <a:rPr lang="pt-BR" altLang="zh-CN" b="1" i="1" smtClean="0">
                                    <a:solidFill>
                                      <a:schemeClr val="accent2">
                                        <a:lumMod val="50000"/>
                                      </a:schemeClr>
                                    </a:solidFill>
                                    <a:latin typeface="Cambria Math" panose="02040503050406030204" pitchFamily="18" charset="0"/>
                                  </a:rPr>
                                  <m:t>𝟏</m:t>
                                </m:r>
                              </m:e>
                            </m:d>
                            <m:r>
                              <a:rPr lang="pt-BR" altLang="zh-CN" b="1" i="1" smtClean="0">
                                <a:solidFill>
                                  <a:schemeClr val="accent2">
                                    <a:lumMod val="50000"/>
                                  </a:schemeClr>
                                </a:solidFill>
                                <a:latin typeface="Cambria Math" panose="02040503050406030204" pitchFamily="18" charset="0"/>
                              </a:rPr>
                              <m:t>+ </m:t>
                            </m:r>
                            <m:sSub>
                              <m:sSubPr>
                                <m:ctrlPr>
                                  <a:rPr lang="pt-BR" altLang="zh-CN" b="1" i="1" smtClean="0">
                                    <a:solidFill>
                                      <a:schemeClr val="accent2">
                                        <a:lumMod val="50000"/>
                                      </a:schemeClr>
                                    </a:solidFill>
                                    <a:latin typeface="Cambria Math" panose="02040503050406030204" pitchFamily="18" charset="0"/>
                                  </a:rPr>
                                </m:ctrlPr>
                              </m:sSubPr>
                              <m:e>
                                <m:r>
                                  <a:rPr lang="pt-BR" altLang="zh-CN" b="1" i="1" smtClean="0">
                                    <a:solidFill>
                                      <a:schemeClr val="accent2">
                                        <a:lumMod val="50000"/>
                                      </a:schemeClr>
                                    </a:solidFill>
                                    <a:latin typeface="Cambria Math" panose="02040503050406030204" pitchFamily="18" charset="0"/>
                                  </a:rPr>
                                  <m:t>𝒑</m:t>
                                </m:r>
                              </m:e>
                              <m:sub>
                                <m:r>
                                  <a:rPr lang="pt-BR" altLang="zh-CN" b="1" i="1" smtClean="0">
                                    <a:solidFill>
                                      <a:schemeClr val="accent2">
                                        <a:lumMod val="50000"/>
                                      </a:schemeClr>
                                    </a:solidFill>
                                    <a:latin typeface="Cambria Math" panose="02040503050406030204" pitchFamily="18" charset="0"/>
                                  </a:rPr>
                                  <m:t>𝟎</m:t>
                                </m:r>
                              </m:sub>
                            </m:sSub>
                          </m:e>
                        </m:d>
                        <m:r>
                          <a:rPr lang="pt-BR" altLang="zh-CN" b="1" i="1" smtClean="0">
                            <a:solidFill>
                              <a:schemeClr val="accent2">
                                <a:lumMod val="50000"/>
                              </a:schemeClr>
                            </a:solidFill>
                            <a:latin typeface="Cambria Math" panose="02040503050406030204" pitchFamily="18" charset="0"/>
                          </a:rPr>
                          <m:t>+ </m:t>
                        </m:r>
                        <m:r>
                          <a:rPr lang="pt-BR" altLang="zh-CN" b="1" i="1" smtClean="0">
                            <a:solidFill>
                              <a:schemeClr val="accent2">
                                <a:lumMod val="50000"/>
                              </a:schemeClr>
                            </a:solidFill>
                            <a:latin typeface="Cambria Math" panose="02040503050406030204" pitchFamily="18" charset="0"/>
                          </a:rPr>
                          <m:t>𝟐</m:t>
                        </m:r>
                        <m:sSup>
                          <m:sSupPr>
                            <m:ctrlPr>
                              <a:rPr lang="pt-BR" altLang="zh-CN" b="1" i="1" smtClean="0">
                                <a:solidFill>
                                  <a:schemeClr val="accent2">
                                    <a:lumMod val="50000"/>
                                  </a:schemeClr>
                                </a:solidFill>
                                <a:latin typeface="Cambria Math" panose="02040503050406030204" pitchFamily="18" charset="0"/>
                              </a:rPr>
                            </m:ctrlPr>
                          </m:sSupPr>
                          <m:e>
                            <m:r>
                              <a:rPr lang="pt-BR" altLang="zh-CN" b="1" i="1" smtClean="0">
                                <a:solidFill>
                                  <a:schemeClr val="accent2">
                                    <a:lumMod val="50000"/>
                                  </a:schemeClr>
                                </a:solidFill>
                                <a:latin typeface="Cambria Math" panose="02040503050406030204" pitchFamily="18" charset="0"/>
                              </a:rPr>
                              <m:t>𝒏</m:t>
                            </m:r>
                          </m:e>
                          <m:sup>
                            <m:r>
                              <a:rPr lang="pt-BR" altLang="zh-CN" b="1" i="1" smtClean="0">
                                <a:solidFill>
                                  <a:schemeClr val="accent2">
                                    <a:lumMod val="50000"/>
                                  </a:schemeClr>
                                </a:solidFill>
                                <a:latin typeface="Cambria Math" panose="02040503050406030204" pitchFamily="18" charset="0"/>
                              </a:rPr>
                              <m:t>𝟐</m:t>
                            </m:r>
                          </m:sup>
                        </m:sSup>
                      </m:oMath>
                    </m:oMathPara>
                  </a14:m>
                  <a:endParaRPr lang="zh-CN" altLang="en-US"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9BF16F65-0A9F-46F7-92C6-624B68FACE60}"/>
                    </a:ext>
                  </a:extLst>
                </p:cNvPr>
                <p:cNvSpPr txBox="1">
                  <a:spLocks noRot="1" noChangeAspect="1" noMove="1" noResize="1" noEditPoints="1" noAdjustHandles="1" noChangeArrowheads="1" noChangeShapeType="1" noTextEdit="1"/>
                </p:cNvSpPr>
                <p:nvPr/>
              </p:nvSpPr>
              <p:spPr>
                <a:xfrm>
                  <a:off x="1234873" y="3210776"/>
                  <a:ext cx="4821979" cy="688202"/>
                </a:xfrm>
                <a:prstGeom prst="rect">
                  <a:avLst/>
                </a:prstGeom>
                <a:blipFill>
                  <a:blip r:embed="rId11"/>
                  <a:stretch>
                    <a:fillRect b="-8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9FAFE994-2980-4BDD-BD7B-CBF326F862C6}"/>
                    </a:ext>
                  </a:extLst>
                </p:cNvPr>
                <p:cNvSpPr txBox="1"/>
                <p:nvPr/>
              </p:nvSpPr>
              <p:spPr>
                <a:xfrm>
                  <a:off x="7482499" y="3218545"/>
                  <a:ext cx="2940822" cy="65255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pt-BR" altLang="zh-CN" b="1" i="1" smtClean="0">
                                <a:solidFill>
                                  <a:schemeClr val="accent2">
                                    <a:lumMod val="50000"/>
                                  </a:schemeClr>
                                </a:solidFill>
                                <a:latin typeface="Cambria Math" panose="02040503050406030204" pitchFamily="18" charset="0"/>
                              </a:rPr>
                            </m:ctrlPr>
                          </m:dPr>
                          <m:e>
                            <m:sSub>
                              <m:sSubPr>
                                <m:ctrlPr>
                                  <a:rPr lang="pt-BR" altLang="zh-CN" b="1" i="1">
                                    <a:solidFill>
                                      <a:schemeClr val="accent2">
                                        <a:lumMod val="50000"/>
                                      </a:schemeClr>
                                    </a:solidFill>
                                    <a:latin typeface="Cambria Math" panose="02040503050406030204" pitchFamily="18" charset="0"/>
                                  </a:rPr>
                                </m:ctrlPr>
                              </m:sSubPr>
                              <m:e>
                                <m:r>
                                  <a:rPr lang="pt-BR" altLang="zh-CN" b="1" i="1">
                                    <a:solidFill>
                                      <a:schemeClr val="accent2">
                                        <a:lumMod val="50000"/>
                                      </a:schemeClr>
                                    </a:solidFill>
                                    <a:latin typeface="Cambria Math" panose="02040503050406030204" pitchFamily="18" charset="0"/>
                                  </a:rPr>
                                  <m:t>𝒑</m:t>
                                </m:r>
                              </m:e>
                              <m:sub>
                                <m:r>
                                  <a:rPr lang="pt-BR" altLang="zh-CN" b="1" i="1">
                                    <a:solidFill>
                                      <a:schemeClr val="accent2">
                                        <a:lumMod val="50000"/>
                                      </a:schemeClr>
                                    </a:solidFill>
                                    <a:latin typeface="Cambria Math" panose="02040503050406030204" pitchFamily="18" charset="0"/>
                                  </a:rPr>
                                  <m:t>𝟐</m:t>
                                </m:r>
                              </m:sub>
                            </m:sSub>
                            <m:r>
                              <a:rPr lang="pt-BR" altLang="zh-CN" b="1" i="1">
                                <a:solidFill>
                                  <a:schemeClr val="accent2">
                                    <a:lumMod val="50000"/>
                                  </a:schemeClr>
                                </a:solidFill>
                                <a:latin typeface="Cambria Math" panose="02040503050406030204" pitchFamily="18" charset="0"/>
                              </a:rPr>
                              <m:t>+</m:t>
                            </m:r>
                            <m:r>
                              <a:rPr lang="pt-BR" altLang="zh-CN" b="1" i="1">
                                <a:solidFill>
                                  <a:schemeClr val="accent2">
                                    <a:lumMod val="50000"/>
                                  </a:schemeClr>
                                </a:solidFill>
                                <a:latin typeface="Cambria Math" panose="02040503050406030204" pitchFamily="18" charset="0"/>
                              </a:rPr>
                              <m:t>𝟐</m:t>
                            </m:r>
                          </m:e>
                        </m:d>
                        <m:sSup>
                          <m:sSupPr>
                            <m:ctrlPr>
                              <a:rPr lang="pt-BR" altLang="zh-CN" b="1" i="1">
                                <a:solidFill>
                                  <a:schemeClr val="accent2">
                                    <a:lumMod val="50000"/>
                                  </a:schemeClr>
                                </a:solidFill>
                                <a:latin typeface="Cambria Math" panose="02040503050406030204" pitchFamily="18" charset="0"/>
                              </a:rPr>
                            </m:ctrlPr>
                          </m:sSupPr>
                          <m:e>
                            <m:r>
                              <a:rPr lang="pt-BR" altLang="zh-CN" b="1" i="1">
                                <a:solidFill>
                                  <a:schemeClr val="accent2">
                                    <a:lumMod val="50000"/>
                                  </a:schemeClr>
                                </a:solidFill>
                                <a:latin typeface="Cambria Math" panose="02040503050406030204" pitchFamily="18" charset="0"/>
                              </a:rPr>
                              <m:t>𝒏</m:t>
                            </m:r>
                          </m:e>
                          <m:sup>
                            <m:r>
                              <a:rPr lang="pt-BR" altLang="zh-CN" b="1" i="1">
                                <a:solidFill>
                                  <a:schemeClr val="accent2">
                                    <a:lumMod val="50000"/>
                                  </a:schemeClr>
                                </a:solidFill>
                                <a:latin typeface="Cambria Math" panose="02040503050406030204" pitchFamily="18" charset="0"/>
                              </a:rPr>
                              <m:t>𝟐</m:t>
                            </m:r>
                          </m:sup>
                        </m:sSup>
                        <m:r>
                          <a:rPr lang="pt-BR" altLang="zh-CN" b="1" i="1">
                            <a:solidFill>
                              <a:schemeClr val="accent2">
                                <a:lumMod val="50000"/>
                              </a:schemeClr>
                            </a:solidFill>
                            <a:latin typeface="Cambria Math" panose="02040503050406030204" pitchFamily="18" charset="0"/>
                          </a:rPr>
                          <m:t>+ </m:t>
                        </m:r>
                        <m:d>
                          <m:dPr>
                            <m:ctrlPr>
                              <a:rPr lang="pt-BR" altLang="zh-CN" b="1" i="1">
                                <a:solidFill>
                                  <a:schemeClr val="accent2">
                                    <a:lumMod val="50000"/>
                                  </a:schemeClr>
                                </a:solidFill>
                                <a:latin typeface="Cambria Math" panose="02040503050406030204" pitchFamily="18" charset="0"/>
                              </a:rPr>
                            </m:ctrlPr>
                          </m:dPr>
                          <m:e>
                            <m:sSub>
                              <m:sSubPr>
                                <m:ctrlPr>
                                  <a:rPr lang="pt-BR" altLang="zh-CN" b="1" i="1">
                                    <a:solidFill>
                                      <a:schemeClr val="accent2">
                                        <a:lumMod val="50000"/>
                                      </a:schemeClr>
                                    </a:solidFill>
                                    <a:latin typeface="Cambria Math" panose="02040503050406030204" pitchFamily="18" charset="0"/>
                                  </a:rPr>
                                </m:ctrlPr>
                              </m:sSubPr>
                              <m:e>
                                <m:r>
                                  <a:rPr lang="pt-BR" altLang="zh-CN" b="1" i="1">
                                    <a:solidFill>
                                      <a:schemeClr val="accent2">
                                        <a:lumMod val="50000"/>
                                      </a:schemeClr>
                                    </a:solidFill>
                                    <a:latin typeface="Cambria Math" panose="02040503050406030204" pitchFamily="18" charset="0"/>
                                  </a:rPr>
                                  <m:t>𝒑</m:t>
                                </m:r>
                              </m:e>
                              <m:sub>
                                <m:r>
                                  <a:rPr lang="pt-BR" altLang="zh-CN" b="1" i="1">
                                    <a:solidFill>
                                      <a:schemeClr val="accent2">
                                        <a:lumMod val="50000"/>
                                      </a:schemeClr>
                                    </a:solidFill>
                                    <a:latin typeface="Cambria Math" panose="02040503050406030204" pitchFamily="18" charset="0"/>
                                  </a:rPr>
                                  <m:t>𝟏</m:t>
                                </m:r>
                              </m:sub>
                            </m:sSub>
                            <m:r>
                              <a:rPr lang="pt-BR" altLang="zh-CN" b="1" i="1">
                                <a:solidFill>
                                  <a:schemeClr val="accent2">
                                    <a:lumMod val="50000"/>
                                  </a:schemeClr>
                                </a:solidFill>
                                <a:latin typeface="Cambria Math" panose="02040503050406030204" pitchFamily="18" charset="0"/>
                              </a:rPr>
                              <m:t>−</m:t>
                            </m:r>
                            <m:r>
                              <a:rPr lang="pt-BR" altLang="zh-CN" b="1" i="1">
                                <a:solidFill>
                                  <a:schemeClr val="accent2">
                                    <a:lumMod val="50000"/>
                                  </a:schemeClr>
                                </a:solidFill>
                                <a:latin typeface="Cambria Math" panose="02040503050406030204" pitchFamily="18" charset="0"/>
                              </a:rPr>
                              <m:t>𝟒</m:t>
                            </m:r>
                            <m:sSub>
                              <m:sSubPr>
                                <m:ctrlPr>
                                  <a:rPr lang="pt-BR" altLang="zh-CN" b="1" i="1">
                                    <a:solidFill>
                                      <a:schemeClr val="accent2">
                                        <a:lumMod val="50000"/>
                                      </a:schemeClr>
                                    </a:solidFill>
                                    <a:latin typeface="Cambria Math" panose="02040503050406030204" pitchFamily="18" charset="0"/>
                                  </a:rPr>
                                </m:ctrlPr>
                              </m:sSubPr>
                              <m:e>
                                <m:r>
                                  <a:rPr lang="pt-BR" altLang="zh-CN" b="1" i="1">
                                    <a:solidFill>
                                      <a:schemeClr val="accent2">
                                        <a:lumMod val="50000"/>
                                      </a:schemeClr>
                                    </a:solidFill>
                                    <a:latin typeface="Cambria Math" panose="02040503050406030204" pitchFamily="18" charset="0"/>
                                  </a:rPr>
                                  <m:t>𝒑</m:t>
                                </m:r>
                              </m:e>
                              <m:sub>
                                <m:r>
                                  <a:rPr lang="pt-BR" altLang="zh-CN" b="1" i="1">
                                    <a:solidFill>
                                      <a:schemeClr val="accent2">
                                        <a:lumMod val="50000"/>
                                      </a:schemeClr>
                                    </a:solidFill>
                                    <a:latin typeface="Cambria Math" panose="02040503050406030204" pitchFamily="18" charset="0"/>
                                  </a:rPr>
                                  <m:t>𝟐</m:t>
                                </m:r>
                              </m:sub>
                            </m:sSub>
                          </m:e>
                        </m:d>
                        <m:r>
                          <a:rPr lang="pt-BR" altLang="zh-CN" b="1" i="1">
                            <a:solidFill>
                              <a:schemeClr val="accent2">
                                <a:lumMod val="50000"/>
                              </a:schemeClr>
                            </a:solidFill>
                            <a:latin typeface="Cambria Math" panose="02040503050406030204" pitchFamily="18" charset="0"/>
                          </a:rPr>
                          <m:t>𝒏</m:t>
                        </m:r>
                        <m:r>
                          <a:rPr lang="pt-BR" altLang="zh-CN" b="1" i="1">
                            <a:solidFill>
                              <a:schemeClr val="accent2">
                                <a:lumMod val="50000"/>
                              </a:schemeClr>
                            </a:solidFill>
                            <a:latin typeface="Cambria Math" panose="02040503050406030204" pitchFamily="18" charset="0"/>
                          </a:rPr>
                          <m:t> + </m:t>
                        </m:r>
                        <m:d>
                          <m:dPr>
                            <m:ctrlPr>
                              <a:rPr lang="pt-BR" altLang="zh-CN" b="1" i="1">
                                <a:solidFill>
                                  <a:schemeClr val="accent2">
                                    <a:lumMod val="50000"/>
                                  </a:schemeClr>
                                </a:solidFill>
                                <a:latin typeface="Cambria Math" panose="02040503050406030204" pitchFamily="18" charset="0"/>
                              </a:rPr>
                            </m:ctrlPr>
                          </m:dPr>
                          <m:e>
                            <m:r>
                              <a:rPr lang="pt-BR" altLang="zh-CN" b="1" i="1">
                                <a:solidFill>
                                  <a:schemeClr val="accent2">
                                    <a:lumMod val="50000"/>
                                  </a:schemeClr>
                                </a:solidFill>
                                <a:latin typeface="Cambria Math" panose="02040503050406030204" pitchFamily="18" charset="0"/>
                              </a:rPr>
                              <m:t>𝟐</m:t>
                            </m:r>
                            <m:sSub>
                              <m:sSubPr>
                                <m:ctrlPr>
                                  <a:rPr lang="pt-BR" altLang="zh-CN" b="1" i="1">
                                    <a:solidFill>
                                      <a:schemeClr val="accent2">
                                        <a:lumMod val="50000"/>
                                      </a:schemeClr>
                                    </a:solidFill>
                                    <a:latin typeface="Cambria Math" panose="02040503050406030204" pitchFamily="18" charset="0"/>
                                  </a:rPr>
                                </m:ctrlPr>
                              </m:sSubPr>
                              <m:e>
                                <m:r>
                                  <a:rPr lang="pt-BR" altLang="zh-CN" b="1" i="1">
                                    <a:solidFill>
                                      <a:schemeClr val="accent2">
                                        <a:lumMod val="50000"/>
                                      </a:schemeClr>
                                    </a:solidFill>
                                    <a:latin typeface="Cambria Math" panose="02040503050406030204" pitchFamily="18" charset="0"/>
                                  </a:rPr>
                                  <m:t>𝒑</m:t>
                                </m:r>
                              </m:e>
                              <m:sub>
                                <m:r>
                                  <a:rPr lang="pt-BR" altLang="zh-CN" b="1" i="1">
                                    <a:solidFill>
                                      <a:schemeClr val="accent2">
                                        <a:lumMod val="50000"/>
                                      </a:schemeClr>
                                    </a:solidFill>
                                    <a:latin typeface="Cambria Math" panose="02040503050406030204" pitchFamily="18" charset="0"/>
                                  </a:rPr>
                                  <m:t>𝟐</m:t>
                                </m:r>
                              </m:sub>
                            </m:sSub>
                            <m:r>
                              <a:rPr lang="pt-BR" altLang="zh-CN" b="1" i="1">
                                <a:solidFill>
                                  <a:schemeClr val="accent2">
                                    <a:lumMod val="50000"/>
                                  </a:schemeClr>
                                </a:solidFill>
                                <a:latin typeface="Cambria Math" panose="02040503050406030204" pitchFamily="18" charset="0"/>
                              </a:rPr>
                              <m:t>−</m:t>
                            </m:r>
                            <m:r>
                              <a:rPr lang="pt-BR" altLang="zh-CN" b="1" i="1">
                                <a:solidFill>
                                  <a:schemeClr val="accent2">
                                    <a:lumMod val="50000"/>
                                  </a:schemeClr>
                                </a:solidFill>
                                <a:latin typeface="Cambria Math" panose="02040503050406030204" pitchFamily="18" charset="0"/>
                              </a:rPr>
                              <m:t>𝟐</m:t>
                            </m:r>
                            <m:sSub>
                              <m:sSubPr>
                                <m:ctrlPr>
                                  <a:rPr lang="pt-BR" altLang="zh-CN" b="1" i="1">
                                    <a:solidFill>
                                      <a:schemeClr val="accent2">
                                        <a:lumMod val="50000"/>
                                      </a:schemeClr>
                                    </a:solidFill>
                                    <a:latin typeface="Cambria Math" panose="02040503050406030204" pitchFamily="18" charset="0"/>
                                  </a:rPr>
                                </m:ctrlPr>
                              </m:sSubPr>
                              <m:e>
                                <m:r>
                                  <a:rPr lang="pt-BR" altLang="zh-CN" b="1" i="1">
                                    <a:solidFill>
                                      <a:schemeClr val="accent2">
                                        <a:lumMod val="50000"/>
                                      </a:schemeClr>
                                    </a:solidFill>
                                    <a:latin typeface="Cambria Math" panose="02040503050406030204" pitchFamily="18" charset="0"/>
                                  </a:rPr>
                                  <m:t>𝒑</m:t>
                                </m:r>
                              </m:e>
                              <m:sub>
                                <m:r>
                                  <a:rPr lang="pt-BR" altLang="zh-CN" b="1" i="1">
                                    <a:solidFill>
                                      <a:schemeClr val="accent2">
                                        <a:lumMod val="50000"/>
                                      </a:schemeClr>
                                    </a:solidFill>
                                    <a:latin typeface="Cambria Math" panose="02040503050406030204" pitchFamily="18" charset="0"/>
                                  </a:rPr>
                                  <m:t>𝟏</m:t>
                                </m:r>
                              </m:sub>
                            </m:sSub>
                            <m:r>
                              <a:rPr lang="pt-BR" altLang="zh-CN" b="1" i="1">
                                <a:solidFill>
                                  <a:schemeClr val="accent2">
                                    <a:lumMod val="50000"/>
                                  </a:schemeClr>
                                </a:solidFill>
                                <a:latin typeface="Cambria Math" panose="02040503050406030204" pitchFamily="18" charset="0"/>
                              </a:rPr>
                              <m:t>+</m:t>
                            </m:r>
                            <m:sSub>
                              <m:sSubPr>
                                <m:ctrlPr>
                                  <a:rPr lang="pt-BR" altLang="zh-CN" b="1" i="1">
                                    <a:solidFill>
                                      <a:schemeClr val="accent2">
                                        <a:lumMod val="50000"/>
                                      </a:schemeClr>
                                    </a:solidFill>
                                    <a:latin typeface="Cambria Math" panose="02040503050406030204" pitchFamily="18" charset="0"/>
                                  </a:rPr>
                                </m:ctrlPr>
                              </m:sSubPr>
                              <m:e>
                                <m:r>
                                  <a:rPr lang="pt-BR" altLang="zh-CN" b="1" i="1">
                                    <a:solidFill>
                                      <a:schemeClr val="accent2">
                                        <a:lumMod val="50000"/>
                                      </a:schemeClr>
                                    </a:solidFill>
                                    <a:latin typeface="Cambria Math" panose="02040503050406030204" pitchFamily="18" charset="0"/>
                                  </a:rPr>
                                  <m:t>𝒑</m:t>
                                </m:r>
                              </m:e>
                              <m:sub>
                                <m:r>
                                  <a:rPr lang="pt-BR" altLang="zh-CN" b="1" i="1">
                                    <a:solidFill>
                                      <a:schemeClr val="accent2">
                                        <a:lumMod val="50000"/>
                                      </a:schemeClr>
                                    </a:solidFill>
                                    <a:latin typeface="Cambria Math" panose="02040503050406030204" pitchFamily="18" charset="0"/>
                                  </a:rPr>
                                  <m:t>𝟎</m:t>
                                </m:r>
                              </m:sub>
                            </m:sSub>
                          </m:e>
                        </m:d>
                        <m:r>
                          <a:rPr lang="pt-BR" altLang="zh-CN" b="1" i="1">
                            <a:solidFill>
                              <a:schemeClr val="accent2">
                                <a:lumMod val="50000"/>
                              </a:schemeClr>
                            </a:solidFill>
                            <a:latin typeface="Cambria Math" panose="02040503050406030204" pitchFamily="18" charset="0"/>
                          </a:rPr>
                          <m:t>= </m:t>
                        </m:r>
                        <m:r>
                          <a:rPr lang="pt-BR" altLang="zh-CN" b="1" i="1">
                            <a:solidFill>
                              <a:schemeClr val="accent2">
                                <a:lumMod val="50000"/>
                              </a:schemeClr>
                            </a:solidFill>
                            <a:latin typeface="Cambria Math" panose="02040503050406030204" pitchFamily="18" charset="0"/>
                          </a:rPr>
                          <m:t>𝟎</m:t>
                        </m:r>
                      </m:oMath>
                    </m:oMathPara>
                  </a14:m>
                  <a:endParaRPr lang="zh-CN" altLang="en-US"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9FAFE994-2980-4BDD-BD7B-CBF326F862C6}"/>
                    </a:ext>
                  </a:extLst>
                </p:cNvPr>
                <p:cNvSpPr txBox="1">
                  <a:spLocks noRot="1" noChangeAspect="1" noMove="1" noResize="1" noEditPoints="1" noAdjustHandles="1" noChangeArrowheads="1" noChangeShapeType="1" noTextEdit="1"/>
                </p:cNvSpPr>
                <p:nvPr/>
              </p:nvSpPr>
              <p:spPr>
                <a:xfrm>
                  <a:off x="7482499" y="3218545"/>
                  <a:ext cx="2940822" cy="652551"/>
                </a:xfrm>
                <a:prstGeom prst="rect">
                  <a:avLst/>
                </a:prstGeom>
                <a:blipFill>
                  <a:blip r:embed="rId12"/>
                  <a:stretch>
                    <a:fillRect b="-3738"/>
                  </a:stretch>
                </a:blipFill>
              </p:spPr>
              <p:txBody>
                <a:bodyPr/>
                <a:lstStyle/>
                <a:p>
                  <a:r>
                    <a:rPr lang="zh-CN" altLang="en-US">
                      <a:noFill/>
                    </a:rPr>
                    <a:t> </a:t>
                  </a:r>
                </a:p>
              </p:txBody>
            </p:sp>
          </mc:Fallback>
        </mc:AlternateContent>
        <p:sp>
          <p:nvSpPr>
            <p:cNvPr id="40" name="箭头: 右 39">
              <a:extLst>
                <a:ext uri="{FF2B5EF4-FFF2-40B4-BE49-F238E27FC236}">
                  <a16:creationId xmlns:a16="http://schemas.microsoft.com/office/drawing/2014/main" id="{DB6A706A-D9F3-4311-BA02-585ACD2BAA9C}"/>
                </a:ext>
              </a:extLst>
            </p:cNvPr>
            <p:cNvSpPr/>
            <p:nvPr/>
          </p:nvSpPr>
          <p:spPr>
            <a:xfrm>
              <a:off x="6056851" y="3521960"/>
              <a:ext cx="1425647" cy="61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B210B79A-FDCD-424D-B7C4-28348E932B45}"/>
                    </a:ext>
                  </a:extLst>
                </p:cNvPr>
                <p:cNvSpPr txBox="1"/>
                <p:nvPr/>
              </p:nvSpPr>
              <p:spPr>
                <a:xfrm>
                  <a:off x="7361789" y="4009775"/>
                  <a:ext cx="3182242" cy="65255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n-NO" altLang="zh-CN" b="1" i="1" smtClean="0">
                                <a:solidFill>
                                  <a:schemeClr val="accent2">
                                    <a:lumMod val="50000"/>
                                  </a:schemeClr>
                                </a:solidFill>
                                <a:latin typeface="Cambria Math" panose="02040503050406030204" pitchFamily="18" charset="0"/>
                              </a:rPr>
                            </m:ctrlPr>
                          </m:sSubPr>
                          <m:e>
                            <m:r>
                              <a:rPr lang="nn-NO" altLang="zh-CN" b="1" i="1">
                                <a:solidFill>
                                  <a:schemeClr val="accent2">
                                    <a:lumMod val="50000"/>
                                  </a:schemeClr>
                                </a:solidFill>
                                <a:latin typeface="Cambria Math" panose="02040503050406030204" pitchFamily="18" charset="0"/>
                              </a:rPr>
                              <m:t>𝒑</m:t>
                            </m:r>
                          </m:e>
                          <m:sub>
                            <m:r>
                              <a:rPr lang="nn-NO" altLang="zh-CN" b="1" i="1">
                                <a:solidFill>
                                  <a:schemeClr val="accent2">
                                    <a:lumMod val="50000"/>
                                  </a:schemeClr>
                                </a:solidFill>
                                <a:latin typeface="Cambria Math" panose="02040503050406030204" pitchFamily="18" charset="0"/>
                              </a:rPr>
                              <m:t>𝟐</m:t>
                            </m:r>
                          </m:sub>
                        </m:sSub>
                        <m:r>
                          <a:rPr lang="nn-NO" altLang="zh-CN" b="1" i="1">
                            <a:solidFill>
                              <a:schemeClr val="accent2">
                                <a:lumMod val="50000"/>
                              </a:schemeClr>
                            </a:solidFill>
                            <a:latin typeface="Cambria Math" panose="02040503050406030204" pitchFamily="18" charset="0"/>
                          </a:rPr>
                          <m:t>+</m:t>
                        </m:r>
                        <m:r>
                          <a:rPr lang="nn-NO" altLang="zh-CN" b="1" i="1">
                            <a:solidFill>
                              <a:schemeClr val="accent2">
                                <a:lumMod val="50000"/>
                              </a:schemeClr>
                            </a:solidFill>
                            <a:latin typeface="Cambria Math" panose="02040503050406030204" pitchFamily="18" charset="0"/>
                          </a:rPr>
                          <m:t>𝟐</m:t>
                        </m:r>
                        <m:r>
                          <a:rPr lang="nn-NO" altLang="zh-CN" b="1" i="1">
                            <a:solidFill>
                              <a:schemeClr val="accent2">
                                <a:lumMod val="50000"/>
                              </a:schemeClr>
                            </a:solidFill>
                            <a:latin typeface="Cambria Math" panose="02040503050406030204" pitchFamily="18" charset="0"/>
                          </a:rPr>
                          <m:t> = </m:t>
                        </m:r>
                        <m:r>
                          <a:rPr lang="nn-NO" altLang="zh-CN" b="1" i="1">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   </m:t>
                        </m:r>
                        <m:r>
                          <a:rPr lang="nn-NO" altLang="zh-CN" b="1" i="1">
                            <a:solidFill>
                              <a:schemeClr val="accent2">
                                <a:lumMod val="50000"/>
                              </a:schemeClr>
                            </a:solidFill>
                            <a:latin typeface="Cambria Math" panose="02040503050406030204" pitchFamily="18" charset="0"/>
                          </a:rPr>
                          <m:t> </m:t>
                        </m:r>
                        <m:sSub>
                          <m:sSubPr>
                            <m:ctrlPr>
                              <a:rPr lang="nn-NO" altLang="zh-CN" b="1" i="1">
                                <a:solidFill>
                                  <a:schemeClr val="accent2">
                                    <a:lumMod val="50000"/>
                                  </a:schemeClr>
                                </a:solidFill>
                                <a:latin typeface="Cambria Math" panose="02040503050406030204" pitchFamily="18" charset="0"/>
                              </a:rPr>
                            </m:ctrlPr>
                          </m:sSubPr>
                          <m:e>
                            <m:r>
                              <a:rPr lang="nn-NO" altLang="zh-CN" b="1" i="1">
                                <a:solidFill>
                                  <a:schemeClr val="accent2">
                                    <a:lumMod val="50000"/>
                                  </a:schemeClr>
                                </a:solidFill>
                                <a:latin typeface="Cambria Math" panose="02040503050406030204" pitchFamily="18" charset="0"/>
                              </a:rPr>
                              <m:t>𝒑</m:t>
                            </m:r>
                          </m:e>
                          <m:sub>
                            <m:r>
                              <a:rPr lang="nn-NO" altLang="zh-CN" b="1" i="1">
                                <a:solidFill>
                                  <a:schemeClr val="accent2">
                                    <a:lumMod val="50000"/>
                                  </a:schemeClr>
                                </a:solidFill>
                                <a:latin typeface="Cambria Math" panose="02040503050406030204" pitchFamily="18" charset="0"/>
                              </a:rPr>
                              <m:t>𝟏</m:t>
                            </m:r>
                          </m:sub>
                        </m:sSub>
                        <m:r>
                          <a:rPr lang="nn-NO" altLang="zh-CN" b="1" i="1">
                            <a:solidFill>
                              <a:schemeClr val="accent2">
                                <a:lumMod val="50000"/>
                              </a:schemeClr>
                            </a:solidFill>
                            <a:latin typeface="Cambria Math" panose="02040503050406030204" pitchFamily="18" charset="0"/>
                          </a:rPr>
                          <m:t>−</m:t>
                        </m:r>
                        <m:r>
                          <a:rPr lang="nn-NO" altLang="zh-CN" b="1" i="1">
                            <a:solidFill>
                              <a:schemeClr val="accent2">
                                <a:lumMod val="50000"/>
                              </a:schemeClr>
                            </a:solidFill>
                            <a:latin typeface="Cambria Math" panose="02040503050406030204" pitchFamily="18" charset="0"/>
                          </a:rPr>
                          <m:t>𝟒</m:t>
                        </m:r>
                        <m:sSub>
                          <m:sSubPr>
                            <m:ctrlPr>
                              <a:rPr lang="nn-NO" altLang="zh-CN" b="1" i="1">
                                <a:solidFill>
                                  <a:schemeClr val="accent2">
                                    <a:lumMod val="50000"/>
                                  </a:schemeClr>
                                </a:solidFill>
                                <a:latin typeface="Cambria Math" panose="02040503050406030204" pitchFamily="18" charset="0"/>
                              </a:rPr>
                            </m:ctrlPr>
                          </m:sSubPr>
                          <m:e>
                            <m:r>
                              <a:rPr lang="nn-NO" altLang="zh-CN" b="1" i="1">
                                <a:solidFill>
                                  <a:schemeClr val="accent2">
                                    <a:lumMod val="50000"/>
                                  </a:schemeClr>
                                </a:solidFill>
                                <a:latin typeface="Cambria Math" panose="02040503050406030204" pitchFamily="18" charset="0"/>
                              </a:rPr>
                              <m:t>𝒑</m:t>
                            </m:r>
                          </m:e>
                          <m:sub>
                            <m:r>
                              <a:rPr lang="nn-NO" altLang="zh-CN" b="1" i="1">
                                <a:solidFill>
                                  <a:schemeClr val="accent2">
                                    <a:lumMod val="50000"/>
                                  </a:schemeClr>
                                </a:solidFill>
                                <a:latin typeface="Cambria Math" panose="02040503050406030204" pitchFamily="18" charset="0"/>
                              </a:rPr>
                              <m:t>𝟐</m:t>
                            </m:r>
                          </m:sub>
                        </m:sSub>
                        <m:r>
                          <a:rPr lang="nn-NO" altLang="zh-CN" b="1" i="1">
                            <a:solidFill>
                              <a:schemeClr val="accent2">
                                <a:lumMod val="50000"/>
                              </a:schemeClr>
                            </a:solidFill>
                            <a:latin typeface="Cambria Math" panose="02040503050406030204" pitchFamily="18" charset="0"/>
                          </a:rPr>
                          <m:t>= </m:t>
                        </m:r>
                        <m:r>
                          <a:rPr lang="nn-NO" altLang="zh-CN" b="1" i="1">
                            <a:solidFill>
                              <a:schemeClr val="accent2">
                                <a:lumMod val="50000"/>
                              </a:schemeClr>
                            </a:solidFill>
                            <a:latin typeface="Cambria Math" panose="02040503050406030204" pitchFamily="18" charset="0"/>
                          </a:rPr>
                          <m:t>𝟎</m:t>
                        </m:r>
                        <m:r>
                          <a:rPr lang="nn-NO" altLang="zh-CN" b="1" i="1">
                            <a:solidFill>
                              <a:schemeClr val="accent2">
                                <a:lumMod val="50000"/>
                              </a:schemeClr>
                            </a:solidFill>
                            <a:latin typeface="Cambria Math" panose="02040503050406030204" pitchFamily="18" charset="0"/>
                          </a:rPr>
                          <m:t> </m:t>
                        </m:r>
                      </m:oMath>
                    </m:oMathPara>
                  </a14:m>
                  <a:endParaRPr lang="en-US" altLang="zh-CN" b="1" i="1">
                    <a:solidFill>
                      <a:schemeClr val="accent2">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n-NO" altLang="zh-CN" b="1" i="1">
                            <a:solidFill>
                              <a:schemeClr val="accent2">
                                <a:lumMod val="50000"/>
                              </a:schemeClr>
                            </a:solidFill>
                            <a:latin typeface="Cambria Math" panose="02040503050406030204" pitchFamily="18" charset="0"/>
                          </a:rPr>
                          <m:t>𝟐</m:t>
                        </m:r>
                        <m:sSub>
                          <m:sSubPr>
                            <m:ctrlPr>
                              <a:rPr lang="nn-NO" altLang="zh-CN" b="1" i="1">
                                <a:solidFill>
                                  <a:schemeClr val="accent2">
                                    <a:lumMod val="50000"/>
                                  </a:schemeClr>
                                </a:solidFill>
                                <a:latin typeface="Cambria Math" panose="02040503050406030204" pitchFamily="18" charset="0"/>
                              </a:rPr>
                            </m:ctrlPr>
                          </m:sSubPr>
                          <m:e>
                            <m:r>
                              <a:rPr lang="nn-NO" altLang="zh-CN" b="1" i="1">
                                <a:solidFill>
                                  <a:schemeClr val="accent2">
                                    <a:lumMod val="50000"/>
                                  </a:schemeClr>
                                </a:solidFill>
                                <a:latin typeface="Cambria Math" panose="02040503050406030204" pitchFamily="18" charset="0"/>
                              </a:rPr>
                              <m:t>𝒑</m:t>
                            </m:r>
                          </m:e>
                          <m:sub>
                            <m:r>
                              <a:rPr lang="nn-NO" altLang="zh-CN" b="1" i="1">
                                <a:solidFill>
                                  <a:schemeClr val="accent2">
                                    <a:lumMod val="50000"/>
                                  </a:schemeClr>
                                </a:solidFill>
                                <a:latin typeface="Cambria Math" panose="02040503050406030204" pitchFamily="18" charset="0"/>
                              </a:rPr>
                              <m:t>𝟐</m:t>
                            </m:r>
                          </m:sub>
                        </m:sSub>
                        <m:r>
                          <a:rPr lang="nn-NO" altLang="zh-CN" b="1" i="1">
                            <a:solidFill>
                              <a:schemeClr val="accent2">
                                <a:lumMod val="50000"/>
                              </a:schemeClr>
                            </a:solidFill>
                            <a:latin typeface="Cambria Math" panose="02040503050406030204" pitchFamily="18" charset="0"/>
                          </a:rPr>
                          <m:t>−</m:t>
                        </m:r>
                        <m:r>
                          <a:rPr lang="nn-NO" altLang="zh-CN" b="1" i="1">
                            <a:solidFill>
                              <a:schemeClr val="accent2">
                                <a:lumMod val="50000"/>
                              </a:schemeClr>
                            </a:solidFill>
                            <a:latin typeface="Cambria Math" panose="02040503050406030204" pitchFamily="18" charset="0"/>
                          </a:rPr>
                          <m:t>𝟐</m:t>
                        </m:r>
                        <m:sSub>
                          <m:sSubPr>
                            <m:ctrlPr>
                              <a:rPr lang="nn-NO" altLang="zh-CN" b="1" i="1">
                                <a:solidFill>
                                  <a:schemeClr val="accent2">
                                    <a:lumMod val="50000"/>
                                  </a:schemeClr>
                                </a:solidFill>
                                <a:latin typeface="Cambria Math" panose="02040503050406030204" pitchFamily="18" charset="0"/>
                              </a:rPr>
                            </m:ctrlPr>
                          </m:sSubPr>
                          <m:e>
                            <m:r>
                              <a:rPr lang="nn-NO" altLang="zh-CN" b="1" i="1">
                                <a:solidFill>
                                  <a:schemeClr val="accent2">
                                    <a:lumMod val="50000"/>
                                  </a:schemeClr>
                                </a:solidFill>
                                <a:latin typeface="Cambria Math" panose="02040503050406030204" pitchFamily="18" charset="0"/>
                              </a:rPr>
                              <m:t>𝒑</m:t>
                            </m:r>
                          </m:e>
                          <m:sub>
                            <m:r>
                              <a:rPr lang="nn-NO" altLang="zh-CN" b="1" i="1">
                                <a:solidFill>
                                  <a:schemeClr val="accent2">
                                    <a:lumMod val="50000"/>
                                  </a:schemeClr>
                                </a:solidFill>
                                <a:latin typeface="Cambria Math" panose="02040503050406030204" pitchFamily="18" charset="0"/>
                              </a:rPr>
                              <m:t>𝟏</m:t>
                            </m:r>
                          </m:sub>
                        </m:sSub>
                        <m:r>
                          <a:rPr lang="nn-NO" altLang="zh-CN" b="1" i="1">
                            <a:solidFill>
                              <a:schemeClr val="accent2">
                                <a:lumMod val="50000"/>
                              </a:schemeClr>
                            </a:solidFill>
                            <a:latin typeface="Cambria Math" panose="02040503050406030204" pitchFamily="18" charset="0"/>
                          </a:rPr>
                          <m:t>+</m:t>
                        </m:r>
                        <m:sSub>
                          <m:sSubPr>
                            <m:ctrlPr>
                              <a:rPr lang="nn-NO" altLang="zh-CN" b="1" i="1">
                                <a:solidFill>
                                  <a:schemeClr val="accent2">
                                    <a:lumMod val="50000"/>
                                  </a:schemeClr>
                                </a:solidFill>
                                <a:latin typeface="Cambria Math" panose="02040503050406030204" pitchFamily="18" charset="0"/>
                              </a:rPr>
                            </m:ctrlPr>
                          </m:sSubPr>
                          <m:e>
                            <m:r>
                              <a:rPr lang="nn-NO" altLang="zh-CN" b="1" i="1">
                                <a:solidFill>
                                  <a:schemeClr val="accent2">
                                    <a:lumMod val="50000"/>
                                  </a:schemeClr>
                                </a:solidFill>
                                <a:latin typeface="Cambria Math" panose="02040503050406030204" pitchFamily="18" charset="0"/>
                              </a:rPr>
                              <m:t>𝒑</m:t>
                            </m:r>
                          </m:e>
                          <m:sub>
                            <m:r>
                              <a:rPr lang="nn-NO" altLang="zh-CN" b="1" i="1">
                                <a:solidFill>
                                  <a:schemeClr val="accent2">
                                    <a:lumMod val="50000"/>
                                  </a:schemeClr>
                                </a:solidFill>
                                <a:latin typeface="Cambria Math" panose="02040503050406030204" pitchFamily="18" charset="0"/>
                              </a:rPr>
                              <m:t>𝟎</m:t>
                            </m:r>
                          </m:sub>
                        </m:sSub>
                        <m:r>
                          <a:rPr lang="nn-NO" altLang="zh-CN" b="1" i="1">
                            <a:solidFill>
                              <a:schemeClr val="accent2">
                                <a:lumMod val="50000"/>
                              </a:schemeClr>
                            </a:solidFill>
                            <a:latin typeface="Cambria Math" panose="02040503050406030204" pitchFamily="18" charset="0"/>
                          </a:rPr>
                          <m:t>= </m:t>
                        </m:r>
                        <m:r>
                          <a:rPr lang="nn-NO" altLang="zh-CN" b="1" i="1">
                            <a:solidFill>
                              <a:schemeClr val="accent2">
                                <a:lumMod val="50000"/>
                              </a:schemeClr>
                            </a:solidFill>
                            <a:latin typeface="Cambria Math" panose="02040503050406030204" pitchFamily="18" charset="0"/>
                          </a:rPr>
                          <m:t>𝟎</m:t>
                        </m:r>
                      </m:oMath>
                    </m:oMathPara>
                  </a14:m>
                  <a:endParaRPr lang="zh-CN" altLang="en-US" b="1">
                    <a:solidFill>
                      <a:schemeClr val="accent2">
                        <a:lumMod val="50000"/>
                      </a:schemeClr>
                    </a:solidFill>
                  </a:endParaRPr>
                </a:p>
              </p:txBody>
            </p:sp>
          </mc:Choice>
          <mc:Fallback xmlns="">
            <p:sp>
              <p:nvSpPr>
                <p:cNvPr id="50" name="文本框 49">
                  <a:extLst>
                    <a:ext uri="{FF2B5EF4-FFF2-40B4-BE49-F238E27FC236}">
                      <a16:creationId xmlns:a16="http://schemas.microsoft.com/office/drawing/2014/main" id="{B210B79A-FDCD-424D-B7C4-28348E932B45}"/>
                    </a:ext>
                  </a:extLst>
                </p:cNvPr>
                <p:cNvSpPr txBox="1">
                  <a:spLocks noRot="1" noChangeAspect="1" noMove="1" noResize="1" noEditPoints="1" noAdjustHandles="1" noChangeArrowheads="1" noChangeShapeType="1" noTextEdit="1"/>
                </p:cNvSpPr>
                <p:nvPr/>
              </p:nvSpPr>
              <p:spPr>
                <a:xfrm>
                  <a:off x="7361789" y="4009775"/>
                  <a:ext cx="3182242" cy="652551"/>
                </a:xfrm>
                <a:prstGeom prst="rect">
                  <a:avLst/>
                </a:prstGeom>
                <a:blipFill>
                  <a:blip r:embed="rId13"/>
                  <a:stretch>
                    <a:fillRect b="-28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6513DF2-CBB6-4EE6-87BB-724AC0A1BFA4}"/>
                    </a:ext>
                  </a:extLst>
                </p:cNvPr>
                <p:cNvSpPr txBox="1"/>
                <p:nvPr/>
              </p:nvSpPr>
              <p:spPr>
                <a:xfrm>
                  <a:off x="2103866" y="4146876"/>
                  <a:ext cx="3182242" cy="369332"/>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nn-NO" altLang="zh-CN" b="1" i="1" smtClean="0">
                                <a:solidFill>
                                  <a:schemeClr val="accent2">
                                    <a:lumMod val="50000"/>
                                  </a:schemeClr>
                                </a:solidFill>
                                <a:latin typeface="Cambria Math" panose="02040503050406030204" pitchFamily="18" charset="0"/>
                              </a:rPr>
                            </m:ctrlPr>
                          </m:sSubPr>
                          <m:e>
                            <m:r>
                              <a:rPr lang="nn-NO" altLang="zh-CN" b="1" i="1">
                                <a:solidFill>
                                  <a:schemeClr val="accent2">
                                    <a:lumMod val="50000"/>
                                  </a:schemeClr>
                                </a:solidFill>
                                <a:latin typeface="Cambria Math" panose="02040503050406030204" pitchFamily="18" charset="0"/>
                              </a:rPr>
                              <m:t>𝒑</m:t>
                            </m:r>
                          </m:e>
                          <m:sub>
                            <m:r>
                              <a:rPr lang="nn-NO" altLang="zh-CN" b="1" i="1">
                                <a:solidFill>
                                  <a:schemeClr val="accent2">
                                    <a:lumMod val="50000"/>
                                  </a:schemeClr>
                                </a:solidFill>
                                <a:latin typeface="Cambria Math" panose="02040503050406030204" pitchFamily="18" charset="0"/>
                              </a:rPr>
                              <m:t>𝟐</m:t>
                            </m:r>
                          </m:sub>
                        </m:sSub>
                        <m:r>
                          <a:rPr lang="nn-NO" altLang="zh-CN" b="1" i="1">
                            <a:solidFill>
                              <a:schemeClr val="accent2">
                                <a:lumMod val="50000"/>
                              </a:schemeClr>
                            </a:solidFill>
                            <a:latin typeface="Cambria Math" panose="02040503050406030204" pitchFamily="18" charset="0"/>
                          </a:rPr>
                          <m:t>= −</m:t>
                        </m:r>
                        <m:r>
                          <a:rPr lang="nn-NO" altLang="zh-CN" b="1" i="1">
                            <a:solidFill>
                              <a:schemeClr val="accent2">
                                <a:lumMod val="50000"/>
                              </a:schemeClr>
                            </a:solidFill>
                            <a:latin typeface="Cambria Math" panose="02040503050406030204" pitchFamily="18" charset="0"/>
                          </a:rPr>
                          <m:t>𝟐</m:t>
                        </m:r>
                        <m:r>
                          <a:rPr lang="nn-NO" altLang="zh-CN" b="1" i="1">
                            <a:solidFill>
                              <a:schemeClr val="accent2">
                                <a:lumMod val="50000"/>
                              </a:schemeClr>
                            </a:solidFill>
                            <a:latin typeface="Cambria Math" panose="02040503050406030204" pitchFamily="18" charset="0"/>
                          </a:rPr>
                          <m:t>, </m:t>
                        </m:r>
                        <m:sSub>
                          <m:sSubPr>
                            <m:ctrlPr>
                              <a:rPr lang="nn-NO" altLang="zh-CN" b="1" i="1">
                                <a:solidFill>
                                  <a:schemeClr val="accent2">
                                    <a:lumMod val="50000"/>
                                  </a:schemeClr>
                                </a:solidFill>
                                <a:latin typeface="Cambria Math" panose="02040503050406030204" pitchFamily="18" charset="0"/>
                              </a:rPr>
                            </m:ctrlPr>
                          </m:sSubPr>
                          <m:e>
                            <m:r>
                              <a:rPr lang="nn-NO" altLang="zh-CN" b="1" i="1">
                                <a:solidFill>
                                  <a:schemeClr val="accent2">
                                    <a:lumMod val="50000"/>
                                  </a:schemeClr>
                                </a:solidFill>
                                <a:latin typeface="Cambria Math" panose="02040503050406030204" pitchFamily="18" charset="0"/>
                              </a:rPr>
                              <m:t>𝒑</m:t>
                            </m:r>
                          </m:e>
                          <m:sub>
                            <m:r>
                              <a:rPr lang="nn-NO" altLang="zh-CN" b="1" i="1">
                                <a:solidFill>
                                  <a:schemeClr val="accent2">
                                    <a:lumMod val="50000"/>
                                  </a:schemeClr>
                                </a:solidFill>
                                <a:latin typeface="Cambria Math" panose="02040503050406030204" pitchFamily="18" charset="0"/>
                              </a:rPr>
                              <m:t>𝟏</m:t>
                            </m:r>
                          </m:sub>
                        </m:sSub>
                        <m:r>
                          <a:rPr lang="nn-NO" altLang="zh-CN" b="1" i="1">
                            <a:solidFill>
                              <a:schemeClr val="accent2">
                                <a:lumMod val="50000"/>
                              </a:schemeClr>
                            </a:solidFill>
                            <a:latin typeface="Cambria Math" panose="02040503050406030204" pitchFamily="18" charset="0"/>
                          </a:rPr>
                          <m:t>= −</m:t>
                        </m:r>
                        <m:r>
                          <a:rPr lang="nn-NO" altLang="zh-CN" b="1" i="1">
                            <a:solidFill>
                              <a:schemeClr val="accent2">
                                <a:lumMod val="50000"/>
                              </a:schemeClr>
                            </a:solidFill>
                            <a:latin typeface="Cambria Math" panose="02040503050406030204" pitchFamily="18" charset="0"/>
                          </a:rPr>
                          <m:t>𝟖</m:t>
                        </m:r>
                        <m:r>
                          <a:rPr lang="nn-NO" altLang="zh-CN" b="1" i="1">
                            <a:solidFill>
                              <a:schemeClr val="accent2">
                                <a:lumMod val="50000"/>
                              </a:schemeClr>
                            </a:solidFill>
                            <a:latin typeface="Cambria Math" panose="02040503050406030204" pitchFamily="18" charset="0"/>
                          </a:rPr>
                          <m:t>, </m:t>
                        </m:r>
                        <m:sSub>
                          <m:sSubPr>
                            <m:ctrlPr>
                              <a:rPr lang="nn-NO" altLang="zh-CN" b="1" i="1">
                                <a:solidFill>
                                  <a:schemeClr val="accent2">
                                    <a:lumMod val="50000"/>
                                  </a:schemeClr>
                                </a:solidFill>
                                <a:latin typeface="Cambria Math" panose="02040503050406030204" pitchFamily="18" charset="0"/>
                              </a:rPr>
                            </m:ctrlPr>
                          </m:sSubPr>
                          <m:e>
                            <m:r>
                              <a:rPr lang="nn-NO" altLang="zh-CN" b="1" i="1">
                                <a:solidFill>
                                  <a:schemeClr val="accent2">
                                    <a:lumMod val="50000"/>
                                  </a:schemeClr>
                                </a:solidFill>
                                <a:latin typeface="Cambria Math" panose="02040503050406030204" pitchFamily="18" charset="0"/>
                              </a:rPr>
                              <m:t>𝒑</m:t>
                            </m:r>
                          </m:e>
                          <m:sub>
                            <m:r>
                              <a:rPr lang="nn-NO" altLang="zh-CN" b="1" i="1">
                                <a:solidFill>
                                  <a:schemeClr val="accent2">
                                    <a:lumMod val="50000"/>
                                  </a:schemeClr>
                                </a:solidFill>
                                <a:latin typeface="Cambria Math" panose="02040503050406030204" pitchFamily="18" charset="0"/>
                              </a:rPr>
                              <m:t>𝟎</m:t>
                            </m:r>
                          </m:sub>
                        </m:sSub>
                        <m:r>
                          <a:rPr lang="nn-NO" altLang="zh-CN" b="1" i="1">
                            <a:solidFill>
                              <a:schemeClr val="accent2">
                                <a:lumMod val="50000"/>
                              </a:schemeClr>
                            </a:solidFill>
                            <a:latin typeface="Cambria Math" panose="02040503050406030204" pitchFamily="18" charset="0"/>
                          </a:rPr>
                          <m:t>=−</m:t>
                        </m:r>
                        <m:r>
                          <a:rPr lang="nn-NO" altLang="zh-CN" b="1" i="1">
                            <a:solidFill>
                              <a:schemeClr val="accent2">
                                <a:lumMod val="50000"/>
                              </a:schemeClr>
                            </a:solidFill>
                            <a:latin typeface="Cambria Math" panose="02040503050406030204" pitchFamily="18" charset="0"/>
                          </a:rPr>
                          <m:t>𝟏𝟐</m:t>
                        </m:r>
                      </m:oMath>
                    </m:oMathPara>
                  </a14:m>
                  <a:endParaRPr lang="zh-CN" altLang="en-US" b="1">
                    <a:solidFill>
                      <a:schemeClr val="accent2">
                        <a:lumMod val="50000"/>
                      </a:schemeClr>
                    </a:solidFill>
                  </a:endParaRPr>
                </a:p>
              </p:txBody>
            </p:sp>
          </mc:Choice>
          <mc:Fallback xmlns="">
            <p:sp>
              <p:nvSpPr>
                <p:cNvPr id="51" name="文本框 50">
                  <a:extLst>
                    <a:ext uri="{FF2B5EF4-FFF2-40B4-BE49-F238E27FC236}">
                      <a16:creationId xmlns:a16="http://schemas.microsoft.com/office/drawing/2014/main" id="{D6513DF2-CBB6-4EE6-87BB-724AC0A1BFA4}"/>
                    </a:ext>
                  </a:extLst>
                </p:cNvPr>
                <p:cNvSpPr txBox="1">
                  <a:spLocks noRot="1" noChangeAspect="1" noMove="1" noResize="1" noEditPoints="1" noAdjustHandles="1" noChangeArrowheads="1" noChangeShapeType="1" noTextEdit="1"/>
                </p:cNvSpPr>
                <p:nvPr/>
              </p:nvSpPr>
              <p:spPr>
                <a:xfrm>
                  <a:off x="2103866" y="4146876"/>
                  <a:ext cx="3182242" cy="369332"/>
                </a:xfrm>
                <a:prstGeom prst="rect">
                  <a:avLst/>
                </a:prstGeom>
                <a:blipFill>
                  <a:blip r:embed="rId14"/>
                  <a:stretch>
                    <a:fillRect b="-6667"/>
                  </a:stretch>
                </a:blipFill>
              </p:spPr>
              <p:txBody>
                <a:bodyPr/>
                <a:lstStyle/>
                <a:p>
                  <a:r>
                    <a:rPr lang="zh-CN" altLang="en-US">
                      <a:noFill/>
                    </a:rPr>
                    <a:t> </a:t>
                  </a:r>
                </a:p>
              </p:txBody>
            </p:sp>
          </mc:Fallback>
        </mc:AlternateContent>
        <p:sp>
          <p:nvSpPr>
            <p:cNvPr id="2" name="箭头: 下 1">
              <a:extLst>
                <a:ext uri="{FF2B5EF4-FFF2-40B4-BE49-F238E27FC236}">
                  <a16:creationId xmlns:a16="http://schemas.microsoft.com/office/drawing/2014/main" id="{888BEBC3-D861-45BD-AD0A-0A783D25871F}"/>
                </a:ext>
              </a:extLst>
            </p:cNvPr>
            <p:cNvSpPr/>
            <p:nvPr/>
          </p:nvSpPr>
          <p:spPr>
            <a:xfrm>
              <a:off x="8930050" y="3871096"/>
              <a:ext cx="45719" cy="1386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左 2">
              <a:extLst>
                <a:ext uri="{FF2B5EF4-FFF2-40B4-BE49-F238E27FC236}">
                  <a16:creationId xmlns:a16="http://schemas.microsoft.com/office/drawing/2014/main" id="{89E0D12A-7E98-4361-8FA8-A567ADD18BF5}"/>
                </a:ext>
              </a:extLst>
            </p:cNvPr>
            <p:cNvSpPr/>
            <p:nvPr/>
          </p:nvSpPr>
          <p:spPr>
            <a:xfrm>
              <a:off x="5286108" y="4282843"/>
              <a:ext cx="2017740"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箭头: 下 69">
            <a:extLst>
              <a:ext uri="{FF2B5EF4-FFF2-40B4-BE49-F238E27FC236}">
                <a16:creationId xmlns:a16="http://schemas.microsoft.com/office/drawing/2014/main" id="{6B916FC9-F73E-430D-ACB3-FA4BCEB2EFE4}"/>
              </a:ext>
            </a:extLst>
          </p:cNvPr>
          <p:cNvSpPr/>
          <p:nvPr/>
        </p:nvSpPr>
        <p:spPr>
          <a:xfrm>
            <a:off x="6074237" y="4953658"/>
            <a:ext cx="107449" cy="2591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9FF3C49-DC21-4766-BCCE-164610CFD0E6}"/>
              </a:ext>
            </a:extLst>
          </p:cNvPr>
          <p:cNvSpPr txBox="1"/>
          <p:nvPr/>
        </p:nvSpPr>
        <p:spPr>
          <a:xfrm>
            <a:off x="6629046" y="3621411"/>
            <a:ext cx="697312" cy="276999"/>
          </a:xfrm>
          <a:prstGeom prst="rect">
            <a:avLst/>
          </a:prstGeom>
          <a:solidFill>
            <a:schemeClr val="accent4">
              <a:lumMod val="20000"/>
              <a:lumOff val="80000"/>
            </a:schemeClr>
          </a:solidFill>
        </p:spPr>
        <p:txBody>
          <a:bodyPr wrap="square" lIns="0" tIns="0" rIns="0" bIns="0" rtlCol="0">
            <a:spAutoFit/>
          </a:bodyPr>
          <a:lstStyle/>
          <a:p>
            <a:pPr algn="ctr"/>
            <a:r>
              <a:rPr lang="zh-CN" altLang="en-US" b="1">
                <a:solidFill>
                  <a:schemeClr val="accent2">
                    <a:lumMod val="50000"/>
                  </a:schemeClr>
                </a:solidFill>
              </a:rPr>
              <a:t>整理</a:t>
            </a: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64BE23CC-CA41-44C6-AE2B-02081E843E09}"/>
                  </a:ext>
                </a:extLst>
              </p:cNvPr>
              <p:cNvSpPr txBox="1"/>
              <p:nvPr/>
            </p:nvSpPr>
            <p:spPr>
              <a:xfrm>
                <a:off x="7461523" y="4059263"/>
                <a:ext cx="1647584" cy="246221"/>
              </a:xfrm>
              <a:prstGeom prst="rect">
                <a:avLst/>
              </a:prstGeom>
              <a:solidFill>
                <a:schemeClr val="accent4">
                  <a:lumMod val="20000"/>
                  <a:lumOff val="80000"/>
                </a:schemeClr>
              </a:solidFill>
            </p:spPr>
            <p:txBody>
              <a:bodyPr wrap="square" lIns="0" tIns="0" rIns="0" bIns="0" rtlCol="0">
                <a:spAutoFit/>
              </a:bodyPr>
              <a:lstStyle/>
              <a:p>
                <a:pPr algn="ctr"/>
                <a:r>
                  <a:rPr lang="zh-CN" altLang="en-US" sz="1600" b="1">
                    <a:solidFill>
                      <a:schemeClr val="accent2">
                        <a:lumMod val="50000"/>
                      </a:schemeClr>
                    </a:solidFill>
                  </a:rPr>
                  <a:t>对所有</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𝒏</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𝟏</m:t>
                    </m:r>
                  </m:oMath>
                </a14:m>
                <a:r>
                  <a:rPr lang="zh-CN" altLang="en-US" sz="1600" b="1">
                    <a:solidFill>
                      <a:schemeClr val="accent2">
                        <a:lumMod val="50000"/>
                      </a:schemeClr>
                    </a:solidFill>
                  </a:rPr>
                  <a:t>成立</a:t>
                </a:r>
              </a:p>
            </p:txBody>
          </p:sp>
        </mc:Choice>
        <mc:Fallback xmlns="">
          <p:sp>
            <p:nvSpPr>
              <p:cNvPr id="71" name="文本框 70">
                <a:extLst>
                  <a:ext uri="{FF2B5EF4-FFF2-40B4-BE49-F238E27FC236}">
                    <a16:creationId xmlns:a16="http://schemas.microsoft.com/office/drawing/2014/main" id="{64BE23CC-CA41-44C6-AE2B-02081E843E09}"/>
                  </a:ext>
                </a:extLst>
              </p:cNvPr>
              <p:cNvSpPr txBox="1">
                <a:spLocks noRot="1" noChangeAspect="1" noMove="1" noResize="1" noEditPoints="1" noAdjustHandles="1" noChangeArrowheads="1" noChangeShapeType="1" noTextEdit="1"/>
              </p:cNvSpPr>
              <p:nvPr/>
            </p:nvSpPr>
            <p:spPr>
              <a:xfrm>
                <a:off x="7461523" y="4059263"/>
                <a:ext cx="1647584" cy="246221"/>
              </a:xfrm>
              <a:prstGeom prst="rect">
                <a:avLst/>
              </a:prstGeom>
              <a:blipFill>
                <a:blip r:embed="rId15"/>
                <a:stretch>
                  <a:fillRect l="-3704" t="-27500" r="-4074" b="-50000"/>
                </a:stretch>
              </a:blipFill>
            </p:spPr>
            <p:txBody>
              <a:bodyPr/>
              <a:lstStyle/>
              <a:p>
                <a:r>
                  <a:rPr lang="zh-CN" altLang="en-US">
                    <a:noFill/>
                  </a:rPr>
                  <a:t> </a:t>
                </a:r>
              </a:p>
            </p:txBody>
          </p:sp>
        </mc:Fallback>
      </mc:AlternateContent>
      <p:sp>
        <p:nvSpPr>
          <p:cNvPr id="72" name="文本框 71">
            <a:extLst>
              <a:ext uri="{FF2B5EF4-FFF2-40B4-BE49-F238E27FC236}">
                <a16:creationId xmlns:a16="http://schemas.microsoft.com/office/drawing/2014/main" id="{E7F8CB35-5CDA-4FDA-8496-EECB2F50656A}"/>
              </a:ext>
            </a:extLst>
          </p:cNvPr>
          <p:cNvSpPr txBox="1"/>
          <p:nvPr/>
        </p:nvSpPr>
        <p:spPr>
          <a:xfrm>
            <a:off x="5960501" y="4365922"/>
            <a:ext cx="1091562" cy="276999"/>
          </a:xfrm>
          <a:prstGeom prst="rect">
            <a:avLst/>
          </a:prstGeom>
          <a:solidFill>
            <a:schemeClr val="accent4">
              <a:lumMod val="20000"/>
              <a:lumOff val="80000"/>
            </a:schemeClr>
          </a:solidFill>
        </p:spPr>
        <p:txBody>
          <a:bodyPr wrap="square" lIns="0" tIns="0" rIns="0" bIns="0" rtlCol="0">
            <a:spAutoFit/>
          </a:bodyPr>
          <a:lstStyle/>
          <a:p>
            <a:pPr algn="ctr"/>
            <a:r>
              <a:rPr lang="zh-CN" altLang="en-US" b="1">
                <a:solidFill>
                  <a:schemeClr val="accent2">
                    <a:lumMod val="50000"/>
                  </a:schemeClr>
                </a:solidFill>
              </a:rPr>
              <a:t>解方程组</a:t>
            </a:r>
          </a:p>
        </p:txBody>
      </p:sp>
    </p:spTree>
    <p:extLst>
      <p:ext uri="{BB962C8B-B14F-4D97-AF65-F5344CB8AC3E}">
        <p14:creationId xmlns:p14="http://schemas.microsoft.com/office/powerpoint/2010/main" val="2744067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448010"/>
            <a:ext cx="5299788" cy="3547125"/>
          </a:xfrm>
          <a:prstGeom prst="rect">
            <a:avLst/>
          </a:prstGeom>
          <a:noFill/>
        </p:spPr>
        <p:txBody>
          <a:bodyPr wrap="square" rtlCol="0">
            <a:spAutoFit/>
          </a:bodyPr>
          <a:lstStyle/>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计数问题的递推关系式建模</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线性递推关系式求解</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分治算法与递推关系式</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631384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分治算法与递推关系式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分治算法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4579066-BA9D-4520-8195-AFC56F0EAFD0}"/>
                  </a:ext>
                </a:extLst>
              </p:cNvPr>
              <p:cNvSpPr txBox="1"/>
              <p:nvPr/>
            </p:nvSpPr>
            <p:spPr>
              <a:xfrm>
                <a:off x="792697" y="1102718"/>
                <a:ext cx="10606603" cy="2308324"/>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chemeClr val="accent2">
                        <a:lumMod val="50000"/>
                      </a:schemeClr>
                    </a:solidFill>
                  </a:rPr>
                  <a:t>分治</a:t>
                </a:r>
                <a:r>
                  <a:rPr lang="en-US" altLang="zh-CN" sz="2400" b="1">
                    <a:solidFill>
                      <a:schemeClr val="accent2">
                        <a:lumMod val="50000"/>
                      </a:schemeClr>
                    </a:solidFill>
                  </a:rPr>
                  <a:t>(divide and conquer)</a:t>
                </a:r>
                <a:r>
                  <a:rPr lang="zh-CN" altLang="en-US" sz="2400" b="1">
                    <a:solidFill>
                      <a:schemeClr val="accent2">
                        <a:lumMod val="50000"/>
                      </a:schemeClr>
                    </a:solidFill>
                  </a:rPr>
                  <a:t>是设计递归算法的一种重要思路</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规模为</a:t>
                </a:r>
                <a14:m>
                  <m:oMath xmlns:m="http://schemas.openxmlformats.org/officeDocument/2006/math">
                    <m:r>
                      <a:rPr lang="en-US" altLang="zh-CN" sz="2000" b="1" i="1" smtClean="0">
                        <a:solidFill>
                          <a:srgbClr val="002060"/>
                        </a:solidFill>
                        <a:latin typeface="Cambria Math" panose="02040503050406030204" pitchFamily="18" charset="0"/>
                      </a:rPr>
                      <m:t>𝒏</m:t>
                    </m:r>
                  </m:oMath>
                </a14:m>
                <a:r>
                  <a:rPr lang="zh-CN" altLang="en-US" sz="2000" b="1">
                    <a:solidFill>
                      <a:srgbClr val="002060"/>
                    </a:solidFill>
                    <a:latin typeface="楷体" panose="02010609060101010101" pitchFamily="49" charset="-122"/>
                    <a:ea typeface="楷体" panose="02010609060101010101" pitchFamily="49" charset="-122"/>
                  </a:rPr>
                  <a:t>的问题</a:t>
                </a:r>
                <a:r>
                  <a:rPr lang="zh-CN" altLang="en-US" sz="2000" b="1">
                    <a:solidFill>
                      <a:srgbClr val="C00000"/>
                    </a:solidFill>
                    <a:latin typeface="+mn-ea"/>
                  </a:rPr>
                  <a:t>分解</a:t>
                </a:r>
                <a:r>
                  <a:rPr lang="en-US" altLang="zh-CN" sz="2000" b="1">
                    <a:solidFill>
                      <a:srgbClr val="002060"/>
                    </a:solidFill>
                    <a:latin typeface="+mn-ea"/>
                  </a:rPr>
                  <a:t>(divide)</a:t>
                </a:r>
                <a:r>
                  <a:rPr lang="zh-CN" altLang="en-US" sz="2000" b="1">
                    <a:solidFill>
                      <a:srgbClr val="002060"/>
                    </a:solidFill>
                    <a:latin typeface="楷体" panose="02010609060101010101" pitchFamily="49" charset="-122"/>
                    <a:ea typeface="楷体" panose="02010609060101010101" pitchFamily="49" charset="-122"/>
                  </a:rPr>
                  <a:t>为</a:t>
                </a:r>
                <a14:m>
                  <m:oMath xmlns:m="http://schemas.openxmlformats.org/officeDocument/2006/math">
                    <m:r>
                      <a:rPr lang="en-US" altLang="zh-CN" sz="2000" b="1" i="1" smtClean="0">
                        <a:solidFill>
                          <a:srgbClr val="C00000"/>
                        </a:solidFill>
                        <a:latin typeface="Cambria Math" panose="02040503050406030204" pitchFamily="18" charset="0"/>
                      </a:rPr>
                      <m:t>𝒂</m:t>
                    </m:r>
                  </m:oMath>
                </a14:m>
                <a:r>
                  <a:rPr lang="zh-CN" altLang="en-US" sz="2000" b="1">
                    <a:solidFill>
                      <a:srgbClr val="002060"/>
                    </a:solidFill>
                    <a:latin typeface="楷体" panose="02010609060101010101" pitchFamily="49" charset="-122"/>
                    <a:ea typeface="楷体" panose="02010609060101010101" pitchFamily="49" charset="-122"/>
                  </a:rPr>
                  <a:t>个与原问题相同但规模减小，例如规模大致为</a:t>
                </a:r>
                <a14:m>
                  <m:oMath xmlns:m="http://schemas.openxmlformats.org/officeDocument/2006/math">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𝒃</m:t>
                    </m:r>
                  </m:oMath>
                </a14:m>
                <a:r>
                  <a:rPr lang="zh-CN" altLang="en-US" sz="2000" b="1">
                    <a:solidFill>
                      <a:srgbClr val="002060"/>
                    </a:solidFill>
                    <a:latin typeface="楷体" panose="02010609060101010101" pitchFamily="49" charset="-122"/>
                    <a:ea typeface="楷体" panose="02010609060101010101" pitchFamily="49" charset="-122"/>
                  </a:rPr>
                  <a:t>的小问题</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求解每个小问题时</a:t>
                </a:r>
                <a:r>
                  <a:rPr lang="zh-CN" altLang="en-US" sz="2000" b="1">
                    <a:solidFill>
                      <a:srgbClr val="C00000"/>
                    </a:solidFill>
                  </a:rPr>
                  <a:t>递归</a:t>
                </a:r>
                <a:r>
                  <a:rPr lang="zh-CN" altLang="en-US" sz="2000" b="1">
                    <a:solidFill>
                      <a:schemeClr val="accent6">
                        <a:lumMod val="50000"/>
                      </a:schemeClr>
                    </a:solidFill>
                  </a:rPr>
                  <a:t>地运用相同的方法，即继续将问题进行分解</a:t>
                </a:r>
              </a:p>
              <a:p>
                <a:pPr marL="800100" lvl="1" indent="-342900">
                  <a:spcBef>
                    <a:spcPts val="600"/>
                  </a:spcBef>
                  <a:spcAft>
                    <a:spcPts val="600"/>
                  </a:spcAft>
                  <a:buFont typeface="Arial" panose="020B0604020202020204" pitchFamily="34" charset="0"/>
                  <a:buChar char="•"/>
                </a:pPr>
                <a:r>
                  <a:rPr lang="zh-CN" altLang="en-US" sz="2000" b="1">
                    <a:solidFill>
                      <a:srgbClr val="C00000"/>
                    </a:solidFill>
                  </a:rPr>
                  <a:t>递归终止</a:t>
                </a:r>
                <a:r>
                  <a:rPr lang="zh-CN" altLang="en-US" sz="2000" b="1">
                    <a:solidFill>
                      <a:schemeClr val="accent6">
                        <a:lumMod val="50000"/>
                      </a:schemeClr>
                    </a:solidFill>
                  </a:rPr>
                  <a:t>：直到问题的规模缩减到特别小，以致于可以直接求解</a:t>
                </a:r>
                <a:endParaRPr lang="en-US" altLang="zh-CN" sz="2000" b="1">
                  <a:solidFill>
                    <a:schemeClr val="accent6">
                      <a:lumMod val="50000"/>
                    </a:schemeClr>
                  </a:solidFill>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在求解每个小问题后，将小问题的解</a:t>
                </a:r>
                <a:r>
                  <a:rPr lang="zh-CN" altLang="en-US" sz="2000" b="1">
                    <a:solidFill>
                      <a:srgbClr val="C00000"/>
                    </a:solidFill>
                    <a:latin typeface="+mn-ea"/>
                  </a:rPr>
                  <a:t>治理</a:t>
                </a:r>
                <a:r>
                  <a:rPr lang="en-US" altLang="zh-CN" sz="2000" b="1">
                    <a:solidFill>
                      <a:srgbClr val="002060"/>
                    </a:solidFill>
                    <a:latin typeface="+mn-ea"/>
                  </a:rPr>
                  <a:t>(conquer)</a:t>
                </a:r>
                <a:r>
                  <a:rPr lang="zh-CN" altLang="en-US" sz="2000" b="1">
                    <a:solidFill>
                      <a:srgbClr val="002060"/>
                    </a:solidFill>
                    <a:latin typeface="楷体" panose="02010609060101010101" pitchFamily="49" charset="-122"/>
                    <a:ea typeface="楷体" panose="02010609060101010101" pitchFamily="49" charset="-122"/>
                  </a:rPr>
                  <a:t>为原来问题的解</a:t>
                </a:r>
              </a:p>
            </p:txBody>
          </p:sp>
        </mc:Choice>
        <mc:Fallback xmlns="">
          <p:sp>
            <p:nvSpPr>
              <p:cNvPr id="2" name="文本框 1">
                <a:extLst>
                  <a:ext uri="{FF2B5EF4-FFF2-40B4-BE49-F238E27FC236}">
                    <a16:creationId xmlns:a16="http://schemas.microsoft.com/office/drawing/2014/main" id="{94579066-BA9D-4520-8195-AFC56F0EAFD0}"/>
                  </a:ext>
                </a:extLst>
              </p:cNvPr>
              <p:cNvSpPr txBox="1">
                <a:spLocks noRot="1" noChangeAspect="1" noMove="1" noResize="1" noEditPoints="1" noAdjustHandles="1" noChangeArrowheads="1" noChangeShapeType="1" noTextEdit="1"/>
              </p:cNvSpPr>
              <p:nvPr/>
            </p:nvSpPr>
            <p:spPr>
              <a:xfrm>
                <a:off x="792697" y="1102718"/>
                <a:ext cx="10606603" cy="2308324"/>
              </a:xfrm>
              <a:prstGeom prst="rect">
                <a:avLst/>
              </a:prstGeom>
              <a:blipFill>
                <a:blip r:embed="rId2"/>
                <a:stretch>
                  <a:fillRect l="-517" t="-1847" r="-632" b="-3958"/>
                </a:stretch>
              </a:blipFill>
            </p:spPr>
            <p:txBody>
              <a:bodyPr/>
              <a:lstStyle/>
              <a:p>
                <a:r>
                  <a:rPr lang="zh-CN" altLang="en-US">
                    <a:noFill/>
                  </a:rPr>
                  <a:t> </a:t>
                </a:r>
              </a:p>
            </p:txBody>
          </p:sp>
        </mc:Fallback>
      </mc:AlternateContent>
      <p:grpSp>
        <p:nvGrpSpPr>
          <p:cNvPr id="160" name="组合 159">
            <a:extLst>
              <a:ext uri="{FF2B5EF4-FFF2-40B4-BE49-F238E27FC236}">
                <a16:creationId xmlns:a16="http://schemas.microsoft.com/office/drawing/2014/main" id="{9159C734-9739-4E20-872F-74C2E9BBCC23}"/>
              </a:ext>
            </a:extLst>
          </p:cNvPr>
          <p:cNvGrpSpPr/>
          <p:nvPr/>
        </p:nvGrpSpPr>
        <p:grpSpPr>
          <a:xfrm>
            <a:off x="420578" y="3551244"/>
            <a:ext cx="11350840" cy="2764035"/>
            <a:chOff x="457418" y="3623607"/>
            <a:chExt cx="11350840" cy="2764035"/>
          </a:xfrm>
        </p:grpSpPr>
        <p:sp>
          <p:nvSpPr>
            <p:cNvPr id="159" name="矩形 158">
              <a:extLst>
                <a:ext uri="{FF2B5EF4-FFF2-40B4-BE49-F238E27FC236}">
                  <a16:creationId xmlns:a16="http://schemas.microsoft.com/office/drawing/2014/main" id="{F7E550DE-DF32-4F55-B9B5-CE9FD389CB2C}"/>
                </a:ext>
              </a:extLst>
            </p:cNvPr>
            <p:cNvSpPr/>
            <p:nvPr/>
          </p:nvSpPr>
          <p:spPr>
            <a:xfrm>
              <a:off x="457418" y="3623607"/>
              <a:ext cx="11275332" cy="2764035"/>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8" name="组合 147">
              <a:extLst>
                <a:ext uri="{FF2B5EF4-FFF2-40B4-BE49-F238E27FC236}">
                  <a16:creationId xmlns:a16="http://schemas.microsoft.com/office/drawing/2014/main" id="{3D725014-FEEC-4C0C-A555-C88DE25BF450}"/>
                </a:ext>
              </a:extLst>
            </p:cNvPr>
            <p:cNvGrpSpPr/>
            <p:nvPr/>
          </p:nvGrpSpPr>
          <p:grpSpPr>
            <a:xfrm>
              <a:off x="528007" y="3689552"/>
              <a:ext cx="11135981" cy="2625025"/>
              <a:chOff x="563002" y="3647175"/>
              <a:chExt cx="11135981" cy="2625025"/>
            </a:xfrm>
          </p:grpSpPr>
          <p:sp>
            <p:nvSpPr>
              <p:cNvPr id="3" name="文本框 2">
                <a:extLst>
                  <a:ext uri="{FF2B5EF4-FFF2-40B4-BE49-F238E27FC236}">
                    <a16:creationId xmlns:a16="http://schemas.microsoft.com/office/drawing/2014/main" id="{B20F7BD8-2376-4C84-B657-58FA96E25F93}"/>
                  </a:ext>
                </a:extLst>
              </p:cNvPr>
              <p:cNvSpPr txBox="1"/>
              <p:nvPr/>
            </p:nvSpPr>
            <p:spPr>
              <a:xfrm>
                <a:off x="4406444" y="3647175"/>
                <a:ext cx="1348576" cy="369332"/>
              </a:xfrm>
              <a:prstGeom prst="rect">
                <a:avLst/>
              </a:prstGeom>
              <a:solidFill>
                <a:schemeClr val="accent2">
                  <a:lumMod val="20000"/>
                  <a:lumOff val="80000"/>
                </a:schemeClr>
              </a:solidFill>
            </p:spPr>
            <p:txBody>
              <a:bodyPr wrap="square" rtlCol="0">
                <a:spAutoFit/>
              </a:bodyPr>
              <a:lstStyle/>
              <a:p>
                <a:r>
                  <a:rPr lang="zh-CN" altLang="en-US" b="1">
                    <a:solidFill>
                      <a:schemeClr val="accent4">
                        <a:lumMod val="50000"/>
                      </a:schemeClr>
                    </a:solidFill>
                  </a:rPr>
                  <a:t>最初的问题</a:t>
                </a:r>
              </a:p>
            </p:txBody>
          </p:sp>
          <p:sp>
            <p:nvSpPr>
              <p:cNvPr id="4" name="文本框 3">
                <a:extLst>
                  <a:ext uri="{FF2B5EF4-FFF2-40B4-BE49-F238E27FC236}">
                    <a16:creationId xmlns:a16="http://schemas.microsoft.com/office/drawing/2014/main" id="{69742563-7819-43F8-9128-2BD37FAACAF7}"/>
                  </a:ext>
                </a:extLst>
              </p:cNvPr>
              <p:cNvSpPr txBox="1"/>
              <p:nvPr/>
            </p:nvSpPr>
            <p:spPr>
              <a:xfrm>
                <a:off x="2692054" y="4316613"/>
                <a:ext cx="915112" cy="369332"/>
              </a:xfrm>
              <a:prstGeom prst="rect">
                <a:avLst/>
              </a:prstGeom>
              <a:solidFill>
                <a:schemeClr val="accent6">
                  <a:lumMod val="20000"/>
                  <a:lumOff val="80000"/>
                </a:schemeClr>
              </a:solidFill>
            </p:spPr>
            <p:txBody>
              <a:bodyPr wrap="square" rtlCol="0">
                <a:spAutoFit/>
              </a:bodyPr>
              <a:lstStyle/>
              <a:p>
                <a:r>
                  <a:rPr lang="zh-CN" altLang="en-US" b="1">
                    <a:solidFill>
                      <a:schemeClr val="accent6">
                        <a:lumMod val="50000"/>
                      </a:schemeClr>
                    </a:solidFill>
                  </a:rPr>
                  <a:t>小问题</a:t>
                </a:r>
              </a:p>
            </p:txBody>
          </p:sp>
          <p:sp>
            <p:nvSpPr>
              <p:cNvPr id="6" name="文本框 5">
                <a:extLst>
                  <a:ext uri="{FF2B5EF4-FFF2-40B4-BE49-F238E27FC236}">
                    <a16:creationId xmlns:a16="http://schemas.microsoft.com/office/drawing/2014/main" id="{C8266307-F755-4CAF-9050-32130D021241}"/>
                  </a:ext>
                </a:extLst>
              </p:cNvPr>
              <p:cNvSpPr txBox="1"/>
              <p:nvPr/>
            </p:nvSpPr>
            <p:spPr>
              <a:xfrm>
                <a:off x="5843829" y="3647175"/>
                <a:ext cx="1578820" cy="369332"/>
              </a:xfrm>
              <a:prstGeom prst="rect">
                <a:avLst/>
              </a:prstGeom>
              <a:solidFill>
                <a:schemeClr val="accent2">
                  <a:lumMod val="20000"/>
                  <a:lumOff val="80000"/>
                </a:schemeClr>
              </a:solidFill>
            </p:spPr>
            <p:txBody>
              <a:bodyPr wrap="square" rtlCol="0">
                <a:spAutoFit/>
              </a:bodyPr>
              <a:lstStyle/>
              <a:p>
                <a:r>
                  <a:rPr lang="zh-CN" altLang="en-US" b="1">
                    <a:solidFill>
                      <a:schemeClr val="accent4">
                        <a:lumMod val="50000"/>
                      </a:schemeClr>
                    </a:solidFill>
                  </a:rPr>
                  <a:t>最初问题的解</a:t>
                </a:r>
              </a:p>
            </p:txBody>
          </p:sp>
          <p:sp>
            <p:nvSpPr>
              <p:cNvPr id="11" name="文本框 10">
                <a:extLst>
                  <a:ext uri="{FF2B5EF4-FFF2-40B4-BE49-F238E27FC236}">
                    <a16:creationId xmlns:a16="http://schemas.microsoft.com/office/drawing/2014/main" id="{590BC4B9-1A6D-47A8-89B5-F07F95815030}"/>
                  </a:ext>
                </a:extLst>
              </p:cNvPr>
              <p:cNvSpPr txBox="1"/>
              <p:nvPr/>
            </p:nvSpPr>
            <p:spPr>
              <a:xfrm>
                <a:off x="3697071" y="4316613"/>
                <a:ext cx="1418745" cy="369332"/>
              </a:xfrm>
              <a:prstGeom prst="rect">
                <a:avLst/>
              </a:prstGeom>
              <a:solidFill>
                <a:schemeClr val="accent6">
                  <a:lumMod val="20000"/>
                  <a:lumOff val="80000"/>
                </a:schemeClr>
              </a:solidFill>
            </p:spPr>
            <p:txBody>
              <a:bodyPr wrap="square" rtlCol="0">
                <a:spAutoFit/>
              </a:bodyPr>
              <a:lstStyle/>
              <a:p>
                <a:r>
                  <a:rPr lang="zh-CN" altLang="en-US" b="1">
                    <a:solidFill>
                      <a:schemeClr val="accent6">
                        <a:lumMod val="50000"/>
                      </a:schemeClr>
                    </a:solidFill>
                  </a:rPr>
                  <a:t>小问题的解</a:t>
                </a:r>
              </a:p>
            </p:txBody>
          </p:sp>
          <p:sp>
            <p:nvSpPr>
              <p:cNvPr id="13" name="文本框 12">
                <a:extLst>
                  <a:ext uri="{FF2B5EF4-FFF2-40B4-BE49-F238E27FC236}">
                    <a16:creationId xmlns:a16="http://schemas.microsoft.com/office/drawing/2014/main" id="{9EB2E2FC-D7A2-4B7E-8B40-2EA57B6EF958}"/>
                  </a:ext>
                </a:extLst>
              </p:cNvPr>
              <p:cNvSpPr txBox="1"/>
              <p:nvPr/>
            </p:nvSpPr>
            <p:spPr>
              <a:xfrm>
                <a:off x="7681428" y="4322606"/>
                <a:ext cx="915112" cy="369332"/>
              </a:xfrm>
              <a:prstGeom prst="rect">
                <a:avLst/>
              </a:prstGeom>
              <a:solidFill>
                <a:schemeClr val="accent6">
                  <a:lumMod val="20000"/>
                  <a:lumOff val="80000"/>
                </a:schemeClr>
              </a:solidFill>
            </p:spPr>
            <p:txBody>
              <a:bodyPr wrap="square" rtlCol="0">
                <a:spAutoFit/>
              </a:bodyPr>
              <a:lstStyle/>
              <a:p>
                <a:r>
                  <a:rPr lang="zh-CN" altLang="en-US" b="1">
                    <a:solidFill>
                      <a:schemeClr val="accent6">
                        <a:lumMod val="50000"/>
                      </a:schemeClr>
                    </a:solidFill>
                  </a:rPr>
                  <a:t>小问题</a:t>
                </a:r>
              </a:p>
            </p:txBody>
          </p:sp>
          <p:sp>
            <p:nvSpPr>
              <p:cNvPr id="14" name="文本框 13">
                <a:extLst>
                  <a:ext uri="{FF2B5EF4-FFF2-40B4-BE49-F238E27FC236}">
                    <a16:creationId xmlns:a16="http://schemas.microsoft.com/office/drawing/2014/main" id="{0C30C79A-78D1-4619-9947-146F5268206C}"/>
                  </a:ext>
                </a:extLst>
              </p:cNvPr>
              <p:cNvSpPr txBox="1"/>
              <p:nvPr/>
            </p:nvSpPr>
            <p:spPr>
              <a:xfrm>
                <a:off x="8796432" y="4322606"/>
                <a:ext cx="1418745" cy="369332"/>
              </a:xfrm>
              <a:prstGeom prst="rect">
                <a:avLst/>
              </a:prstGeom>
              <a:solidFill>
                <a:schemeClr val="accent6">
                  <a:lumMod val="20000"/>
                  <a:lumOff val="80000"/>
                </a:schemeClr>
              </a:solidFill>
            </p:spPr>
            <p:txBody>
              <a:bodyPr wrap="square" rtlCol="0">
                <a:spAutoFit/>
              </a:bodyPr>
              <a:lstStyle/>
              <a:p>
                <a:r>
                  <a:rPr lang="zh-CN" altLang="en-US" b="1">
                    <a:solidFill>
                      <a:schemeClr val="accent6">
                        <a:lumMod val="50000"/>
                      </a:schemeClr>
                    </a:solidFill>
                  </a:rPr>
                  <a:t>小问题的解</a:t>
                </a:r>
              </a:p>
            </p:txBody>
          </p:sp>
          <p:sp>
            <p:nvSpPr>
              <p:cNvPr id="15" name="文本框 14">
                <a:extLst>
                  <a:ext uri="{FF2B5EF4-FFF2-40B4-BE49-F238E27FC236}">
                    <a16:creationId xmlns:a16="http://schemas.microsoft.com/office/drawing/2014/main" id="{D1A8EE1F-D951-4F1B-87FD-DFCC2F582AC3}"/>
                  </a:ext>
                </a:extLst>
              </p:cNvPr>
              <p:cNvSpPr txBox="1"/>
              <p:nvPr/>
            </p:nvSpPr>
            <p:spPr>
              <a:xfrm>
                <a:off x="563002" y="5882255"/>
                <a:ext cx="1344501"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特别小问题</a:t>
                </a:r>
              </a:p>
            </p:txBody>
          </p:sp>
          <p:sp>
            <p:nvSpPr>
              <p:cNvPr id="16" name="文本框 15">
                <a:extLst>
                  <a:ext uri="{FF2B5EF4-FFF2-40B4-BE49-F238E27FC236}">
                    <a16:creationId xmlns:a16="http://schemas.microsoft.com/office/drawing/2014/main" id="{BDD28E79-F7C5-4C85-91B4-7A7B4096072A}"/>
                  </a:ext>
                </a:extLst>
              </p:cNvPr>
              <p:cNvSpPr txBox="1"/>
              <p:nvPr/>
            </p:nvSpPr>
            <p:spPr>
              <a:xfrm>
                <a:off x="2142179" y="5891450"/>
                <a:ext cx="1783099"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特别小问题的解</a:t>
                </a:r>
              </a:p>
            </p:txBody>
          </p:sp>
          <p:sp>
            <p:nvSpPr>
              <p:cNvPr id="18" name="文本框 17">
                <a:extLst>
                  <a:ext uri="{FF2B5EF4-FFF2-40B4-BE49-F238E27FC236}">
                    <a16:creationId xmlns:a16="http://schemas.microsoft.com/office/drawing/2014/main" id="{A672A46F-F04D-40AE-AF26-207C91A82A5D}"/>
                  </a:ext>
                </a:extLst>
              </p:cNvPr>
              <p:cNvSpPr txBox="1"/>
              <p:nvPr/>
            </p:nvSpPr>
            <p:spPr>
              <a:xfrm>
                <a:off x="1187405" y="4900926"/>
                <a:ext cx="915112" cy="369332"/>
              </a:xfrm>
              <a:prstGeom prst="rect">
                <a:avLst/>
              </a:prstGeom>
              <a:solidFill>
                <a:schemeClr val="accent6">
                  <a:lumMod val="20000"/>
                  <a:lumOff val="80000"/>
                </a:schemeClr>
              </a:solidFill>
            </p:spPr>
            <p:txBody>
              <a:bodyPr wrap="square" rtlCol="0">
                <a:spAutoFit/>
              </a:bodyPr>
              <a:lstStyle/>
              <a:p>
                <a:r>
                  <a:rPr lang="zh-CN" altLang="en-US" b="1">
                    <a:solidFill>
                      <a:schemeClr val="accent6">
                        <a:lumMod val="50000"/>
                      </a:schemeClr>
                    </a:solidFill>
                  </a:rPr>
                  <a:t>小问题</a:t>
                </a:r>
              </a:p>
            </p:txBody>
          </p:sp>
          <p:sp>
            <p:nvSpPr>
              <p:cNvPr id="19" name="文本框 18">
                <a:extLst>
                  <a:ext uri="{FF2B5EF4-FFF2-40B4-BE49-F238E27FC236}">
                    <a16:creationId xmlns:a16="http://schemas.microsoft.com/office/drawing/2014/main" id="{23E96A78-58EC-464E-8136-AA170E6A51C6}"/>
                  </a:ext>
                </a:extLst>
              </p:cNvPr>
              <p:cNvSpPr txBox="1"/>
              <p:nvPr/>
            </p:nvSpPr>
            <p:spPr>
              <a:xfrm>
                <a:off x="2192422" y="4900926"/>
                <a:ext cx="1418745" cy="369332"/>
              </a:xfrm>
              <a:prstGeom prst="rect">
                <a:avLst/>
              </a:prstGeom>
              <a:solidFill>
                <a:schemeClr val="accent6">
                  <a:lumMod val="20000"/>
                  <a:lumOff val="80000"/>
                </a:schemeClr>
              </a:solidFill>
            </p:spPr>
            <p:txBody>
              <a:bodyPr wrap="square" rtlCol="0">
                <a:spAutoFit/>
              </a:bodyPr>
              <a:lstStyle/>
              <a:p>
                <a:r>
                  <a:rPr lang="zh-CN" altLang="en-US" b="1">
                    <a:solidFill>
                      <a:schemeClr val="accent6">
                        <a:lumMod val="50000"/>
                      </a:schemeClr>
                    </a:solidFill>
                  </a:rPr>
                  <a:t>小问题的解</a:t>
                </a:r>
              </a:p>
            </p:txBody>
          </p:sp>
          <p:sp>
            <p:nvSpPr>
              <p:cNvPr id="20" name="文本框 19">
                <a:extLst>
                  <a:ext uri="{FF2B5EF4-FFF2-40B4-BE49-F238E27FC236}">
                    <a16:creationId xmlns:a16="http://schemas.microsoft.com/office/drawing/2014/main" id="{0AD3BAFF-9660-45E7-984E-13667EA7920A}"/>
                  </a:ext>
                </a:extLst>
              </p:cNvPr>
              <p:cNvSpPr txBox="1"/>
              <p:nvPr/>
            </p:nvSpPr>
            <p:spPr>
              <a:xfrm>
                <a:off x="4381610" y="4900570"/>
                <a:ext cx="915112" cy="369332"/>
              </a:xfrm>
              <a:prstGeom prst="rect">
                <a:avLst/>
              </a:prstGeom>
              <a:solidFill>
                <a:schemeClr val="accent6">
                  <a:lumMod val="20000"/>
                  <a:lumOff val="80000"/>
                </a:schemeClr>
              </a:solidFill>
            </p:spPr>
            <p:txBody>
              <a:bodyPr wrap="square" rtlCol="0">
                <a:spAutoFit/>
              </a:bodyPr>
              <a:lstStyle/>
              <a:p>
                <a:r>
                  <a:rPr lang="zh-CN" altLang="en-US" b="1">
                    <a:solidFill>
                      <a:schemeClr val="accent6">
                        <a:lumMod val="50000"/>
                      </a:schemeClr>
                    </a:solidFill>
                  </a:rPr>
                  <a:t>小问题</a:t>
                </a:r>
              </a:p>
            </p:txBody>
          </p:sp>
          <p:sp>
            <p:nvSpPr>
              <p:cNvPr id="21" name="文本框 20">
                <a:extLst>
                  <a:ext uri="{FF2B5EF4-FFF2-40B4-BE49-F238E27FC236}">
                    <a16:creationId xmlns:a16="http://schemas.microsoft.com/office/drawing/2014/main" id="{EA690604-D040-4691-873D-8B5631F78527}"/>
                  </a:ext>
                </a:extLst>
              </p:cNvPr>
              <p:cNvSpPr txBox="1"/>
              <p:nvPr/>
            </p:nvSpPr>
            <p:spPr>
              <a:xfrm>
                <a:off x="5386627" y="4900570"/>
                <a:ext cx="1418745" cy="369332"/>
              </a:xfrm>
              <a:prstGeom prst="rect">
                <a:avLst/>
              </a:prstGeom>
              <a:solidFill>
                <a:schemeClr val="accent6">
                  <a:lumMod val="20000"/>
                  <a:lumOff val="80000"/>
                </a:schemeClr>
              </a:solidFill>
            </p:spPr>
            <p:txBody>
              <a:bodyPr wrap="square" rtlCol="0">
                <a:spAutoFit/>
              </a:bodyPr>
              <a:lstStyle/>
              <a:p>
                <a:r>
                  <a:rPr lang="zh-CN" altLang="en-US" b="1">
                    <a:solidFill>
                      <a:schemeClr val="accent6">
                        <a:lumMod val="50000"/>
                      </a:schemeClr>
                    </a:solidFill>
                  </a:rPr>
                  <a:t>小问题的解</a:t>
                </a:r>
              </a:p>
            </p:txBody>
          </p:sp>
          <p:sp>
            <p:nvSpPr>
              <p:cNvPr id="22" name="文本框 21">
                <a:extLst>
                  <a:ext uri="{FF2B5EF4-FFF2-40B4-BE49-F238E27FC236}">
                    <a16:creationId xmlns:a16="http://schemas.microsoft.com/office/drawing/2014/main" id="{732388E3-D95D-4621-AEE5-5D7709A25E8C}"/>
                  </a:ext>
                </a:extLst>
              </p:cNvPr>
              <p:cNvSpPr txBox="1"/>
              <p:nvPr/>
            </p:nvSpPr>
            <p:spPr>
              <a:xfrm>
                <a:off x="4590090" y="5882255"/>
                <a:ext cx="1348625"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特别小问题</a:t>
                </a:r>
              </a:p>
            </p:txBody>
          </p:sp>
          <p:sp>
            <p:nvSpPr>
              <p:cNvPr id="23" name="文本框 22">
                <a:extLst>
                  <a:ext uri="{FF2B5EF4-FFF2-40B4-BE49-F238E27FC236}">
                    <a16:creationId xmlns:a16="http://schemas.microsoft.com/office/drawing/2014/main" id="{6EDC6483-6B85-4F55-B66C-B7A76840301F}"/>
                  </a:ext>
                </a:extLst>
              </p:cNvPr>
              <p:cNvSpPr txBox="1"/>
              <p:nvPr/>
            </p:nvSpPr>
            <p:spPr>
              <a:xfrm>
                <a:off x="6133295" y="5893673"/>
                <a:ext cx="1783099"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特别小问题的解</a:t>
                </a:r>
              </a:p>
            </p:txBody>
          </p:sp>
          <p:sp>
            <p:nvSpPr>
              <p:cNvPr id="24" name="文本框 23">
                <a:extLst>
                  <a:ext uri="{FF2B5EF4-FFF2-40B4-BE49-F238E27FC236}">
                    <a16:creationId xmlns:a16="http://schemas.microsoft.com/office/drawing/2014/main" id="{FF307AB5-015B-437B-95DC-E62B458F220F}"/>
                  </a:ext>
                </a:extLst>
              </p:cNvPr>
              <p:cNvSpPr txBox="1"/>
              <p:nvPr/>
            </p:nvSpPr>
            <p:spPr>
              <a:xfrm>
                <a:off x="8345184" y="5891450"/>
                <a:ext cx="1344501"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特别小问题</a:t>
                </a:r>
              </a:p>
            </p:txBody>
          </p:sp>
          <p:sp>
            <p:nvSpPr>
              <p:cNvPr id="25" name="文本框 24">
                <a:extLst>
                  <a:ext uri="{FF2B5EF4-FFF2-40B4-BE49-F238E27FC236}">
                    <a16:creationId xmlns:a16="http://schemas.microsoft.com/office/drawing/2014/main" id="{0710B6B9-2D64-486D-BC99-4C8FFB31A518}"/>
                  </a:ext>
                </a:extLst>
              </p:cNvPr>
              <p:cNvSpPr txBox="1"/>
              <p:nvPr/>
            </p:nvSpPr>
            <p:spPr>
              <a:xfrm>
                <a:off x="9915884" y="5902868"/>
                <a:ext cx="1783099"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特别小问题的解</a:t>
                </a: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0D25A6DA-0260-440C-9A77-96CA5ABD8018}"/>
                      </a:ext>
                    </a:extLst>
                  </p:cNvPr>
                  <p:cNvSpPr txBox="1"/>
                  <p:nvPr/>
                </p:nvSpPr>
                <p:spPr>
                  <a:xfrm>
                    <a:off x="3815482" y="4935569"/>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27" name="文本框 26">
                    <a:extLst>
                      <a:ext uri="{FF2B5EF4-FFF2-40B4-BE49-F238E27FC236}">
                        <a16:creationId xmlns:a16="http://schemas.microsoft.com/office/drawing/2014/main" id="{0D25A6DA-0260-440C-9A77-96CA5ABD8018}"/>
                      </a:ext>
                    </a:extLst>
                  </p:cNvPr>
                  <p:cNvSpPr txBox="1">
                    <a:spLocks noRot="1" noChangeAspect="1" noMove="1" noResize="1" noEditPoints="1" noAdjustHandles="1" noChangeArrowheads="1" noChangeShapeType="1" noTextEdit="1"/>
                  </p:cNvSpPr>
                  <p:nvPr/>
                </p:nvSpPr>
                <p:spPr>
                  <a:xfrm>
                    <a:off x="3815482" y="4935569"/>
                    <a:ext cx="355235" cy="276999"/>
                  </a:xfrm>
                  <a:prstGeom prst="rect">
                    <a:avLst/>
                  </a:prstGeom>
                  <a:blipFill>
                    <a:blip r:embed="rId3"/>
                    <a:stretch>
                      <a:fillRect/>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9E1BA07F-7830-44F1-BC75-193E070E431B}"/>
                  </a:ext>
                </a:extLst>
              </p:cNvPr>
              <p:cNvSpPr txBox="1"/>
              <p:nvPr/>
            </p:nvSpPr>
            <p:spPr>
              <a:xfrm>
                <a:off x="8594261" y="4890481"/>
                <a:ext cx="915112" cy="369332"/>
              </a:xfrm>
              <a:prstGeom prst="rect">
                <a:avLst/>
              </a:prstGeom>
              <a:solidFill>
                <a:schemeClr val="accent6">
                  <a:lumMod val="20000"/>
                  <a:lumOff val="80000"/>
                </a:schemeClr>
              </a:solidFill>
            </p:spPr>
            <p:txBody>
              <a:bodyPr wrap="square" rtlCol="0">
                <a:spAutoFit/>
              </a:bodyPr>
              <a:lstStyle/>
              <a:p>
                <a:r>
                  <a:rPr lang="zh-CN" altLang="en-US" b="1">
                    <a:solidFill>
                      <a:schemeClr val="accent6">
                        <a:lumMod val="50000"/>
                      </a:schemeClr>
                    </a:solidFill>
                  </a:rPr>
                  <a:t>小问题</a:t>
                </a:r>
              </a:p>
            </p:txBody>
          </p:sp>
          <p:sp>
            <p:nvSpPr>
              <p:cNvPr id="30" name="文本框 29">
                <a:extLst>
                  <a:ext uri="{FF2B5EF4-FFF2-40B4-BE49-F238E27FC236}">
                    <a16:creationId xmlns:a16="http://schemas.microsoft.com/office/drawing/2014/main" id="{8AE59368-0FC5-4323-BF1E-113AFE5B279F}"/>
                  </a:ext>
                </a:extLst>
              </p:cNvPr>
              <p:cNvSpPr txBox="1"/>
              <p:nvPr/>
            </p:nvSpPr>
            <p:spPr>
              <a:xfrm>
                <a:off x="9599278" y="4890481"/>
                <a:ext cx="1418745" cy="369332"/>
              </a:xfrm>
              <a:prstGeom prst="rect">
                <a:avLst/>
              </a:prstGeom>
              <a:solidFill>
                <a:schemeClr val="accent6">
                  <a:lumMod val="20000"/>
                  <a:lumOff val="80000"/>
                </a:schemeClr>
              </a:solidFill>
            </p:spPr>
            <p:txBody>
              <a:bodyPr wrap="square" rtlCol="0">
                <a:spAutoFit/>
              </a:bodyPr>
              <a:lstStyle/>
              <a:p>
                <a:r>
                  <a:rPr lang="zh-CN" altLang="en-US" b="1">
                    <a:solidFill>
                      <a:schemeClr val="accent6">
                        <a:lumMod val="50000"/>
                      </a:schemeClr>
                    </a:solidFill>
                  </a:rPr>
                  <a:t>小问题的解</a:t>
                </a:r>
              </a:p>
            </p:txBody>
          </p:sp>
          <p:cxnSp>
            <p:nvCxnSpPr>
              <p:cNvPr id="32" name="直接箭头连接符 31">
                <a:extLst>
                  <a:ext uri="{FF2B5EF4-FFF2-40B4-BE49-F238E27FC236}">
                    <a16:creationId xmlns:a16="http://schemas.microsoft.com/office/drawing/2014/main" id="{4036FA82-05CF-4C97-884C-EB27183A2D01}"/>
                  </a:ext>
                </a:extLst>
              </p:cNvPr>
              <p:cNvCxnSpPr>
                <a:stCxn id="3" idx="2"/>
                <a:endCxn id="4" idx="0"/>
              </p:cNvCxnSpPr>
              <p:nvPr/>
            </p:nvCxnSpPr>
            <p:spPr>
              <a:xfrm flipH="1">
                <a:off x="3149610" y="4016507"/>
                <a:ext cx="1931122" cy="300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AD872256-A2F1-4B35-9202-C519DC0F11F9}"/>
                  </a:ext>
                </a:extLst>
              </p:cNvPr>
              <p:cNvCxnSpPr>
                <a:stCxn id="3" idx="2"/>
              </p:cNvCxnSpPr>
              <p:nvPr/>
            </p:nvCxnSpPr>
            <p:spPr>
              <a:xfrm>
                <a:off x="5080732" y="4016507"/>
                <a:ext cx="305895" cy="417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11D3D1DF-4FFD-41F2-83FB-3F3EA5B5B05A}"/>
                  </a:ext>
                </a:extLst>
              </p:cNvPr>
              <p:cNvCxnSpPr>
                <a:cxnSpLocks/>
                <a:stCxn id="3" idx="2"/>
              </p:cNvCxnSpPr>
              <p:nvPr/>
            </p:nvCxnSpPr>
            <p:spPr>
              <a:xfrm>
                <a:off x="5080732" y="4016507"/>
                <a:ext cx="1585427" cy="38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07F33B8E-F9C6-4B23-A024-A654A650F28F}"/>
                  </a:ext>
                </a:extLst>
              </p:cNvPr>
              <p:cNvCxnSpPr>
                <a:stCxn id="3" idx="2"/>
                <a:endCxn id="13" idx="0"/>
              </p:cNvCxnSpPr>
              <p:nvPr/>
            </p:nvCxnSpPr>
            <p:spPr>
              <a:xfrm>
                <a:off x="5080732" y="4016507"/>
                <a:ext cx="3058252" cy="3060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43EA79EC-939A-4E1B-B161-0EE5C8C27501}"/>
                  </a:ext>
                </a:extLst>
              </p:cNvPr>
              <p:cNvCxnSpPr>
                <a:stCxn id="4" idx="2"/>
                <a:endCxn id="18" idx="0"/>
              </p:cNvCxnSpPr>
              <p:nvPr/>
            </p:nvCxnSpPr>
            <p:spPr>
              <a:xfrm flipH="1">
                <a:off x="1644961" y="4685945"/>
                <a:ext cx="1504649" cy="214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8C6DC47A-188A-4C2C-BF85-48E53D3F6122}"/>
                  </a:ext>
                </a:extLst>
              </p:cNvPr>
              <p:cNvCxnSpPr>
                <a:cxnSpLocks/>
                <a:stCxn id="4" idx="2"/>
                <a:endCxn id="27" idx="0"/>
              </p:cNvCxnSpPr>
              <p:nvPr/>
            </p:nvCxnSpPr>
            <p:spPr>
              <a:xfrm>
                <a:off x="3149610" y="4685945"/>
                <a:ext cx="843490" cy="24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6733DB44-30CB-4489-9F69-1839EEE12851}"/>
                  </a:ext>
                </a:extLst>
              </p:cNvPr>
              <p:cNvCxnSpPr>
                <a:stCxn id="4" idx="2"/>
                <a:endCxn id="20" idx="0"/>
              </p:cNvCxnSpPr>
              <p:nvPr/>
            </p:nvCxnSpPr>
            <p:spPr>
              <a:xfrm>
                <a:off x="3149610" y="4685945"/>
                <a:ext cx="1689556" cy="214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4E27EDC9-DEFF-4311-A7B0-78F8AF586300}"/>
                  </a:ext>
                </a:extLst>
              </p:cNvPr>
              <p:cNvCxnSpPr>
                <a:stCxn id="18" idx="2"/>
              </p:cNvCxnSpPr>
              <p:nvPr/>
            </p:nvCxnSpPr>
            <p:spPr>
              <a:xfrm flipH="1">
                <a:off x="1555056" y="5270258"/>
                <a:ext cx="89905" cy="150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3490A7EA-52FA-4288-AD2C-3873C3B5BA31}"/>
                  </a:ext>
                </a:extLst>
              </p:cNvPr>
              <p:cNvCxnSpPr>
                <a:cxnSpLocks/>
                <a:endCxn id="15" idx="0"/>
              </p:cNvCxnSpPr>
              <p:nvPr/>
            </p:nvCxnSpPr>
            <p:spPr>
              <a:xfrm flipH="1">
                <a:off x="1235253" y="5691361"/>
                <a:ext cx="172530" cy="19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8CB4F537-8C30-4634-BC17-95436B0AD52F}"/>
                  </a:ext>
                </a:extLst>
              </p:cNvPr>
              <p:cNvCxnSpPr>
                <a:stCxn id="18" idx="2"/>
              </p:cNvCxnSpPr>
              <p:nvPr/>
            </p:nvCxnSpPr>
            <p:spPr>
              <a:xfrm>
                <a:off x="1644961" y="5270258"/>
                <a:ext cx="1782394" cy="209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D047462E-A928-4432-92CE-3E892F788159}"/>
                  </a:ext>
                </a:extLst>
              </p:cNvPr>
              <p:cNvCxnSpPr>
                <a:stCxn id="20" idx="2"/>
              </p:cNvCxnSpPr>
              <p:nvPr/>
            </p:nvCxnSpPr>
            <p:spPr>
              <a:xfrm flipH="1">
                <a:off x="4236501" y="5269902"/>
                <a:ext cx="602665" cy="242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7E054FDD-001B-4E25-AA3A-3423BBE90DD6}"/>
                  </a:ext>
                </a:extLst>
              </p:cNvPr>
              <p:cNvCxnSpPr>
                <a:cxnSpLocks/>
                <a:stCxn id="20" idx="2"/>
              </p:cNvCxnSpPr>
              <p:nvPr/>
            </p:nvCxnSpPr>
            <p:spPr>
              <a:xfrm>
                <a:off x="4839166" y="5269902"/>
                <a:ext cx="241566" cy="27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DDE9A9F1-1E3F-4209-94BC-5258DB414D5A}"/>
                  </a:ext>
                </a:extLst>
              </p:cNvPr>
              <p:cNvCxnSpPr>
                <a:cxnSpLocks/>
                <a:endCxn id="22" idx="0"/>
              </p:cNvCxnSpPr>
              <p:nvPr/>
            </p:nvCxnSpPr>
            <p:spPr>
              <a:xfrm>
                <a:off x="5203350" y="5736619"/>
                <a:ext cx="61053" cy="145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6B2BF8EB-4851-462A-9F89-7FA0EE8785A5}"/>
                      </a:ext>
                    </a:extLst>
                  </p:cNvPr>
                  <p:cNvSpPr txBox="1"/>
                  <p:nvPr/>
                </p:nvSpPr>
                <p:spPr>
                  <a:xfrm>
                    <a:off x="1283531" y="5440609"/>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61" name="文本框 60">
                    <a:extLst>
                      <a:ext uri="{FF2B5EF4-FFF2-40B4-BE49-F238E27FC236}">
                        <a16:creationId xmlns:a16="http://schemas.microsoft.com/office/drawing/2014/main" id="{6B2BF8EB-4851-462A-9F89-7FA0EE8785A5}"/>
                      </a:ext>
                    </a:extLst>
                  </p:cNvPr>
                  <p:cNvSpPr txBox="1">
                    <a:spLocks noRot="1" noChangeAspect="1" noMove="1" noResize="1" noEditPoints="1" noAdjustHandles="1" noChangeArrowheads="1" noChangeShapeType="1" noTextEdit="1"/>
                  </p:cNvSpPr>
                  <p:nvPr/>
                </p:nvSpPr>
                <p:spPr>
                  <a:xfrm>
                    <a:off x="1283531" y="5440609"/>
                    <a:ext cx="355235" cy="2769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87849C5E-CD8D-40F8-ABEF-BE85884FA12D}"/>
                      </a:ext>
                    </a:extLst>
                  </p:cNvPr>
                  <p:cNvSpPr txBox="1"/>
                  <p:nvPr/>
                </p:nvSpPr>
                <p:spPr>
                  <a:xfrm>
                    <a:off x="2051813" y="5468112"/>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62" name="文本框 61">
                    <a:extLst>
                      <a:ext uri="{FF2B5EF4-FFF2-40B4-BE49-F238E27FC236}">
                        <a16:creationId xmlns:a16="http://schemas.microsoft.com/office/drawing/2014/main" id="{87849C5E-CD8D-40F8-ABEF-BE85884FA12D}"/>
                      </a:ext>
                    </a:extLst>
                  </p:cNvPr>
                  <p:cNvSpPr txBox="1">
                    <a:spLocks noRot="1" noChangeAspect="1" noMove="1" noResize="1" noEditPoints="1" noAdjustHandles="1" noChangeArrowheads="1" noChangeShapeType="1" noTextEdit="1"/>
                  </p:cNvSpPr>
                  <p:nvPr/>
                </p:nvSpPr>
                <p:spPr>
                  <a:xfrm>
                    <a:off x="2051813" y="5468112"/>
                    <a:ext cx="355235" cy="27699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4F92186F-5567-42C7-B019-4C0BDD1D9651}"/>
                      </a:ext>
                    </a:extLst>
                  </p:cNvPr>
                  <p:cNvSpPr txBox="1"/>
                  <p:nvPr/>
                </p:nvSpPr>
                <p:spPr>
                  <a:xfrm>
                    <a:off x="3249737" y="5490432"/>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63" name="文本框 62">
                    <a:extLst>
                      <a:ext uri="{FF2B5EF4-FFF2-40B4-BE49-F238E27FC236}">
                        <a16:creationId xmlns:a16="http://schemas.microsoft.com/office/drawing/2014/main" id="{4F92186F-5567-42C7-B019-4C0BDD1D9651}"/>
                      </a:ext>
                    </a:extLst>
                  </p:cNvPr>
                  <p:cNvSpPr txBox="1">
                    <a:spLocks noRot="1" noChangeAspect="1" noMove="1" noResize="1" noEditPoints="1" noAdjustHandles="1" noChangeArrowheads="1" noChangeShapeType="1" noTextEdit="1"/>
                  </p:cNvSpPr>
                  <p:nvPr/>
                </p:nvSpPr>
                <p:spPr>
                  <a:xfrm>
                    <a:off x="3249737" y="5490432"/>
                    <a:ext cx="355235" cy="27699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C815417A-A69B-4855-8495-8235DC2711A7}"/>
                      </a:ext>
                    </a:extLst>
                  </p:cNvPr>
                  <p:cNvSpPr txBox="1"/>
                  <p:nvPr/>
                </p:nvSpPr>
                <p:spPr>
                  <a:xfrm>
                    <a:off x="4026375" y="5475352"/>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64" name="文本框 63">
                    <a:extLst>
                      <a:ext uri="{FF2B5EF4-FFF2-40B4-BE49-F238E27FC236}">
                        <a16:creationId xmlns:a16="http://schemas.microsoft.com/office/drawing/2014/main" id="{C815417A-A69B-4855-8495-8235DC2711A7}"/>
                      </a:ext>
                    </a:extLst>
                  </p:cNvPr>
                  <p:cNvSpPr txBox="1">
                    <a:spLocks noRot="1" noChangeAspect="1" noMove="1" noResize="1" noEditPoints="1" noAdjustHandles="1" noChangeArrowheads="1" noChangeShapeType="1" noTextEdit="1"/>
                  </p:cNvSpPr>
                  <p:nvPr/>
                </p:nvSpPr>
                <p:spPr>
                  <a:xfrm>
                    <a:off x="4026375" y="5475352"/>
                    <a:ext cx="355235" cy="27699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BC32F6B-A6D4-4552-B70B-8452E02E78D4}"/>
                      </a:ext>
                    </a:extLst>
                  </p:cNvPr>
                  <p:cNvSpPr txBox="1"/>
                  <p:nvPr/>
                </p:nvSpPr>
                <p:spPr>
                  <a:xfrm>
                    <a:off x="4938198" y="5475352"/>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65" name="文本框 64">
                    <a:extLst>
                      <a:ext uri="{FF2B5EF4-FFF2-40B4-BE49-F238E27FC236}">
                        <a16:creationId xmlns:a16="http://schemas.microsoft.com/office/drawing/2014/main" id="{BBC32F6B-A6D4-4552-B70B-8452E02E78D4}"/>
                      </a:ext>
                    </a:extLst>
                  </p:cNvPr>
                  <p:cNvSpPr txBox="1">
                    <a:spLocks noRot="1" noChangeAspect="1" noMove="1" noResize="1" noEditPoints="1" noAdjustHandles="1" noChangeArrowheads="1" noChangeShapeType="1" noTextEdit="1"/>
                  </p:cNvSpPr>
                  <p:nvPr/>
                </p:nvSpPr>
                <p:spPr>
                  <a:xfrm>
                    <a:off x="4938198" y="5475352"/>
                    <a:ext cx="355235" cy="27699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BF61CDFC-D127-428D-B501-C5868C3DA77D}"/>
                      </a:ext>
                    </a:extLst>
                  </p:cNvPr>
                  <p:cNvSpPr txBox="1"/>
                  <p:nvPr/>
                </p:nvSpPr>
                <p:spPr>
                  <a:xfrm>
                    <a:off x="5598781" y="4362779"/>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66" name="文本框 65">
                    <a:extLst>
                      <a:ext uri="{FF2B5EF4-FFF2-40B4-BE49-F238E27FC236}">
                        <a16:creationId xmlns:a16="http://schemas.microsoft.com/office/drawing/2014/main" id="{BF61CDFC-D127-428D-B501-C5868C3DA77D}"/>
                      </a:ext>
                    </a:extLst>
                  </p:cNvPr>
                  <p:cNvSpPr txBox="1">
                    <a:spLocks noRot="1" noChangeAspect="1" noMove="1" noResize="1" noEditPoints="1" noAdjustHandles="1" noChangeArrowheads="1" noChangeShapeType="1" noTextEdit="1"/>
                  </p:cNvSpPr>
                  <p:nvPr/>
                </p:nvSpPr>
                <p:spPr>
                  <a:xfrm>
                    <a:off x="5598781" y="4362779"/>
                    <a:ext cx="355235" cy="27699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2AAED0F1-5E22-41B2-A5E1-D15AFC43C1D8}"/>
                      </a:ext>
                    </a:extLst>
                  </p:cNvPr>
                  <p:cNvSpPr txBox="1"/>
                  <p:nvPr/>
                </p:nvSpPr>
                <p:spPr>
                  <a:xfrm>
                    <a:off x="6490187" y="4357533"/>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67" name="文本框 66">
                    <a:extLst>
                      <a:ext uri="{FF2B5EF4-FFF2-40B4-BE49-F238E27FC236}">
                        <a16:creationId xmlns:a16="http://schemas.microsoft.com/office/drawing/2014/main" id="{2AAED0F1-5E22-41B2-A5E1-D15AFC43C1D8}"/>
                      </a:ext>
                    </a:extLst>
                  </p:cNvPr>
                  <p:cNvSpPr txBox="1">
                    <a:spLocks noRot="1" noChangeAspect="1" noMove="1" noResize="1" noEditPoints="1" noAdjustHandles="1" noChangeArrowheads="1" noChangeShapeType="1" noTextEdit="1"/>
                  </p:cNvSpPr>
                  <p:nvPr/>
                </p:nvSpPr>
                <p:spPr>
                  <a:xfrm>
                    <a:off x="6490187" y="4357533"/>
                    <a:ext cx="355235" cy="276999"/>
                  </a:xfrm>
                  <a:prstGeom prst="rect">
                    <a:avLst/>
                  </a:prstGeom>
                  <a:blipFill>
                    <a:blip r:embed="rId10"/>
                    <a:stretch>
                      <a:fillRect/>
                    </a:stretch>
                  </a:blipFill>
                </p:spPr>
                <p:txBody>
                  <a:bodyPr/>
                  <a:lstStyle/>
                  <a:p>
                    <a:r>
                      <a:rPr lang="zh-CN" altLang="en-US">
                        <a:noFill/>
                      </a:rPr>
                      <a:t> </a:t>
                    </a:r>
                  </a:p>
                </p:txBody>
              </p:sp>
            </mc:Fallback>
          </mc:AlternateContent>
          <p:cxnSp>
            <p:nvCxnSpPr>
              <p:cNvPr id="69" name="直接箭头连接符 68">
                <a:extLst>
                  <a:ext uri="{FF2B5EF4-FFF2-40B4-BE49-F238E27FC236}">
                    <a16:creationId xmlns:a16="http://schemas.microsoft.com/office/drawing/2014/main" id="{1B22FD06-32E2-4BB7-B41C-88D843370AC3}"/>
                  </a:ext>
                </a:extLst>
              </p:cNvPr>
              <p:cNvCxnSpPr>
                <a:cxnSpLocks/>
                <a:stCxn id="13" idx="2"/>
                <a:endCxn id="74" idx="0"/>
              </p:cNvCxnSpPr>
              <p:nvPr/>
            </p:nvCxnSpPr>
            <p:spPr>
              <a:xfrm flipH="1">
                <a:off x="7290639" y="4691938"/>
                <a:ext cx="848345" cy="271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82653650-CE3D-4330-925B-768F7843813C}"/>
                  </a:ext>
                </a:extLst>
              </p:cNvPr>
              <p:cNvCxnSpPr>
                <a:cxnSpLocks/>
                <a:stCxn id="13" idx="2"/>
                <a:endCxn id="29" idx="0"/>
              </p:cNvCxnSpPr>
              <p:nvPr/>
            </p:nvCxnSpPr>
            <p:spPr>
              <a:xfrm>
                <a:off x="8138984" y="4691938"/>
                <a:ext cx="912833" cy="198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DBD848E4-DEF5-47E8-A973-14AF74AC98D3}"/>
                      </a:ext>
                    </a:extLst>
                  </p:cNvPr>
                  <p:cNvSpPr txBox="1"/>
                  <p:nvPr/>
                </p:nvSpPr>
                <p:spPr>
                  <a:xfrm>
                    <a:off x="7113021" y="4963649"/>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74" name="文本框 73">
                    <a:extLst>
                      <a:ext uri="{FF2B5EF4-FFF2-40B4-BE49-F238E27FC236}">
                        <a16:creationId xmlns:a16="http://schemas.microsoft.com/office/drawing/2014/main" id="{DBD848E4-DEF5-47E8-A973-14AF74AC98D3}"/>
                      </a:ext>
                    </a:extLst>
                  </p:cNvPr>
                  <p:cNvSpPr txBox="1">
                    <a:spLocks noRot="1" noChangeAspect="1" noMove="1" noResize="1" noEditPoints="1" noAdjustHandles="1" noChangeArrowheads="1" noChangeShapeType="1" noTextEdit="1"/>
                  </p:cNvSpPr>
                  <p:nvPr/>
                </p:nvSpPr>
                <p:spPr>
                  <a:xfrm>
                    <a:off x="7113021" y="4963649"/>
                    <a:ext cx="355235" cy="276999"/>
                  </a:xfrm>
                  <a:prstGeom prst="rect">
                    <a:avLst/>
                  </a:prstGeom>
                  <a:blipFill>
                    <a:blip r:embed="rId11"/>
                    <a:stretch>
                      <a:fillRect/>
                    </a:stretch>
                  </a:blipFill>
                </p:spPr>
                <p:txBody>
                  <a:bodyPr/>
                  <a:lstStyle/>
                  <a:p>
                    <a:r>
                      <a:rPr lang="zh-CN" altLang="en-US">
                        <a:noFill/>
                      </a:rPr>
                      <a:t> </a:t>
                    </a:r>
                  </a:p>
                </p:txBody>
              </p:sp>
            </mc:Fallback>
          </mc:AlternateContent>
          <p:cxnSp>
            <p:nvCxnSpPr>
              <p:cNvPr id="76" name="直接箭头连接符 75">
                <a:extLst>
                  <a:ext uri="{FF2B5EF4-FFF2-40B4-BE49-F238E27FC236}">
                    <a16:creationId xmlns:a16="http://schemas.microsoft.com/office/drawing/2014/main" id="{6D6553D6-BF5A-48D4-8346-D37CE5658831}"/>
                  </a:ext>
                </a:extLst>
              </p:cNvPr>
              <p:cNvCxnSpPr>
                <a:stCxn id="13" idx="2"/>
              </p:cNvCxnSpPr>
              <p:nvPr/>
            </p:nvCxnSpPr>
            <p:spPr>
              <a:xfrm>
                <a:off x="8138984" y="4691938"/>
                <a:ext cx="0" cy="2544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AC4BF5D1-A6D0-424A-A12A-7450E1EA3A84}"/>
                      </a:ext>
                    </a:extLst>
                  </p:cNvPr>
                  <p:cNvSpPr txBox="1"/>
                  <p:nvPr/>
                </p:nvSpPr>
                <p:spPr>
                  <a:xfrm>
                    <a:off x="7931377" y="4957704"/>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78" name="文本框 77">
                    <a:extLst>
                      <a:ext uri="{FF2B5EF4-FFF2-40B4-BE49-F238E27FC236}">
                        <a16:creationId xmlns:a16="http://schemas.microsoft.com/office/drawing/2014/main" id="{AC4BF5D1-A6D0-424A-A12A-7450E1EA3A84}"/>
                      </a:ext>
                    </a:extLst>
                  </p:cNvPr>
                  <p:cNvSpPr txBox="1">
                    <a:spLocks noRot="1" noChangeAspect="1" noMove="1" noResize="1" noEditPoints="1" noAdjustHandles="1" noChangeArrowheads="1" noChangeShapeType="1" noTextEdit="1"/>
                  </p:cNvSpPr>
                  <p:nvPr/>
                </p:nvSpPr>
                <p:spPr>
                  <a:xfrm>
                    <a:off x="7931377" y="4957704"/>
                    <a:ext cx="355235" cy="276999"/>
                  </a:xfrm>
                  <a:prstGeom prst="rect">
                    <a:avLst/>
                  </a:prstGeom>
                  <a:blipFill>
                    <a:blip r:embed="rId12"/>
                    <a:stretch>
                      <a:fillRect/>
                    </a:stretch>
                  </a:blipFill>
                </p:spPr>
                <p:txBody>
                  <a:bodyPr/>
                  <a:lstStyle/>
                  <a:p>
                    <a:r>
                      <a:rPr lang="zh-CN" altLang="en-US">
                        <a:noFill/>
                      </a:rPr>
                      <a:t> </a:t>
                    </a:r>
                  </a:p>
                </p:txBody>
              </p:sp>
            </mc:Fallback>
          </mc:AlternateContent>
          <p:cxnSp>
            <p:nvCxnSpPr>
              <p:cNvPr id="80" name="直接箭头连接符 79">
                <a:extLst>
                  <a:ext uri="{FF2B5EF4-FFF2-40B4-BE49-F238E27FC236}">
                    <a16:creationId xmlns:a16="http://schemas.microsoft.com/office/drawing/2014/main" id="{2B515E0A-699C-44D6-8274-F87B3C86E6C1}"/>
                  </a:ext>
                </a:extLst>
              </p:cNvPr>
              <p:cNvCxnSpPr>
                <a:cxnSpLocks/>
                <a:stCxn id="29" idx="2"/>
                <a:endCxn id="81" idx="0"/>
              </p:cNvCxnSpPr>
              <p:nvPr/>
            </p:nvCxnSpPr>
            <p:spPr>
              <a:xfrm flipH="1">
                <a:off x="8297770" y="5259813"/>
                <a:ext cx="754047" cy="15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ADBF842E-5815-47E1-8651-2F61752DF857}"/>
                      </a:ext>
                    </a:extLst>
                  </p:cNvPr>
                  <p:cNvSpPr txBox="1"/>
                  <p:nvPr/>
                </p:nvSpPr>
                <p:spPr>
                  <a:xfrm>
                    <a:off x="8120152" y="5410265"/>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81" name="文本框 80">
                    <a:extLst>
                      <a:ext uri="{FF2B5EF4-FFF2-40B4-BE49-F238E27FC236}">
                        <a16:creationId xmlns:a16="http://schemas.microsoft.com/office/drawing/2014/main" id="{ADBF842E-5815-47E1-8651-2F61752DF857}"/>
                      </a:ext>
                    </a:extLst>
                  </p:cNvPr>
                  <p:cNvSpPr txBox="1">
                    <a:spLocks noRot="1" noChangeAspect="1" noMove="1" noResize="1" noEditPoints="1" noAdjustHandles="1" noChangeArrowheads="1" noChangeShapeType="1" noTextEdit="1"/>
                  </p:cNvSpPr>
                  <p:nvPr/>
                </p:nvSpPr>
                <p:spPr>
                  <a:xfrm>
                    <a:off x="8120152" y="5410265"/>
                    <a:ext cx="355235" cy="276999"/>
                  </a:xfrm>
                  <a:prstGeom prst="rect">
                    <a:avLst/>
                  </a:prstGeom>
                  <a:blipFill>
                    <a:blip r:embed="rId13"/>
                    <a:stretch>
                      <a:fillRect/>
                    </a:stretch>
                  </a:blipFill>
                </p:spPr>
                <p:txBody>
                  <a:bodyPr/>
                  <a:lstStyle/>
                  <a:p>
                    <a:r>
                      <a:rPr lang="zh-CN" altLang="en-US">
                        <a:noFill/>
                      </a:rPr>
                      <a:t> </a:t>
                    </a:r>
                  </a:p>
                </p:txBody>
              </p:sp>
            </mc:Fallback>
          </mc:AlternateContent>
          <p:cxnSp>
            <p:nvCxnSpPr>
              <p:cNvPr id="84" name="直接箭头连接符 83">
                <a:extLst>
                  <a:ext uri="{FF2B5EF4-FFF2-40B4-BE49-F238E27FC236}">
                    <a16:creationId xmlns:a16="http://schemas.microsoft.com/office/drawing/2014/main" id="{A9CB3DBC-1842-41BB-B604-5B17FF5A50C2}"/>
                  </a:ext>
                </a:extLst>
              </p:cNvPr>
              <p:cNvCxnSpPr>
                <a:stCxn id="29" idx="2"/>
              </p:cNvCxnSpPr>
              <p:nvPr/>
            </p:nvCxnSpPr>
            <p:spPr>
              <a:xfrm>
                <a:off x="9051817" y="5259813"/>
                <a:ext cx="0" cy="215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90771759-7DAC-4ADA-BC17-63DC3DB4FB90}"/>
                      </a:ext>
                    </a:extLst>
                  </p:cNvPr>
                  <p:cNvSpPr txBox="1"/>
                  <p:nvPr/>
                </p:nvSpPr>
                <p:spPr>
                  <a:xfrm>
                    <a:off x="8874199" y="5416481"/>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85" name="文本框 84">
                    <a:extLst>
                      <a:ext uri="{FF2B5EF4-FFF2-40B4-BE49-F238E27FC236}">
                        <a16:creationId xmlns:a16="http://schemas.microsoft.com/office/drawing/2014/main" id="{90771759-7DAC-4ADA-BC17-63DC3DB4FB90}"/>
                      </a:ext>
                    </a:extLst>
                  </p:cNvPr>
                  <p:cNvSpPr txBox="1">
                    <a:spLocks noRot="1" noChangeAspect="1" noMove="1" noResize="1" noEditPoints="1" noAdjustHandles="1" noChangeArrowheads="1" noChangeShapeType="1" noTextEdit="1"/>
                  </p:cNvSpPr>
                  <p:nvPr/>
                </p:nvSpPr>
                <p:spPr>
                  <a:xfrm>
                    <a:off x="8874199" y="5416481"/>
                    <a:ext cx="355235" cy="276999"/>
                  </a:xfrm>
                  <a:prstGeom prst="rect">
                    <a:avLst/>
                  </a:prstGeom>
                  <a:blipFill>
                    <a:blip r:embed="rId14"/>
                    <a:stretch>
                      <a:fillRect/>
                    </a:stretch>
                  </a:blipFill>
                </p:spPr>
                <p:txBody>
                  <a:bodyPr/>
                  <a:lstStyle/>
                  <a:p>
                    <a:r>
                      <a:rPr lang="zh-CN" altLang="en-US">
                        <a:noFill/>
                      </a:rPr>
                      <a:t> </a:t>
                    </a:r>
                  </a:p>
                </p:txBody>
              </p:sp>
            </mc:Fallback>
          </mc:AlternateContent>
          <p:cxnSp>
            <p:nvCxnSpPr>
              <p:cNvPr id="87" name="直接箭头连接符 86">
                <a:extLst>
                  <a:ext uri="{FF2B5EF4-FFF2-40B4-BE49-F238E27FC236}">
                    <a16:creationId xmlns:a16="http://schemas.microsoft.com/office/drawing/2014/main" id="{57F09499-291C-4F5E-9A3C-C99AB5F0C848}"/>
                  </a:ext>
                </a:extLst>
              </p:cNvPr>
              <p:cNvCxnSpPr>
                <a:cxnSpLocks/>
                <a:stCxn id="85" idx="2"/>
                <a:endCxn id="24" idx="0"/>
              </p:cNvCxnSpPr>
              <p:nvPr/>
            </p:nvCxnSpPr>
            <p:spPr>
              <a:xfrm flipH="1">
                <a:off x="9017435" y="5693480"/>
                <a:ext cx="34382" cy="197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03F91BC8-9618-41BC-8050-D9FCDDDE13E1}"/>
                  </a:ext>
                </a:extLst>
              </p:cNvPr>
              <p:cNvCxnSpPr>
                <a:stCxn id="29" idx="2"/>
              </p:cNvCxnSpPr>
              <p:nvPr/>
            </p:nvCxnSpPr>
            <p:spPr>
              <a:xfrm>
                <a:off x="9051817" y="5259813"/>
                <a:ext cx="1013161" cy="156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CCC95EE6-9635-40F9-864A-40807C403080}"/>
                      </a:ext>
                    </a:extLst>
                  </p:cNvPr>
                  <p:cNvSpPr txBox="1"/>
                  <p:nvPr/>
                </p:nvSpPr>
                <p:spPr>
                  <a:xfrm>
                    <a:off x="9834251" y="5416481"/>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91" name="文本框 90">
                    <a:extLst>
                      <a:ext uri="{FF2B5EF4-FFF2-40B4-BE49-F238E27FC236}">
                        <a16:creationId xmlns:a16="http://schemas.microsoft.com/office/drawing/2014/main" id="{CCC95EE6-9635-40F9-864A-40807C403080}"/>
                      </a:ext>
                    </a:extLst>
                  </p:cNvPr>
                  <p:cNvSpPr txBox="1">
                    <a:spLocks noRot="1" noChangeAspect="1" noMove="1" noResize="1" noEditPoints="1" noAdjustHandles="1" noChangeArrowheads="1" noChangeShapeType="1" noTextEdit="1"/>
                  </p:cNvSpPr>
                  <p:nvPr/>
                </p:nvSpPr>
                <p:spPr>
                  <a:xfrm>
                    <a:off x="9834251" y="5416481"/>
                    <a:ext cx="355235" cy="276999"/>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3515DDA4-5B41-460A-9D71-74B9C36A0F9E}"/>
                      </a:ext>
                    </a:extLst>
                  </p:cNvPr>
                  <p:cNvSpPr txBox="1"/>
                  <p:nvPr/>
                </p:nvSpPr>
                <p:spPr>
                  <a:xfrm>
                    <a:off x="4053017" y="5934303"/>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92" name="文本框 91">
                    <a:extLst>
                      <a:ext uri="{FF2B5EF4-FFF2-40B4-BE49-F238E27FC236}">
                        <a16:creationId xmlns:a16="http://schemas.microsoft.com/office/drawing/2014/main" id="{3515DDA4-5B41-460A-9D71-74B9C36A0F9E}"/>
                      </a:ext>
                    </a:extLst>
                  </p:cNvPr>
                  <p:cNvSpPr txBox="1">
                    <a:spLocks noRot="1" noChangeAspect="1" noMove="1" noResize="1" noEditPoints="1" noAdjustHandles="1" noChangeArrowheads="1" noChangeShapeType="1" noTextEdit="1"/>
                  </p:cNvSpPr>
                  <p:nvPr/>
                </p:nvSpPr>
                <p:spPr>
                  <a:xfrm>
                    <a:off x="4053017" y="5934303"/>
                    <a:ext cx="355235" cy="276999"/>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62D0EB63-239D-46F2-9E1A-914C6CE4A29F}"/>
                      </a:ext>
                    </a:extLst>
                  </p:cNvPr>
                  <p:cNvSpPr txBox="1"/>
                  <p:nvPr/>
                </p:nvSpPr>
                <p:spPr>
                  <a:xfrm>
                    <a:off x="7953171" y="5938362"/>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93" name="文本框 92">
                    <a:extLst>
                      <a:ext uri="{FF2B5EF4-FFF2-40B4-BE49-F238E27FC236}">
                        <a16:creationId xmlns:a16="http://schemas.microsoft.com/office/drawing/2014/main" id="{62D0EB63-239D-46F2-9E1A-914C6CE4A29F}"/>
                      </a:ext>
                    </a:extLst>
                  </p:cNvPr>
                  <p:cNvSpPr txBox="1">
                    <a:spLocks noRot="1" noChangeAspect="1" noMove="1" noResize="1" noEditPoints="1" noAdjustHandles="1" noChangeArrowheads="1" noChangeShapeType="1" noTextEdit="1"/>
                  </p:cNvSpPr>
                  <p:nvPr/>
                </p:nvSpPr>
                <p:spPr>
                  <a:xfrm>
                    <a:off x="7953171" y="5938362"/>
                    <a:ext cx="355235" cy="276999"/>
                  </a:xfrm>
                  <a:prstGeom prst="rect">
                    <a:avLst/>
                  </a:prstGeom>
                  <a:blipFill>
                    <a:blip r:embed="rId17"/>
                    <a:stretch>
                      <a:fillRect/>
                    </a:stretch>
                  </a:blipFill>
                </p:spPr>
                <p:txBody>
                  <a:bodyPr/>
                  <a:lstStyle/>
                  <a:p>
                    <a:r>
                      <a:rPr lang="zh-CN" altLang="en-US">
                        <a:noFill/>
                      </a:rPr>
                      <a:t> </a:t>
                    </a:r>
                  </a:p>
                </p:txBody>
              </p:sp>
            </mc:Fallback>
          </mc:AlternateContent>
          <p:sp>
            <p:nvSpPr>
              <p:cNvPr id="94" name="箭头: 右 93">
                <a:extLst>
                  <a:ext uri="{FF2B5EF4-FFF2-40B4-BE49-F238E27FC236}">
                    <a16:creationId xmlns:a16="http://schemas.microsoft.com/office/drawing/2014/main" id="{9FB72874-BCF1-4BC1-A40C-29981F025299}"/>
                  </a:ext>
                </a:extLst>
              </p:cNvPr>
              <p:cNvSpPr/>
              <p:nvPr/>
            </p:nvSpPr>
            <p:spPr>
              <a:xfrm>
                <a:off x="1907503" y="6027083"/>
                <a:ext cx="250600" cy="45719"/>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50000"/>
                    </a:schemeClr>
                  </a:solidFill>
                </a:endParaRPr>
              </a:p>
            </p:txBody>
          </p:sp>
          <p:sp>
            <p:nvSpPr>
              <p:cNvPr id="95" name="箭头: 右 94">
                <a:extLst>
                  <a:ext uri="{FF2B5EF4-FFF2-40B4-BE49-F238E27FC236}">
                    <a16:creationId xmlns:a16="http://schemas.microsoft.com/office/drawing/2014/main" id="{5B7C3FE4-E9CC-4B89-ACB6-A4366FB53597}"/>
                  </a:ext>
                </a:extLst>
              </p:cNvPr>
              <p:cNvSpPr/>
              <p:nvPr/>
            </p:nvSpPr>
            <p:spPr>
              <a:xfrm>
                <a:off x="5938715" y="6041207"/>
                <a:ext cx="222075" cy="45719"/>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50000"/>
                    </a:schemeClr>
                  </a:solidFill>
                </a:endParaRPr>
              </a:p>
            </p:txBody>
          </p:sp>
          <p:sp>
            <p:nvSpPr>
              <p:cNvPr id="96" name="箭头: 右 95">
                <a:extLst>
                  <a:ext uri="{FF2B5EF4-FFF2-40B4-BE49-F238E27FC236}">
                    <a16:creationId xmlns:a16="http://schemas.microsoft.com/office/drawing/2014/main" id="{1C9BEC21-A935-4262-80A4-33545FE6A56D}"/>
                  </a:ext>
                </a:extLst>
              </p:cNvPr>
              <p:cNvSpPr/>
              <p:nvPr/>
            </p:nvSpPr>
            <p:spPr>
              <a:xfrm>
                <a:off x="9689685" y="6072802"/>
                <a:ext cx="226199" cy="45719"/>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50000"/>
                    </a:schemeClr>
                  </a:solidFill>
                </a:endParaRPr>
              </a:p>
            </p:txBody>
          </p:sp>
          <p:cxnSp>
            <p:nvCxnSpPr>
              <p:cNvPr id="98" name="直接箭头连接符 97">
                <a:extLst>
                  <a:ext uri="{FF2B5EF4-FFF2-40B4-BE49-F238E27FC236}">
                    <a16:creationId xmlns:a16="http://schemas.microsoft.com/office/drawing/2014/main" id="{1ACE2FD3-14B5-4644-85F8-127C0A4EA4B9}"/>
                  </a:ext>
                </a:extLst>
              </p:cNvPr>
              <p:cNvCxnSpPr>
                <a:stCxn id="16" idx="0"/>
              </p:cNvCxnSpPr>
              <p:nvPr/>
            </p:nvCxnSpPr>
            <p:spPr>
              <a:xfrm flipV="1">
                <a:off x="3033729" y="5687264"/>
                <a:ext cx="5500" cy="2041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1DECC3E2-5BFD-494B-A48A-58A990A706BE}"/>
                  </a:ext>
                </a:extLst>
              </p:cNvPr>
              <p:cNvCxnSpPr/>
              <p:nvPr/>
            </p:nvCxnSpPr>
            <p:spPr>
              <a:xfrm flipV="1">
                <a:off x="3030440" y="5259648"/>
                <a:ext cx="8789" cy="2157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ADAAE804-C6EC-4F97-9136-BEA382970A4B}"/>
                      </a:ext>
                    </a:extLst>
                  </p:cNvPr>
                  <p:cNvSpPr txBox="1"/>
                  <p:nvPr/>
                </p:nvSpPr>
                <p:spPr>
                  <a:xfrm>
                    <a:off x="2881389" y="5475352"/>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101" name="文本框 100">
                    <a:extLst>
                      <a:ext uri="{FF2B5EF4-FFF2-40B4-BE49-F238E27FC236}">
                        <a16:creationId xmlns:a16="http://schemas.microsoft.com/office/drawing/2014/main" id="{ADAAE804-C6EC-4F97-9136-BEA382970A4B}"/>
                      </a:ext>
                    </a:extLst>
                  </p:cNvPr>
                  <p:cNvSpPr txBox="1">
                    <a:spLocks noRot="1" noChangeAspect="1" noMove="1" noResize="1" noEditPoints="1" noAdjustHandles="1" noChangeArrowheads="1" noChangeShapeType="1" noTextEdit="1"/>
                  </p:cNvSpPr>
                  <p:nvPr/>
                </p:nvSpPr>
                <p:spPr>
                  <a:xfrm>
                    <a:off x="2881389" y="5475352"/>
                    <a:ext cx="355235" cy="276999"/>
                  </a:xfrm>
                  <a:prstGeom prst="rect">
                    <a:avLst/>
                  </a:prstGeom>
                  <a:blipFill>
                    <a:blip r:embed="rId18"/>
                    <a:stretch>
                      <a:fillRect/>
                    </a:stretch>
                  </a:blipFill>
                </p:spPr>
                <p:txBody>
                  <a:bodyPr/>
                  <a:lstStyle/>
                  <a:p>
                    <a:r>
                      <a:rPr lang="zh-CN" altLang="en-US">
                        <a:noFill/>
                      </a:rPr>
                      <a:t> </a:t>
                    </a:r>
                  </a:p>
                </p:txBody>
              </p:sp>
            </mc:Fallback>
          </mc:AlternateContent>
          <p:cxnSp>
            <p:nvCxnSpPr>
              <p:cNvPr id="103" name="直接箭头连接符 102">
                <a:extLst>
                  <a:ext uri="{FF2B5EF4-FFF2-40B4-BE49-F238E27FC236}">
                    <a16:creationId xmlns:a16="http://schemas.microsoft.com/office/drawing/2014/main" id="{DB08EFF2-19F5-475F-B60B-259F2D68E433}"/>
                  </a:ext>
                </a:extLst>
              </p:cNvPr>
              <p:cNvCxnSpPr>
                <a:stCxn id="19" idx="0"/>
                <a:endCxn id="11" idx="2"/>
              </p:cNvCxnSpPr>
              <p:nvPr/>
            </p:nvCxnSpPr>
            <p:spPr>
              <a:xfrm flipV="1">
                <a:off x="2901795" y="4685945"/>
                <a:ext cx="1504649" cy="2149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C5C6AEDC-42A4-4CDA-83D4-FABC94DF5099}"/>
                  </a:ext>
                </a:extLst>
              </p:cNvPr>
              <p:cNvCxnSpPr>
                <a:endCxn id="11" idx="2"/>
              </p:cNvCxnSpPr>
              <p:nvPr/>
            </p:nvCxnSpPr>
            <p:spPr>
              <a:xfrm flipV="1">
                <a:off x="4196703" y="4685945"/>
                <a:ext cx="209741" cy="25121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9F9190FC-35DE-42CE-9522-F25D7361271D}"/>
                  </a:ext>
                </a:extLst>
              </p:cNvPr>
              <p:cNvCxnSpPr>
                <a:stCxn id="21" idx="0"/>
                <a:endCxn id="11" idx="2"/>
              </p:cNvCxnSpPr>
              <p:nvPr/>
            </p:nvCxnSpPr>
            <p:spPr>
              <a:xfrm flipH="1" flipV="1">
                <a:off x="4406444" y="4685945"/>
                <a:ext cx="1689556" cy="21462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372F88C0-E964-4B29-848D-F462CCE51EA1}"/>
                  </a:ext>
                </a:extLst>
              </p:cNvPr>
              <p:cNvCxnSpPr>
                <a:cxnSpLocks/>
                <a:stCxn id="23" idx="0"/>
              </p:cNvCxnSpPr>
              <p:nvPr/>
            </p:nvCxnSpPr>
            <p:spPr>
              <a:xfrm flipH="1" flipV="1">
                <a:off x="6709985" y="5717608"/>
                <a:ext cx="314860" cy="17606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55AB4CCC-7F0A-4D77-9E51-C61D83BA57BB}"/>
                      </a:ext>
                    </a:extLst>
                  </p:cNvPr>
                  <p:cNvSpPr txBox="1"/>
                  <p:nvPr/>
                </p:nvSpPr>
                <p:spPr>
                  <a:xfrm>
                    <a:off x="6229308" y="5494880"/>
                    <a:ext cx="39068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110" name="文本框 109">
                    <a:extLst>
                      <a:ext uri="{FF2B5EF4-FFF2-40B4-BE49-F238E27FC236}">
                        <a16:creationId xmlns:a16="http://schemas.microsoft.com/office/drawing/2014/main" id="{55AB4CCC-7F0A-4D77-9E51-C61D83BA57BB}"/>
                      </a:ext>
                    </a:extLst>
                  </p:cNvPr>
                  <p:cNvSpPr txBox="1">
                    <a:spLocks noRot="1" noChangeAspect="1" noMove="1" noResize="1" noEditPoints="1" noAdjustHandles="1" noChangeArrowheads="1" noChangeShapeType="1" noTextEdit="1"/>
                  </p:cNvSpPr>
                  <p:nvPr/>
                </p:nvSpPr>
                <p:spPr>
                  <a:xfrm>
                    <a:off x="6229308" y="5494880"/>
                    <a:ext cx="390686" cy="276999"/>
                  </a:xfrm>
                  <a:prstGeom prst="rect">
                    <a:avLst/>
                  </a:prstGeom>
                  <a:blipFill>
                    <a:blip r:embed="rId19"/>
                    <a:stretch>
                      <a:fillRect/>
                    </a:stretch>
                  </a:blipFill>
                </p:spPr>
                <p:txBody>
                  <a:bodyPr/>
                  <a:lstStyle/>
                  <a:p>
                    <a:r>
                      <a:rPr lang="zh-CN" altLang="en-US">
                        <a:noFill/>
                      </a:rPr>
                      <a:t> </a:t>
                    </a:r>
                  </a:p>
                </p:txBody>
              </p:sp>
            </mc:Fallback>
          </mc:AlternateContent>
          <p:cxnSp>
            <p:nvCxnSpPr>
              <p:cNvPr id="112" name="直接箭头连接符 111">
                <a:extLst>
                  <a:ext uri="{FF2B5EF4-FFF2-40B4-BE49-F238E27FC236}">
                    <a16:creationId xmlns:a16="http://schemas.microsoft.com/office/drawing/2014/main" id="{7D154879-E37C-4F34-B930-386B19A8C065}"/>
                  </a:ext>
                </a:extLst>
              </p:cNvPr>
              <p:cNvCxnSpPr>
                <a:cxnSpLocks/>
                <a:stCxn id="110" idx="0"/>
                <a:endCxn id="21" idx="2"/>
              </p:cNvCxnSpPr>
              <p:nvPr/>
            </p:nvCxnSpPr>
            <p:spPr>
              <a:xfrm flipH="1" flipV="1">
                <a:off x="6096000" y="5269902"/>
                <a:ext cx="328651" cy="22497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56BC3D04-DF37-41AF-B2D9-292DDA0FD6E5}"/>
                  </a:ext>
                </a:extLst>
              </p:cNvPr>
              <p:cNvCxnSpPr>
                <a:endCxn id="14" idx="2"/>
              </p:cNvCxnSpPr>
              <p:nvPr/>
            </p:nvCxnSpPr>
            <p:spPr>
              <a:xfrm flipV="1">
                <a:off x="8269382" y="4691938"/>
                <a:ext cx="1236423" cy="26576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8A174532-F50B-423F-8A48-2027EDDA05AA}"/>
                      </a:ext>
                    </a:extLst>
                  </p:cNvPr>
                  <p:cNvSpPr txBox="1"/>
                  <p:nvPr/>
                </p:nvSpPr>
                <p:spPr>
                  <a:xfrm>
                    <a:off x="10504637" y="5426265"/>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119" name="文本框 118">
                    <a:extLst>
                      <a:ext uri="{FF2B5EF4-FFF2-40B4-BE49-F238E27FC236}">
                        <a16:creationId xmlns:a16="http://schemas.microsoft.com/office/drawing/2014/main" id="{8A174532-F50B-423F-8A48-2027EDDA05AA}"/>
                      </a:ext>
                    </a:extLst>
                  </p:cNvPr>
                  <p:cNvSpPr txBox="1">
                    <a:spLocks noRot="1" noChangeAspect="1" noMove="1" noResize="1" noEditPoints="1" noAdjustHandles="1" noChangeArrowheads="1" noChangeShapeType="1" noTextEdit="1"/>
                  </p:cNvSpPr>
                  <p:nvPr/>
                </p:nvSpPr>
                <p:spPr>
                  <a:xfrm>
                    <a:off x="10504637" y="5426265"/>
                    <a:ext cx="355235" cy="276999"/>
                  </a:xfrm>
                  <a:prstGeom prst="rect">
                    <a:avLst/>
                  </a:prstGeom>
                  <a:blipFill>
                    <a:blip r:embed="rId20"/>
                    <a:stretch>
                      <a:fillRect/>
                    </a:stretch>
                  </a:blipFill>
                </p:spPr>
                <p:txBody>
                  <a:bodyPr/>
                  <a:lstStyle/>
                  <a:p>
                    <a:r>
                      <a:rPr lang="zh-CN" altLang="en-US">
                        <a:noFill/>
                      </a:rPr>
                      <a:t> </a:t>
                    </a:r>
                  </a:p>
                </p:txBody>
              </p:sp>
            </mc:Fallback>
          </mc:AlternateContent>
          <p:cxnSp>
            <p:nvCxnSpPr>
              <p:cNvPr id="121" name="直接箭头连接符 120">
                <a:extLst>
                  <a:ext uri="{FF2B5EF4-FFF2-40B4-BE49-F238E27FC236}">
                    <a16:creationId xmlns:a16="http://schemas.microsoft.com/office/drawing/2014/main" id="{3287F8D1-DB02-4F29-A02D-40C02DA2268D}"/>
                  </a:ext>
                </a:extLst>
              </p:cNvPr>
              <p:cNvCxnSpPr>
                <a:stCxn id="25" idx="0"/>
                <a:endCxn id="119" idx="2"/>
              </p:cNvCxnSpPr>
              <p:nvPr/>
            </p:nvCxnSpPr>
            <p:spPr>
              <a:xfrm flipH="1" flipV="1">
                <a:off x="10682255" y="5703264"/>
                <a:ext cx="125179" cy="1996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AD705D1F-C9DA-4CE8-89D2-6EDFDEC7A2ED}"/>
                  </a:ext>
                </a:extLst>
              </p:cNvPr>
              <p:cNvCxnSpPr>
                <a:stCxn id="119" idx="1"/>
                <a:endCxn id="30" idx="2"/>
              </p:cNvCxnSpPr>
              <p:nvPr/>
            </p:nvCxnSpPr>
            <p:spPr>
              <a:xfrm flipH="1" flipV="1">
                <a:off x="10308651" y="5259813"/>
                <a:ext cx="195986" cy="3049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815E7755-C204-4F16-8DB4-D0437F531AEF}"/>
                  </a:ext>
                </a:extLst>
              </p:cNvPr>
              <p:cNvCxnSpPr>
                <a:stCxn id="30" idx="0"/>
                <a:endCxn id="14" idx="2"/>
              </p:cNvCxnSpPr>
              <p:nvPr/>
            </p:nvCxnSpPr>
            <p:spPr>
              <a:xfrm flipH="1" flipV="1">
                <a:off x="9505805" y="4691938"/>
                <a:ext cx="802846" cy="1985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5EAAC277-5B0E-49FC-B931-896D179DF7B2}"/>
                  </a:ext>
                </a:extLst>
              </p:cNvPr>
              <p:cNvCxnSpPr>
                <a:stCxn id="11" idx="0"/>
                <a:endCxn id="6" idx="2"/>
              </p:cNvCxnSpPr>
              <p:nvPr/>
            </p:nvCxnSpPr>
            <p:spPr>
              <a:xfrm flipV="1">
                <a:off x="4406444" y="4016507"/>
                <a:ext cx="2226795" cy="30010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接箭头连接符 130">
                <a:extLst>
                  <a:ext uri="{FF2B5EF4-FFF2-40B4-BE49-F238E27FC236}">
                    <a16:creationId xmlns:a16="http://schemas.microsoft.com/office/drawing/2014/main" id="{CF62248B-A322-4D86-A0CC-A6CAB360F9DC}"/>
                  </a:ext>
                </a:extLst>
              </p:cNvPr>
              <p:cNvCxnSpPr>
                <a:endCxn id="6" idx="2"/>
              </p:cNvCxnSpPr>
              <p:nvPr/>
            </p:nvCxnSpPr>
            <p:spPr>
              <a:xfrm flipV="1">
                <a:off x="6133295" y="4016507"/>
                <a:ext cx="499944" cy="43600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接箭头连接符 132">
                <a:extLst>
                  <a:ext uri="{FF2B5EF4-FFF2-40B4-BE49-F238E27FC236}">
                    <a16:creationId xmlns:a16="http://schemas.microsoft.com/office/drawing/2014/main" id="{11489340-5D67-4FEF-867A-3E4EBA3CAA72}"/>
                  </a:ext>
                </a:extLst>
              </p:cNvPr>
              <p:cNvCxnSpPr>
                <a:stCxn id="14" idx="0"/>
                <a:endCxn id="6" idx="2"/>
              </p:cNvCxnSpPr>
              <p:nvPr/>
            </p:nvCxnSpPr>
            <p:spPr>
              <a:xfrm flipH="1" flipV="1">
                <a:off x="6633239" y="4016507"/>
                <a:ext cx="2872566" cy="30609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文本框 133">
                    <a:extLst>
                      <a:ext uri="{FF2B5EF4-FFF2-40B4-BE49-F238E27FC236}">
                        <a16:creationId xmlns:a16="http://schemas.microsoft.com/office/drawing/2014/main" id="{D16D0236-3B6F-4018-99DB-F844AE7FA043}"/>
                      </a:ext>
                    </a:extLst>
                  </p:cNvPr>
                  <p:cNvSpPr txBox="1"/>
                  <p:nvPr/>
                </p:nvSpPr>
                <p:spPr>
                  <a:xfrm>
                    <a:off x="7503810" y="4969448"/>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134" name="文本框 133">
                    <a:extLst>
                      <a:ext uri="{FF2B5EF4-FFF2-40B4-BE49-F238E27FC236}">
                        <a16:creationId xmlns:a16="http://schemas.microsoft.com/office/drawing/2014/main" id="{D16D0236-3B6F-4018-99DB-F844AE7FA043}"/>
                      </a:ext>
                    </a:extLst>
                  </p:cNvPr>
                  <p:cNvSpPr txBox="1">
                    <a:spLocks noRot="1" noChangeAspect="1" noMove="1" noResize="1" noEditPoints="1" noAdjustHandles="1" noChangeArrowheads="1" noChangeShapeType="1" noTextEdit="1"/>
                  </p:cNvSpPr>
                  <p:nvPr/>
                </p:nvSpPr>
                <p:spPr>
                  <a:xfrm>
                    <a:off x="7503810" y="4969448"/>
                    <a:ext cx="355235" cy="276999"/>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5" name="文本框 134">
                    <a:extLst>
                      <a:ext uri="{FF2B5EF4-FFF2-40B4-BE49-F238E27FC236}">
                        <a16:creationId xmlns:a16="http://schemas.microsoft.com/office/drawing/2014/main" id="{5936E8FB-7AD2-4ED9-9A68-8B423B90E385}"/>
                      </a:ext>
                    </a:extLst>
                  </p:cNvPr>
                  <p:cNvSpPr txBox="1"/>
                  <p:nvPr/>
                </p:nvSpPr>
                <p:spPr>
                  <a:xfrm>
                    <a:off x="6007724" y="4361585"/>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135" name="文本框 134">
                    <a:extLst>
                      <a:ext uri="{FF2B5EF4-FFF2-40B4-BE49-F238E27FC236}">
                        <a16:creationId xmlns:a16="http://schemas.microsoft.com/office/drawing/2014/main" id="{5936E8FB-7AD2-4ED9-9A68-8B423B90E385}"/>
                      </a:ext>
                    </a:extLst>
                  </p:cNvPr>
                  <p:cNvSpPr txBox="1">
                    <a:spLocks noRot="1" noChangeAspect="1" noMove="1" noResize="1" noEditPoints="1" noAdjustHandles="1" noChangeArrowheads="1" noChangeShapeType="1" noTextEdit="1"/>
                  </p:cNvSpPr>
                  <p:nvPr/>
                </p:nvSpPr>
                <p:spPr>
                  <a:xfrm>
                    <a:off x="6007724" y="4361585"/>
                    <a:ext cx="355235" cy="276999"/>
                  </a:xfrm>
                  <a:prstGeom prst="rect">
                    <a:avLst/>
                  </a:prstGeom>
                  <a:blipFill>
                    <a:blip r:embed="rId2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文本框 136">
                    <a:extLst>
                      <a:ext uri="{FF2B5EF4-FFF2-40B4-BE49-F238E27FC236}">
                        <a16:creationId xmlns:a16="http://schemas.microsoft.com/office/drawing/2014/main" id="{C63D62B4-55FC-4FDC-9705-EE2E666282C6}"/>
                      </a:ext>
                    </a:extLst>
                  </p:cNvPr>
                  <p:cNvSpPr txBox="1"/>
                  <p:nvPr/>
                </p:nvSpPr>
                <p:spPr>
                  <a:xfrm>
                    <a:off x="6996176" y="4348754"/>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137" name="文本框 136">
                    <a:extLst>
                      <a:ext uri="{FF2B5EF4-FFF2-40B4-BE49-F238E27FC236}">
                        <a16:creationId xmlns:a16="http://schemas.microsoft.com/office/drawing/2014/main" id="{C63D62B4-55FC-4FDC-9705-EE2E666282C6}"/>
                      </a:ext>
                    </a:extLst>
                  </p:cNvPr>
                  <p:cNvSpPr txBox="1">
                    <a:spLocks noRot="1" noChangeAspect="1" noMove="1" noResize="1" noEditPoints="1" noAdjustHandles="1" noChangeArrowheads="1" noChangeShapeType="1" noTextEdit="1"/>
                  </p:cNvSpPr>
                  <p:nvPr/>
                </p:nvSpPr>
                <p:spPr>
                  <a:xfrm>
                    <a:off x="6996176" y="4348754"/>
                    <a:ext cx="355235" cy="276999"/>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文本框 137">
                    <a:extLst>
                      <a:ext uri="{FF2B5EF4-FFF2-40B4-BE49-F238E27FC236}">
                        <a16:creationId xmlns:a16="http://schemas.microsoft.com/office/drawing/2014/main" id="{EEBAF936-BBC9-48D9-9BAC-9C075CC29395}"/>
                      </a:ext>
                    </a:extLst>
                  </p:cNvPr>
                  <p:cNvSpPr txBox="1"/>
                  <p:nvPr/>
                </p:nvSpPr>
                <p:spPr>
                  <a:xfrm>
                    <a:off x="4467394" y="5472044"/>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138" name="文本框 137">
                    <a:extLst>
                      <a:ext uri="{FF2B5EF4-FFF2-40B4-BE49-F238E27FC236}">
                        <a16:creationId xmlns:a16="http://schemas.microsoft.com/office/drawing/2014/main" id="{EEBAF936-BBC9-48D9-9BAC-9C075CC29395}"/>
                      </a:ext>
                    </a:extLst>
                  </p:cNvPr>
                  <p:cNvSpPr txBox="1">
                    <a:spLocks noRot="1" noChangeAspect="1" noMove="1" noResize="1" noEditPoints="1" noAdjustHandles="1" noChangeArrowheads="1" noChangeShapeType="1" noTextEdit="1"/>
                  </p:cNvSpPr>
                  <p:nvPr/>
                </p:nvSpPr>
                <p:spPr>
                  <a:xfrm>
                    <a:off x="4467394" y="5472044"/>
                    <a:ext cx="355235" cy="276999"/>
                  </a:xfrm>
                  <a:prstGeom prst="rect">
                    <a:avLst/>
                  </a:prstGeom>
                  <a:blipFill>
                    <a:blip r:embed="rId2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9" name="文本框 138">
                    <a:extLst>
                      <a:ext uri="{FF2B5EF4-FFF2-40B4-BE49-F238E27FC236}">
                        <a16:creationId xmlns:a16="http://schemas.microsoft.com/office/drawing/2014/main" id="{043C9992-DBAE-4235-961D-3BEC1D214D13}"/>
                      </a:ext>
                    </a:extLst>
                  </p:cNvPr>
                  <p:cNvSpPr txBox="1"/>
                  <p:nvPr/>
                </p:nvSpPr>
                <p:spPr>
                  <a:xfrm>
                    <a:off x="5545422" y="5478559"/>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139" name="文本框 138">
                    <a:extLst>
                      <a:ext uri="{FF2B5EF4-FFF2-40B4-BE49-F238E27FC236}">
                        <a16:creationId xmlns:a16="http://schemas.microsoft.com/office/drawing/2014/main" id="{043C9992-DBAE-4235-961D-3BEC1D214D13}"/>
                      </a:ext>
                    </a:extLst>
                  </p:cNvPr>
                  <p:cNvSpPr txBox="1">
                    <a:spLocks noRot="1" noChangeAspect="1" noMove="1" noResize="1" noEditPoints="1" noAdjustHandles="1" noChangeArrowheads="1" noChangeShapeType="1" noTextEdit="1"/>
                  </p:cNvSpPr>
                  <p:nvPr/>
                </p:nvSpPr>
                <p:spPr>
                  <a:xfrm>
                    <a:off x="5545422" y="5478559"/>
                    <a:ext cx="355235" cy="276999"/>
                  </a:xfrm>
                  <a:prstGeom prst="rect">
                    <a:avLst/>
                  </a:prstGeom>
                  <a:blipFill>
                    <a:blip r:embed="rId2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0" name="文本框 139">
                    <a:extLst>
                      <a:ext uri="{FF2B5EF4-FFF2-40B4-BE49-F238E27FC236}">
                        <a16:creationId xmlns:a16="http://schemas.microsoft.com/office/drawing/2014/main" id="{FB608563-416B-4074-B1FF-59D192C169E1}"/>
                      </a:ext>
                    </a:extLst>
                  </p:cNvPr>
                  <p:cNvSpPr txBox="1"/>
                  <p:nvPr/>
                </p:nvSpPr>
                <p:spPr>
                  <a:xfrm>
                    <a:off x="3604972" y="5486409"/>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140" name="文本框 139">
                    <a:extLst>
                      <a:ext uri="{FF2B5EF4-FFF2-40B4-BE49-F238E27FC236}">
                        <a16:creationId xmlns:a16="http://schemas.microsoft.com/office/drawing/2014/main" id="{FB608563-416B-4074-B1FF-59D192C169E1}"/>
                      </a:ext>
                    </a:extLst>
                  </p:cNvPr>
                  <p:cNvSpPr txBox="1">
                    <a:spLocks noRot="1" noChangeAspect="1" noMove="1" noResize="1" noEditPoints="1" noAdjustHandles="1" noChangeArrowheads="1" noChangeShapeType="1" noTextEdit="1"/>
                  </p:cNvSpPr>
                  <p:nvPr/>
                </p:nvSpPr>
                <p:spPr>
                  <a:xfrm>
                    <a:off x="3604972" y="5486409"/>
                    <a:ext cx="355235" cy="276999"/>
                  </a:xfrm>
                  <a:prstGeom prst="rect">
                    <a:avLst/>
                  </a:prstGeom>
                  <a:blipFill>
                    <a:blip r:embed="rId26"/>
                    <a:stretch>
                      <a:fillRect/>
                    </a:stretch>
                  </a:blipFill>
                </p:spPr>
                <p:txBody>
                  <a:bodyPr/>
                  <a:lstStyle/>
                  <a:p>
                    <a:r>
                      <a:rPr lang="zh-CN" altLang="en-US">
                        <a:noFill/>
                      </a:rPr>
                      <a:t> </a:t>
                    </a:r>
                  </a:p>
                </p:txBody>
              </p:sp>
            </mc:Fallback>
          </mc:AlternateContent>
          <p:cxnSp>
            <p:nvCxnSpPr>
              <p:cNvPr id="142" name="直接箭头连接符 141">
                <a:extLst>
                  <a:ext uri="{FF2B5EF4-FFF2-40B4-BE49-F238E27FC236}">
                    <a16:creationId xmlns:a16="http://schemas.microsoft.com/office/drawing/2014/main" id="{96DD2A68-16FF-4670-BA10-4A6A178876E4}"/>
                  </a:ext>
                </a:extLst>
              </p:cNvPr>
              <p:cNvCxnSpPr>
                <a:stCxn id="140" idx="0"/>
              </p:cNvCxnSpPr>
              <p:nvPr/>
            </p:nvCxnSpPr>
            <p:spPr>
              <a:xfrm flipH="1" flipV="1">
                <a:off x="3061017" y="5289923"/>
                <a:ext cx="721573" cy="1964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8132E46B-B51D-4746-9E8F-E32F038B3D59}"/>
                  </a:ext>
                </a:extLst>
              </p:cNvPr>
              <p:cNvCxnSpPr>
                <a:stCxn id="138" idx="3"/>
                <a:endCxn id="21" idx="2"/>
              </p:cNvCxnSpPr>
              <p:nvPr/>
            </p:nvCxnSpPr>
            <p:spPr>
              <a:xfrm flipV="1">
                <a:off x="4822629" y="5269902"/>
                <a:ext cx="1273371" cy="3406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5" name="文本框 144">
                    <a:extLst>
                      <a:ext uri="{FF2B5EF4-FFF2-40B4-BE49-F238E27FC236}">
                        <a16:creationId xmlns:a16="http://schemas.microsoft.com/office/drawing/2014/main" id="{79091304-9F6F-4BCD-991A-C1E7EC88DA9C}"/>
                      </a:ext>
                    </a:extLst>
                  </p:cNvPr>
                  <p:cNvSpPr txBox="1"/>
                  <p:nvPr/>
                </p:nvSpPr>
                <p:spPr>
                  <a:xfrm>
                    <a:off x="9315814" y="5413120"/>
                    <a:ext cx="35523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6">
                                  <a:lumMod val="50000"/>
                                </a:schemeClr>
                              </a:solidFill>
                              <a:latin typeface="Cambria Math" panose="02040503050406030204" pitchFamily="18" charset="0"/>
                            </a:rPr>
                            <m:t>⋯</m:t>
                          </m:r>
                        </m:oMath>
                      </m:oMathPara>
                    </a14:m>
                    <a:endParaRPr lang="zh-CN" altLang="en-US" b="1">
                      <a:solidFill>
                        <a:schemeClr val="accent6">
                          <a:lumMod val="50000"/>
                        </a:schemeClr>
                      </a:solidFill>
                    </a:endParaRPr>
                  </a:p>
                </p:txBody>
              </p:sp>
            </mc:Choice>
            <mc:Fallback xmlns="">
              <p:sp>
                <p:nvSpPr>
                  <p:cNvPr id="145" name="文本框 144">
                    <a:extLst>
                      <a:ext uri="{FF2B5EF4-FFF2-40B4-BE49-F238E27FC236}">
                        <a16:creationId xmlns:a16="http://schemas.microsoft.com/office/drawing/2014/main" id="{79091304-9F6F-4BCD-991A-C1E7EC88DA9C}"/>
                      </a:ext>
                    </a:extLst>
                  </p:cNvPr>
                  <p:cNvSpPr txBox="1">
                    <a:spLocks noRot="1" noChangeAspect="1" noMove="1" noResize="1" noEditPoints="1" noAdjustHandles="1" noChangeArrowheads="1" noChangeShapeType="1" noTextEdit="1"/>
                  </p:cNvSpPr>
                  <p:nvPr/>
                </p:nvSpPr>
                <p:spPr>
                  <a:xfrm>
                    <a:off x="9315814" y="5413120"/>
                    <a:ext cx="355235" cy="276999"/>
                  </a:xfrm>
                  <a:prstGeom prst="rect">
                    <a:avLst/>
                  </a:prstGeom>
                  <a:blipFill>
                    <a:blip r:embed="rId27"/>
                    <a:stretch>
                      <a:fillRect/>
                    </a:stretch>
                  </a:blipFill>
                </p:spPr>
                <p:txBody>
                  <a:bodyPr/>
                  <a:lstStyle/>
                  <a:p>
                    <a:r>
                      <a:rPr lang="zh-CN" altLang="en-US">
                        <a:noFill/>
                      </a:rPr>
                      <a:t> </a:t>
                    </a:r>
                  </a:p>
                </p:txBody>
              </p:sp>
            </mc:Fallback>
          </mc:AlternateContent>
          <p:cxnSp>
            <p:nvCxnSpPr>
              <p:cNvPr id="147" name="直接箭头连接符 146">
                <a:extLst>
                  <a:ext uri="{FF2B5EF4-FFF2-40B4-BE49-F238E27FC236}">
                    <a16:creationId xmlns:a16="http://schemas.microsoft.com/office/drawing/2014/main" id="{B29A4ECE-07A7-4EB1-B883-16B073C8BA8D}"/>
                  </a:ext>
                </a:extLst>
              </p:cNvPr>
              <p:cNvCxnSpPr>
                <a:stCxn id="145" idx="0"/>
                <a:endCxn id="30" idx="2"/>
              </p:cNvCxnSpPr>
              <p:nvPr/>
            </p:nvCxnSpPr>
            <p:spPr>
              <a:xfrm flipV="1">
                <a:off x="9493432" y="5259813"/>
                <a:ext cx="815219" cy="1533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0" name="直接箭头连接符 149">
              <a:extLst>
                <a:ext uri="{FF2B5EF4-FFF2-40B4-BE49-F238E27FC236}">
                  <a16:creationId xmlns:a16="http://schemas.microsoft.com/office/drawing/2014/main" id="{CEF50F38-D1F6-42D1-9A3D-17E0854DEB46}"/>
                </a:ext>
              </a:extLst>
            </p:cNvPr>
            <p:cNvCxnSpPr>
              <a:cxnSpLocks/>
            </p:cNvCxnSpPr>
            <p:nvPr/>
          </p:nvCxnSpPr>
          <p:spPr>
            <a:xfrm>
              <a:off x="10179885" y="3771662"/>
              <a:ext cx="782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2" name="文本框 151">
              <a:extLst>
                <a:ext uri="{FF2B5EF4-FFF2-40B4-BE49-F238E27FC236}">
                  <a16:creationId xmlns:a16="http://schemas.microsoft.com/office/drawing/2014/main" id="{2CB165B9-ABC3-4C51-BECE-1CEFB2BBA308}"/>
                </a:ext>
              </a:extLst>
            </p:cNvPr>
            <p:cNvSpPr txBox="1"/>
            <p:nvPr/>
          </p:nvSpPr>
          <p:spPr>
            <a:xfrm>
              <a:off x="11065850" y="3623608"/>
              <a:ext cx="666900" cy="276999"/>
            </a:xfrm>
            <a:prstGeom prst="rect">
              <a:avLst/>
            </a:prstGeom>
            <a:noFill/>
          </p:spPr>
          <p:txBody>
            <a:bodyPr wrap="square" tIns="0" bIns="0" rtlCol="0">
              <a:spAutoFit/>
            </a:bodyPr>
            <a:lstStyle/>
            <a:p>
              <a:r>
                <a:rPr lang="zh-CN" altLang="en-US" b="1">
                  <a:solidFill>
                    <a:srgbClr val="002060"/>
                  </a:solidFill>
                </a:rPr>
                <a:t>分解</a:t>
              </a:r>
            </a:p>
          </p:txBody>
        </p:sp>
        <p:cxnSp>
          <p:nvCxnSpPr>
            <p:cNvPr id="154" name="直接箭头连接符 153">
              <a:extLst>
                <a:ext uri="{FF2B5EF4-FFF2-40B4-BE49-F238E27FC236}">
                  <a16:creationId xmlns:a16="http://schemas.microsoft.com/office/drawing/2014/main" id="{13675B55-7D4E-481B-A5AA-CC380522CC7D}"/>
                </a:ext>
              </a:extLst>
            </p:cNvPr>
            <p:cNvCxnSpPr/>
            <p:nvPr/>
          </p:nvCxnSpPr>
          <p:spPr>
            <a:xfrm>
              <a:off x="10179885" y="4054535"/>
              <a:ext cx="782436"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5" name="文本框 154">
              <a:extLst>
                <a:ext uri="{FF2B5EF4-FFF2-40B4-BE49-F238E27FC236}">
                  <a16:creationId xmlns:a16="http://schemas.microsoft.com/office/drawing/2014/main" id="{735616E9-729F-406B-B516-069B8D299747}"/>
                </a:ext>
              </a:extLst>
            </p:cNvPr>
            <p:cNvSpPr txBox="1"/>
            <p:nvPr/>
          </p:nvSpPr>
          <p:spPr>
            <a:xfrm>
              <a:off x="11067682" y="3919458"/>
              <a:ext cx="666900" cy="276999"/>
            </a:xfrm>
            <a:prstGeom prst="rect">
              <a:avLst/>
            </a:prstGeom>
            <a:noFill/>
          </p:spPr>
          <p:txBody>
            <a:bodyPr wrap="square" tIns="0" bIns="0" rtlCol="0">
              <a:spAutoFit/>
            </a:bodyPr>
            <a:lstStyle/>
            <a:p>
              <a:r>
                <a:rPr lang="zh-CN" altLang="en-US" b="1">
                  <a:solidFill>
                    <a:srgbClr val="C00000"/>
                  </a:solidFill>
                </a:rPr>
                <a:t>治理</a:t>
              </a:r>
            </a:p>
          </p:txBody>
        </p:sp>
        <p:sp>
          <p:nvSpPr>
            <p:cNvPr id="156" name="箭头: 右 155">
              <a:extLst>
                <a:ext uri="{FF2B5EF4-FFF2-40B4-BE49-F238E27FC236}">
                  <a16:creationId xmlns:a16="http://schemas.microsoft.com/office/drawing/2014/main" id="{2E53B02A-AE34-47ED-BDB0-559B475C4E2E}"/>
                </a:ext>
              </a:extLst>
            </p:cNvPr>
            <p:cNvSpPr/>
            <p:nvPr/>
          </p:nvSpPr>
          <p:spPr>
            <a:xfrm>
              <a:off x="10179885" y="4313271"/>
              <a:ext cx="389800" cy="45719"/>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文本框 156">
              <a:extLst>
                <a:ext uri="{FF2B5EF4-FFF2-40B4-BE49-F238E27FC236}">
                  <a16:creationId xmlns:a16="http://schemas.microsoft.com/office/drawing/2014/main" id="{C4D71A18-82CA-4780-BC3B-121F8351D80D}"/>
                </a:ext>
              </a:extLst>
            </p:cNvPr>
            <p:cNvSpPr txBox="1"/>
            <p:nvPr/>
          </p:nvSpPr>
          <p:spPr>
            <a:xfrm>
              <a:off x="10647259" y="4162817"/>
              <a:ext cx="1160999" cy="369332"/>
            </a:xfrm>
            <a:prstGeom prst="rect">
              <a:avLst/>
            </a:prstGeom>
            <a:noFill/>
          </p:spPr>
          <p:txBody>
            <a:bodyPr wrap="square" rtlCol="0">
              <a:spAutoFit/>
            </a:bodyPr>
            <a:lstStyle/>
            <a:p>
              <a:r>
                <a:rPr lang="zh-CN" altLang="en-US" b="1">
                  <a:solidFill>
                    <a:schemeClr val="accent2">
                      <a:lumMod val="50000"/>
                    </a:schemeClr>
                  </a:solidFill>
                </a:rPr>
                <a:t>直接求解</a:t>
              </a:r>
            </a:p>
          </p:txBody>
        </p:sp>
        <p:sp>
          <p:nvSpPr>
            <p:cNvPr id="158" name="文本框 157">
              <a:extLst>
                <a:ext uri="{FF2B5EF4-FFF2-40B4-BE49-F238E27FC236}">
                  <a16:creationId xmlns:a16="http://schemas.microsoft.com/office/drawing/2014/main" id="{1F514EFC-0263-4B21-9A3B-D798692082CE}"/>
                </a:ext>
              </a:extLst>
            </p:cNvPr>
            <p:cNvSpPr txBox="1"/>
            <p:nvPr/>
          </p:nvSpPr>
          <p:spPr>
            <a:xfrm>
              <a:off x="792697" y="3676364"/>
              <a:ext cx="2862417"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分治算法求解过程示意图</a:t>
              </a:r>
            </a:p>
          </p:txBody>
        </p:sp>
      </p:grpSp>
    </p:spTree>
    <p:extLst>
      <p:ext uri="{BB962C8B-B14F-4D97-AF65-F5344CB8AC3E}">
        <p14:creationId xmlns:p14="http://schemas.microsoft.com/office/powerpoint/2010/main" val="2010414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分治算法与递推关系式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分治算法举例</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F8FE4192-60FE-4787-B0B8-D3C0B232E133}"/>
                  </a:ext>
                </a:extLst>
              </p:cNvPr>
              <p:cNvSpPr/>
              <p:nvPr/>
            </p:nvSpPr>
            <p:spPr>
              <a:xfrm>
                <a:off x="828879" y="1436206"/>
                <a:ext cx="10534240" cy="4157870"/>
              </a:xfrm>
              <a:prstGeom prst="rect">
                <a:avLst/>
              </a:prstGeom>
              <a:solidFill>
                <a:schemeClr val="accent5">
                  <a:lumMod val="20000"/>
                  <a:lumOff val="80000"/>
                  <a:alpha val="50000"/>
                </a:schemeClr>
              </a:solidFill>
            </p:spPr>
            <p:txBody>
              <a:bodyPr wrap="square">
                <a:spAutoFit/>
              </a:bodyPr>
              <a:lstStyle/>
              <a:p>
                <a:pPr algn="ctr">
                  <a:spcBef>
                    <a:spcPts val="600"/>
                  </a:spcBef>
                  <a:spcAft>
                    <a:spcPts val="1200"/>
                  </a:spcAft>
                </a:pPr>
                <a:r>
                  <a:rPr lang="zh-CN" altLang="en-US" sz="2800" b="1">
                    <a:solidFill>
                      <a:srgbClr val="C00000"/>
                    </a:solidFill>
                  </a:rPr>
                  <a:t>归并排序</a:t>
                </a:r>
                <a:r>
                  <a:rPr lang="en-US" altLang="zh-CN" sz="2800" b="1">
                    <a:solidFill>
                      <a:srgbClr val="C00000"/>
                    </a:solidFill>
                  </a:rPr>
                  <a:t>(merge sort)</a:t>
                </a:r>
              </a:p>
              <a:p>
                <a:pPr marL="285750" indent="-285750">
                  <a:spcBef>
                    <a:spcPts val="600"/>
                  </a:spcBef>
                  <a:spcAft>
                    <a:spcPts val="1200"/>
                  </a:spcAft>
                  <a:buFont typeface="Arial" panose="020B0604020202020204" pitchFamily="34" charset="0"/>
                  <a:buChar char="•"/>
                </a:pPr>
                <a:r>
                  <a:rPr lang="zh-CN" altLang="en-US" sz="2400" b="1">
                    <a:solidFill>
                      <a:srgbClr val="002060"/>
                    </a:solidFill>
                    <a:latin typeface="楷体" panose="02010609060101010101" pitchFamily="49" charset="-122"/>
                    <a:ea typeface="楷体" panose="02010609060101010101" pitchFamily="49" charset="-122"/>
                  </a:rPr>
                  <a:t>输入是一组整数</a:t>
                </a:r>
                <a14:m>
                  <m:oMath xmlns:m="http://schemas.openxmlformats.org/officeDocument/2006/math">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𝒂</m:t>
                        </m:r>
                      </m:e>
                      <m:sub>
                        <m:r>
                          <a:rPr lang="en-US" altLang="zh-CN" sz="2400" b="1" i="1" smtClean="0">
                            <a:solidFill>
                              <a:srgbClr val="002060"/>
                            </a:solidFill>
                            <a:latin typeface="Cambria Math" panose="02040503050406030204" pitchFamily="18" charset="0"/>
                          </a:rPr>
                          <m:t>𝟏</m:t>
                        </m:r>
                      </m:sub>
                    </m:sSub>
                    <m:r>
                      <a:rPr lang="en-US" altLang="zh-CN" sz="2400" b="1" i="1" smtClean="0">
                        <a:solidFill>
                          <a:srgbClr val="002060"/>
                        </a:solidFill>
                        <a:latin typeface="Cambria Math" panose="02040503050406030204" pitchFamily="18" charset="0"/>
                      </a:rPr>
                      <m:t>, </m:t>
                    </m:r>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𝒂</m:t>
                        </m:r>
                      </m:e>
                      <m:sub>
                        <m:r>
                          <a:rPr lang="en-US" altLang="zh-CN" sz="2400" b="1" i="1" smtClean="0">
                            <a:solidFill>
                              <a:srgbClr val="002060"/>
                            </a:solidFill>
                            <a:latin typeface="Cambria Math" panose="02040503050406030204" pitchFamily="18" charset="0"/>
                          </a:rPr>
                          <m:t>𝟐</m:t>
                        </m:r>
                      </m:sub>
                    </m:sSub>
                    <m:r>
                      <a:rPr lang="en-US" altLang="zh-CN" sz="2400" b="1" i="1" smtClean="0">
                        <a:solidFill>
                          <a:srgbClr val="002060"/>
                        </a:solidFill>
                        <a:latin typeface="Cambria Math" panose="02040503050406030204" pitchFamily="18" charset="0"/>
                      </a:rPr>
                      <m:t>,⋯, </m:t>
                    </m:r>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𝒂</m:t>
                        </m:r>
                      </m:e>
                      <m:sub>
                        <m:r>
                          <a:rPr lang="en-US" altLang="zh-CN" sz="2400" b="1" i="1" smtClean="0">
                            <a:solidFill>
                              <a:srgbClr val="002060"/>
                            </a:solidFill>
                            <a:latin typeface="Cambria Math" panose="02040503050406030204" pitchFamily="18" charset="0"/>
                          </a:rPr>
                          <m:t>𝒏</m:t>
                        </m:r>
                      </m:sub>
                    </m:sSub>
                  </m:oMath>
                </a14:m>
                <a:r>
                  <a:rPr lang="zh-CN" altLang="en-US" sz="2400" b="1">
                    <a:solidFill>
                      <a:srgbClr val="002060"/>
                    </a:solidFill>
                    <a:latin typeface="楷体" panose="02010609060101010101" pitchFamily="49" charset="-122"/>
                    <a:ea typeface="楷体" panose="02010609060101010101" pitchFamily="49" charset="-122"/>
                  </a:rPr>
                  <a:t>，输出是从小到大的排列</a:t>
                </a:r>
                <a14:m>
                  <m:oMath xmlns:m="http://schemas.openxmlformats.org/officeDocument/2006/math">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𝒂</m:t>
                        </m:r>
                      </m:e>
                      <m:sub>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𝒔</m:t>
                            </m:r>
                          </m:e>
                          <m:sub>
                            <m:r>
                              <a:rPr lang="en-US" altLang="zh-CN" sz="2400" b="1" i="1" smtClean="0">
                                <a:solidFill>
                                  <a:srgbClr val="002060"/>
                                </a:solidFill>
                                <a:latin typeface="Cambria Math" panose="02040503050406030204" pitchFamily="18" charset="0"/>
                              </a:rPr>
                              <m:t>𝟏</m:t>
                            </m:r>
                          </m:sub>
                        </m:sSub>
                      </m:sub>
                    </m:sSub>
                    <m:r>
                      <a:rPr lang="en-US" altLang="zh-CN" sz="2400" b="1" i="1" smtClean="0">
                        <a:solidFill>
                          <a:srgbClr val="002060"/>
                        </a:solidFill>
                        <a:latin typeface="Cambria Math" panose="02040503050406030204" pitchFamily="18" charset="0"/>
                      </a:rPr>
                      <m:t>≤</m:t>
                    </m:r>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𝒂</m:t>
                        </m:r>
                      </m:e>
                      <m:sub>
                        <m:sSub>
                          <m:sSubPr>
                            <m:ctrlPr>
                              <a:rPr lang="en-US" altLang="zh-CN" sz="2400" b="1" i="1">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𝒔</m:t>
                            </m:r>
                          </m:e>
                          <m:sub>
                            <m:r>
                              <a:rPr lang="en-US" altLang="zh-CN" sz="2400" b="1" i="1" smtClean="0">
                                <a:solidFill>
                                  <a:srgbClr val="002060"/>
                                </a:solidFill>
                                <a:latin typeface="Cambria Math" panose="02040503050406030204" pitchFamily="18" charset="0"/>
                              </a:rPr>
                              <m:t>𝟐</m:t>
                            </m:r>
                          </m:sub>
                        </m:sSub>
                      </m:sub>
                    </m:sSub>
                    <m:r>
                      <a:rPr lang="en-US" altLang="zh-CN" sz="2400" b="1" i="1" smtClean="0">
                        <a:solidFill>
                          <a:srgbClr val="002060"/>
                        </a:solidFill>
                        <a:latin typeface="Cambria Math" panose="02040503050406030204" pitchFamily="18" charset="0"/>
                      </a:rPr>
                      <m:t>≤⋯≤</m:t>
                    </m:r>
                    <m:sSub>
                      <m:sSubPr>
                        <m:ctrlPr>
                          <a:rPr lang="en-US" altLang="zh-CN" sz="2400" b="1" i="1">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𝒂</m:t>
                        </m:r>
                      </m:e>
                      <m:sub>
                        <m:sSub>
                          <m:sSubPr>
                            <m:ctrlPr>
                              <a:rPr lang="en-US" altLang="zh-CN" sz="2400" b="1" i="1">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𝒔</m:t>
                            </m:r>
                          </m:e>
                          <m:sub>
                            <m:r>
                              <a:rPr lang="en-US" altLang="zh-CN" sz="2400" b="1" i="1" smtClean="0">
                                <a:solidFill>
                                  <a:srgbClr val="002060"/>
                                </a:solidFill>
                                <a:latin typeface="Cambria Math" panose="02040503050406030204" pitchFamily="18" charset="0"/>
                              </a:rPr>
                              <m:t>𝒏</m:t>
                            </m:r>
                          </m:sub>
                        </m:sSub>
                      </m:sub>
                    </m:sSub>
                  </m:oMath>
                </a14:m>
                <a:endParaRPr lang="en-US" altLang="zh-CN" sz="2400" b="1">
                  <a:latin typeface="楷体" panose="02010609060101010101" pitchFamily="49" charset="-122"/>
                  <a:ea typeface="楷体" panose="02010609060101010101" pitchFamily="49" charset="-122"/>
                </a:endParaRPr>
              </a:p>
              <a:p>
                <a:pPr marL="285750" indent="-285750">
                  <a:spcBef>
                    <a:spcPts val="600"/>
                  </a:spcBef>
                  <a:spcAft>
                    <a:spcPts val="1200"/>
                  </a:spcAft>
                  <a:buFont typeface="Arial" panose="020B0604020202020204" pitchFamily="34" charset="0"/>
                  <a:buChar char="•"/>
                </a:pPr>
                <a:r>
                  <a:rPr lang="zh-CN" altLang="en-US" sz="2400" b="1">
                    <a:solidFill>
                      <a:srgbClr val="C00000"/>
                    </a:solidFill>
                  </a:rPr>
                  <a:t>分解</a:t>
                </a:r>
                <a:r>
                  <a:rPr lang="zh-CN" altLang="en-US" sz="2400" b="1">
                    <a:solidFill>
                      <a:schemeClr val="accent6">
                        <a:lumMod val="50000"/>
                      </a:schemeClr>
                    </a:solidFill>
                  </a:rPr>
                  <a:t>阶段：归并排序将这一组数据分成</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𝟐</m:t>
                    </m:r>
                  </m:oMath>
                </a14:m>
                <a:r>
                  <a:rPr lang="zh-CN" altLang="en-US" sz="2400" b="1">
                    <a:solidFill>
                      <a:schemeClr val="accent6">
                        <a:lumMod val="50000"/>
                      </a:schemeClr>
                    </a:solidFill>
                  </a:rPr>
                  <a:t>组数据，每组大致有</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𝒏</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𝟐</m:t>
                    </m:r>
                  </m:oMath>
                </a14:m>
                <a:r>
                  <a:rPr lang="zh-CN" altLang="en-US" sz="2400" b="1">
                    <a:solidFill>
                      <a:schemeClr val="accent6">
                        <a:lumMod val="50000"/>
                      </a:schemeClr>
                    </a:solidFill>
                  </a:rPr>
                  <a:t>个</a:t>
                </a:r>
              </a:p>
              <a:p>
                <a:pPr marL="742950" lvl="1" indent="-285750">
                  <a:spcBef>
                    <a:spcPts val="600"/>
                  </a:spcBef>
                  <a:spcAft>
                    <a:spcPts val="12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对这两组数据分别</a:t>
                </a:r>
                <a:r>
                  <a:rPr lang="zh-CN" altLang="en-US" sz="2400" b="1">
                    <a:solidFill>
                      <a:srgbClr val="C00000"/>
                    </a:solidFill>
                  </a:rPr>
                  <a:t>递归</a:t>
                </a:r>
                <a:r>
                  <a:rPr lang="zh-CN" altLang="en-US" sz="2400" b="1">
                    <a:solidFill>
                      <a:schemeClr val="accent2">
                        <a:lumMod val="50000"/>
                      </a:schemeClr>
                    </a:solidFill>
                    <a:latin typeface="楷体" panose="02010609060101010101" pitchFamily="49" charset="-122"/>
                    <a:ea typeface="楷体" panose="02010609060101010101" pitchFamily="49" charset="-122"/>
                  </a:rPr>
                  <a:t>地再使用归并排序算法</a:t>
                </a:r>
              </a:p>
              <a:p>
                <a:pPr marL="742950" lvl="1" indent="-285750">
                  <a:spcBef>
                    <a:spcPts val="600"/>
                  </a:spcBef>
                  <a:spcAft>
                    <a:spcPts val="12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直到每组数据只有两个，甚至一个，这时很容易直接将它们排序</a:t>
                </a:r>
              </a:p>
              <a:p>
                <a:pPr marL="285750" indent="-285750">
                  <a:spcBef>
                    <a:spcPts val="600"/>
                  </a:spcBef>
                  <a:spcAft>
                    <a:spcPts val="1200"/>
                  </a:spcAft>
                  <a:buFont typeface="Arial" panose="020B0604020202020204" pitchFamily="34" charset="0"/>
                  <a:buChar char="•"/>
                </a:pPr>
                <a:r>
                  <a:rPr lang="zh-CN" altLang="en-US" sz="2400" b="1">
                    <a:solidFill>
                      <a:srgbClr val="C00000"/>
                    </a:solidFill>
                  </a:rPr>
                  <a:t>治理</a:t>
                </a:r>
                <a:r>
                  <a:rPr lang="zh-CN" altLang="en-US" sz="2400" b="1">
                    <a:solidFill>
                      <a:schemeClr val="accent6">
                        <a:lumMod val="50000"/>
                      </a:schemeClr>
                    </a:solidFill>
                  </a:rPr>
                  <a:t>阶段：对分别大致有</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𝒏</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𝟐</m:t>
                    </m:r>
                  </m:oMath>
                </a14:m>
                <a:r>
                  <a:rPr lang="zh-CN" altLang="en-US" sz="2400" b="1">
                    <a:solidFill>
                      <a:schemeClr val="accent6">
                        <a:lumMod val="50000"/>
                      </a:schemeClr>
                    </a:solidFill>
                  </a:rPr>
                  <a:t>个的两组已经排序好数据进行</a:t>
                </a:r>
                <a:r>
                  <a:rPr lang="zh-CN" altLang="en-US" sz="2400" b="1">
                    <a:solidFill>
                      <a:srgbClr val="C00000"/>
                    </a:solidFill>
                  </a:rPr>
                  <a:t>归并</a:t>
                </a:r>
              </a:p>
              <a:p>
                <a:pPr marL="742950" lvl="1" indent="-285750">
                  <a:spcBef>
                    <a:spcPts val="600"/>
                  </a:spcBef>
                  <a:spcAft>
                    <a:spcPts val="12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这时只需要进行</a:t>
                </a:r>
                <a14:m>
                  <m:oMath xmlns:m="http://schemas.openxmlformats.org/officeDocument/2006/math">
                    <m:r>
                      <a:rPr lang="en-US" altLang="zh-CN" sz="2400" b="1">
                        <a:solidFill>
                          <a:schemeClr val="accent2">
                            <a:lumMod val="50000"/>
                          </a:schemeClr>
                        </a:solidFill>
                        <a:latin typeface="Cambria Math" panose="02040503050406030204" pitchFamily="18" charset="0"/>
                        <a:ea typeface="楷体" panose="02010609060101010101" pitchFamily="49" charset="-122"/>
                      </a:rPr>
                      <m:t>𝑶</m:t>
                    </m:r>
                    <m:r>
                      <a:rPr lang="en-US" altLang="zh-CN" sz="2400" b="1">
                        <a:solidFill>
                          <a:schemeClr val="accent2">
                            <a:lumMod val="50000"/>
                          </a:schemeClr>
                        </a:solidFill>
                        <a:latin typeface="Cambria Math" panose="02040503050406030204" pitchFamily="18" charset="0"/>
                        <a:ea typeface="楷体" panose="02010609060101010101" pitchFamily="49" charset="-122"/>
                      </a:rPr>
                      <m:t>(</m:t>
                    </m:r>
                    <m:r>
                      <a:rPr lang="en-US" altLang="zh-CN" sz="2400" b="1">
                        <a:solidFill>
                          <a:schemeClr val="accent2">
                            <a:lumMod val="50000"/>
                          </a:schemeClr>
                        </a:solidFill>
                        <a:latin typeface="Cambria Math" panose="02040503050406030204" pitchFamily="18" charset="0"/>
                        <a:ea typeface="楷体" panose="02010609060101010101" pitchFamily="49" charset="-122"/>
                      </a:rPr>
                      <m:t>𝒏</m:t>
                    </m:r>
                    <m:r>
                      <a:rPr lang="en-US" altLang="zh-CN" sz="2400" b="1">
                        <a:solidFill>
                          <a:schemeClr val="accent2">
                            <a:lumMod val="50000"/>
                          </a:schemeClr>
                        </a:solidFill>
                        <a:latin typeface="Cambria Math" panose="02040503050406030204" pitchFamily="18" charset="0"/>
                        <a:ea typeface="楷体" panose="02010609060101010101" pitchFamily="49" charset="-122"/>
                      </a:rPr>
                      <m:t>)</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次比较，但通常需要</a:t>
                </a:r>
                <a14:m>
                  <m:oMath xmlns:m="http://schemas.openxmlformats.org/officeDocument/2006/math">
                    <m:r>
                      <a:rPr lang="en-US" altLang="zh-CN" sz="2400" b="1">
                        <a:solidFill>
                          <a:schemeClr val="accent2">
                            <a:lumMod val="50000"/>
                          </a:schemeClr>
                        </a:solidFill>
                        <a:latin typeface="Cambria Math" panose="02040503050406030204" pitchFamily="18" charset="0"/>
                        <a:ea typeface="楷体" panose="02010609060101010101" pitchFamily="49" charset="-122"/>
                      </a:rPr>
                      <m:t>𝑶</m:t>
                    </m:r>
                    <m:r>
                      <a:rPr lang="en-US" altLang="zh-CN" sz="2400" b="1">
                        <a:solidFill>
                          <a:schemeClr val="accent2">
                            <a:lumMod val="50000"/>
                          </a:schemeClr>
                        </a:solidFill>
                        <a:latin typeface="Cambria Math" panose="02040503050406030204" pitchFamily="18" charset="0"/>
                        <a:ea typeface="楷体" panose="02010609060101010101" pitchFamily="49" charset="-122"/>
                      </a:rPr>
                      <m:t>(</m:t>
                    </m:r>
                    <m:r>
                      <a:rPr lang="en-US" altLang="zh-CN" sz="2400" b="1">
                        <a:solidFill>
                          <a:schemeClr val="accent2">
                            <a:lumMod val="50000"/>
                          </a:schemeClr>
                        </a:solidFill>
                        <a:latin typeface="Cambria Math" panose="02040503050406030204" pitchFamily="18" charset="0"/>
                        <a:ea typeface="楷体" panose="02010609060101010101" pitchFamily="49" charset="-122"/>
                      </a:rPr>
                      <m:t>𝒏</m:t>
                    </m:r>
                    <m:r>
                      <a:rPr lang="en-US" altLang="zh-CN" sz="2400" b="1">
                        <a:solidFill>
                          <a:schemeClr val="accent2">
                            <a:lumMod val="50000"/>
                          </a:schemeClr>
                        </a:solidFill>
                        <a:latin typeface="Cambria Math" panose="02040503050406030204" pitchFamily="18" charset="0"/>
                        <a:ea typeface="楷体" panose="02010609060101010101" pitchFamily="49" charset="-122"/>
                      </a:rPr>
                      <m:t>)</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的额外存储空间</a:t>
                </a:r>
              </a:p>
            </p:txBody>
          </p:sp>
        </mc:Choice>
        <mc:Fallback xmlns="">
          <p:sp>
            <p:nvSpPr>
              <p:cNvPr id="2" name="矩形 1">
                <a:extLst>
                  <a:ext uri="{FF2B5EF4-FFF2-40B4-BE49-F238E27FC236}">
                    <a16:creationId xmlns:a16="http://schemas.microsoft.com/office/drawing/2014/main" id="{F8FE4192-60FE-4787-B0B8-D3C0B232E133}"/>
                  </a:ext>
                </a:extLst>
              </p:cNvPr>
              <p:cNvSpPr>
                <a:spLocks noRot="1" noChangeAspect="1" noMove="1" noResize="1" noEditPoints="1" noAdjustHandles="1" noChangeArrowheads="1" noChangeShapeType="1" noTextEdit="1"/>
              </p:cNvSpPr>
              <p:nvPr/>
            </p:nvSpPr>
            <p:spPr>
              <a:xfrm>
                <a:off x="828879" y="1436206"/>
                <a:ext cx="10534240" cy="4157870"/>
              </a:xfrm>
              <a:prstGeom prst="rect">
                <a:avLst/>
              </a:prstGeom>
              <a:blipFill>
                <a:blip r:embed="rId2"/>
                <a:stretch>
                  <a:fillRect l="-810" t="-1760" b="-21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13311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4D6AA81-B6B9-4693-BAA0-9CE77FD43773}"/>
              </a:ext>
            </a:extLst>
          </p:cNvPr>
          <p:cNvPicPr>
            <a:picLocks noChangeAspect="1"/>
          </p:cNvPicPr>
          <p:nvPr/>
        </p:nvPicPr>
        <p:blipFill>
          <a:blip r:embed="rId2"/>
          <a:stretch>
            <a:fillRect/>
          </a:stretch>
        </p:blipFill>
        <p:spPr>
          <a:xfrm>
            <a:off x="1281047" y="1205708"/>
            <a:ext cx="9629904" cy="5023820"/>
          </a:xfrm>
          <a:prstGeom prst="rect">
            <a:avLst/>
          </a:prstGeom>
        </p:spPr>
      </p:pic>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分治算法与递推关系式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分治算法举例</a:t>
            </a:r>
            <a:r>
              <a:rPr lang="en-US" altLang="zh-CN"/>
              <a:t>-</a:t>
            </a:r>
            <a:r>
              <a:rPr lang="zh-CN" altLang="en-US"/>
              <a:t>归并排序</a:t>
            </a:r>
          </a:p>
        </p:txBody>
      </p:sp>
      <p:sp>
        <p:nvSpPr>
          <p:cNvPr id="23" name="左大括号 22">
            <a:extLst>
              <a:ext uri="{FF2B5EF4-FFF2-40B4-BE49-F238E27FC236}">
                <a16:creationId xmlns:a16="http://schemas.microsoft.com/office/drawing/2014/main" id="{94F72CA5-5A59-4464-94FD-55101ACDE071}"/>
              </a:ext>
            </a:extLst>
          </p:cNvPr>
          <p:cNvSpPr/>
          <p:nvPr/>
        </p:nvSpPr>
        <p:spPr>
          <a:xfrm>
            <a:off x="1331931" y="2657993"/>
            <a:ext cx="122798" cy="717019"/>
          </a:xfrm>
          <a:prstGeom prst="leftBrace">
            <a:avLst>
              <a:gd name="adj1" fmla="val 41499"/>
              <a:gd name="adj2" fmla="val 50000"/>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左大括号 23">
            <a:extLst>
              <a:ext uri="{FF2B5EF4-FFF2-40B4-BE49-F238E27FC236}">
                <a16:creationId xmlns:a16="http://schemas.microsoft.com/office/drawing/2014/main" id="{472812EA-0FF6-4A49-A215-58AEEB0B0A49}"/>
              </a:ext>
            </a:extLst>
          </p:cNvPr>
          <p:cNvSpPr/>
          <p:nvPr/>
        </p:nvSpPr>
        <p:spPr>
          <a:xfrm>
            <a:off x="1275789" y="3587055"/>
            <a:ext cx="178940" cy="2399299"/>
          </a:xfrm>
          <a:prstGeom prst="leftBrace">
            <a:avLst>
              <a:gd name="adj1" fmla="val 41499"/>
              <a:gd name="adj2" fmla="val 50000"/>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91ED846-6DBC-43EC-854A-B3B4C1F4BA8F}"/>
              </a:ext>
            </a:extLst>
          </p:cNvPr>
          <p:cNvSpPr txBox="1"/>
          <p:nvPr/>
        </p:nvSpPr>
        <p:spPr>
          <a:xfrm>
            <a:off x="195635" y="2653294"/>
            <a:ext cx="1141553"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分解：递归调用</a:t>
            </a:r>
          </a:p>
        </p:txBody>
      </p:sp>
      <p:cxnSp>
        <p:nvCxnSpPr>
          <p:cNvPr id="4" name="直接连接符 3">
            <a:extLst>
              <a:ext uri="{FF2B5EF4-FFF2-40B4-BE49-F238E27FC236}">
                <a16:creationId xmlns:a16="http://schemas.microsoft.com/office/drawing/2014/main" id="{9B12E897-A4EB-4D94-A2E9-C895FFF64101}"/>
              </a:ext>
            </a:extLst>
          </p:cNvPr>
          <p:cNvCxnSpPr/>
          <p:nvPr/>
        </p:nvCxnSpPr>
        <p:spPr>
          <a:xfrm>
            <a:off x="3243160" y="3085277"/>
            <a:ext cx="8157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2A4BCCA-32EF-4D65-AD74-684EA5EFE5E1}"/>
              </a:ext>
            </a:extLst>
          </p:cNvPr>
          <p:cNvCxnSpPr/>
          <p:nvPr/>
        </p:nvCxnSpPr>
        <p:spPr>
          <a:xfrm>
            <a:off x="3487658" y="3388980"/>
            <a:ext cx="81572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0D9B18FC-C00A-425C-8864-D8A6DA78D376}"/>
              </a:ext>
            </a:extLst>
          </p:cNvPr>
          <p:cNvCxnSpPr/>
          <p:nvPr/>
        </p:nvCxnSpPr>
        <p:spPr>
          <a:xfrm>
            <a:off x="4244177" y="4315441"/>
            <a:ext cx="749939"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083BD06-45A9-407A-A988-D3196B438705}"/>
              </a:ext>
            </a:extLst>
          </p:cNvPr>
          <p:cNvCxnSpPr/>
          <p:nvPr/>
        </p:nvCxnSpPr>
        <p:spPr>
          <a:xfrm>
            <a:off x="7146354" y="4331617"/>
            <a:ext cx="749939"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DA079236-0F39-46AD-A0DF-C80CE9724236}"/>
              </a:ext>
            </a:extLst>
          </p:cNvPr>
          <p:cNvCxnSpPr/>
          <p:nvPr/>
        </p:nvCxnSpPr>
        <p:spPr>
          <a:xfrm>
            <a:off x="3572793" y="5546702"/>
            <a:ext cx="749939"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25FDDE7-4BD3-45BF-8D67-08BF88DC1800}"/>
              </a:ext>
            </a:extLst>
          </p:cNvPr>
          <p:cNvCxnSpPr/>
          <p:nvPr/>
        </p:nvCxnSpPr>
        <p:spPr>
          <a:xfrm>
            <a:off x="4000390" y="5842731"/>
            <a:ext cx="749939" cy="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413FCFA-200D-4DF4-9A42-FE20D5A82952}"/>
              </a:ext>
            </a:extLst>
          </p:cNvPr>
          <p:cNvSpPr txBox="1"/>
          <p:nvPr/>
        </p:nvSpPr>
        <p:spPr>
          <a:xfrm>
            <a:off x="162558" y="4325039"/>
            <a:ext cx="1141553" cy="923330"/>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治理：归并已排序数据</a:t>
            </a:r>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8C03FD5-E672-4C5B-8B55-B061C3A908AE}"/>
                  </a:ext>
                </a:extLst>
              </p:cNvPr>
              <p:cNvSpPr txBox="1"/>
              <p:nvPr/>
            </p:nvSpPr>
            <p:spPr>
              <a:xfrm>
                <a:off x="7718075" y="4363896"/>
                <a:ext cx="4135141" cy="1768946"/>
              </a:xfrm>
              <a:prstGeom prst="rect">
                <a:avLst/>
              </a:prstGeom>
              <a:solidFill>
                <a:schemeClr val="accent4">
                  <a:lumMod val="20000"/>
                  <a:lumOff val="80000"/>
                </a:schemeClr>
              </a:solidFill>
            </p:spPr>
            <p:txBody>
              <a:bodyPr wrap="square" rtlCol="0">
                <a:spAutoFit/>
              </a:bodyPr>
              <a:lstStyle/>
              <a:p>
                <a:pPr>
                  <a:lnSpc>
                    <a:spcPts val="2400"/>
                  </a:lnSpc>
                  <a:spcBef>
                    <a:spcPts val="600"/>
                  </a:spcBef>
                </a:pPr>
                <a:r>
                  <a:rPr lang="zh-CN" altLang="en-US" b="1">
                    <a:solidFill>
                      <a:srgbClr val="002060"/>
                    </a:solidFill>
                    <a:latin typeface="楷体" panose="02010609060101010101" pitchFamily="49" charset="-122"/>
                    <a:ea typeface="楷体" panose="02010609060101010101" pitchFamily="49" charset="-122"/>
                  </a:rPr>
                  <a:t>设整个算法该赋值的执行次数是</a:t>
                </a:r>
                <a14:m>
                  <m:oMath xmlns:m="http://schemas.openxmlformats.org/officeDocument/2006/math">
                    <m:r>
                      <a:rPr lang="en-US" altLang="zh-CN" b="1" i="1" smtClean="0">
                        <a:solidFill>
                          <a:srgbClr val="002060"/>
                        </a:solidFill>
                        <a:latin typeface="Cambria Math" panose="02040503050406030204" pitchFamily="18" charset="0"/>
                      </a:rPr>
                      <m:t>𝒇</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𝒏</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，则有递推关系式：</a:t>
                </a:r>
                <a14:m>
                  <m:oMath xmlns:m="http://schemas.openxmlformats.org/officeDocument/2006/math">
                    <m:r>
                      <a:rPr lang="en-US" altLang="zh-CN" b="1" i="1" smtClean="0">
                        <a:solidFill>
                          <a:srgbClr val="C00000"/>
                        </a:solidFill>
                        <a:latin typeface="Cambria Math" panose="02040503050406030204" pitchFamily="18" charset="0"/>
                      </a:rPr>
                      <m:t>𝒇</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𝒏</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𝟐</m:t>
                    </m:r>
                    <m:r>
                      <a:rPr lang="en-US" altLang="zh-CN" b="1" i="1" smtClean="0">
                        <a:solidFill>
                          <a:srgbClr val="C00000"/>
                        </a:solidFill>
                        <a:latin typeface="Cambria Math" panose="02040503050406030204" pitchFamily="18" charset="0"/>
                      </a:rPr>
                      <m:t>𝒇</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𝟐</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𝒏</m:t>
                    </m:r>
                  </m:oMath>
                </a14:m>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buFont typeface="Arial" panose="020B0604020202020204" pitchFamily="34" charset="0"/>
                  <a:buChar char="•"/>
                </a:pPr>
                <a:r>
                  <a:rPr lang="zh-CN" altLang="en-US" b="1">
                    <a:solidFill>
                      <a:schemeClr val="accent2">
                        <a:lumMod val="50000"/>
                      </a:schemeClr>
                    </a:solidFill>
                  </a:rPr>
                  <a:t>这里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𝒇</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是两次大致以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oMath>
                </a14:m>
                <a:r>
                  <a:rPr lang="zh-CN" altLang="en-US" b="1">
                    <a:solidFill>
                      <a:schemeClr val="accent2">
                        <a:lumMod val="50000"/>
                      </a:schemeClr>
                    </a:solidFill>
                  </a:rPr>
                  <a:t>个数据递归调用的算法中执行的次数</a:t>
                </a:r>
              </a:p>
              <a:p>
                <a:pPr marL="285750" indent="-285750">
                  <a:lnSpc>
                    <a:spcPts val="2400"/>
                  </a:lnSpc>
                  <a:spcBef>
                    <a:spcPts val="600"/>
                  </a:spcBef>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2">
                        <a:lumMod val="50000"/>
                      </a:schemeClr>
                    </a:solidFill>
                  </a:rPr>
                  <a:t>是归并阶段执行的次数</a:t>
                </a:r>
              </a:p>
            </p:txBody>
          </p:sp>
        </mc:Choice>
        <mc:Fallback xmlns="">
          <p:sp>
            <p:nvSpPr>
              <p:cNvPr id="25" name="文本框 24">
                <a:extLst>
                  <a:ext uri="{FF2B5EF4-FFF2-40B4-BE49-F238E27FC236}">
                    <a16:creationId xmlns:a16="http://schemas.microsoft.com/office/drawing/2014/main" id="{A8C03FD5-E672-4C5B-8B55-B061C3A908AE}"/>
                  </a:ext>
                </a:extLst>
              </p:cNvPr>
              <p:cNvSpPr txBox="1">
                <a:spLocks noRot="1" noChangeAspect="1" noMove="1" noResize="1" noEditPoints="1" noAdjustHandles="1" noChangeArrowheads="1" noChangeShapeType="1" noTextEdit="1"/>
              </p:cNvSpPr>
              <p:nvPr/>
            </p:nvSpPr>
            <p:spPr>
              <a:xfrm>
                <a:off x="7718075" y="4363896"/>
                <a:ext cx="4135141" cy="1768946"/>
              </a:xfrm>
              <a:prstGeom prst="rect">
                <a:avLst/>
              </a:prstGeom>
              <a:blipFill>
                <a:blip r:embed="rId3"/>
                <a:stretch>
                  <a:fillRect l="-1180" t="-2414" r="-590" b="-48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19D025C-E36E-46DC-B74F-C4D1EF824D11}"/>
                  </a:ext>
                </a:extLst>
              </p:cNvPr>
              <p:cNvSpPr txBox="1"/>
              <p:nvPr/>
            </p:nvSpPr>
            <p:spPr>
              <a:xfrm>
                <a:off x="8026168" y="1904365"/>
                <a:ext cx="3518956" cy="707886"/>
              </a:xfrm>
              <a:prstGeom prst="rect">
                <a:avLst/>
              </a:prstGeom>
              <a:solidFill>
                <a:schemeClr val="accent4">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数据归并阶段，执行次数最多的基本操作是对</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𝒔</m:t>
                            </m:r>
                          </m:e>
                          <m:sub>
                            <m:r>
                              <a:rPr lang="en-US" altLang="zh-CN" b="1" i="1" smtClean="0">
                                <a:solidFill>
                                  <a:schemeClr val="accent2">
                                    <a:lumMod val="50000"/>
                                  </a:schemeClr>
                                </a:solidFill>
                                <a:latin typeface="Cambria Math" panose="02040503050406030204" pitchFamily="18" charset="0"/>
                              </a:rPr>
                              <m:t>𝒌</m:t>
                            </m:r>
                          </m:sub>
                        </m:sSub>
                      </m:sub>
                    </m:sSub>
                  </m:oMath>
                </a14:m>
                <a:r>
                  <a:rPr lang="zh-CN" altLang="en-US" b="1">
                    <a:solidFill>
                      <a:schemeClr val="accent2">
                        <a:lumMod val="50000"/>
                      </a:schemeClr>
                    </a:solidFill>
                  </a:rPr>
                  <a:t>赋值，</a:t>
                </a:r>
                <a:r>
                  <a:rPr lang="zh-CN" altLang="en-US" b="1">
                    <a:solidFill>
                      <a:srgbClr val="C00000"/>
                    </a:solidFill>
                  </a:rPr>
                  <a:t>总共</a:t>
                </a:r>
                <a14:m>
                  <m:oMath xmlns:m="http://schemas.openxmlformats.org/officeDocument/2006/math">
                    <m:r>
                      <a:rPr lang="en-US" altLang="zh-CN" b="1" i="1" smtClean="0">
                        <a:solidFill>
                          <a:srgbClr val="C00000"/>
                        </a:solidFill>
                        <a:latin typeface="Cambria Math" panose="02040503050406030204" pitchFamily="18" charset="0"/>
                      </a:rPr>
                      <m:t>𝒏</m:t>
                    </m:r>
                  </m:oMath>
                </a14:m>
                <a:r>
                  <a:rPr lang="zh-CN" altLang="en-US" b="1">
                    <a:solidFill>
                      <a:srgbClr val="C00000"/>
                    </a:solidFill>
                  </a:rPr>
                  <a:t>次</a:t>
                </a:r>
                <a:endParaRPr lang="zh-CN" altLang="en-US"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519D025C-E36E-46DC-B74F-C4D1EF824D11}"/>
                  </a:ext>
                </a:extLst>
              </p:cNvPr>
              <p:cNvSpPr txBox="1">
                <a:spLocks noRot="1" noChangeAspect="1" noMove="1" noResize="1" noEditPoints="1" noAdjustHandles="1" noChangeArrowheads="1" noChangeShapeType="1" noTextEdit="1"/>
              </p:cNvSpPr>
              <p:nvPr/>
            </p:nvSpPr>
            <p:spPr>
              <a:xfrm>
                <a:off x="8026168" y="1904365"/>
                <a:ext cx="3518956" cy="707886"/>
              </a:xfrm>
              <a:prstGeom prst="rect">
                <a:avLst/>
              </a:prstGeom>
              <a:blipFill>
                <a:blip r:embed="rId4"/>
                <a:stretch>
                  <a:fillRect l="-1560" t="-1709" b="-94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3942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分治算法与递推关系式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分治算法效率分析的递推关系式</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BB238536-C953-4A3C-9CA1-ED03F9FAB0D2}"/>
                  </a:ext>
                </a:extLst>
              </p:cNvPr>
              <p:cNvSpPr/>
              <p:nvPr/>
            </p:nvSpPr>
            <p:spPr>
              <a:xfrm>
                <a:off x="1348299" y="1274886"/>
                <a:ext cx="9495399" cy="2846933"/>
              </a:xfrm>
              <a:prstGeom prst="rect">
                <a:avLst/>
              </a:prstGeom>
              <a:solidFill>
                <a:schemeClr val="accent5">
                  <a:lumMod val="20000"/>
                  <a:lumOff val="80000"/>
                  <a:alpha val="50000"/>
                </a:schemeClr>
              </a:solidFill>
            </p:spPr>
            <p:txBody>
              <a:bodyPr wrap="square">
                <a:spAutoFit/>
              </a:bodyPr>
              <a:lstStyle/>
              <a:p>
                <a:pPr algn="ctr">
                  <a:spcBef>
                    <a:spcPts val="600"/>
                  </a:spcBef>
                  <a:spcAft>
                    <a:spcPts val="1200"/>
                  </a:spcAft>
                </a:pPr>
                <a:r>
                  <a:rPr lang="zh-CN" altLang="en-US" sz="2400" b="1">
                    <a:solidFill>
                      <a:schemeClr val="accent2">
                        <a:lumMod val="50000"/>
                      </a:schemeClr>
                    </a:solidFill>
                  </a:rPr>
                  <a:t>分治算法效率分析的递推关系式</a:t>
                </a:r>
                <a:endParaRPr lang="en-US" altLang="zh-CN" sz="2400" b="1">
                  <a:solidFill>
                    <a:schemeClr val="accent2">
                      <a:lumMod val="50000"/>
                    </a:schemeClr>
                  </a:solidFill>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若分治算法将规模为</a:t>
                </a:r>
                <a14:m>
                  <m:oMath xmlns:m="http://schemas.openxmlformats.org/officeDocument/2006/math">
                    <m:r>
                      <a:rPr lang="en-US" altLang="zh-CN" sz="2000" b="1" i="1" smtClean="0">
                        <a:solidFill>
                          <a:srgbClr val="002060"/>
                        </a:solidFill>
                        <a:latin typeface="Cambria Math" panose="02040503050406030204" pitchFamily="18" charset="0"/>
                      </a:rPr>
                      <m:t>𝒏</m:t>
                    </m:r>
                  </m:oMath>
                </a14:m>
                <a:r>
                  <a:rPr lang="zh-CN" altLang="en-US" sz="2000" b="1">
                    <a:solidFill>
                      <a:srgbClr val="002060"/>
                    </a:solidFill>
                    <a:latin typeface="楷体" panose="02010609060101010101" pitchFamily="49" charset="-122"/>
                    <a:ea typeface="楷体" panose="02010609060101010101" pitchFamily="49" charset="-122"/>
                  </a:rPr>
                  <a:t>的问题分解为</a:t>
                </a:r>
                <a14:m>
                  <m:oMath xmlns:m="http://schemas.openxmlformats.org/officeDocument/2006/math">
                    <m:r>
                      <a:rPr lang="en-US" altLang="zh-CN" sz="2000" b="1" i="1" smtClean="0">
                        <a:solidFill>
                          <a:srgbClr val="002060"/>
                        </a:solidFill>
                        <a:latin typeface="Cambria Math" panose="02040503050406030204" pitchFamily="18" charset="0"/>
                      </a:rPr>
                      <m:t>𝒂</m:t>
                    </m:r>
                  </m:oMath>
                </a14:m>
                <a:r>
                  <a:rPr lang="zh-CN" altLang="en-US" sz="2000" b="1">
                    <a:solidFill>
                      <a:srgbClr val="002060"/>
                    </a:solidFill>
                    <a:latin typeface="楷体" panose="02010609060101010101" pitchFamily="49" charset="-122"/>
                    <a:ea typeface="楷体" panose="02010609060101010101" pitchFamily="49" charset="-122"/>
                  </a:rPr>
                  <a:t>个与原问题相同但规模大致为</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oMath>
                </a14:m>
                <a:r>
                  <a:rPr lang="zh-CN" altLang="en-US" sz="2000" b="1">
                    <a:solidFill>
                      <a:srgbClr val="002060"/>
                    </a:solidFill>
                    <a:latin typeface="楷体" panose="02010609060101010101" pitchFamily="49" charset="-122"/>
                    <a:ea typeface="楷体" panose="02010609060101010101" pitchFamily="49" charset="-122"/>
                  </a:rPr>
                  <a:t>的小问题</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并在治理阶段花费</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𝒈</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𝒏</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的时间从小问题的解得到原来规模为</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的问题的解</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则分析整个算法的时间效率可用递推关系式</a:t>
                </a:r>
                <a14:m>
                  <m:oMath xmlns:m="http://schemas.openxmlformats.org/officeDocument/2006/math">
                    <m:r>
                      <a:rPr lang="en-US" altLang="zh-CN" sz="2000" b="1" smtClean="0">
                        <a:solidFill>
                          <a:srgbClr val="C00000"/>
                        </a:solidFill>
                        <a:latin typeface="Cambria Math" panose="02040503050406030204" pitchFamily="18" charset="0"/>
                        <a:ea typeface="楷体" panose="02010609060101010101" pitchFamily="49" charset="-122"/>
                      </a:rPr>
                      <m:t>𝒇</m:t>
                    </m:r>
                    <m:r>
                      <a:rPr lang="en-US" altLang="zh-CN" sz="2000" b="1" smtClean="0">
                        <a:solidFill>
                          <a:srgbClr val="C00000"/>
                        </a:solidFill>
                        <a:latin typeface="Cambria Math" panose="02040503050406030204" pitchFamily="18" charset="0"/>
                        <a:ea typeface="楷体" panose="02010609060101010101" pitchFamily="49" charset="-122"/>
                      </a:rPr>
                      <m:t>(</m:t>
                    </m:r>
                    <m:r>
                      <a:rPr lang="en-US" altLang="zh-CN" sz="2000" b="1" smtClean="0">
                        <a:solidFill>
                          <a:srgbClr val="C00000"/>
                        </a:solidFill>
                        <a:latin typeface="Cambria Math" panose="02040503050406030204" pitchFamily="18" charset="0"/>
                        <a:ea typeface="楷体" panose="02010609060101010101" pitchFamily="49" charset="-122"/>
                      </a:rPr>
                      <m:t>𝒏</m:t>
                    </m:r>
                    <m:r>
                      <a:rPr lang="en-US" altLang="zh-CN" sz="2000" b="1" smtClean="0">
                        <a:solidFill>
                          <a:srgbClr val="C00000"/>
                        </a:solidFill>
                        <a:latin typeface="Cambria Math" panose="02040503050406030204" pitchFamily="18" charset="0"/>
                        <a:ea typeface="楷体" panose="02010609060101010101" pitchFamily="49" charset="-122"/>
                      </a:rPr>
                      <m:t>) = </m:t>
                    </m:r>
                    <m:r>
                      <a:rPr lang="en-US" altLang="zh-CN" sz="2000" b="1" smtClean="0">
                        <a:solidFill>
                          <a:srgbClr val="C00000"/>
                        </a:solidFill>
                        <a:latin typeface="Cambria Math" panose="02040503050406030204" pitchFamily="18" charset="0"/>
                        <a:ea typeface="楷体" panose="02010609060101010101" pitchFamily="49" charset="-122"/>
                      </a:rPr>
                      <m:t>𝒂𝒇</m:t>
                    </m:r>
                    <m:r>
                      <a:rPr lang="en-US" altLang="zh-CN" sz="2000" b="1" smtClean="0">
                        <a:solidFill>
                          <a:srgbClr val="C00000"/>
                        </a:solidFill>
                        <a:latin typeface="Cambria Math" panose="02040503050406030204" pitchFamily="18" charset="0"/>
                        <a:ea typeface="楷体" panose="02010609060101010101" pitchFamily="49" charset="-122"/>
                      </a:rPr>
                      <m:t>(</m:t>
                    </m:r>
                    <m:r>
                      <a:rPr lang="en-US" altLang="zh-CN" sz="2000" b="1" smtClean="0">
                        <a:solidFill>
                          <a:srgbClr val="C00000"/>
                        </a:solidFill>
                        <a:latin typeface="Cambria Math" panose="02040503050406030204" pitchFamily="18" charset="0"/>
                        <a:ea typeface="楷体" panose="02010609060101010101" pitchFamily="49" charset="-122"/>
                      </a:rPr>
                      <m:t>𝒏</m:t>
                    </m:r>
                    <m:r>
                      <a:rPr lang="en-US" altLang="zh-CN" sz="2000" b="1" smtClean="0">
                        <a:solidFill>
                          <a:srgbClr val="C00000"/>
                        </a:solidFill>
                        <a:latin typeface="Cambria Math" panose="02040503050406030204" pitchFamily="18" charset="0"/>
                        <a:ea typeface="楷体" panose="02010609060101010101" pitchFamily="49" charset="-122"/>
                      </a:rPr>
                      <m:t>/</m:t>
                    </m:r>
                    <m:r>
                      <a:rPr lang="en-US" altLang="zh-CN" sz="2000" b="1" smtClean="0">
                        <a:solidFill>
                          <a:srgbClr val="C00000"/>
                        </a:solidFill>
                        <a:latin typeface="Cambria Math" panose="02040503050406030204" pitchFamily="18" charset="0"/>
                        <a:ea typeface="楷体" panose="02010609060101010101" pitchFamily="49" charset="-122"/>
                      </a:rPr>
                      <m:t>𝒃</m:t>
                    </m:r>
                    <m:r>
                      <a:rPr lang="en-US" altLang="zh-CN" sz="2000" b="1" smtClean="0">
                        <a:solidFill>
                          <a:srgbClr val="C00000"/>
                        </a:solidFill>
                        <a:latin typeface="Cambria Math" panose="02040503050406030204" pitchFamily="18" charset="0"/>
                        <a:ea typeface="楷体" panose="02010609060101010101" pitchFamily="49" charset="-122"/>
                      </a:rPr>
                      <m:t>) + </m:t>
                    </m:r>
                    <m:r>
                      <a:rPr lang="en-US" altLang="zh-CN" sz="2000" b="1" smtClean="0">
                        <a:solidFill>
                          <a:srgbClr val="C00000"/>
                        </a:solidFill>
                        <a:latin typeface="Cambria Math" panose="02040503050406030204" pitchFamily="18" charset="0"/>
                        <a:ea typeface="楷体" panose="02010609060101010101" pitchFamily="49" charset="-122"/>
                      </a:rPr>
                      <m:t>𝒈</m:t>
                    </m:r>
                    <m:r>
                      <a:rPr lang="en-US" altLang="zh-CN" sz="2000" b="1" smtClean="0">
                        <a:solidFill>
                          <a:srgbClr val="C00000"/>
                        </a:solidFill>
                        <a:latin typeface="Cambria Math" panose="02040503050406030204" pitchFamily="18" charset="0"/>
                        <a:ea typeface="楷体" panose="02010609060101010101" pitchFamily="49" charset="-122"/>
                      </a:rPr>
                      <m:t>(</m:t>
                    </m:r>
                    <m:r>
                      <a:rPr lang="en-US" altLang="zh-CN" sz="2000" b="1" smtClean="0">
                        <a:solidFill>
                          <a:srgbClr val="C00000"/>
                        </a:solidFill>
                        <a:latin typeface="Cambria Math" panose="02040503050406030204" pitchFamily="18" charset="0"/>
                        <a:ea typeface="楷体" panose="02010609060101010101" pitchFamily="49" charset="-122"/>
                      </a:rPr>
                      <m:t>𝒏</m:t>
                    </m:r>
                    <m:r>
                      <a:rPr lang="en-US" altLang="zh-CN" sz="2000" b="1" smtClean="0">
                        <a:solidFill>
                          <a:srgbClr val="C00000"/>
                        </a:solidFill>
                        <a:latin typeface="Cambria Math" panose="02040503050406030204" pitchFamily="18" charset="0"/>
                        <a:ea typeface="楷体" panose="02010609060101010101" pitchFamily="49" charset="-122"/>
                      </a:rPr>
                      <m:t>)</m:t>
                    </m:r>
                  </m:oMath>
                </a14:m>
                <a:endParaRPr lang="en-US" altLang="zh-CN" sz="2000" b="1">
                  <a:solidFill>
                    <a:srgbClr val="002060"/>
                  </a:solidFill>
                  <a:latin typeface="楷体" panose="02010609060101010101" pitchFamily="49" charset="-122"/>
                  <a:ea typeface="楷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这里</a:t>
                </a:r>
                <a14:m>
                  <m:oMath xmlns:m="http://schemas.openxmlformats.org/officeDocument/2006/math">
                    <m:r>
                      <a:rPr lang="en-US" altLang="zh-CN" sz="2000" b="1">
                        <a:solidFill>
                          <a:schemeClr val="accent6">
                            <a:lumMod val="50000"/>
                          </a:schemeClr>
                        </a:solidFill>
                        <a:latin typeface="Cambria Math" panose="02040503050406030204" pitchFamily="18" charset="0"/>
                      </a:rPr>
                      <m:t>𝒂</m:t>
                    </m:r>
                    <m:r>
                      <a:rPr lang="en-US" altLang="zh-CN" sz="2000" b="1">
                        <a:solidFill>
                          <a:schemeClr val="accent6">
                            <a:lumMod val="50000"/>
                          </a:schemeClr>
                        </a:solidFill>
                        <a:latin typeface="Cambria Math" panose="02040503050406030204" pitchFamily="18" charset="0"/>
                      </a:rPr>
                      <m:t>×</m:t>
                    </m:r>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𝒏</m:t>
                        </m:r>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𝒃</m:t>
                        </m:r>
                      </m:e>
                    </m:d>
                  </m:oMath>
                </a14:m>
                <a:r>
                  <a:rPr lang="zh-CN" altLang="en-US" sz="2000" b="1">
                    <a:solidFill>
                      <a:schemeClr val="accent6">
                        <a:lumMod val="50000"/>
                      </a:schemeClr>
                    </a:solidFill>
                  </a:rPr>
                  <a:t>不一定等于</a:t>
                </a:r>
                <a14:m>
                  <m:oMath xmlns:m="http://schemas.openxmlformats.org/officeDocument/2006/math">
                    <m:r>
                      <a:rPr lang="en-US" altLang="zh-CN" sz="2000" b="1">
                        <a:solidFill>
                          <a:schemeClr val="accent6">
                            <a:lumMod val="50000"/>
                          </a:schemeClr>
                        </a:solidFill>
                        <a:latin typeface="Cambria Math" panose="02040503050406030204" pitchFamily="18" charset="0"/>
                      </a:rPr>
                      <m:t>𝒏</m:t>
                    </m:r>
                  </m:oMath>
                </a14:m>
                <a:endParaRPr lang="en-US" altLang="zh-CN" sz="2000" b="1">
                  <a:solidFill>
                    <a:schemeClr val="accent6">
                      <a:lumMod val="50000"/>
                    </a:schemeClr>
                  </a:solidFill>
                </a:endParaRPr>
              </a:p>
              <a:p>
                <a:pPr marL="1257300" lvl="2"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原来的输入数据并不一定都要在某个小问题中进行处理</a:t>
                </a:r>
              </a:p>
            </p:txBody>
          </p:sp>
        </mc:Choice>
        <mc:Fallback xmlns="">
          <p:sp>
            <p:nvSpPr>
              <p:cNvPr id="2" name="矩形 1">
                <a:extLst>
                  <a:ext uri="{FF2B5EF4-FFF2-40B4-BE49-F238E27FC236}">
                    <a16:creationId xmlns:a16="http://schemas.microsoft.com/office/drawing/2014/main" id="{BB238536-C953-4A3C-9CA1-ED03F9FAB0D2}"/>
                  </a:ext>
                </a:extLst>
              </p:cNvPr>
              <p:cNvSpPr>
                <a:spLocks noRot="1" noChangeAspect="1" noMove="1" noResize="1" noEditPoints="1" noAdjustHandles="1" noChangeArrowheads="1" noChangeShapeType="1" noTextEdit="1"/>
              </p:cNvSpPr>
              <p:nvPr/>
            </p:nvSpPr>
            <p:spPr>
              <a:xfrm>
                <a:off x="1348299" y="1274886"/>
                <a:ext cx="9495399" cy="2846933"/>
              </a:xfrm>
              <a:prstGeom prst="rect">
                <a:avLst/>
              </a:prstGeom>
              <a:blipFill>
                <a:blip r:embed="rId2"/>
                <a:stretch>
                  <a:fillRect l="-578" t="-1499" r="-385" b="-29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E3F1819-1553-4F2F-ABED-E7F935E28CAF}"/>
                  </a:ext>
                </a:extLst>
              </p:cNvPr>
              <p:cNvSpPr/>
              <p:nvPr/>
            </p:nvSpPr>
            <p:spPr>
              <a:xfrm>
                <a:off x="855533" y="4518405"/>
                <a:ext cx="10480930" cy="1461939"/>
              </a:xfrm>
              <a:prstGeom prst="rect">
                <a:avLst/>
              </a:prstGeom>
              <a:solidFill>
                <a:schemeClr val="accent6">
                  <a:lumMod val="20000"/>
                  <a:lumOff val="80000"/>
                  <a:alpha val="50000"/>
                </a:schemeClr>
              </a:solidFill>
            </p:spPr>
            <p:txBody>
              <a:bodyPr wrap="square">
                <a:spAutoFit/>
              </a:bodyPr>
              <a:lstStyle/>
              <a:p>
                <a:pPr algn="ctr">
                  <a:spcBef>
                    <a:spcPts val="600"/>
                  </a:spcBef>
                  <a:spcAft>
                    <a:spcPts val="1200"/>
                  </a:spcAft>
                </a:pPr>
                <a:r>
                  <a:rPr lang="zh-CN" altLang="en-US" sz="2400" b="1">
                    <a:solidFill>
                      <a:schemeClr val="accent2">
                        <a:lumMod val="50000"/>
                      </a:schemeClr>
                    </a:solidFill>
                  </a:rPr>
                  <a:t>二分查找算法效率分析的递推关系式</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算法在与中间数据比较后，只需对被中间数据分成前后两段数据中的一段再查找即可</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因此算法效率分析的递推式关系是</a:t>
                </a:r>
                <a14:m>
                  <m:oMath xmlns:m="http://schemas.openxmlformats.org/officeDocument/2006/math">
                    <m:r>
                      <a:rPr lang="zh-CN" altLang="en-US" sz="2000" b="1" smtClean="0">
                        <a:solidFill>
                          <a:srgbClr val="C00000"/>
                        </a:solidFill>
                        <a:latin typeface="Cambria Math" panose="02040503050406030204" pitchFamily="18" charset="0"/>
                      </a:rPr>
                      <m:t>𝒇</m:t>
                    </m:r>
                    <m:r>
                      <a:rPr lang="zh-CN" altLang="en-US" sz="2000" b="1" smtClean="0">
                        <a:solidFill>
                          <a:srgbClr val="C00000"/>
                        </a:solidFill>
                        <a:latin typeface="Cambria Math" panose="02040503050406030204" pitchFamily="18" charset="0"/>
                      </a:rPr>
                      <m:t>(</m:t>
                    </m:r>
                    <m:r>
                      <a:rPr lang="zh-CN" altLang="en-US" sz="2000" b="1" smtClean="0">
                        <a:solidFill>
                          <a:srgbClr val="C00000"/>
                        </a:solidFill>
                        <a:latin typeface="Cambria Math" panose="02040503050406030204" pitchFamily="18" charset="0"/>
                      </a:rPr>
                      <m:t>𝒏</m:t>
                    </m:r>
                    <m:r>
                      <a:rPr lang="zh-CN" altLang="en-US" sz="2000" b="1" smtClean="0">
                        <a:solidFill>
                          <a:srgbClr val="C00000"/>
                        </a:solidFill>
                        <a:latin typeface="Cambria Math" panose="02040503050406030204" pitchFamily="18" charset="0"/>
                      </a:rPr>
                      <m:t>)=</m:t>
                    </m:r>
                    <m:r>
                      <a:rPr lang="zh-CN" altLang="en-US" sz="2000" b="1" smtClean="0">
                        <a:solidFill>
                          <a:srgbClr val="C00000"/>
                        </a:solidFill>
                        <a:latin typeface="Cambria Math" panose="02040503050406030204" pitchFamily="18" charset="0"/>
                      </a:rPr>
                      <m:t>𝒇</m:t>
                    </m:r>
                    <m:r>
                      <a:rPr lang="zh-CN" altLang="en-US" sz="2000" b="1" smtClean="0">
                        <a:solidFill>
                          <a:srgbClr val="C00000"/>
                        </a:solidFill>
                        <a:latin typeface="Cambria Math" panose="02040503050406030204" pitchFamily="18" charset="0"/>
                      </a:rPr>
                      <m:t>(</m:t>
                    </m:r>
                    <m:r>
                      <a:rPr lang="zh-CN" altLang="en-US" sz="2000" b="1" smtClean="0">
                        <a:solidFill>
                          <a:srgbClr val="C00000"/>
                        </a:solidFill>
                        <a:latin typeface="Cambria Math" panose="02040503050406030204" pitchFamily="18" charset="0"/>
                      </a:rPr>
                      <m:t>𝒏</m:t>
                    </m:r>
                    <m:r>
                      <a:rPr lang="zh-CN" altLang="en-US" sz="2000" b="1" smtClean="0">
                        <a:solidFill>
                          <a:srgbClr val="C00000"/>
                        </a:solidFill>
                        <a:latin typeface="Cambria Math" panose="02040503050406030204" pitchFamily="18" charset="0"/>
                      </a:rPr>
                      <m:t>/</m:t>
                    </m:r>
                    <m:r>
                      <a:rPr lang="zh-CN" altLang="en-US" sz="2000" b="1" smtClean="0">
                        <a:solidFill>
                          <a:srgbClr val="C00000"/>
                        </a:solidFill>
                        <a:latin typeface="Cambria Math" panose="02040503050406030204" pitchFamily="18" charset="0"/>
                      </a:rPr>
                      <m:t>𝟐</m:t>
                    </m:r>
                    <m:r>
                      <a:rPr lang="zh-CN" altLang="en-US" sz="2000" b="1" smtClean="0">
                        <a:solidFill>
                          <a:srgbClr val="C00000"/>
                        </a:solidFill>
                        <a:latin typeface="Cambria Math" panose="02040503050406030204" pitchFamily="18" charset="0"/>
                      </a:rPr>
                      <m:t>)+</m:t>
                    </m:r>
                    <m:r>
                      <a:rPr lang="zh-CN" altLang="en-US" sz="2000" b="1">
                        <a:solidFill>
                          <a:srgbClr val="C00000"/>
                        </a:solidFill>
                        <a:latin typeface="Cambria Math" panose="02040503050406030204" pitchFamily="18" charset="0"/>
                      </a:rPr>
                      <m:t>𝑪</m:t>
                    </m:r>
                  </m:oMath>
                </a14:m>
                <a:r>
                  <a:rPr lang="zh-CN" altLang="en-US" sz="2000" b="1">
                    <a:solidFill>
                      <a:schemeClr val="accent6">
                        <a:lumMod val="50000"/>
                      </a:schemeClr>
                    </a:solidFill>
                  </a:rPr>
                  <a:t>，二分查找治理阶段只需常数时间</a:t>
                </a:r>
                <a14:m>
                  <m:oMath xmlns:m="http://schemas.openxmlformats.org/officeDocument/2006/math">
                    <m:r>
                      <a:rPr lang="zh-CN" altLang="en-US" sz="2000" b="1">
                        <a:solidFill>
                          <a:schemeClr val="accent6">
                            <a:lumMod val="50000"/>
                          </a:schemeClr>
                        </a:solidFill>
                        <a:latin typeface="Cambria Math" panose="02040503050406030204" pitchFamily="18" charset="0"/>
                      </a:rPr>
                      <m:t>𝑪</m:t>
                    </m:r>
                  </m:oMath>
                </a14:m>
                <a:endParaRPr lang="zh-CN" altLang="en-US" sz="2000" b="1">
                  <a:solidFill>
                    <a:schemeClr val="accent6">
                      <a:lumMod val="50000"/>
                    </a:schemeClr>
                  </a:solidFill>
                </a:endParaRPr>
              </a:p>
            </p:txBody>
          </p:sp>
        </mc:Choice>
        <mc:Fallback xmlns="">
          <p:sp>
            <p:nvSpPr>
              <p:cNvPr id="3" name="矩形 2">
                <a:extLst>
                  <a:ext uri="{FF2B5EF4-FFF2-40B4-BE49-F238E27FC236}">
                    <a16:creationId xmlns:a16="http://schemas.microsoft.com/office/drawing/2014/main" id="{7E3F1819-1553-4F2F-ABED-E7F935E28CAF}"/>
                  </a:ext>
                </a:extLst>
              </p:cNvPr>
              <p:cNvSpPr>
                <a:spLocks noRot="1" noChangeAspect="1" noMove="1" noResize="1" noEditPoints="1" noAdjustHandles="1" noChangeArrowheads="1" noChangeShapeType="1" noTextEdit="1"/>
              </p:cNvSpPr>
              <p:nvPr/>
            </p:nvSpPr>
            <p:spPr>
              <a:xfrm>
                <a:off x="855533" y="4518405"/>
                <a:ext cx="10480930" cy="1461939"/>
              </a:xfrm>
              <a:prstGeom prst="rect">
                <a:avLst/>
              </a:prstGeom>
              <a:blipFill>
                <a:blip r:embed="rId3"/>
                <a:stretch>
                  <a:fillRect l="-581" t="-2917"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5306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计数问题的递推关系式建模</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递推关系式建模计数问题</a:t>
            </a:r>
          </a:p>
        </p:txBody>
      </p:sp>
      <p:sp>
        <p:nvSpPr>
          <p:cNvPr id="2" name="文本框 1">
            <a:extLst>
              <a:ext uri="{FF2B5EF4-FFF2-40B4-BE49-F238E27FC236}">
                <a16:creationId xmlns:a16="http://schemas.microsoft.com/office/drawing/2014/main" id="{39242E11-ED27-484B-A435-01C78D6DB430}"/>
              </a:ext>
            </a:extLst>
          </p:cNvPr>
          <p:cNvSpPr txBox="1"/>
          <p:nvPr/>
        </p:nvSpPr>
        <p:spPr>
          <a:xfrm>
            <a:off x="1255177" y="1533879"/>
            <a:ext cx="10041084" cy="1585049"/>
          </a:xfrm>
          <a:prstGeom prst="rect">
            <a:avLst/>
          </a:prstGeom>
          <a:solidFill>
            <a:schemeClr val="accent5">
              <a:lumMod val="20000"/>
              <a:lumOff val="80000"/>
              <a:alpha val="50000"/>
            </a:schemeClr>
          </a:solidFill>
        </p:spPr>
        <p:txBody>
          <a:bodyPr wrap="square" rtlCol="0">
            <a:spAutoFit/>
          </a:bodyPr>
          <a:lstStyle/>
          <a:p>
            <a:pPr>
              <a:spcBef>
                <a:spcPts val="600"/>
              </a:spcBef>
              <a:spcAft>
                <a:spcPts val="900"/>
              </a:spcAft>
            </a:pPr>
            <a:r>
              <a:rPr lang="zh-CN" altLang="en-US" sz="2400" b="1">
                <a:solidFill>
                  <a:srgbClr val="002060"/>
                </a:solidFill>
                <a:latin typeface="楷体" panose="02010609060101010101" pitchFamily="49" charset="-122"/>
                <a:ea typeface="楷体" panose="02010609060101010101" pitchFamily="49" charset="-122"/>
              </a:rPr>
              <a:t>许多计数问题都有类似“</a:t>
            </a:r>
            <a:r>
              <a:rPr lang="zh-CN" altLang="en-US" sz="2400" b="1">
                <a:solidFill>
                  <a:srgbClr val="C00000"/>
                </a:solidFill>
                <a:latin typeface="等线" panose="02010600030101010101" pitchFamily="2" charset="-122"/>
                <a:ea typeface="等线" panose="02010600030101010101" pitchFamily="2" charset="-122"/>
              </a:rPr>
              <a:t>规模</a:t>
            </a:r>
            <a:r>
              <a:rPr lang="zh-CN" altLang="en-US" sz="2400" b="1">
                <a:solidFill>
                  <a:srgbClr val="002060"/>
                </a:solidFill>
                <a:latin typeface="楷体" panose="02010609060101010101" pitchFamily="49" charset="-122"/>
                <a:ea typeface="楷体" panose="02010609060101010101" pitchFamily="49" charset="-122"/>
              </a:rPr>
              <a:t>”的参数，不同的规模计数结果不同</a:t>
            </a:r>
          </a:p>
          <a:p>
            <a:pPr marL="342900" indent="-342900">
              <a:spcBef>
                <a:spcPts val="600"/>
              </a:spcBef>
              <a:spcAft>
                <a:spcPts val="900"/>
              </a:spcAft>
              <a:buFont typeface="Arial" panose="020B0604020202020204" pitchFamily="34" charset="0"/>
              <a:buChar char="•"/>
            </a:pPr>
            <a:r>
              <a:rPr lang="zh-CN" altLang="en-US" sz="2400" b="1">
                <a:solidFill>
                  <a:schemeClr val="accent6">
                    <a:lumMod val="50000"/>
                  </a:schemeClr>
                </a:solidFill>
                <a:latin typeface="等线" panose="02010600030101010101" pitchFamily="2" charset="-122"/>
                <a:ea typeface="等线" panose="02010600030101010101" pitchFamily="2" charset="-122"/>
              </a:rPr>
              <a:t>各种字符串的计数问题，字符串的长度就是这种参数</a:t>
            </a:r>
          </a:p>
          <a:p>
            <a:pPr marL="342900" indent="-342900">
              <a:spcBef>
                <a:spcPts val="600"/>
              </a:spcBef>
              <a:spcAft>
                <a:spcPts val="900"/>
              </a:spcAft>
              <a:buFont typeface="Arial" panose="020B0604020202020204" pitchFamily="34" charset="0"/>
              <a:buChar char="•"/>
            </a:pPr>
            <a:r>
              <a:rPr lang="zh-CN" altLang="en-US" sz="2400" b="1">
                <a:solidFill>
                  <a:schemeClr val="accent6">
                    <a:lumMod val="50000"/>
                  </a:schemeClr>
                </a:solidFill>
                <a:latin typeface="等线" panose="02010600030101010101" pitchFamily="2" charset="-122"/>
                <a:ea typeface="等线" panose="02010600030101010101" pitchFamily="2" charset="-122"/>
              </a:rPr>
              <a:t>算法效率分析中对算法基本操作执行次数的计算时，输入规模也是参数</a:t>
            </a:r>
          </a:p>
        </p:txBody>
      </p:sp>
      <p:sp>
        <p:nvSpPr>
          <p:cNvPr id="3" name="文本框 2">
            <a:extLst>
              <a:ext uri="{FF2B5EF4-FFF2-40B4-BE49-F238E27FC236}">
                <a16:creationId xmlns:a16="http://schemas.microsoft.com/office/drawing/2014/main" id="{7D6D1872-6BBB-4D9E-8C3A-23B13C6BF4B8}"/>
              </a:ext>
            </a:extLst>
          </p:cNvPr>
          <p:cNvSpPr txBox="1"/>
          <p:nvPr/>
        </p:nvSpPr>
        <p:spPr>
          <a:xfrm>
            <a:off x="1255177" y="3483090"/>
            <a:ext cx="8485982" cy="2146742"/>
          </a:xfrm>
          <a:prstGeom prst="rect">
            <a:avLst/>
          </a:prstGeom>
          <a:solidFill>
            <a:schemeClr val="accent5">
              <a:lumMod val="20000"/>
              <a:lumOff val="80000"/>
              <a:alpha val="50000"/>
            </a:schemeClr>
          </a:solidFill>
        </p:spPr>
        <p:txBody>
          <a:bodyPr wrap="square" rtlCol="0">
            <a:spAutoFit/>
          </a:bodyPr>
          <a:lstStyle/>
          <a:p>
            <a:pPr>
              <a:spcBef>
                <a:spcPts val="600"/>
              </a:spcBef>
              <a:spcAft>
                <a:spcPts val="900"/>
              </a:spcAft>
            </a:pPr>
            <a:r>
              <a:rPr lang="zh-CN" altLang="en-US" sz="2400" b="1">
                <a:solidFill>
                  <a:srgbClr val="002060"/>
                </a:solidFill>
                <a:latin typeface="楷体" panose="02010609060101010101" pitchFamily="49" charset="-122"/>
                <a:ea typeface="楷体" panose="02010609060101010101" pitchFamily="49" charset="-122"/>
              </a:rPr>
              <a:t>对于这类与某个规模参数有关的计数问题</a:t>
            </a:r>
          </a:p>
          <a:p>
            <a:pPr marL="342900" indent="-342900">
              <a:spcBef>
                <a:spcPts val="600"/>
              </a:spcBef>
              <a:spcAft>
                <a:spcPts val="900"/>
              </a:spcAft>
              <a:buFont typeface="Arial" panose="020B0604020202020204" pitchFamily="34" charset="0"/>
              <a:buChar char="•"/>
            </a:pPr>
            <a:r>
              <a:rPr lang="zh-CN" altLang="en-US" sz="2400" b="1">
                <a:solidFill>
                  <a:schemeClr val="accent6">
                    <a:lumMod val="50000"/>
                  </a:schemeClr>
                </a:solidFill>
                <a:latin typeface="等线" panose="02010600030101010101" pitchFamily="2" charset="-122"/>
                <a:ea typeface="等线" panose="02010600030101010101" pitchFamily="2" charset="-122"/>
              </a:rPr>
              <a:t>一种求解的方法就是建立不同规模问题之间的</a:t>
            </a:r>
            <a:r>
              <a:rPr lang="zh-CN" altLang="en-US" sz="2400" b="1">
                <a:solidFill>
                  <a:srgbClr val="C00000"/>
                </a:solidFill>
                <a:latin typeface="等线" panose="02010600030101010101" pitchFamily="2" charset="-122"/>
                <a:ea typeface="等线" panose="02010600030101010101" pitchFamily="2" charset="-122"/>
              </a:rPr>
              <a:t>递推关系式</a:t>
            </a:r>
          </a:p>
          <a:p>
            <a:pPr marL="342900" indent="-342900">
              <a:spcBef>
                <a:spcPts val="600"/>
              </a:spcBef>
              <a:spcAft>
                <a:spcPts val="900"/>
              </a:spcAft>
              <a:buFont typeface="Arial" panose="020B0604020202020204" pitchFamily="34" charset="0"/>
              <a:buChar char="•"/>
            </a:pPr>
            <a:r>
              <a:rPr lang="zh-CN" altLang="en-US" sz="2400" b="1">
                <a:solidFill>
                  <a:schemeClr val="accent6">
                    <a:lumMod val="50000"/>
                  </a:schemeClr>
                </a:solidFill>
                <a:latin typeface="等线" panose="02010600030101010101" pitchFamily="2" charset="-122"/>
                <a:ea typeface="等线" panose="02010600030101010101" pitchFamily="2" charset="-122"/>
              </a:rPr>
              <a:t>这样即使不能求解递推关系式，也可获得问题解的许多性质</a:t>
            </a:r>
          </a:p>
          <a:p>
            <a:pPr marL="342900" indent="-342900">
              <a:spcBef>
                <a:spcPts val="600"/>
              </a:spcBef>
              <a:spcAft>
                <a:spcPts val="900"/>
              </a:spcAft>
              <a:buFont typeface="Arial" panose="020B0604020202020204" pitchFamily="34" charset="0"/>
              <a:buChar char="•"/>
            </a:pPr>
            <a:r>
              <a:rPr lang="zh-CN" altLang="en-US" sz="2400" b="1">
                <a:solidFill>
                  <a:schemeClr val="accent6">
                    <a:lumMod val="50000"/>
                  </a:schemeClr>
                </a:solidFill>
                <a:latin typeface="等线" panose="02010600030101010101" pitchFamily="2" charset="-122"/>
                <a:ea typeface="等线" panose="02010600030101010101" pitchFamily="2" charset="-122"/>
              </a:rPr>
              <a:t>并可以编写计算机程序计算某个给定规模的问题的计数结果</a:t>
            </a: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分治算法与递推关系式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主定理</a:t>
            </a:r>
            <a:r>
              <a:rPr lang="en-US" altLang="zh-CN"/>
              <a:t>(Master Theorem)</a:t>
            </a: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F9012A0-8677-4A91-9812-059719097B94}"/>
                  </a:ext>
                </a:extLst>
              </p:cNvPr>
              <p:cNvSpPr txBox="1"/>
              <p:nvPr/>
            </p:nvSpPr>
            <p:spPr>
              <a:xfrm>
                <a:off x="2026508" y="1217006"/>
                <a:ext cx="8137504" cy="873444"/>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对于分治算法效率分析中常用到的递推关系式</a:t>
                </a:r>
                <a14:m>
                  <m:oMath xmlns:m="http://schemas.openxmlformats.org/officeDocument/2006/math">
                    <m:r>
                      <a:rPr lang="en-US" altLang="zh-CN" sz="2000" b="1" i="1" smtClean="0">
                        <a:solidFill>
                          <a:srgbClr val="002060"/>
                        </a:solidFill>
                        <a:latin typeface="Cambria Math" panose="02040503050406030204" pitchFamily="18" charset="0"/>
                      </a:rPr>
                      <m:t>𝒇</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𝒂𝒇</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𝒈</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oMath>
                </a14:m>
                <a:endParaRPr lang="en-US" altLang="zh-CN" sz="20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sz="2000" b="1">
                    <a:solidFill>
                      <a:schemeClr val="accent2">
                        <a:lumMod val="50000"/>
                      </a:schemeClr>
                    </a:solidFill>
                  </a:rPr>
                  <a:t>当</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𝒈</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r>
                      <a:rPr lang="en-US" altLang="zh-CN" sz="2000" b="1" i="1" smtClean="0">
                        <a:solidFill>
                          <a:schemeClr val="accent2">
                            <a:lumMod val="50000"/>
                          </a:schemeClr>
                        </a:solidFill>
                        <a:latin typeface="Cambria Math" panose="02040503050406030204" pitchFamily="18" charset="0"/>
                      </a:rPr>
                      <m:t>(</m:t>
                    </m:r>
                    <m:sSup>
                      <m:sSupPr>
                        <m:ctrlPr>
                          <a:rPr lang="en-US" altLang="zh-CN" sz="2000" b="1" i="1" smtClean="0">
                            <a:solidFill>
                              <a:schemeClr val="accent2">
                                <a:lumMod val="50000"/>
                              </a:schemeClr>
                            </a:solidFill>
                            <a:latin typeface="Cambria Math" panose="02040503050406030204" pitchFamily="18" charset="0"/>
                          </a:rPr>
                        </m:ctrlPr>
                      </m:sSupPr>
                      <m:e>
                        <m:r>
                          <a:rPr lang="en-US" altLang="zh-CN" sz="2000" b="1" i="1" smtClean="0">
                            <a:solidFill>
                              <a:schemeClr val="accent2">
                                <a:lumMod val="50000"/>
                              </a:schemeClr>
                            </a:solidFill>
                            <a:latin typeface="Cambria Math" panose="02040503050406030204" pitchFamily="18" charset="0"/>
                          </a:rPr>
                          <m:t>𝒏</m:t>
                        </m:r>
                      </m:e>
                      <m:sup>
                        <m:r>
                          <a:rPr lang="en-US" altLang="zh-CN" sz="2000" b="1" i="1" smtClean="0">
                            <a:solidFill>
                              <a:schemeClr val="accent2">
                                <a:lumMod val="50000"/>
                              </a:schemeClr>
                            </a:solidFill>
                            <a:latin typeface="Cambria Math" panose="02040503050406030204" pitchFamily="18" charset="0"/>
                          </a:rPr>
                          <m:t>𝒅</m:t>
                        </m:r>
                      </m:sup>
                    </m:sSup>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时可用</a:t>
                </a:r>
                <a:r>
                  <a:rPr lang="zh-CN" altLang="en-US" sz="2000" b="1">
                    <a:solidFill>
                      <a:srgbClr val="C00000"/>
                    </a:solidFill>
                  </a:rPr>
                  <a:t>主定理</a:t>
                </a:r>
                <a:r>
                  <a:rPr lang="zh-CN" altLang="en-US" sz="2000" b="1">
                    <a:solidFill>
                      <a:schemeClr val="accent2">
                        <a:lumMod val="50000"/>
                      </a:schemeClr>
                    </a:solidFill>
                  </a:rPr>
                  <a:t>估计</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𝒇</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oMath>
                </a14:m>
                <a:r>
                  <a:rPr lang="zh-CN" altLang="en-US" sz="2000" b="1">
                    <a:solidFill>
                      <a:schemeClr val="accent2">
                        <a:lumMod val="50000"/>
                      </a:schemeClr>
                    </a:solidFill>
                  </a:rPr>
                  <a:t>的增长情况</a:t>
                </a:r>
              </a:p>
            </p:txBody>
          </p:sp>
        </mc:Choice>
        <mc:Fallback xmlns="">
          <p:sp>
            <p:nvSpPr>
              <p:cNvPr id="2" name="文本框 1">
                <a:extLst>
                  <a:ext uri="{FF2B5EF4-FFF2-40B4-BE49-F238E27FC236}">
                    <a16:creationId xmlns:a16="http://schemas.microsoft.com/office/drawing/2014/main" id="{1F9012A0-8677-4A91-9812-059719097B94}"/>
                  </a:ext>
                </a:extLst>
              </p:cNvPr>
              <p:cNvSpPr txBox="1">
                <a:spLocks noRot="1" noChangeAspect="1" noMove="1" noResize="1" noEditPoints="1" noAdjustHandles="1" noChangeArrowheads="1" noChangeShapeType="1" noTextEdit="1"/>
              </p:cNvSpPr>
              <p:nvPr/>
            </p:nvSpPr>
            <p:spPr>
              <a:xfrm>
                <a:off x="2026508" y="1217006"/>
                <a:ext cx="8137504" cy="873444"/>
              </a:xfrm>
              <a:prstGeom prst="rect">
                <a:avLst/>
              </a:prstGeom>
              <a:blipFill>
                <a:blip r:embed="rId2"/>
                <a:stretch>
                  <a:fillRect l="-749" t="-5594" b="-11888"/>
                </a:stretch>
              </a:blipFill>
            </p:spPr>
            <p:txBody>
              <a:bodyPr/>
              <a:lstStyle/>
              <a:p>
                <a:r>
                  <a:rPr lang="zh-CN" altLang="en-US">
                    <a:noFill/>
                  </a:rPr>
                  <a:t> </a:t>
                </a:r>
              </a:p>
            </p:txBody>
          </p:sp>
        </mc:Fallback>
      </mc:AlternateContent>
      <p:grpSp>
        <p:nvGrpSpPr>
          <p:cNvPr id="12" name="组合 11">
            <a:extLst>
              <a:ext uri="{FF2B5EF4-FFF2-40B4-BE49-F238E27FC236}">
                <a16:creationId xmlns:a16="http://schemas.microsoft.com/office/drawing/2014/main" id="{31885479-EE7D-41FC-BFBE-CA073AF91B6E}"/>
              </a:ext>
            </a:extLst>
          </p:cNvPr>
          <p:cNvGrpSpPr/>
          <p:nvPr/>
        </p:nvGrpSpPr>
        <p:grpSpPr>
          <a:xfrm>
            <a:off x="717047" y="2541385"/>
            <a:ext cx="5078539" cy="3099609"/>
            <a:chOff x="717047" y="2541385"/>
            <a:chExt cx="5078539" cy="3099609"/>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589FC22-FC89-48A9-B68B-68FCAC2DE530}"/>
                    </a:ext>
                  </a:extLst>
                </p:cNvPr>
                <p:cNvSpPr txBox="1"/>
                <p:nvPr/>
              </p:nvSpPr>
              <p:spPr>
                <a:xfrm>
                  <a:off x="717047" y="2541385"/>
                  <a:ext cx="5078539" cy="1775230"/>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主定理</a:t>
                  </a:r>
                  <a:endParaRPr lang="en-US" altLang="zh-CN" sz="2400" b="1">
                    <a:solidFill>
                      <a:srgbClr val="C00000"/>
                    </a:solidFill>
                  </a:endParaRP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设实值函数</a:t>
                  </a:r>
                  <a14:m>
                    <m:oMath xmlns:m="http://schemas.openxmlformats.org/officeDocument/2006/math">
                      <m:r>
                        <a:rPr lang="en-US" altLang="zh-CN" sz="2000" b="1" i="1" smtClean="0">
                          <a:solidFill>
                            <a:srgbClr val="002060"/>
                          </a:solidFill>
                          <a:latin typeface="Cambria Math" panose="02040503050406030204" pitchFamily="18" charset="0"/>
                        </a:rPr>
                        <m:t>𝒇</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是递增函数，且满足递推式</a:t>
                  </a:r>
                  <a:endParaRPr lang="en-US" altLang="zh-CN" sz="2000"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000" b="1" i="1" smtClean="0">
                            <a:solidFill>
                              <a:srgbClr val="002060"/>
                            </a:solidFill>
                            <a:latin typeface="Cambria Math" panose="02040503050406030204" pitchFamily="18" charset="0"/>
                          </a:rPr>
                          <m:t>𝒇</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 = </m:t>
                        </m:r>
                        <m:r>
                          <a:rPr lang="en-US" altLang="zh-CN" sz="2000" b="1" i="1" smtClean="0">
                            <a:solidFill>
                              <a:srgbClr val="002060"/>
                            </a:solidFill>
                            <a:latin typeface="Cambria Math" panose="02040503050406030204" pitchFamily="18" charset="0"/>
                          </a:rPr>
                          <m:t>𝒂𝒇</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 + </m:t>
                        </m:r>
                        <m:r>
                          <a:rPr lang="en-US" altLang="zh-CN" sz="2000" b="1" i="1" smtClean="0">
                            <a:solidFill>
                              <a:srgbClr val="002060"/>
                            </a:solidFill>
                            <a:latin typeface="Cambria Math" panose="02040503050406030204" pitchFamily="18" charset="0"/>
                          </a:rPr>
                          <m:t>𝑪</m:t>
                        </m:r>
                        <m:sSup>
                          <m:sSupPr>
                            <m:ctrlPr>
                              <a:rPr lang="en-US" altLang="zh-CN" sz="2000" b="1" i="1">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𝒏</m:t>
                            </m:r>
                          </m:e>
                          <m:sup>
                            <m:r>
                              <a:rPr lang="en-US" altLang="zh-CN" sz="2000" b="1" i="1" smtClean="0">
                                <a:solidFill>
                                  <a:srgbClr val="002060"/>
                                </a:solidFill>
                                <a:latin typeface="Cambria Math" panose="02040503050406030204" pitchFamily="18" charset="0"/>
                              </a:rPr>
                              <m:t>𝒅</m:t>
                            </m:r>
                          </m:sup>
                        </m:sSup>
                      </m:oMath>
                    </m:oMathPara>
                  </a14:m>
                  <a:endParaRPr lang="en-US" altLang="zh-CN" sz="2000"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整数</a:t>
                  </a:r>
                  <a14:m>
                    <m:oMath xmlns:m="http://schemas.openxmlformats.org/officeDocument/2006/math">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 &gt; </m:t>
                      </m:r>
                      <m:r>
                        <a:rPr lang="en-US" altLang="zh-CN" sz="2000" b="1" i="1" smtClean="0">
                          <a:solidFill>
                            <a:srgbClr val="002060"/>
                          </a:solidFill>
                          <a:latin typeface="Cambria Math" panose="02040503050406030204" pitchFamily="18" charset="0"/>
                        </a:rPr>
                        <m:t>𝟏</m:t>
                      </m:r>
                    </m:oMath>
                  </a14:m>
                  <a:r>
                    <a:rPr lang="zh-CN" altLang="en-US" sz="2000" b="1">
                      <a:solidFill>
                        <a:srgbClr val="002060"/>
                      </a:solidFill>
                      <a:latin typeface="楷体" panose="02010609060101010101" pitchFamily="49" charset="-122"/>
                      <a:ea typeface="楷体" panose="02010609060101010101" pitchFamily="49" charset="-122"/>
                    </a:rPr>
                    <a:t>，实数</a:t>
                  </a:r>
                  <a14:m>
                    <m:oMath xmlns:m="http://schemas.openxmlformats.org/officeDocument/2006/math">
                      <m:r>
                        <a:rPr lang="en-US" altLang="zh-CN" sz="2000" b="1" i="1" smtClean="0">
                          <a:solidFill>
                            <a:srgbClr val="002060"/>
                          </a:solidFill>
                          <a:latin typeface="Cambria Math" panose="02040503050406030204" pitchFamily="18" charset="0"/>
                        </a:rPr>
                        <m:t>𝒄</m:t>
                      </m:r>
                      <m:r>
                        <a:rPr lang="en-US" altLang="zh-CN" sz="2000" b="1" i="1" smtClean="0">
                          <a:solidFill>
                            <a:srgbClr val="002060"/>
                          </a:solidFill>
                          <a:latin typeface="Cambria Math" panose="02040503050406030204" pitchFamily="18" charset="0"/>
                        </a:rPr>
                        <m:t> &gt; </m:t>
                      </m:r>
                      <m:r>
                        <a:rPr lang="en-US" altLang="zh-CN" sz="2000" b="1" i="1" smtClean="0">
                          <a:solidFill>
                            <a:srgbClr val="002060"/>
                          </a:solidFill>
                          <a:latin typeface="Cambria Math" panose="02040503050406030204" pitchFamily="18" charset="0"/>
                        </a:rPr>
                        <m:t>𝟎</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𝒅</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𝟎</m:t>
                      </m:r>
                    </m:oMath>
                  </a14:m>
                  <a:r>
                    <a:rPr lang="zh-CN" altLang="en-US" sz="2000" b="1">
                      <a:solidFill>
                        <a:srgbClr val="002060"/>
                      </a:solidFill>
                      <a:latin typeface="楷体" panose="02010609060101010101" pitchFamily="49" charset="-122"/>
                      <a:ea typeface="楷体" panose="02010609060101010101" pitchFamily="49" charset="-122"/>
                    </a:rPr>
                    <a:t>，则</a:t>
                  </a:r>
                </a:p>
              </p:txBody>
            </p:sp>
          </mc:Choice>
          <mc:Fallback xmlns="">
            <p:sp>
              <p:nvSpPr>
                <p:cNvPr id="3" name="文本框 2">
                  <a:extLst>
                    <a:ext uri="{FF2B5EF4-FFF2-40B4-BE49-F238E27FC236}">
                      <a16:creationId xmlns:a16="http://schemas.microsoft.com/office/drawing/2014/main" id="{1589FC22-FC89-48A9-B68B-68FCAC2DE530}"/>
                    </a:ext>
                  </a:extLst>
                </p:cNvPr>
                <p:cNvSpPr txBox="1">
                  <a:spLocks noRot="1" noChangeAspect="1" noMove="1" noResize="1" noEditPoints="1" noAdjustHandles="1" noChangeArrowheads="1" noChangeShapeType="1" noTextEdit="1"/>
                </p:cNvSpPr>
                <p:nvPr/>
              </p:nvSpPr>
              <p:spPr>
                <a:xfrm>
                  <a:off x="717047" y="2541385"/>
                  <a:ext cx="5078539" cy="1775230"/>
                </a:xfrm>
                <a:prstGeom prst="rect">
                  <a:avLst/>
                </a:prstGeom>
                <a:blipFill>
                  <a:blip r:embed="rId3"/>
                  <a:stretch>
                    <a:fillRect l="-1321" t="-2405" r="-600" b="-5155"/>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2E9C3C85-8521-466B-A4A2-55C266BCF8D7}"/>
                </a:ext>
              </a:extLst>
            </p:cNvPr>
            <p:cNvPicPr>
              <a:picLocks noChangeAspect="1"/>
            </p:cNvPicPr>
            <p:nvPr/>
          </p:nvPicPr>
          <p:blipFill>
            <a:blip r:embed="rId4"/>
            <a:stretch>
              <a:fillRect/>
            </a:stretch>
          </p:blipFill>
          <p:spPr>
            <a:xfrm>
              <a:off x="1358631" y="4406673"/>
              <a:ext cx="3795370" cy="1234321"/>
            </a:xfrm>
            <a:prstGeom prst="rect">
              <a:avLst/>
            </a:prstGeom>
          </p:spPr>
        </p:pic>
      </p:gr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5AE3B4E-F04D-44BA-81DA-A8A9FE473549}"/>
                  </a:ext>
                </a:extLst>
              </p:cNvPr>
              <p:cNvSpPr txBox="1"/>
              <p:nvPr/>
            </p:nvSpPr>
            <p:spPr>
              <a:xfrm>
                <a:off x="6396414" y="2517984"/>
                <a:ext cx="5078539" cy="3123740"/>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主定理结果的简单理解</a:t>
                </a: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rgbClr val="C00000"/>
                        </a:solidFill>
                        <a:latin typeface="Cambria Math" panose="02040503050406030204" pitchFamily="18" charset="0"/>
                      </a:rPr>
                      <m:t>𝒂</m:t>
                    </m:r>
                    <m:r>
                      <a:rPr lang="en-US" altLang="zh-CN" b="1" i="1" smtClean="0">
                        <a:solidFill>
                          <a:srgbClr val="C00000"/>
                        </a:solidFill>
                        <a:latin typeface="Cambria Math" panose="02040503050406030204" pitchFamily="18" charset="0"/>
                      </a:rPr>
                      <m:t>&lt;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𝒃</m:t>
                        </m:r>
                      </m:e>
                      <m:sup>
                        <m:r>
                          <a:rPr lang="en-US" altLang="zh-CN" b="1" i="1" smtClean="0">
                            <a:solidFill>
                              <a:srgbClr val="C00000"/>
                            </a:solidFill>
                            <a:latin typeface="Cambria Math" panose="02040503050406030204" pitchFamily="18" charset="0"/>
                          </a:rPr>
                          <m:t>𝒅</m:t>
                        </m:r>
                      </m:sup>
                    </m:sSup>
                  </m:oMath>
                </a14:m>
                <a:r>
                  <a:rPr lang="zh-CN" altLang="en-US" b="1">
                    <a:solidFill>
                      <a:schemeClr val="accent6">
                        <a:lumMod val="50000"/>
                      </a:schemeClr>
                    </a:solidFill>
                  </a:rPr>
                  <a:t>：算法执行时间主要花在治理阶段</a:t>
                </a:r>
                <a:endParaRPr lang="en-US" altLang="zh-CN" b="1">
                  <a:solidFill>
                    <a:schemeClr val="accent6">
                      <a:lumMod val="50000"/>
                    </a:schemeClr>
                  </a:solidFill>
                </a:endParaRP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𝒇</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b="1" i="1">
                        <a:solidFill>
                          <a:srgbClr val="C00000"/>
                        </a:solidFill>
                        <a:latin typeface="Cambria Math" panose="02040503050406030204" pitchFamily="18" charset="0"/>
                      </a:rPr>
                      <m:t>𝑶</m:t>
                    </m:r>
                    <m:d>
                      <m:dPr>
                        <m:ctrlPr>
                          <a:rPr lang="en-US" altLang="zh-CN" b="1" i="1">
                            <a:solidFill>
                              <a:srgbClr val="C00000"/>
                            </a:solidFill>
                            <a:latin typeface="Cambria Math" panose="02040503050406030204" pitchFamily="18" charset="0"/>
                          </a:rPr>
                        </m:ctrlPr>
                      </m:dPr>
                      <m:e>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𝒏</m:t>
                            </m:r>
                          </m:e>
                          <m:sup>
                            <m:r>
                              <a:rPr lang="en-US" altLang="zh-CN" b="1" i="1">
                                <a:solidFill>
                                  <a:srgbClr val="C00000"/>
                                </a:solidFill>
                                <a:latin typeface="Cambria Math" panose="02040503050406030204" pitchFamily="18" charset="0"/>
                              </a:rPr>
                              <m:t>𝒅</m:t>
                            </m:r>
                          </m:sup>
                        </m:sSup>
                      </m:e>
                    </m:d>
                  </m:oMath>
                </a14:m>
                <a:endParaRPr lang="en-US" altLang="zh-CN" b="1" i="1">
                  <a:solidFill>
                    <a:srgbClr val="C00000"/>
                  </a:solidFill>
                  <a:latin typeface="Cambria Math" panose="02040503050406030204" pitchFamily="18" charset="0"/>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a:solidFill>
                          <a:srgbClr val="C00000"/>
                        </a:solidFill>
                        <a:latin typeface="Cambria Math" panose="02040503050406030204" pitchFamily="18" charset="0"/>
                      </a:rPr>
                      <m:t>𝒂</m:t>
                    </m:r>
                    <m:r>
                      <a:rPr lang="en-US" altLang="zh-CN" b="1" i="1">
                        <a:solidFill>
                          <a:srgbClr val="C00000"/>
                        </a:solidFill>
                        <a:latin typeface="Cambria Math" panose="02040503050406030204" pitchFamily="18" charset="0"/>
                      </a:rPr>
                      <m:t>=</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𝒃</m:t>
                        </m:r>
                      </m:e>
                      <m:sup>
                        <m:r>
                          <a:rPr lang="en-US" altLang="zh-CN" b="1" i="1">
                            <a:solidFill>
                              <a:srgbClr val="C00000"/>
                            </a:solidFill>
                            <a:latin typeface="Cambria Math" panose="02040503050406030204" pitchFamily="18" charset="0"/>
                          </a:rPr>
                          <m:t>𝒅</m:t>
                        </m:r>
                      </m:sup>
                    </m:sSup>
                  </m:oMath>
                </a14:m>
                <a:r>
                  <a:rPr lang="zh-CN" altLang="en-US" b="1">
                    <a:solidFill>
                      <a:schemeClr val="accent6">
                        <a:lumMod val="50000"/>
                      </a:schemeClr>
                    </a:solidFill>
                  </a:rPr>
                  <a:t>：小问题个数适中，治理时间也不长</a:t>
                </a:r>
                <a:endParaRPr lang="en-US" altLang="zh-CN" b="1">
                  <a:solidFill>
                    <a:schemeClr val="accent6">
                      <a:lumMod val="50000"/>
                    </a:schemeClr>
                  </a:solidFill>
                </a:endParaRP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𝒇</m:t>
                    </m:r>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𝒏</m:t>
                    </m:r>
                    <m:r>
                      <a:rPr lang="en-US" altLang="zh-CN" b="1">
                        <a:solidFill>
                          <a:schemeClr val="accent2">
                            <a:lumMod val="50000"/>
                          </a:schemeClr>
                        </a:solidFill>
                        <a:latin typeface="Cambria Math" panose="02040503050406030204" pitchFamily="18" charset="0"/>
                        <a:ea typeface="楷体" panose="02010609060101010101" pitchFamily="49" charset="-122"/>
                      </a:rPr>
                      <m:t>)</m:t>
                    </m:r>
                  </m:oMath>
                </a14:m>
                <a:r>
                  <a:rPr lang="zh-CN" altLang="en-US"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b="1" i="1">
                        <a:solidFill>
                          <a:srgbClr val="C00000"/>
                        </a:solidFill>
                        <a:latin typeface="Cambria Math" panose="02040503050406030204" pitchFamily="18" charset="0"/>
                      </a:rPr>
                      <m:t>𝑶</m:t>
                    </m:r>
                    <m:d>
                      <m:dPr>
                        <m:ctrlPr>
                          <a:rPr lang="en-US" altLang="zh-CN" b="1" i="1">
                            <a:solidFill>
                              <a:srgbClr val="C00000"/>
                            </a:solidFill>
                            <a:latin typeface="Cambria Math" panose="02040503050406030204" pitchFamily="18" charset="0"/>
                          </a:rPr>
                        </m:ctrlPr>
                      </m:dPr>
                      <m:e>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𝒏</m:t>
                            </m:r>
                          </m:e>
                          <m:sup>
                            <m:r>
                              <a:rPr lang="en-US" altLang="zh-CN" b="1" i="1">
                                <a:solidFill>
                                  <a:srgbClr val="C00000"/>
                                </a:solidFill>
                                <a:latin typeface="Cambria Math" panose="02040503050406030204" pitchFamily="18" charset="0"/>
                              </a:rPr>
                              <m:t>𝒅</m:t>
                            </m:r>
                          </m:sup>
                        </m:sSup>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𝐥𝐨𝐠</m:t>
                            </m:r>
                          </m:e>
                          <m:sub>
                            <m:r>
                              <a:rPr lang="en-US" altLang="zh-CN" b="1" i="1">
                                <a:solidFill>
                                  <a:srgbClr val="C00000"/>
                                </a:solidFill>
                                <a:latin typeface="Cambria Math" panose="02040503050406030204" pitchFamily="18" charset="0"/>
                              </a:rPr>
                              <m:t>𝒃</m:t>
                            </m:r>
                          </m:sub>
                        </m:sSub>
                        <m:r>
                          <a:rPr lang="en-US" altLang="zh-CN" b="1" i="1">
                            <a:solidFill>
                              <a:srgbClr val="C00000"/>
                            </a:solidFill>
                            <a:latin typeface="Cambria Math" panose="02040503050406030204" pitchFamily="18" charset="0"/>
                          </a:rPr>
                          <m:t>𝒏</m:t>
                        </m:r>
                      </m:e>
                    </m:d>
                  </m:oMath>
                </a14:m>
                <a:endParaRPr lang="en-US" altLang="zh-CN" b="1" i="1">
                  <a:solidFill>
                    <a:srgbClr val="C00000"/>
                  </a:solidFill>
                  <a:latin typeface="Cambria Math" panose="02040503050406030204" pitchFamily="18" charset="0"/>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a:solidFill>
                          <a:srgbClr val="C00000"/>
                        </a:solidFill>
                        <a:latin typeface="Cambria Math" panose="02040503050406030204" pitchFamily="18" charset="0"/>
                      </a:rPr>
                      <m:t>𝒂</m:t>
                    </m:r>
                    <m:r>
                      <a:rPr lang="en-US" altLang="zh-CN" b="1" i="1">
                        <a:solidFill>
                          <a:srgbClr val="C00000"/>
                        </a:solidFill>
                        <a:latin typeface="Cambria Math" panose="02040503050406030204" pitchFamily="18" charset="0"/>
                      </a:rPr>
                      <m:t>&gt;</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𝒃</m:t>
                        </m:r>
                      </m:e>
                      <m:sup>
                        <m:r>
                          <a:rPr lang="en-US" altLang="zh-CN" b="1" i="1">
                            <a:solidFill>
                              <a:srgbClr val="C00000"/>
                            </a:solidFill>
                            <a:latin typeface="Cambria Math" panose="02040503050406030204" pitchFamily="18" charset="0"/>
                          </a:rPr>
                          <m:t>𝒅</m:t>
                        </m:r>
                      </m:sup>
                    </m:sSup>
                  </m:oMath>
                </a14:m>
                <a:r>
                  <a:rPr lang="zh-CN" altLang="en-US" b="1">
                    <a:solidFill>
                      <a:schemeClr val="accent6">
                        <a:lumMod val="50000"/>
                      </a:schemeClr>
                    </a:solidFill>
                  </a:rPr>
                  <a:t>：小问题比较多，治理阶段时间相对少</a:t>
                </a:r>
                <a:endParaRPr lang="en-US" altLang="zh-CN" b="1">
                  <a:solidFill>
                    <a:schemeClr val="accent6">
                      <a:lumMod val="50000"/>
                    </a:schemeClr>
                  </a:solidFill>
                </a:endParaRPr>
              </a:p>
              <a:p>
                <a:pPr marL="742950" lvl="1" indent="-285750">
                  <a:spcBef>
                    <a:spcPts val="600"/>
                  </a:spcBef>
                  <a:spcAft>
                    <a:spcPts val="600"/>
                  </a:spcAft>
                  <a:buFont typeface="Arial" panose="020B0604020202020204" pitchFamily="34" charset="0"/>
                  <a:buChar char="•"/>
                </a:pP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𝒇</m:t>
                    </m:r>
                    <m:r>
                      <a:rPr lang="en-US" altLang="zh-CN" b="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𝒏</m:t>
                    </m:r>
                    <m:r>
                      <a:rPr lang="en-US" altLang="zh-CN" b="1">
                        <a:solidFill>
                          <a:schemeClr val="accent2">
                            <a:lumMod val="50000"/>
                          </a:schemeClr>
                        </a:solidFill>
                        <a:latin typeface="Cambria Math" panose="02040503050406030204" pitchFamily="18" charset="0"/>
                        <a:ea typeface="楷体" panose="02010609060101010101" pitchFamily="49" charset="-122"/>
                      </a:rPr>
                      <m:t>)</m:t>
                    </m:r>
                  </m:oMath>
                </a14:m>
                <a:r>
                  <a:rPr lang="zh-CN" altLang="en-US"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b="1" i="1">
                        <a:solidFill>
                          <a:srgbClr val="C00000"/>
                        </a:solidFill>
                        <a:latin typeface="Cambria Math" panose="02040503050406030204" pitchFamily="18" charset="0"/>
                      </a:rPr>
                      <m:t>𝑶</m:t>
                    </m:r>
                    <m:d>
                      <m:dPr>
                        <m:ctrlPr>
                          <a:rPr lang="en-US" altLang="zh-CN" b="1" i="1">
                            <a:solidFill>
                              <a:srgbClr val="C00000"/>
                            </a:solidFill>
                            <a:latin typeface="Cambria Math" panose="02040503050406030204" pitchFamily="18" charset="0"/>
                          </a:rPr>
                        </m:ctrlPr>
                      </m:dPr>
                      <m:e>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𝒏</m:t>
                            </m:r>
                          </m:e>
                          <m:sup>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𝐥𝐨𝐠</m:t>
                                </m:r>
                              </m:e>
                              <m:sub>
                                <m:r>
                                  <a:rPr lang="en-US" altLang="zh-CN" b="1" i="1">
                                    <a:solidFill>
                                      <a:srgbClr val="C00000"/>
                                    </a:solidFill>
                                    <a:latin typeface="Cambria Math" panose="02040503050406030204" pitchFamily="18" charset="0"/>
                                  </a:rPr>
                                  <m:t>𝒃</m:t>
                                </m:r>
                              </m:sub>
                            </m:sSub>
                            <m:r>
                              <a:rPr lang="en-US" altLang="zh-CN" b="1" i="1">
                                <a:solidFill>
                                  <a:srgbClr val="C00000"/>
                                </a:solidFill>
                                <a:latin typeface="Cambria Math" panose="02040503050406030204" pitchFamily="18" charset="0"/>
                              </a:rPr>
                              <m:t>𝒂</m:t>
                            </m:r>
                          </m:sup>
                        </m:sSup>
                      </m:e>
                    </m:d>
                  </m:oMath>
                </a14:m>
                <a:endParaRPr lang="en-US" altLang="zh-CN" b="1" i="1">
                  <a:solidFill>
                    <a:srgbClr val="C00000"/>
                  </a:solidFill>
                  <a:latin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35AE3B4E-F04D-44BA-81DA-A8A9FE473549}"/>
                  </a:ext>
                </a:extLst>
              </p:cNvPr>
              <p:cNvSpPr txBox="1">
                <a:spLocks noRot="1" noChangeAspect="1" noMove="1" noResize="1" noEditPoints="1" noAdjustHandles="1" noChangeArrowheads="1" noChangeShapeType="1" noTextEdit="1"/>
              </p:cNvSpPr>
              <p:nvPr/>
            </p:nvSpPr>
            <p:spPr>
              <a:xfrm>
                <a:off x="6396414" y="2517984"/>
                <a:ext cx="5078539" cy="3123740"/>
              </a:xfrm>
              <a:prstGeom prst="rect">
                <a:avLst/>
              </a:prstGeom>
              <a:blipFill>
                <a:blip r:embed="rId5"/>
                <a:stretch>
                  <a:fillRect l="-720" t="-977" r="-840" b="-1172"/>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7816705F-574C-4895-BEC9-915212E23722}"/>
              </a:ext>
            </a:extLst>
          </p:cNvPr>
          <p:cNvSpPr txBox="1"/>
          <p:nvPr/>
        </p:nvSpPr>
        <p:spPr>
          <a:xfrm>
            <a:off x="6396414" y="5712814"/>
            <a:ext cx="4618048" cy="369332"/>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分解出的小问题越多，算法效率相对会越低</a:t>
            </a:r>
          </a:p>
        </p:txBody>
      </p:sp>
    </p:spTree>
    <p:extLst>
      <p:ext uri="{BB962C8B-B14F-4D97-AF65-F5344CB8AC3E}">
        <p14:creationId xmlns:p14="http://schemas.microsoft.com/office/powerpoint/2010/main" val="1771771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分治算法与递推关系式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主定理运用练习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2DD4D64-93C8-4E4F-B797-93D48FE06199}"/>
                  </a:ext>
                </a:extLst>
              </p:cNvPr>
              <p:cNvSpPr txBox="1"/>
              <p:nvPr/>
            </p:nvSpPr>
            <p:spPr>
              <a:xfrm>
                <a:off x="1111752" y="1460409"/>
                <a:ext cx="7604651" cy="1815882"/>
              </a:xfrm>
              <a:prstGeom prst="rect">
                <a:avLst/>
              </a:prstGeom>
              <a:solidFill>
                <a:schemeClr val="accent6">
                  <a:lumMod val="20000"/>
                  <a:lumOff val="80000"/>
                  <a:alpha val="50000"/>
                </a:schemeClr>
              </a:solidFill>
            </p:spPr>
            <p:txBody>
              <a:bodyPr wrap="square" rtlCol="0">
                <a:spAutoFit/>
              </a:bodyPr>
              <a:lstStyle/>
              <a:p>
                <a:pPr>
                  <a:spcBef>
                    <a:spcPts val="1200"/>
                  </a:spcBef>
                  <a:spcAft>
                    <a:spcPts val="1200"/>
                  </a:spcAft>
                </a:pPr>
                <a:r>
                  <a:rPr lang="zh-CN" altLang="en-US" sz="2400" b="1">
                    <a:solidFill>
                      <a:srgbClr val="002060"/>
                    </a:solidFill>
                    <a:latin typeface="楷体" panose="02010609060101010101" pitchFamily="49" charset="-122"/>
                    <a:ea typeface="楷体" panose="02010609060101010101" pitchFamily="49" charset="-122"/>
                  </a:rPr>
                  <a:t>对于归并排序算法的递推关系式</a:t>
                </a:r>
                <a14:m>
                  <m:oMath xmlns:m="http://schemas.openxmlformats.org/officeDocument/2006/math">
                    <m:r>
                      <a:rPr lang="en-US" altLang="zh-CN" sz="2400" b="1" i="1" smtClean="0">
                        <a:solidFill>
                          <a:srgbClr val="002060"/>
                        </a:solidFill>
                        <a:latin typeface="Cambria Math" panose="02040503050406030204" pitchFamily="18" charset="0"/>
                      </a:rPr>
                      <m:t>𝒇</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 = </m:t>
                    </m:r>
                    <m:r>
                      <a:rPr lang="en-US" altLang="zh-CN" sz="2400" b="1" i="1" smtClean="0">
                        <a:solidFill>
                          <a:srgbClr val="002060"/>
                        </a:solidFill>
                        <a:latin typeface="Cambria Math" panose="02040503050406030204" pitchFamily="18" charset="0"/>
                      </a:rPr>
                      <m:t>𝟐</m:t>
                    </m:r>
                    <m:r>
                      <a:rPr lang="en-US" altLang="zh-CN" sz="2400" b="1" i="1" smtClean="0">
                        <a:solidFill>
                          <a:srgbClr val="002060"/>
                        </a:solidFill>
                        <a:latin typeface="Cambria Math" panose="02040503050406030204" pitchFamily="18" charset="0"/>
                      </a:rPr>
                      <m:t>𝒇</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𝟐</m:t>
                    </m:r>
                    <m:r>
                      <a:rPr lang="en-US" altLang="zh-CN" sz="2400" b="1" i="1" smtClean="0">
                        <a:solidFill>
                          <a:srgbClr val="002060"/>
                        </a:solidFill>
                        <a:latin typeface="Cambria Math" panose="02040503050406030204" pitchFamily="18" charset="0"/>
                      </a:rPr>
                      <m:t>) + </m:t>
                    </m:r>
                    <m:r>
                      <a:rPr lang="en-US" altLang="zh-CN" sz="2400" b="1" i="1" smtClean="0">
                        <a:solidFill>
                          <a:srgbClr val="002060"/>
                        </a:solidFill>
                        <a:latin typeface="Cambria Math" panose="02040503050406030204" pitchFamily="18" charset="0"/>
                      </a:rPr>
                      <m:t>𝒏</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400" b="1">
                    <a:solidFill>
                      <a:schemeClr val="tx2">
                        <a:lumMod val="50000"/>
                      </a:schemeClr>
                    </a:solidFill>
                  </a:rPr>
                  <a:t>这时有</a:t>
                </a:r>
                <a14:m>
                  <m:oMath xmlns:m="http://schemas.openxmlformats.org/officeDocument/2006/math">
                    <m:r>
                      <a:rPr lang="en-US" altLang="zh-CN" sz="2400" b="1" i="1" smtClean="0">
                        <a:solidFill>
                          <a:schemeClr val="tx2">
                            <a:lumMod val="50000"/>
                          </a:schemeClr>
                        </a:solidFill>
                        <a:latin typeface="Cambria Math" panose="02040503050406030204" pitchFamily="18" charset="0"/>
                      </a:rPr>
                      <m:t>𝒂</m:t>
                    </m:r>
                    <m:r>
                      <a:rPr lang="en-US" altLang="zh-CN" sz="2400" b="1" i="1" smtClean="0">
                        <a:solidFill>
                          <a:schemeClr val="tx2">
                            <a:lumMod val="50000"/>
                          </a:schemeClr>
                        </a:solidFill>
                        <a:latin typeface="Cambria Math" panose="02040503050406030204" pitchFamily="18" charset="0"/>
                      </a:rPr>
                      <m:t>=</m:t>
                    </m:r>
                    <m:r>
                      <a:rPr lang="en-US" altLang="zh-CN" sz="2400" b="1" i="1" smtClean="0">
                        <a:solidFill>
                          <a:schemeClr val="tx2">
                            <a:lumMod val="50000"/>
                          </a:schemeClr>
                        </a:solidFill>
                        <a:latin typeface="Cambria Math" panose="02040503050406030204" pitchFamily="18" charset="0"/>
                      </a:rPr>
                      <m:t>𝟐</m:t>
                    </m:r>
                    <m:r>
                      <a:rPr lang="en-US" altLang="zh-CN" sz="2400" b="1" i="1" smtClean="0">
                        <a:solidFill>
                          <a:schemeClr val="tx2">
                            <a:lumMod val="50000"/>
                          </a:schemeClr>
                        </a:solidFill>
                        <a:latin typeface="Cambria Math" panose="02040503050406030204" pitchFamily="18" charset="0"/>
                      </a:rPr>
                      <m:t>, </m:t>
                    </m:r>
                    <m:r>
                      <a:rPr lang="en-US" altLang="zh-CN" sz="2400" b="1" i="1" smtClean="0">
                        <a:solidFill>
                          <a:schemeClr val="tx2">
                            <a:lumMod val="50000"/>
                          </a:schemeClr>
                        </a:solidFill>
                        <a:latin typeface="Cambria Math" panose="02040503050406030204" pitchFamily="18" charset="0"/>
                      </a:rPr>
                      <m:t>𝒃</m:t>
                    </m:r>
                    <m:r>
                      <a:rPr lang="en-US" altLang="zh-CN" sz="2400" b="1" i="1" smtClean="0">
                        <a:solidFill>
                          <a:schemeClr val="tx2">
                            <a:lumMod val="50000"/>
                          </a:schemeClr>
                        </a:solidFill>
                        <a:latin typeface="Cambria Math" panose="02040503050406030204" pitchFamily="18" charset="0"/>
                      </a:rPr>
                      <m:t>=</m:t>
                    </m:r>
                    <m:r>
                      <a:rPr lang="en-US" altLang="zh-CN" sz="2400" b="1" i="1" smtClean="0">
                        <a:solidFill>
                          <a:schemeClr val="tx2">
                            <a:lumMod val="50000"/>
                          </a:schemeClr>
                        </a:solidFill>
                        <a:latin typeface="Cambria Math" panose="02040503050406030204" pitchFamily="18" charset="0"/>
                      </a:rPr>
                      <m:t>𝟐</m:t>
                    </m:r>
                    <m:r>
                      <a:rPr lang="en-US" altLang="zh-CN" sz="2400" b="1" i="1" smtClean="0">
                        <a:solidFill>
                          <a:schemeClr val="tx2">
                            <a:lumMod val="50000"/>
                          </a:schemeClr>
                        </a:solidFill>
                        <a:latin typeface="Cambria Math" panose="02040503050406030204" pitchFamily="18" charset="0"/>
                      </a:rPr>
                      <m:t>, </m:t>
                    </m:r>
                    <m:r>
                      <a:rPr lang="en-US" altLang="zh-CN" sz="2400" b="1" i="1" smtClean="0">
                        <a:solidFill>
                          <a:schemeClr val="tx2">
                            <a:lumMod val="50000"/>
                          </a:schemeClr>
                        </a:solidFill>
                        <a:latin typeface="Cambria Math" panose="02040503050406030204" pitchFamily="18" charset="0"/>
                      </a:rPr>
                      <m:t>𝒅</m:t>
                    </m:r>
                    <m:r>
                      <a:rPr lang="en-US" altLang="zh-CN" sz="2400" b="1" i="1" smtClean="0">
                        <a:solidFill>
                          <a:schemeClr val="tx2">
                            <a:lumMod val="50000"/>
                          </a:schemeClr>
                        </a:solidFill>
                        <a:latin typeface="Cambria Math" panose="02040503050406030204" pitchFamily="18" charset="0"/>
                      </a:rPr>
                      <m:t>=</m:t>
                    </m:r>
                    <m:r>
                      <a:rPr lang="en-US" altLang="zh-CN" sz="2400" b="1" i="1" smtClean="0">
                        <a:solidFill>
                          <a:schemeClr val="tx2">
                            <a:lumMod val="50000"/>
                          </a:schemeClr>
                        </a:solidFill>
                        <a:latin typeface="Cambria Math" panose="02040503050406030204" pitchFamily="18" charset="0"/>
                      </a:rPr>
                      <m:t>𝟏</m:t>
                    </m:r>
                  </m:oMath>
                </a14:m>
                <a:r>
                  <a:rPr lang="zh-CN" altLang="en-US" sz="2400" b="1">
                    <a:solidFill>
                      <a:schemeClr val="tx2">
                        <a:lumMod val="50000"/>
                      </a:schemeClr>
                    </a:solidFill>
                  </a:rPr>
                  <a:t>，因此有 </a:t>
                </a:r>
                <a14:m>
                  <m:oMath xmlns:m="http://schemas.openxmlformats.org/officeDocument/2006/math">
                    <m:r>
                      <a:rPr lang="en-US" altLang="zh-CN" sz="2400" b="1" i="1" smtClean="0">
                        <a:solidFill>
                          <a:srgbClr val="C00000"/>
                        </a:solidFill>
                        <a:latin typeface="Cambria Math" panose="02040503050406030204" pitchFamily="18" charset="0"/>
                      </a:rPr>
                      <m:t>𝒂</m:t>
                    </m:r>
                    <m:r>
                      <a:rPr lang="en-US" altLang="zh-CN" sz="2400" b="1" i="1" smtClean="0">
                        <a:solidFill>
                          <a:srgbClr val="C00000"/>
                        </a:solidFill>
                        <a:latin typeface="Cambria Math" panose="02040503050406030204" pitchFamily="18" charset="0"/>
                      </a:rPr>
                      <m:t>=</m:t>
                    </m:r>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𝒃</m:t>
                        </m:r>
                      </m:e>
                      <m:sup>
                        <m:r>
                          <a:rPr lang="en-US" altLang="zh-CN" sz="2400" b="1" i="1">
                            <a:solidFill>
                              <a:srgbClr val="C00000"/>
                            </a:solidFill>
                            <a:latin typeface="Cambria Math" panose="02040503050406030204" pitchFamily="18" charset="0"/>
                          </a:rPr>
                          <m:t>𝒅</m:t>
                        </m:r>
                      </m:sup>
                    </m:sSup>
                  </m:oMath>
                </a14:m>
                <a:r>
                  <a:rPr lang="en-US" altLang="zh-CN" sz="2400" b="1">
                    <a:solidFill>
                      <a:schemeClr val="tx2">
                        <a:lumMod val="50000"/>
                      </a:schemeClr>
                    </a:solidFill>
                  </a:rPr>
                  <a:t> </a:t>
                </a:r>
              </a:p>
              <a:p>
                <a:pPr marL="342900" indent="-342900">
                  <a:spcBef>
                    <a:spcPts val="1200"/>
                  </a:spcBef>
                  <a:spcAft>
                    <a:spcPts val="1200"/>
                  </a:spcAft>
                  <a:buFont typeface="Arial" panose="020B0604020202020204" pitchFamily="34" charset="0"/>
                  <a:buChar char="•"/>
                </a:pPr>
                <a:r>
                  <a:rPr lang="zh-CN" altLang="en-US" sz="2400" b="1">
                    <a:solidFill>
                      <a:schemeClr val="tx2">
                        <a:lumMod val="50000"/>
                      </a:schemeClr>
                    </a:solidFill>
                  </a:rPr>
                  <a:t>从而归并排序算法的时间复杂度是 </a:t>
                </a:r>
                <a14:m>
                  <m:oMath xmlns:m="http://schemas.openxmlformats.org/officeDocument/2006/math">
                    <m:r>
                      <a:rPr lang="en-US" altLang="zh-CN" sz="2400" b="1" i="1" smtClean="0">
                        <a:solidFill>
                          <a:srgbClr val="C00000"/>
                        </a:solidFill>
                        <a:latin typeface="Cambria Math" panose="02040503050406030204" pitchFamily="18" charset="0"/>
                      </a:rPr>
                      <m:t>𝑶</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𝒏</m:t>
                    </m:r>
                    <m:r>
                      <a:rPr lang="en-US" altLang="zh-CN" sz="2400" b="1" i="0" smtClean="0">
                        <a:solidFill>
                          <a:srgbClr val="C00000"/>
                        </a:solidFill>
                        <a:latin typeface="Cambria Math" panose="02040503050406030204" pitchFamily="18" charset="0"/>
                      </a:rPr>
                      <m:t>𝐥𝐨𝐠</m:t>
                    </m:r>
                    <m:r>
                      <a:rPr lang="en-US" altLang="zh-CN" sz="2400" b="1" i="1" smtClean="0">
                        <a:solidFill>
                          <a:srgbClr val="C0000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𝒏</m:t>
                    </m:r>
                    <m:r>
                      <a:rPr lang="en-US" altLang="zh-CN" sz="2400" b="1" i="1">
                        <a:solidFill>
                          <a:srgbClr val="C00000"/>
                        </a:solidFill>
                        <a:latin typeface="Cambria Math" panose="02040503050406030204" pitchFamily="18" charset="0"/>
                      </a:rPr>
                      <m:t>)</m:t>
                    </m:r>
                  </m:oMath>
                </a14:m>
                <a:r>
                  <a:rPr lang="en-US" altLang="zh-CN" sz="2400" b="1">
                    <a:solidFill>
                      <a:schemeClr val="tx2">
                        <a:lumMod val="50000"/>
                      </a:schemeClr>
                    </a:solidFill>
                  </a:rPr>
                  <a:t> </a:t>
                </a:r>
              </a:p>
            </p:txBody>
          </p:sp>
        </mc:Choice>
        <mc:Fallback xmlns="">
          <p:sp>
            <p:nvSpPr>
              <p:cNvPr id="2" name="文本框 1">
                <a:extLst>
                  <a:ext uri="{FF2B5EF4-FFF2-40B4-BE49-F238E27FC236}">
                    <a16:creationId xmlns:a16="http://schemas.microsoft.com/office/drawing/2014/main" id="{72DD4D64-93C8-4E4F-B797-93D48FE06199}"/>
                  </a:ext>
                </a:extLst>
              </p:cNvPr>
              <p:cNvSpPr txBox="1">
                <a:spLocks noRot="1" noChangeAspect="1" noMove="1" noResize="1" noEditPoints="1" noAdjustHandles="1" noChangeArrowheads="1" noChangeShapeType="1" noTextEdit="1"/>
              </p:cNvSpPr>
              <p:nvPr/>
            </p:nvSpPr>
            <p:spPr>
              <a:xfrm>
                <a:off x="1111752" y="1460409"/>
                <a:ext cx="7604651" cy="1815882"/>
              </a:xfrm>
              <a:prstGeom prst="rect">
                <a:avLst/>
              </a:prstGeom>
              <a:blipFill>
                <a:blip r:embed="rId2"/>
                <a:stretch>
                  <a:fillRect l="-1202" t="-3704" b="-80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D768CD6-FCA0-48EC-8A88-4A184362BC93}"/>
                  </a:ext>
                </a:extLst>
              </p:cNvPr>
              <p:cNvSpPr/>
              <p:nvPr/>
            </p:nvSpPr>
            <p:spPr>
              <a:xfrm>
                <a:off x="1111752" y="3881529"/>
                <a:ext cx="7604651" cy="1815882"/>
              </a:xfrm>
              <a:prstGeom prst="rect">
                <a:avLst/>
              </a:prstGeom>
              <a:solidFill>
                <a:schemeClr val="accent6">
                  <a:lumMod val="20000"/>
                  <a:lumOff val="80000"/>
                  <a:alpha val="50000"/>
                </a:schemeClr>
              </a:solidFill>
            </p:spPr>
            <p:txBody>
              <a:bodyPr wrap="square">
                <a:spAutoFit/>
              </a:bodyPr>
              <a:lstStyle/>
              <a:p>
                <a:pPr>
                  <a:spcBef>
                    <a:spcPts val="1200"/>
                  </a:spcBef>
                  <a:spcAft>
                    <a:spcPts val="1200"/>
                  </a:spcAft>
                </a:pPr>
                <a:r>
                  <a:rPr lang="zh-CN" altLang="en-US" sz="2400" b="1">
                    <a:solidFill>
                      <a:srgbClr val="002060"/>
                    </a:solidFill>
                    <a:latin typeface="楷体" panose="02010609060101010101" pitchFamily="49" charset="-122"/>
                    <a:ea typeface="楷体" panose="02010609060101010101" pitchFamily="49" charset="-122"/>
                  </a:rPr>
                  <a:t>对于二分查找算法的递推关系式</a:t>
                </a:r>
                <a14:m>
                  <m:oMath xmlns:m="http://schemas.openxmlformats.org/officeDocument/2006/math">
                    <m:r>
                      <a:rPr lang="zh-CN" altLang="en-US" sz="2400" b="1">
                        <a:solidFill>
                          <a:srgbClr val="002060"/>
                        </a:solidFill>
                        <a:latin typeface="Cambria Math" panose="02040503050406030204" pitchFamily="18" charset="0"/>
                        <a:ea typeface="楷体" panose="02010609060101010101" pitchFamily="49" charset="-122"/>
                      </a:rPr>
                      <m:t>𝒇</m:t>
                    </m:r>
                    <m:r>
                      <a:rPr lang="zh-CN" altLang="en-US" sz="2400" b="1">
                        <a:solidFill>
                          <a:srgbClr val="002060"/>
                        </a:solidFill>
                        <a:latin typeface="Cambria Math" panose="02040503050406030204" pitchFamily="18" charset="0"/>
                        <a:ea typeface="楷体" panose="02010609060101010101" pitchFamily="49" charset="-122"/>
                      </a:rPr>
                      <m:t>(</m:t>
                    </m:r>
                    <m:r>
                      <a:rPr lang="zh-CN" altLang="en-US" sz="2400" b="1">
                        <a:solidFill>
                          <a:srgbClr val="002060"/>
                        </a:solidFill>
                        <a:latin typeface="Cambria Math" panose="02040503050406030204" pitchFamily="18" charset="0"/>
                        <a:ea typeface="楷体" panose="02010609060101010101" pitchFamily="49" charset="-122"/>
                      </a:rPr>
                      <m:t>𝒏</m:t>
                    </m:r>
                    <m:r>
                      <a:rPr lang="zh-CN" altLang="en-US" sz="2400" b="1">
                        <a:solidFill>
                          <a:srgbClr val="002060"/>
                        </a:solidFill>
                        <a:latin typeface="Cambria Math" panose="02040503050406030204" pitchFamily="18" charset="0"/>
                        <a:ea typeface="楷体" panose="02010609060101010101" pitchFamily="49" charset="-122"/>
                      </a:rPr>
                      <m:t>) = </m:t>
                    </m:r>
                    <m:r>
                      <a:rPr lang="zh-CN" altLang="en-US" sz="2400" b="1">
                        <a:solidFill>
                          <a:srgbClr val="002060"/>
                        </a:solidFill>
                        <a:latin typeface="Cambria Math" panose="02040503050406030204" pitchFamily="18" charset="0"/>
                        <a:ea typeface="楷体" panose="02010609060101010101" pitchFamily="49" charset="-122"/>
                      </a:rPr>
                      <m:t>𝒇</m:t>
                    </m:r>
                    <m:r>
                      <a:rPr lang="zh-CN" altLang="en-US" sz="2400" b="1">
                        <a:solidFill>
                          <a:srgbClr val="002060"/>
                        </a:solidFill>
                        <a:latin typeface="Cambria Math" panose="02040503050406030204" pitchFamily="18" charset="0"/>
                        <a:ea typeface="楷体" panose="02010609060101010101" pitchFamily="49" charset="-122"/>
                      </a:rPr>
                      <m:t>(</m:t>
                    </m:r>
                    <m:r>
                      <a:rPr lang="zh-CN" altLang="en-US" sz="2400" b="1">
                        <a:solidFill>
                          <a:srgbClr val="002060"/>
                        </a:solidFill>
                        <a:latin typeface="Cambria Math" panose="02040503050406030204" pitchFamily="18" charset="0"/>
                        <a:ea typeface="楷体" panose="02010609060101010101" pitchFamily="49" charset="-122"/>
                      </a:rPr>
                      <m:t>𝒏</m:t>
                    </m:r>
                    <m:r>
                      <a:rPr lang="zh-CN" altLang="en-US" sz="2400" b="1">
                        <a:solidFill>
                          <a:srgbClr val="002060"/>
                        </a:solidFill>
                        <a:latin typeface="Cambria Math" panose="02040503050406030204" pitchFamily="18" charset="0"/>
                        <a:ea typeface="楷体" panose="02010609060101010101" pitchFamily="49" charset="-122"/>
                      </a:rPr>
                      <m:t>/</m:t>
                    </m:r>
                    <m:r>
                      <a:rPr lang="zh-CN" altLang="en-US" sz="2400" b="1">
                        <a:solidFill>
                          <a:srgbClr val="002060"/>
                        </a:solidFill>
                        <a:latin typeface="Cambria Math" panose="02040503050406030204" pitchFamily="18" charset="0"/>
                        <a:ea typeface="楷体" panose="02010609060101010101" pitchFamily="49" charset="-122"/>
                      </a:rPr>
                      <m:t>𝟐</m:t>
                    </m:r>
                    <m:r>
                      <a:rPr lang="zh-CN" altLang="en-US" sz="2400" b="1">
                        <a:solidFill>
                          <a:srgbClr val="002060"/>
                        </a:solidFill>
                        <a:latin typeface="Cambria Math" panose="02040503050406030204" pitchFamily="18" charset="0"/>
                        <a:ea typeface="楷体" panose="02010609060101010101" pitchFamily="49" charset="-122"/>
                      </a:rPr>
                      <m:t>) + </m:t>
                    </m:r>
                    <m:r>
                      <a:rPr lang="zh-CN" altLang="en-US" sz="2400" b="1">
                        <a:solidFill>
                          <a:srgbClr val="002060"/>
                        </a:solidFill>
                        <a:latin typeface="Cambria Math" panose="02040503050406030204" pitchFamily="18" charset="0"/>
                        <a:ea typeface="楷体" panose="02010609060101010101" pitchFamily="49" charset="-122"/>
                      </a:rPr>
                      <m:t>𝑪</m:t>
                    </m:r>
                  </m:oMath>
                </a14:m>
                <a:endParaRPr lang="zh-CN" altLang="en-US" sz="2400" b="1">
                  <a:solidFill>
                    <a:srgbClr val="002060"/>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400" b="1">
                    <a:solidFill>
                      <a:schemeClr val="tx2">
                        <a:lumMod val="50000"/>
                      </a:schemeClr>
                    </a:solidFill>
                  </a:rPr>
                  <a:t>这时有</a:t>
                </a:r>
                <a14:m>
                  <m:oMath xmlns:m="http://schemas.openxmlformats.org/officeDocument/2006/math">
                    <m:r>
                      <a:rPr lang="zh-CN" altLang="en-US" sz="2400" b="1" i="1" smtClean="0">
                        <a:solidFill>
                          <a:schemeClr val="tx2">
                            <a:lumMod val="50000"/>
                          </a:schemeClr>
                        </a:solidFill>
                        <a:latin typeface="Cambria Math" panose="02040503050406030204" pitchFamily="18" charset="0"/>
                      </a:rPr>
                      <m:t>𝒂</m:t>
                    </m:r>
                    <m:r>
                      <a:rPr lang="zh-CN" altLang="en-US" sz="2400" b="1" i="1" smtClean="0">
                        <a:solidFill>
                          <a:schemeClr val="tx2">
                            <a:lumMod val="50000"/>
                          </a:schemeClr>
                        </a:solidFill>
                        <a:latin typeface="Cambria Math" panose="02040503050406030204" pitchFamily="18" charset="0"/>
                      </a:rPr>
                      <m:t> = </m:t>
                    </m:r>
                    <m:r>
                      <a:rPr lang="zh-CN" altLang="en-US" sz="2400" b="1" i="1">
                        <a:solidFill>
                          <a:schemeClr val="tx2">
                            <a:lumMod val="50000"/>
                          </a:schemeClr>
                        </a:solidFill>
                        <a:latin typeface="Cambria Math" panose="02040503050406030204" pitchFamily="18" charset="0"/>
                      </a:rPr>
                      <m:t>𝟏</m:t>
                    </m:r>
                    <m:r>
                      <a:rPr lang="zh-CN" altLang="en-US" sz="2400" b="1" i="1">
                        <a:solidFill>
                          <a:schemeClr val="tx2">
                            <a:lumMod val="50000"/>
                          </a:schemeClr>
                        </a:solidFill>
                        <a:latin typeface="Cambria Math" panose="02040503050406030204" pitchFamily="18" charset="0"/>
                      </a:rPr>
                      <m:t>, </m:t>
                    </m:r>
                    <m:r>
                      <a:rPr lang="zh-CN" altLang="en-US" sz="2400" b="1" i="1">
                        <a:solidFill>
                          <a:schemeClr val="tx2">
                            <a:lumMod val="50000"/>
                          </a:schemeClr>
                        </a:solidFill>
                        <a:latin typeface="Cambria Math" panose="02040503050406030204" pitchFamily="18" charset="0"/>
                      </a:rPr>
                      <m:t>𝒃</m:t>
                    </m:r>
                    <m:r>
                      <a:rPr lang="zh-CN" altLang="en-US" sz="2400" b="1" i="1">
                        <a:solidFill>
                          <a:schemeClr val="tx2">
                            <a:lumMod val="50000"/>
                          </a:schemeClr>
                        </a:solidFill>
                        <a:latin typeface="Cambria Math" panose="02040503050406030204" pitchFamily="18" charset="0"/>
                      </a:rPr>
                      <m:t> = </m:t>
                    </m:r>
                    <m:r>
                      <a:rPr lang="zh-CN" altLang="en-US" sz="2400" b="1" i="1">
                        <a:solidFill>
                          <a:schemeClr val="tx2">
                            <a:lumMod val="50000"/>
                          </a:schemeClr>
                        </a:solidFill>
                        <a:latin typeface="Cambria Math" panose="02040503050406030204" pitchFamily="18" charset="0"/>
                      </a:rPr>
                      <m:t>𝟐</m:t>
                    </m:r>
                    <m:r>
                      <a:rPr lang="zh-CN" altLang="en-US" sz="2400" b="1" i="1">
                        <a:solidFill>
                          <a:schemeClr val="tx2">
                            <a:lumMod val="50000"/>
                          </a:schemeClr>
                        </a:solidFill>
                        <a:latin typeface="Cambria Math" panose="02040503050406030204" pitchFamily="18" charset="0"/>
                      </a:rPr>
                      <m:t>, </m:t>
                    </m:r>
                    <m:r>
                      <a:rPr lang="zh-CN" altLang="en-US" sz="2400" b="1" i="1">
                        <a:solidFill>
                          <a:schemeClr val="tx2">
                            <a:lumMod val="50000"/>
                          </a:schemeClr>
                        </a:solidFill>
                        <a:latin typeface="Cambria Math" panose="02040503050406030204" pitchFamily="18" charset="0"/>
                      </a:rPr>
                      <m:t>𝒅</m:t>
                    </m:r>
                    <m:r>
                      <a:rPr lang="zh-CN" altLang="en-US" sz="2400" b="1" i="1">
                        <a:solidFill>
                          <a:schemeClr val="tx2">
                            <a:lumMod val="50000"/>
                          </a:schemeClr>
                        </a:solidFill>
                        <a:latin typeface="Cambria Math" panose="02040503050406030204" pitchFamily="18" charset="0"/>
                      </a:rPr>
                      <m:t> = </m:t>
                    </m:r>
                    <m:r>
                      <a:rPr lang="zh-CN" altLang="en-US" sz="2400" b="1" i="1">
                        <a:solidFill>
                          <a:schemeClr val="tx2">
                            <a:lumMod val="50000"/>
                          </a:schemeClr>
                        </a:solidFill>
                        <a:latin typeface="Cambria Math" panose="02040503050406030204" pitchFamily="18" charset="0"/>
                      </a:rPr>
                      <m:t>𝟎</m:t>
                    </m:r>
                  </m:oMath>
                </a14:m>
                <a:r>
                  <a:rPr lang="zh-CN" altLang="en-US" sz="2400" b="1">
                    <a:solidFill>
                      <a:schemeClr val="tx2">
                        <a:lumMod val="50000"/>
                      </a:schemeClr>
                    </a:solidFill>
                  </a:rPr>
                  <a:t>，因此有 </a:t>
                </a:r>
                <a14:m>
                  <m:oMath xmlns:m="http://schemas.openxmlformats.org/officeDocument/2006/math">
                    <m:r>
                      <a:rPr lang="zh-CN" altLang="en-US" sz="2400" b="1" i="1" smtClean="0">
                        <a:solidFill>
                          <a:srgbClr val="C00000"/>
                        </a:solidFill>
                        <a:latin typeface="Cambria Math" panose="02040503050406030204" pitchFamily="18" charset="0"/>
                      </a:rPr>
                      <m:t>𝒂</m:t>
                    </m:r>
                    <m:r>
                      <a:rPr lang="zh-CN" altLang="en-US" sz="2400" b="1" i="1" smtClean="0">
                        <a:solidFill>
                          <a:srgbClr val="C00000"/>
                        </a:solidFill>
                        <a:latin typeface="Cambria Math" panose="02040503050406030204" pitchFamily="18" charset="0"/>
                      </a:rPr>
                      <m:t> = </m:t>
                    </m:r>
                    <m:sSup>
                      <m:sSupPr>
                        <m:ctrlPr>
                          <a:rPr lang="zh-CN" altLang="en-US" sz="2400" b="1" i="1" smtClean="0">
                            <a:solidFill>
                              <a:srgbClr val="C00000"/>
                            </a:solidFill>
                            <a:latin typeface="Cambria Math" panose="02040503050406030204" pitchFamily="18" charset="0"/>
                          </a:rPr>
                        </m:ctrlPr>
                      </m:sSupPr>
                      <m:e>
                        <m:r>
                          <a:rPr lang="zh-CN" altLang="en-US" sz="2400" b="1" i="1" smtClean="0">
                            <a:solidFill>
                              <a:srgbClr val="C00000"/>
                            </a:solidFill>
                            <a:latin typeface="Cambria Math" panose="02040503050406030204" pitchFamily="18" charset="0"/>
                          </a:rPr>
                          <m:t>𝒃</m:t>
                        </m:r>
                      </m:e>
                      <m:sup>
                        <m:r>
                          <a:rPr lang="zh-CN" altLang="en-US" sz="2400" b="1" i="1" smtClean="0">
                            <a:solidFill>
                              <a:srgbClr val="C00000"/>
                            </a:solidFill>
                            <a:latin typeface="Cambria Math" panose="02040503050406030204" pitchFamily="18" charset="0"/>
                          </a:rPr>
                          <m:t>𝒅</m:t>
                        </m:r>
                      </m:sup>
                    </m:sSup>
                  </m:oMath>
                </a14:m>
                <a:r>
                  <a:rPr lang="zh-CN" altLang="en-US" sz="2400" b="1">
                    <a:solidFill>
                      <a:schemeClr val="tx2">
                        <a:lumMod val="50000"/>
                      </a:schemeClr>
                    </a:solidFill>
                  </a:rPr>
                  <a:t> </a:t>
                </a:r>
              </a:p>
              <a:p>
                <a:pPr marL="342900" indent="-342900">
                  <a:spcBef>
                    <a:spcPts val="1200"/>
                  </a:spcBef>
                  <a:spcAft>
                    <a:spcPts val="1200"/>
                  </a:spcAft>
                  <a:buFont typeface="Arial" panose="020B0604020202020204" pitchFamily="34" charset="0"/>
                  <a:buChar char="•"/>
                </a:pPr>
                <a:r>
                  <a:rPr lang="zh-CN" altLang="en-US" sz="2400" b="1">
                    <a:solidFill>
                      <a:schemeClr val="tx2">
                        <a:lumMod val="50000"/>
                      </a:schemeClr>
                    </a:solidFill>
                  </a:rPr>
                  <a:t>因此二分查找算法的时间复杂度是 </a:t>
                </a:r>
                <a14:m>
                  <m:oMath xmlns:m="http://schemas.openxmlformats.org/officeDocument/2006/math">
                    <m:r>
                      <a:rPr lang="zh-CN" altLang="en-US" sz="2400" b="1" i="1" smtClean="0">
                        <a:solidFill>
                          <a:srgbClr val="C00000"/>
                        </a:solidFill>
                        <a:latin typeface="Cambria Math" panose="02040503050406030204" pitchFamily="18" charset="0"/>
                      </a:rPr>
                      <m:t>𝑶</m:t>
                    </m:r>
                    <m:d>
                      <m:dPr>
                        <m:ctrlPr>
                          <a:rPr lang="zh-CN" altLang="en-US" sz="2400" b="1" i="1" smtClean="0">
                            <a:solidFill>
                              <a:srgbClr val="C00000"/>
                            </a:solidFill>
                            <a:latin typeface="Cambria Math" panose="02040503050406030204" pitchFamily="18" charset="0"/>
                          </a:rPr>
                        </m:ctrlPr>
                      </m:dPr>
                      <m:e>
                        <m:r>
                          <a:rPr lang="zh-CN" altLang="en-US" sz="2400" b="1" i="0" smtClean="0">
                            <a:solidFill>
                              <a:srgbClr val="C00000"/>
                            </a:solidFill>
                            <a:latin typeface="Cambria Math" panose="02040503050406030204" pitchFamily="18" charset="0"/>
                          </a:rPr>
                          <m:t>𝐥𝐨𝐠</m:t>
                        </m:r>
                        <m:r>
                          <a:rPr lang="zh-CN" altLang="en-US" sz="2400" b="1" i="1" smtClean="0">
                            <a:solidFill>
                              <a:srgbClr val="C00000"/>
                            </a:solidFill>
                            <a:latin typeface="Cambria Math" panose="02040503050406030204" pitchFamily="18" charset="0"/>
                          </a:rPr>
                          <m:t> </m:t>
                        </m:r>
                        <m:r>
                          <a:rPr lang="zh-CN" altLang="en-US" sz="2400" b="1" i="1" smtClean="0">
                            <a:solidFill>
                              <a:srgbClr val="C00000"/>
                            </a:solidFill>
                            <a:latin typeface="Cambria Math" panose="02040503050406030204" pitchFamily="18" charset="0"/>
                          </a:rPr>
                          <m:t>𝒏</m:t>
                        </m:r>
                      </m:e>
                    </m:d>
                  </m:oMath>
                </a14:m>
                <a:endParaRPr lang="zh-CN" altLang="en-US" sz="2400" b="1"/>
              </a:p>
            </p:txBody>
          </p:sp>
        </mc:Choice>
        <mc:Fallback xmlns="">
          <p:sp>
            <p:nvSpPr>
              <p:cNvPr id="3" name="矩形 2">
                <a:extLst>
                  <a:ext uri="{FF2B5EF4-FFF2-40B4-BE49-F238E27FC236}">
                    <a16:creationId xmlns:a16="http://schemas.microsoft.com/office/drawing/2014/main" id="{BD768CD6-FCA0-48EC-8A88-4A184362BC93}"/>
                  </a:ext>
                </a:extLst>
              </p:cNvPr>
              <p:cNvSpPr>
                <a:spLocks noRot="1" noChangeAspect="1" noMove="1" noResize="1" noEditPoints="1" noAdjustHandles="1" noChangeArrowheads="1" noChangeShapeType="1" noTextEdit="1"/>
              </p:cNvSpPr>
              <p:nvPr/>
            </p:nvSpPr>
            <p:spPr>
              <a:xfrm>
                <a:off x="1111752" y="3881529"/>
                <a:ext cx="7604651" cy="1815882"/>
              </a:xfrm>
              <a:prstGeom prst="rect">
                <a:avLst/>
              </a:prstGeom>
              <a:blipFill>
                <a:blip r:embed="rId3"/>
                <a:stretch>
                  <a:fillRect l="-1202" t="-3691" b="-7718"/>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E6F912DE-80DC-4E53-8AE0-DD45E50204FF}"/>
              </a:ext>
            </a:extLst>
          </p:cNvPr>
          <p:cNvCxnSpPr/>
          <p:nvPr/>
        </p:nvCxnSpPr>
        <p:spPr>
          <a:xfrm>
            <a:off x="6216604" y="2527754"/>
            <a:ext cx="1045969"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1A80BA8-2162-4D3D-8559-C78BD5984FE9}"/>
              </a:ext>
            </a:extLst>
          </p:cNvPr>
          <p:cNvCxnSpPr>
            <a:cxnSpLocks/>
          </p:cNvCxnSpPr>
          <p:nvPr/>
        </p:nvCxnSpPr>
        <p:spPr>
          <a:xfrm>
            <a:off x="6216603" y="3249979"/>
            <a:ext cx="132226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9D97A95-971A-46D2-996A-C48D5315B365}"/>
              </a:ext>
            </a:extLst>
          </p:cNvPr>
          <p:cNvCxnSpPr>
            <a:cxnSpLocks/>
          </p:cNvCxnSpPr>
          <p:nvPr/>
        </p:nvCxnSpPr>
        <p:spPr>
          <a:xfrm>
            <a:off x="6650779" y="4961766"/>
            <a:ext cx="113806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04FD61D-A454-4221-961F-B86048F6A47F}"/>
              </a:ext>
            </a:extLst>
          </p:cNvPr>
          <p:cNvCxnSpPr>
            <a:cxnSpLocks/>
          </p:cNvCxnSpPr>
          <p:nvPr/>
        </p:nvCxnSpPr>
        <p:spPr>
          <a:xfrm>
            <a:off x="6216604" y="5652500"/>
            <a:ext cx="1170959"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A8D41755-E3E6-4FCE-A780-DB7C8E2DC2CC}"/>
              </a:ext>
            </a:extLst>
          </p:cNvPr>
          <p:cNvSpPr txBox="1"/>
          <p:nvPr/>
        </p:nvSpPr>
        <p:spPr>
          <a:xfrm>
            <a:off x="6216603" y="2127414"/>
            <a:ext cx="1045969" cy="369332"/>
          </a:xfrm>
          <a:prstGeom prst="rect">
            <a:avLst/>
          </a:prstGeom>
          <a:solidFill>
            <a:srgbClr val="F0F7EC"/>
          </a:solidFill>
        </p:spPr>
        <p:txBody>
          <a:bodyPr wrap="square" tIns="0" bIns="0" rtlCol="0">
            <a:spAutoFit/>
          </a:bodyPr>
          <a:lstStyle/>
          <a:p>
            <a:pPr algn="ctr"/>
            <a:r>
              <a:rPr lang="en-US" altLang="zh-CN" sz="2400" b="1">
                <a:solidFill>
                  <a:srgbClr val="C00000"/>
                </a:solidFill>
              </a:rPr>
              <a:t>(1)</a:t>
            </a:r>
            <a:endParaRPr lang="zh-CN" altLang="en-US" sz="2400" b="1">
              <a:solidFill>
                <a:srgbClr val="C00000"/>
              </a:solidFill>
            </a:endParaRPr>
          </a:p>
        </p:txBody>
      </p:sp>
      <p:sp>
        <p:nvSpPr>
          <p:cNvPr id="16" name="文本框 15">
            <a:extLst>
              <a:ext uri="{FF2B5EF4-FFF2-40B4-BE49-F238E27FC236}">
                <a16:creationId xmlns:a16="http://schemas.microsoft.com/office/drawing/2014/main" id="{0F2EE0E7-3FDA-4DBC-849A-71179447CED8}"/>
              </a:ext>
            </a:extLst>
          </p:cNvPr>
          <p:cNvSpPr txBox="1"/>
          <p:nvPr/>
        </p:nvSpPr>
        <p:spPr>
          <a:xfrm>
            <a:off x="6193578" y="2842053"/>
            <a:ext cx="1368312" cy="369332"/>
          </a:xfrm>
          <a:prstGeom prst="rect">
            <a:avLst/>
          </a:prstGeom>
          <a:solidFill>
            <a:srgbClr val="F0F7EC"/>
          </a:solidFill>
        </p:spPr>
        <p:txBody>
          <a:bodyPr wrap="square" tIns="0" bIns="0" rtlCol="0">
            <a:spAutoFit/>
          </a:bodyPr>
          <a:lstStyle/>
          <a:p>
            <a:pPr algn="ctr"/>
            <a:r>
              <a:rPr lang="en-US" altLang="zh-CN" sz="2400" b="1">
                <a:solidFill>
                  <a:srgbClr val="C00000"/>
                </a:solidFill>
              </a:rPr>
              <a:t>(2)</a:t>
            </a:r>
            <a:endParaRPr lang="zh-CN" altLang="en-US" sz="2400" b="1">
              <a:solidFill>
                <a:srgbClr val="C00000"/>
              </a:solidFill>
            </a:endParaRPr>
          </a:p>
        </p:txBody>
      </p:sp>
      <p:sp>
        <p:nvSpPr>
          <p:cNvPr id="19" name="文本框 18">
            <a:extLst>
              <a:ext uri="{FF2B5EF4-FFF2-40B4-BE49-F238E27FC236}">
                <a16:creationId xmlns:a16="http://schemas.microsoft.com/office/drawing/2014/main" id="{EC516A77-FA79-44E0-AD94-96A1A3958403}"/>
              </a:ext>
            </a:extLst>
          </p:cNvPr>
          <p:cNvSpPr txBox="1"/>
          <p:nvPr/>
        </p:nvSpPr>
        <p:spPr>
          <a:xfrm>
            <a:off x="6696827" y="4582349"/>
            <a:ext cx="1092019" cy="369332"/>
          </a:xfrm>
          <a:prstGeom prst="rect">
            <a:avLst/>
          </a:prstGeom>
          <a:solidFill>
            <a:srgbClr val="F0F7EC"/>
          </a:solidFill>
        </p:spPr>
        <p:txBody>
          <a:bodyPr wrap="square" tIns="0" bIns="0" rtlCol="0">
            <a:spAutoFit/>
          </a:bodyPr>
          <a:lstStyle/>
          <a:p>
            <a:pPr algn="ctr"/>
            <a:r>
              <a:rPr lang="en-US" altLang="zh-CN" sz="2400" b="1">
                <a:solidFill>
                  <a:srgbClr val="C00000"/>
                </a:solidFill>
              </a:rPr>
              <a:t>(3)</a:t>
            </a:r>
            <a:endParaRPr lang="zh-CN" altLang="en-US" sz="2400" b="1">
              <a:solidFill>
                <a:srgbClr val="C00000"/>
              </a:solidFill>
            </a:endParaRPr>
          </a:p>
        </p:txBody>
      </p:sp>
      <p:sp>
        <p:nvSpPr>
          <p:cNvPr id="20" name="文本框 19">
            <a:extLst>
              <a:ext uri="{FF2B5EF4-FFF2-40B4-BE49-F238E27FC236}">
                <a16:creationId xmlns:a16="http://schemas.microsoft.com/office/drawing/2014/main" id="{1AA25B22-B947-4379-97CB-F1660A48FA4B}"/>
              </a:ext>
            </a:extLst>
          </p:cNvPr>
          <p:cNvSpPr txBox="1"/>
          <p:nvPr/>
        </p:nvSpPr>
        <p:spPr>
          <a:xfrm>
            <a:off x="6213313" y="5273082"/>
            <a:ext cx="1170959" cy="369332"/>
          </a:xfrm>
          <a:prstGeom prst="rect">
            <a:avLst/>
          </a:prstGeom>
          <a:solidFill>
            <a:srgbClr val="F0F7EC"/>
          </a:solidFill>
        </p:spPr>
        <p:txBody>
          <a:bodyPr wrap="square" tIns="0" bIns="0" rtlCol="0">
            <a:spAutoFit/>
          </a:bodyPr>
          <a:lstStyle/>
          <a:p>
            <a:pPr algn="ctr"/>
            <a:r>
              <a:rPr lang="en-US" altLang="zh-CN" sz="2400" b="1">
                <a:solidFill>
                  <a:srgbClr val="C00000"/>
                </a:solidFill>
              </a:rPr>
              <a:t>(4)</a:t>
            </a:r>
            <a:endParaRPr lang="zh-CN" altLang="en-US" sz="2400" b="1">
              <a:solidFill>
                <a:srgbClr val="C00000"/>
              </a:solidFill>
            </a:endParaRPr>
          </a:p>
        </p:txBody>
      </p:sp>
    </p:spTree>
    <p:extLst>
      <p:ext uri="{BB962C8B-B14F-4D97-AF65-F5344CB8AC3E}">
        <p14:creationId xmlns:p14="http://schemas.microsoft.com/office/powerpoint/2010/main" val="1151080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分治算法与递推关系式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主定理运用练习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2DD4D64-93C8-4E4F-B797-93D48FE06199}"/>
                  </a:ext>
                </a:extLst>
              </p:cNvPr>
              <p:cNvSpPr txBox="1"/>
              <p:nvPr/>
            </p:nvSpPr>
            <p:spPr>
              <a:xfrm>
                <a:off x="1111752" y="1460409"/>
                <a:ext cx="7604651" cy="1815882"/>
              </a:xfrm>
              <a:prstGeom prst="rect">
                <a:avLst/>
              </a:prstGeom>
              <a:solidFill>
                <a:schemeClr val="accent6">
                  <a:lumMod val="20000"/>
                  <a:lumOff val="80000"/>
                  <a:alpha val="50000"/>
                </a:schemeClr>
              </a:solidFill>
            </p:spPr>
            <p:txBody>
              <a:bodyPr wrap="square" rtlCol="0">
                <a:spAutoFit/>
              </a:bodyPr>
              <a:lstStyle/>
              <a:p>
                <a:pPr>
                  <a:spcBef>
                    <a:spcPts val="1200"/>
                  </a:spcBef>
                  <a:spcAft>
                    <a:spcPts val="1200"/>
                  </a:spcAft>
                </a:pPr>
                <a:r>
                  <a:rPr lang="zh-CN" altLang="en-US" sz="2400" b="1">
                    <a:solidFill>
                      <a:srgbClr val="002060"/>
                    </a:solidFill>
                    <a:latin typeface="楷体" panose="02010609060101010101" pitchFamily="49" charset="-122"/>
                    <a:ea typeface="楷体" panose="02010609060101010101" pitchFamily="49" charset="-122"/>
                  </a:rPr>
                  <a:t>对于归并排序算法的递推关系式</a:t>
                </a:r>
                <a14:m>
                  <m:oMath xmlns:m="http://schemas.openxmlformats.org/officeDocument/2006/math">
                    <m:r>
                      <a:rPr lang="en-US" altLang="zh-CN" sz="2400" b="1" i="1" smtClean="0">
                        <a:solidFill>
                          <a:srgbClr val="002060"/>
                        </a:solidFill>
                        <a:latin typeface="Cambria Math" panose="02040503050406030204" pitchFamily="18" charset="0"/>
                      </a:rPr>
                      <m:t>𝒇</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 = </m:t>
                    </m:r>
                    <m:r>
                      <a:rPr lang="en-US" altLang="zh-CN" sz="2400" b="1" i="1" smtClean="0">
                        <a:solidFill>
                          <a:srgbClr val="002060"/>
                        </a:solidFill>
                        <a:latin typeface="Cambria Math" panose="02040503050406030204" pitchFamily="18" charset="0"/>
                      </a:rPr>
                      <m:t>𝟐</m:t>
                    </m:r>
                    <m:r>
                      <a:rPr lang="en-US" altLang="zh-CN" sz="2400" b="1" i="1" smtClean="0">
                        <a:solidFill>
                          <a:srgbClr val="002060"/>
                        </a:solidFill>
                        <a:latin typeface="Cambria Math" panose="02040503050406030204" pitchFamily="18" charset="0"/>
                      </a:rPr>
                      <m:t>𝒇</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𝒏</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𝟐</m:t>
                    </m:r>
                    <m:r>
                      <a:rPr lang="en-US" altLang="zh-CN" sz="2400" b="1" i="1" smtClean="0">
                        <a:solidFill>
                          <a:srgbClr val="002060"/>
                        </a:solidFill>
                        <a:latin typeface="Cambria Math" panose="02040503050406030204" pitchFamily="18" charset="0"/>
                      </a:rPr>
                      <m:t>) + </m:t>
                    </m:r>
                    <m:r>
                      <a:rPr lang="en-US" altLang="zh-CN" sz="2400" b="1" i="1" smtClean="0">
                        <a:solidFill>
                          <a:srgbClr val="002060"/>
                        </a:solidFill>
                        <a:latin typeface="Cambria Math" panose="02040503050406030204" pitchFamily="18" charset="0"/>
                      </a:rPr>
                      <m:t>𝒏</m:t>
                    </m:r>
                  </m:oMath>
                </a14:m>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400" b="1">
                    <a:solidFill>
                      <a:schemeClr val="tx2">
                        <a:lumMod val="50000"/>
                      </a:schemeClr>
                    </a:solidFill>
                  </a:rPr>
                  <a:t>这时有</a:t>
                </a:r>
                <a14:m>
                  <m:oMath xmlns:m="http://schemas.openxmlformats.org/officeDocument/2006/math">
                    <m:r>
                      <a:rPr lang="en-US" altLang="zh-CN" sz="2400" b="1" i="1" smtClean="0">
                        <a:solidFill>
                          <a:schemeClr val="tx2">
                            <a:lumMod val="50000"/>
                          </a:schemeClr>
                        </a:solidFill>
                        <a:latin typeface="Cambria Math" panose="02040503050406030204" pitchFamily="18" charset="0"/>
                      </a:rPr>
                      <m:t>𝒂</m:t>
                    </m:r>
                    <m:r>
                      <a:rPr lang="en-US" altLang="zh-CN" sz="2400" b="1" i="1" smtClean="0">
                        <a:solidFill>
                          <a:schemeClr val="tx2">
                            <a:lumMod val="50000"/>
                          </a:schemeClr>
                        </a:solidFill>
                        <a:latin typeface="Cambria Math" panose="02040503050406030204" pitchFamily="18" charset="0"/>
                      </a:rPr>
                      <m:t>=</m:t>
                    </m:r>
                    <m:r>
                      <a:rPr lang="en-US" altLang="zh-CN" sz="2400" b="1" i="1" smtClean="0">
                        <a:solidFill>
                          <a:schemeClr val="tx2">
                            <a:lumMod val="50000"/>
                          </a:schemeClr>
                        </a:solidFill>
                        <a:latin typeface="Cambria Math" panose="02040503050406030204" pitchFamily="18" charset="0"/>
                      </a:rPr>
                      <m:t>𝟐</m:t>
                    </m:r>
                    <m:r>
                      <a:rPr lang="en-US" altLang="zh-CN" sz="2400" b="1" i="1" smtClean="0">
                        <a:solidFill>
                          <a:schemeClr val="tx2">
                            <a:lumMod val="50000"/>
                          </a:schemeClr>
                        </a:solidFill>
                        <a:latin typeface="Cambria Math" panose="02040503050406030204" pitchFamily="18" charset="0"/>
                      </a:rPr>
                      <m:t>, </m:t>
                    </m:r>
                    <m:r>
                      <a:rPr lang="en-US" altLang="zh-CN" sz="2400" b="1" i="1" smtClean="0">
                        <a:solidFill>
                          <a:schemeClr val="tx2">
                            <a:lumMod val="50000"/>
                          </a:schemeClr>
                        </a:solidFill>
                        <a:latin typeface="Cambria Math" panose="02040503050406030204" pitchFamily="18" charset="0"/>
                      </a:rPr>
                      <m:t>𝒃</m:t>
                    </m:r>
                    <m:r>
                      <a:rPr lang="en-US" altLang="zh-CN" sz="2400" b="1" i="1" smtClean="0">
                        <a:solidFill>
                          <a:schemeClr val="tx2">
                            <a:lumMod val="50000"/>
                          </a:schemeClr>
                        </a:solidFill>
                        <a:latin typeface="Cambria Math" panose="02040503050406030204" pitchFamily="18" charset="0"/>
                      </a:rPr>
                      <m:t>=</m:t>
                    </m:r>
                    <m:r>
                      <a:rPr lang="en-US" altLang="zh-CN" sz="2400" b="1" i="1" smtClean="0">
                        <a:solidFill>
                          <a:schemeClr val="tx2">
                            <a:lumMod val="50000"/>
                          </a:schemeClr>
                        </a:solidFill>
                        <a:latin typeface="Cambria Math" panose="02040503050406030204" pitchFamily="18" charset="0"/>
                      </a:rPr>
                      <m:t>𝟐</m:t>
                    </m:r>
                    <m:r>
                      <a:rPr lang="en-US" altLang="zh-CN" sz="2400" b="1" i="1" smtClean="0">
                        <a:solidFill>
                          <a:schemeClr val="tx2">
                            <a:lumMod val="50000"/>
                          </a:schemeClr>
                        </a:solidFill>
                        <a:latin typeface="Cambria Math" panose="02040503050406030204" pitchFamily="18" charset="0"/>
                      </a:rPr>
                      <m:t>, </m:t>
                    </m:r>
                    <m:r>
                      <a:rPr lang="en-US" altLang="zh-CN" sz="2400" b="1" i="1" smtClean="0">
                        <a:solidFill>
                          <a:schemeClr val="tx2">
                            <a:lumMod val="50000"/>
                          </a:schemeClr>
                        </a:solidFill>
                        <a:latin typeface="Cambria Math" panose="02040503050406030204" pitchFamily="18" charset="0"/>
                      </a:rPr>
                      <m:t>𝒅</m:t>
                    </m:r>
                    <m:r>
                      <a:rPr lang="en-US" altLang="zh-CN" sz="2400" b="1" i="1" smtClean="0">
                        <a:solidFill>
                          <a:schemeClr val="tx2">
                            <a:lumMod val="50000"/>
                          </a:schemeClr>
                        </a:solidFill>
                        <a:latin typeface="Cambria Math" panose="02040503050406030204" pitchFamily="18" charset="0"/>
                      </a:rPr>
                      <m:t>=</m:t>
                    </m:r>
                    <m:r>
                      <a:rPr lang="en-US" altLang="zh-CN" sz="2400" b="1" i="1" smtClean="0">
                        <a:solidFill>
                          <a:schemeClr val="tx2">
                            <a:lumMod val="50000"/>
                          </a:schemeClr>
                        </a:solidFill>
                        <a:latin typeface="Cambria Math" panose="02040503050406030204" pitchFamily="18" charset="0"/>
                      </a:rPr>
                      <m:t>𝟏</m:t>
                    </m:r>
                  </m:oMath>
                </a14:m>
                <a:r>
                  <a:rPr lang="zh-CN" altLang="en-US" sz="2400" b="1">
                    <a:solidFill>
                      <a:schemeClr val="tx2">
                        <a:lumMod val="50000"/>
                      </a:schemeClr>
                    </a:solidFill>
                  </a:rPr>
                  <a:t>，因此有 </a:t>
                </a:r>
                <a14:m>
                  <m:oMath xmlns:m="http://schemas.openxmlformats.org/officeDocument/2006/math">
                    <m:r>
                      <a:rPr lang="en-US" altLang="zh-CN" sz="2400" b="1" i="1" smtClean="0">
                        <a:solidFill>
                          <a:srgbClr val="C00000"/>
                        </a:solidFill>
                        <a:latin typeface="Cambria Math" panose="02040503050406030204" pitchFamily="18" charset="0"/>
                      </a:rPr>
                      <m:t>𝒂</m:t>
                    </m:r>
                    <m:r>
                      <a:rPr lang="en-US" altLang="zh-CN" sz="2400" b="1" i="1" smtClean="0">
                        <a:solidFill>
                          <a:srgbClr val="C00000"/>
                        </a:solidFill>
                        <a:latin typeface="Cambria Math" panose="02040503050406030204" pitchFamily="18" charset="0"/>
                      </a:rPr>
                      <m:t>=</m:t>
                    </m:r>
                    <m:sSup>
                      <m:sSupPr>
                        <m:ctrlPr>
                          <a:rPr lang="en-US" altLang="zh-CN" sz="2400" b="1" i="1" smtClean="0">
                            <a:solidFill>
                              <a:srgbClr val="C00000"/>
                            </a:solidFill>
                            <a:latin typeface="Cambria Math" panose="02040503050406030204" pitchFamily="18" charset="0"/>
                          </a:rPr>
                        </m:ctrlPr>
                      </m:sSupPr>
                      <m:e>
                        <m:r>
                          <a:rPr lang="en-US" altLang="zh-CN" sz="2400" b="1" i="1" smtClean="0">
                            <a:solidFill>
                              <a:srgbClr val="C00000"/>
                            </a:solidFill>
                            <a:latin typeface="Cambria Math" panose="02040503050406030204" pitchFamily="18" charset="0"/>
                          </a:rPr>
                          <m:t>𝒃</m:t>
                        </m:r>
                      </m:e>
                      <m:sup>
                        <m:r>
                          <a:rPr lang="en-US" altLang="zh-CN" sz="2400" b="1" i="1">
                            <a:solidFill>
                              <a:srgbClr val="C00000"/>
                            </a:solidFill>
                            <a:latin typeface="Cambria Math" panose="02040503050406030204" pitchFamily="18" charset="0"/>
                          </a:rPr>
                          <m:t>𝒅</m:t>
                        </m:r>
                      </m:sup>
                    </m:sSup>
                  </m:oMath>
                </a14:m>
                <a:r>
                  <a:rPr lang="en-US" altLang="zh-CN" sz="2400" b="1">
                    <a:solidFill>
                      <a:schemeClr val="tx2">
                        <a:lumMod val="50000"/>
                      </a:schemeClr>
                    </a:solidFill>
                  </a:rPr>
                  <a:t> </a:t>
                </a:r>
              </a:p>
              <a:p>
                <a:pPr marL="342900" indent="-342900">
                  <a:spcBef>
                    <a:spcPts val="1200"/>
                  </a:spcBef>
                  <a:spcAft>
                    <a:spcPts val="1200"/>
                  </a:spcAft>
                  <a:buFont typeface="Arial" panose="020B0604020202020204" pitchFamily="34" charset="0"/>
                  <a:buChar char="•"/>
                </a:pPr>
                <a:r>
                  <a:rPr lang="zh-CN" altLang="en-US" sz="2400" b="1">
                    <a:solidFill>
                      <a:schemeClr val="tx2">
                        <a:lumMod val="50000"/>
                      </a:schemeClr>
                    </a:solidFill>
                  </a:rPr>
                  <a:t>从而归并排序算法的时间复杂度是 </a:t>
                </a:r>
                <a14:m>
                  <m:oMath xmlns:m="http://schemas.openxmlformats.org/officeDocument/2006/math">
                    <m:r>
                      <a:rPr lang="en-US" altLang="zh-CN" sz="2400" b="1" i="1" smtClean="0">
                        <a:solidFill>
                          <a:srgbClr val="C00000"/>
                        </a:solidFill>
                        <a:latin typeface="Cambria Math" panose="02040503050406030204" pitchFamily="18" charset="0"/>
                      </a:rPr>
                      <m:t>𝑶</m:t>
                    </m:r>
                    <m:r>
                      <a:rPr lang="en-US" altLang="zh-CN" sz="2400" b="1" i="1" smtClean="0">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𝒏</m:t>
                    </m:r>
                    <m:r>
                      <a:rPr lang="en-US" altLang="zh-CN" sz="2400" b="1" i="0" smtClean="0">
                        <a:solidFill>
                          <a:srgbClr val="C00000"/>
                        </a:solidFill>
                        <a:latin typeface="Cambria Math" panose="02040503050406030204" pitchFamily="18" charset="0"/>
                      </a:rPr>
                      <m:t>𝐥𝐨𝐠</m:t>
                    </m:r>
                    <m:r>
                      <a:rPr lang="en-US" altLang="zh-CN" sz="2400" b="1" i="1" smtClean="0">
                        <a:solidFill>
                          <a:srgbClr val="C00000"/>
                        </a:solidFill>
                        <a:latin typeface="Cambria Math" panose="02040503050406030204" pitchFamily="18" charset="0"/>
                      </a:rPr>
                      <m:t> </m:t>
                    </m:r>
                    <m:r>
                      <a:rPr lang="en-US" altLang="zh-CN" sz="2400" b="1" i="1" smtClean="0">
                        <a:solidFill>
                          <a:srgbClr val="C00000"/>
                        </a:solidFill>
                        <a:latin typeface="Cambria Math" panose="02040503050406030204" pitchFamily="18" charset="0"/>
                      </a:rPr>
                      <m:t>𝒏</m:t>
                    </m:r>
                    <m:r>
                      <a:rPr lang="en-US" altLang="zh-CN" sz="2400" b="1" i="1">
                        <a:solidFill>
                          <a:srgbClr val="C00000"/>
                        </a:solidFill>
                        <a:latin typeface="Cambria Math" panose="02040503050406030204" pitchFamily="18" charset="0"/>
                      </a:rPr>
                      <m:t>)</m:t>
                    </m:r>
                  </m:oMath>
                </a14:m>
                <a:r>
                  <a:rPr lang="en-US" altLang="zh-CN" sz="2400" b="1">
                    <a:solidFill>
                      <a:schemeClr val="tx2">
                        <a:lumMod val="50000"/>
                      </a:schemeClr>
                    </a:solidFill>
                  </a:rPr>
                  <a:t> </a:t>
                </a:r>
              </a:p>
            </p:txBody>
          </p:sp>
        </mc:Choice>
        <mc:Fallback xmlns="">
          <p:sp>
            <p:nvSpPr>
              <p:cNvPr id="2" name="文本框 1">
                <a:extLst>
                  <a:ext uri="{FF2B5EF4-FFF2-40B4-BE49-F238E27FC236}">
                    <a16:creationId xmlns:a16="http://schemas.microsoft.com/office/drawing/2014/main" id="{72DD4D64-93C8-4E4F-B797-93D48FE06199}"/>
                  </a:ext>
                </a:extLst>
              </p:cNvPr>
              <p:cNvSpPr txBox="1">
                <a:spLocks noRot="1" noChangeAspect="1" noMove="1" noResize="1" noEditPoints="1" noAdjustHandles="1" noChangeArrowheads="1" noChangeShapeType="1" noTextEdit="1"/>
              </p:cNvSpPr>
              <p:nvPr/>
            </p:nvSpPr>
            <p:spPr>
              <a:xfrm>
                <a:off x="1111752" y="1460409"/>
                <a:ext cx="7604651" cy="1815882"/>
              </a:xfrm>
              <a:prstGeom prst="rect">
                <a:avLst/>
              </a:prstGeom>
              <a:blipFill>
                <a:blip r:embed="rId2"/>
                <a:stretch>
                  <a:fillRect l="-1202" t="-3704" b="-80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D768CD6-FCA0-48EC-8A88-4A184362BC93}"/>
                  </a:ext>
                </a:extLst>
              </p:cNvPr>
              <p:cNvSpPr/>
              <p:nvPr/>
            </p:nvSpPr>
            <p:spPr>
              <a:xfrm>
                <a:off x="1111752" y="3881529"/>
                <a:ext cx="7604651" cy="1815882"/>
              </a:xfrm>
              <a:prstGeom prst="rect">
                <a:avLst/>
              </a:prstGeom>
              <a:solidFill>
                <a:schemeClr val="accent6">
                  <a:lumMod val="20000"/>
                  <a:lumOff val="80000"/>
                  <a:alpha val="50000"/>
                </a:schemeClr>
              </a:solidFill>
            </p:spPr>
            <p:txBody>
              <a:bodyPr wrap="square">
                <a:spAutoFit/>
              </a:bodyPr>
              <a:lstStyle/>
              <a:p>
                <a:pPr>
                  <a:spcBef>
                    <a:spcPts val="1200"/>
                  </a:spcBef>
                  <a:spcAft>
                    <a:spcPts val="1200"/>
                  </a:spcAft>
                </a:pPr>
                <a:r>
                  <a:rPr lang="zh-CN" altLang="en-US" sz="2400" b="1">
                    <a:solidFill>
                      <a:srgbClr val="002060"/>
                    </a:solidFill>
                    <a:latin typeface="楷体" panose="02010609060101010101" pitchFamily="49" charset="-122"/>
                    <a:ea typeface="楷体" panose="02010609060101010101" pitchFamily="49" charset="-122"/>
                  </a:rPr>
                  <a:t>对于二分查找算法的递推关系式</a:t>
                </a:r>
                <a14:m>
                  <m:oMath xmlns:m="http://schemas.openxmlformats.org/officeDocument/2006/math">
                    <m:r>
                      <a:rPr lang="zh-CN" altLang="en-US" sz="2400" b="1">
                        <a:solidFill>
                          <a:srgbClr val="002060"/>
                        </a:solidFill>
                        <a:latin typeface="Cambria Math" panose="02040503050406030204" pitchFamily="18" charset="0"/>
                        <a:ea typeface="楷体" panose="02010609060101010101" pitchFamily="49" charset="-122"/>
                      </a:rPr>
                      <m:t>𝒇</m:t>
                    </m:r>
                    <m:r>
                      <a:rPr lang="zh-CN" altLang="en-US" sz="2400" b="1">
                        <a:solidFill>
                          <a:srgbClr val="002060"/>
                        </a:solidFill>
                        <a:latin typeface="Cambria Math" panose="02040503050406030204" pitchFamily="18" charset="0"/>
                        <a:ea typeface="楷体" panose="02010609060101010101" pitchFamily="49" charset="-122"/>
                      </a:rPr>
                      <m:t>(</m:t>
                    </m:r>
                    <m:r>
                      <a:rPr lang="zh-CN" altLang="en-US" sz="2400" b="1">
                        <a:solidFill>
                          <a:srgbClr val="002060"/>
                        </a:solidFill>
                        <a:latin typeface="Cambria Math" panose="02040503050406030204" pitchFamily="18" charset="0"/>
                        <a:ea typeface="楷体" panose="02010609060101010101" pitchFamily="49" charset="-122"/>
                      </a:rPr>
                      <m:t>𝒏</m:t>
                    </m:r>
                    <m:r>
                      <a:rPr lang="zh-CN" altLang="en-US" sz="2400" b="1">
                        <a:solidFill>
                          <a:srgbClr val="002060"/>
                        </a:solidFill>
                        <a:latin typeface="Cambria Math" panose="02040503050406030204" pitchFamily="18" charset="0"/>
                        <a:ea typeface="楷体" panose="02010609060101010101" pitchFamily="49" charset="-122"/>
                      </a:rPr>
                      <m:t>) = </m:t>
                    </m:r>
                    <m:r>
                      <a:rPr lang="zh-CN" altLang="en-US" sz="2400" b="1">
                        <a:solidFill>
                          <a:srgbClr val="002060"/>
                        </a:solidFill>
                        <a:latin typeface="Cambria Math" panose="02040503050406030204" pitchFamily="18" charset="0"/>
                        <a:ea typeface="楷体" panose="02010609060101010101" pitchFamily="49" charset="-122"/>
                      </a:rPr>
                      <m:t>𝒇</m:t>
                    </m:r>
                    <m:r>
                      <a:rPr lang="zh-CN" altLang="en-US" sz="2400" b="1">
                        <a:solidFill>
                          <a:srgbClr val="002060"/>
                        </a:solidFill>
                        <a:latin typeface="Cambria Math" panose="02040503050406030204" pitchFamily="18" charset="0"/>
                        <a:ea typeface="楷体" panose="02010609060101010101" pitchFamily="49" charset="-122"/>
                      </a:rPr>
                      <m:t>(</m:t>
                    </m:r>
                    <m:r>
                      <a:rPr lang="zh-CN" altLang="en-US" sz="2400" b="1">
                        <a:solidFill>
                          <a:srgbClr val="002060"/>
                        </a:solidFill>
                        <a:latin typeface="Cambria Math" panose="02040503050406030204" pitchFamily="18" charset="0"/>
                        <a:ea typeface="楷体" panose="02010609060101010101" pitchFamily="49" charset="-122"/>
                      </a:rPr>
                      <m:t>𝒏</m:t>
                    </m:r>
                    <m:r>
                      <a:rPr lang="zh-CN" altLang="en-US" sz="2400" b="1">
                        <a:solidFill>
                          <a:srgbClr val="002060"/>
                        </a:solidFill>
                        <a:latin typeface="Cambria Math" panose="02040503050406030204" pitchFamily="18" charset="0"/>
                        <a:ea typeface="楷体" panose="02010609060101010101" pitchFamily="49" charset="-122"/>
                      </a:rPr>
                      <m:t>/</m:t>
                    </m:r>
                    <m:r>
                      <a:rPr lang="zh-CN" altLang="en-US" sz="2400" b="1">
                        <a:solidFill>
                          <a:srgbClr val="002060"/>
                        </a:solidFill>
                        <a:latin typeface="Cambria Math" panose="02040503050406030204" pitchFamily="18" charset="0"/>
                        <a:ea typeface="楷体" panose="02010609060101010101" pitchFamily="49" charset="-122"/>
                      </a:rPr>
                      <m:t>𝟐</m:t>
                    </m:r>
                    <m:r>
                      <a:rPr lang="zh-CN" altLang="en-US" sz="2400" b="1">
                        <a:solidFill>
                          <a:srgbClr val="002060"/>
                        </a:solidFill>
                        <a:latin typeface="Cambria Math" panose="02040503050406030204" pitchFamily="18" charset="0"/>
                        <a:ea typeface="楷体" panose="02010609060101010101" pitchFamily="49" charset="-122"/>
                      </a:rPr>
                      <m:t>) + </m:t>
                    </m:r>
                    <m:r>
                      <a:rPr lang="zh-CN" altLang="en-US" sz="2400" b="1">
                        <a:solidFill>
                          <a:srgbClr val="002060"/>
                        </a:solidFill>
                        <a:latin typeface="Cambria Math" panose="02040503050406030204" pitchFamily="18" charset="0"/>
                        <a:ea typeface="楷体" panose="02010609060101010101" pitchFamily="49" charset="-122"/>
                      </a:rPr>
                      <m:t>𝑪</m:t>
                    </m:r>
                  </m:oMath>
                </a14:m>
                <a:endParaRPr lang="zh-CN" altLang="en-US" sz="2400" b="1">
                  <a:solidFill>
                    <a:srgbClr val="002060"/>
                  </a:solidFill>
                  <a:latin typeface="楷体" panose="02010609060101010101" pitchFamily="49" charset="-122"/>
                  <a:ea typeface="楷体" panose="02010609060101010101" pitchFamily="49" charset="-122"/>
                </a:endParaRPr>
              </a:p>
              <a:p>
                <a:pPr marL="342900" indent="-342900">
                  <a:spcBef>
                    <a:spcPts val="1200"/>
                  </a:spcBef>
                  <a:spcAft>
                    <a:spcPts val="1200"/>
                  </a:spcAft>
                  <a:buFont typeface="Arial" panose="020B0604020202020204" pitchFamily="34" charset="0"/>
                  <a:buChar char="•"/>
                </a:pPr>
                <a:r>
                  <a:rPr lang="zh-CN" altLang="en-US" sz="2400" b="1">
                    <a:solidFill>
                      <a:schemeClr val="tx2">
                        <a:lumMod val="50000"/>
                      </a:schemeClr>
                    </a:solidFill>
                  </a:rPr>
                  <a:t>这时有</a:t>
                </a:r>
                <a14:m>
                  <m:oMath xmlns:m="http://schemas.openxmlformats.org/officeDocument/2006/math">
                    <m:r>
                      <a:rPr lang="zh-CN" altLang="en-US" sz="2400" b="1" i="1" smtClean="0">
                        <a:solidFill>
                          <a:schemeClr val="tx2">
                            <a:lumMod val="50000"/>
                          </a:schemeClr>
                        </a:solidFill>
                        <a:latin typeface="Cambria Math" panose="02040503050406030204" pitchFamily="18" charset="0"/>
                      </a:rPr>
                      <m:t>𝒂</m:t>
                    </m:r>
                    <m:r>
                      <a:rPr lang="zh-CN" altLang="en-US" sz="2400" b="1" i="1" smtClean="0">
                        <a:solidFill>
                          <a:schemeClr val="tx2">
                            <a:lumMod val="50000"/>
                          </a:schemeClr>
                        </a:solidFill>
                        <a:latin typeface="Cambria Math" panose="02040503050406030204" pitchFamily="18" charset="0"/>
                      </a:rPr>
                      <m:t> = </m:t>
                    </m:r>
                    <m:r>
                      <a:rPr lang="zh-CN" altLang="en-US" sz="2400" b="1" i="1">
                        <a:solidFill>
                          <a:schemeClr val="tx2">
                            <a:lumMod val="50000"/>
                          </a:schemeClr>
                        </a:solidFill>
                        <a:latin typeface="Cambria Math" panose="02040503050406030204" pitchFamily="18" charset="0"/>
                      </a:rPr>
                      <m:t>𝟏</m:t>
                    </m:r>
                    <m:r>
                      <a:rPr lang="zh-CN" altLang="en-US" sz="2400" b="1" i="1">
                        <a:solidFill>
                          <a:schemeClr val="tx2">
                            <a:lumMod val="50000"/>
                          </a:schemeClr>
                        </a:solidFill>
                        <a:latin typeface="Cambria Math" panose="02040503050406030204" pitchFamily="18" charset="0"/>
                      </a:rPr>
                      <m:t>, </m:t>
                    </m:r>
                    <m:r>
                      <a:rPr lang="zh-CN" altLang="en-US" sz="2400" b="1" i="1">
                        <a:solidFill>
                          <a:schemeClr val="tx2">
                            <a:lumMod val="50000"/>
                          </a:schemeClr>
                        </a:solidFill>
                        <a:latin typeface="Cambria Math" panose="02040503050406030204" pitchFamily="18" charset="0"/>
                      </a:rPr>
                      <m:t>𝒃</m:t>
                    </m:r>
                    <m:r>
                      <a:rPr lang="zh-CN" altLang="en-US" sz="2400" b="1" i="1">
                        <a:solidFill>
                          <a:schemeClr val="tx2">
                            <a:lumMod val="50000"/>
                          </a:schemeClr>
                        </a:solidFill>
                        <a:latin typeface="Cambria Math" panose="02040503050406030204" pitchFamily="18" charset="0"/>
                      </a:rPr>
                      <m:t> = </m:t>
                    </m:r>
                    <m:r>
                      <a:rPr lang="zh-CN" altLang="en-US" sz="2400" b="1" i="1">
                        <a:solidFill>
                          <a:schemeClr val="tx2">
                            <a:lumMod val="50000"/>
                          </a:schemeClr>
                        </a:solidFill>
                        <a:latin typeface="Cambria Math" panose="02040503050406030204" pitchFamily="18" charset="0"/>
                      </a:rPr>
                      <m:t>𝟐</m:t>
                    </m:r>
                    <m:r>
                      <a:rPr lang="zh-CN" altLang="en-US" sz="2400" b="1" i="1">
                        <a:solidFill>
                          <a:schemeClr val="tx2">
                            <a:lumMod val="50000"/>
                          </a:schemeClr>
                        </a:solidFill>
                        <a:latin typeface="Cambria Math" panose="02040503050406030204" pitchFamily="18" charset="0"/>
                      </a:rPr>
                      <m:t>, </m:t>
                    </m:r>
                    <m:r>
                      <a:rPr lang="zh-CN" altLang="en-US" sz="2400" b="1" i="1">
                        <a:solidFill>
                          <a:schemeClr val="tx2">
                            <a:lumMod val="50000"/>
                          </a:schemeClr>
                        </a:solidFill>
                        <a:latin typeface="Cambria Math" panose="02040503050406030204" pitchFamily="18" charset="0"/>
                      </a:rPr>
                      <m:t>𝒅</m:t>
                    </m:r>
                    <m:r>
                      <a:rPr lang="zh-CN" altLang="en-US" sz="2400" b="1" i="1">
                        <a:solidFill>
                          <a:schemeClr val="tx2">
                            <a:lumMod val="50000"/>
                          </a:schemeClr>
                        </a:solidFill>
                        <a:latin typeface="Cambria Math" panose="02040503050406030204" pitchFamily="18" charset="0"/>
                      </a:rPr>
                      <m:t> = </m:t>
                    </m:r>
                    <m:r>
                      <a:rPr lang="zh-CN" altLang="en-US" sz="2400" b="1" i="1">
                        <a:solidFill>
                          <a:schemeClr val="tx2">
                            <a:lumMod val="50000"/>
                          </a:schemeClr>
                        </a:solidFill>
                        <a:latin typeface="Cambria Math" panose="02040503050406030204" pitchFamily="18" charset="0"/>
                      </a:rPr>
                      <m:t>𝟎</m:t>
                    </m:r>
                  </m:oMath>
                </a14:m>
                <a:r>
                  <a:rPr lang="zh-CN" altLang="en-US" sz="2400" b="1">
                    <a:solidFill>
                      <a:schemeClr val="tx2">
                        <a:lumMod val="50000"/>
                      </a:schemeClr>
                    </a:solidFill>
                  </a:rPr>
                  <a:t>，因此有 </a:t>
                </a:r>
                <a14:m>
                  <m:oMath xmlns:m="http://schemas.openxmlformats.org/officeDocument/2006/math">
                    <m:r>
                      <a:rPr lang="zh-CN" altLang="en-US" sz="2400" b="1" i="1" smtClean="0">
                        <a:solidFill>
                          <a:srgbClr val="C00000"/>
                        </a:solidFill>
                        <a:latin typeface="Cambria Math" panose="02040503050406030204" pitchFamily="18" charset="0"/>
                      </a:rPr>
                      <m:t>𝒂</m:t>
                    </m:r>
                    <m:r>
                      <a:rPr lang="zh-CN" altLang="en-US" sz="2400" b="1" i="1" smtClean="0">
                        <a:solidFill>
                          <a:srgbClr val="C00000"/>
                        </a:solidFill>
                        <a:latin typeface="Cambria Math" panose="02040503050406030204" pitchFamily="18" charset="0"/>
                      </a:rPr>
                      <m:t> = </m:t>
                    </m:r>
                    <m:sSup>
                      <m:sSupPr>
                        <m:ctrlPr>
                          <a:rPr lang="zh-CN" altLang="en-US" sz="2400" b="1" i="1" smtClean="0">
                            <a:solidFill>
                              <a:srgbClr val="C00000"/>
                            </a:solidFill>
                            <a:latin typeface="Cambria Math" panose="02040503050406030204" pitchFamily="18" charset="0"/>
                          </a:rPr>
                        </m:ctrlPr>
                      </m:sSupPr>
                      <m:e>
                        <m:r>
                          <a:rPr lang="zh-CN" altLang="en-US" sz="2400" b="1" i="1" smtClean="0">
                            <a:solidFill>
                              <a:srgbClr val="C00000"/>
                            </a:solidFill>
                            <a:latin typeface="Cambria Math" panose="02040503050406030204" pitchFamily="18" charset="0"/>
                          </a:rPr>
                          <m:t>𝒃</m:t>
                        </m:r>
                      </m:e>
                      <m:sup>
                        <m:r>
                          <a:rPr lang="zh-CN" altLang="en-US" sz="2400" b="1" i="1" smtClean="0">
                            <a:solidFill>
                              <a:srgbClr val="C00000"/>
                            </a:solidFill>
                            <a:latin typeface="Cambria Math" panose="02040503050406030204" pitchFamily="18" charset="0"/>
                          </a:rPr>
                          <m:t>𝒅</m:t>
                        </m:r>
                      </m:sup>
                    </m:sSup>
                  </m:oMath>
                </a14:m>
                <a:r>
                  <a:rPr lang="zh-CN" altLang="en-US" sz="2400" b="1">
                    <a:solidFill>
                      <a:schemeClr val="tx2">
                        <a:lumMod val="50000"/>
                      </a:schemeClr>
                    </a:solidFill>
                  </a:rPr>
                  <a:t> </a:t>
                </a:r>
              </a:p>
              <a:p>
                <a:pPr marL="342900" indent="-342900">
                  <a:spcBef>
                    <a:spcPts val="1200"/>
                  </a:spcBef>
                  <a:spcAft>
                    <a:spcPts val="1200"/>
                  </a:spcAft>
                  <a:buFont typeface="Arial" panose="020B0604020202020204" pitchFamily="34" charset="0"/>
                  <a:buChar char="•"/>
                </a:pPr>
                <a:r>
                  <a:rPr lang="zh-CN" altLang="en-US" sz="2400" b="1">
                    <a:solidFill>
                      <a:schemeClr val="tx2">
                        <a:lumMod val="50000"/>
                      </a:schemeClr>
                    </a:solidFill>
                  </a:rPr>
                  <a:t>因此二分查找算法的时间复杂度是 </a:t>
                </a:r>
                <a14:m>
                  <m:oMath xmlns:m="http://schemas.openxmlformats.org/officeDocument/2006/math">
                    <m:r>
                      <a:rPr lang="zh-CN" altLang="en-US" sz="2400" b="1" i="1" smtClean="0">
                        <a:solidFill>
                          <a:srgbClr val="C00000"/>
                        </a:solidFill>
                        <a:latin typeface="Cambria Math" panose="02040503050406030204" pitchFamily="18" charset="0"/>
                      </a:rPr>
                      <m:t>𝑶</m:t>
                    </m:r>
                    <m:d>
                      <m:dPr>
                        <m:ctrlPr>
                          <a:rPr lang="zh-CN" altLang="en-US" sz="2400" b="1" i="1" smtClean="0">
                            <a:solidFill>
                              <a:srgbClr val="C00000"/>
                            </a:solidFill>
                            <a:latin typeface="Cambria Math" panose="02040503050406030204" pitchFamily="18" charset="0"/>
                          </a:rPr>
                        </m:ctrlPr>
                      </m:dPr>
                      <m:e>
                        <m:r>
                          <a:rPr lang="zh-CN" altLang="en-US" sz="2400" b="1" i="0" smtClean="0">
                            <a:solidFill>
                              <a:srgbClr val="C00000"/>
                            </a:solidFill>
                            <a:latin typeface="Cambria Math" panose="02040503050406030204" pitchFamily="18" charset="0"/>
                          </a:rPr>
                          <m:t>𝐥𝐨𝐠</m:t>
                        </m:r>
                        <m:r>
                          <a:rPr lang="zh-CN" altLang="en-US" sz="2400" b="1" i="1" smtClean="0">
                            <a:solidFill>
                              <a:srgbClr val="C00000"/>
                            </a:solidFill>
                            <a:latin typeface="Cambria Math" panose="02040503050406030204" pitchFamily="18" charset="0"/>
                          </a:rPr>
                          <m:t> </m:t>
                        </m:r>
                        <m:r>
                          <a:rPr lang="zh-CN" altLang="en-US" sz="2400" b="1" i="1" smtClean="0">
                            <a:solidFill>
                              <a:srgbClr val="C00000"/>
                            </a:solidFill>
                            <a:latin typeface="Cambria Math" panose="02040503050406030204" pitchFamily="18" charset="0"/>
                          </a:rPr>
                          <m:t>𝒏</m:t>
                        </m:r>
                      </m:e>
                    </m:d>
                  </m:oMath>
                </a14:m>
                <a:endParaRPr lang="zh-CN" altLang="en-US" sz="2400" b="1"/>
              </a:p>
            </p:txBody>
          </p:sp>
        </mc:Choice>
        <mc:Fallback xmlns="">
          <p:sp>
            <p:nvSpPr>
              <p:cNvPr id="3" name="矩形 2">
                <a:extLst>
                  <a:ext uri="{FF2B5EF4-FFF2-40B4-BE49-F238E27FC236}">
                    <a16:creationId xmlns:a16="http://schemas.microsoft.com/office/drawing/2014/main" id="{BD768CD6-FCA0-48EC-8A88-4A184362BC93}"/>
                  </a:ext>
                </a:extLst>
              </p:cNvPr>
              <p:cNvSpPr>
                <a:spLocks noRot="1" noChangeAspect="1" noMove="1" noResize="1" noEditPoints="1" noAdjustHandles="1" noChangeArrowheads="1" noChangeShapeType="1" noTextEdit="1"/>
              </p:cNvSpPr>
              <p:nvPr/>
            </p:nvSpPr>
            <p:spPr>
              <a:xfrm>
                <a:off x="1111752" y="3881529"/>
                <a:ext cx="7604651" cy="1815882"/>
              </a:xfrm>
              <a:prstGeom prst="rect">
                <a:avLst/>
              </a:prstGeom>
              <a:blipFill>
                <a:blip r:embed="rId3"/>
                <a:stretch>
                  <a:fillRect l="-1202" t="-3691" b="-7718"/>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4EC2E640-440D-44FC-9646-0114E87EBDA4}"/>
              </a:ext>
            </a:extLst>
          </p:cNvPr>
          <p:cNvPicPr>
            <a:picLocks noChangeAspect="1"/>
          </p:cNvPicPr>
          <p:nvPr/>
        </p:nvPicPr>
        <p:blipFill>
          <a:blip r:embed="rId4"/>
          <a:stretch>
            <a:fillRect/>
          </a:stretch>
        </p:blipFill>
        <p:spPr>
          <a:xfrm>
            <a:off x="7864686" y="2720757"/>
            <a:ext cx="3795370" cy="1234321"/>
          </a:xfrm>
          <a:prstGeom prst="rect">
            <a:avLst/>
          </a:prstGeom>
        </p:spPr>
      </p:pic>
      <p:cxnSp>
        <p:nvCxnSpPr>
          <p:cNvPr id="6" name="直接连接符 5">
            <a:extLst>
              <a:ext uri="{FF2B5EF4-FFF2-40B4-BE49-F238E27FC236}">
                <a16:creationId xmlns:a16="http://schemas.microsoft.com/office/drawing/2014/main" id="{E6F912DE-80DC-4E53-8AE0-DD45E50204FF}"/>
              </a:ext>
            </a:extLst>
          </p:cNvPr>
          <p:cNvCxnSpPr/>
          <p:nvPr/>
        </p:nvCxnSpPr>
        <p:spPr>
          <a:xfrm>
            <a:off x="6216604" y="2527754"/>
            <a:ext cx="1045969"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1A80BA8-2162-4D3D-8559-C78BD5984FE9}"/>
              </a:ext>
            </a:extLst>
          </p:cNvPr>
          <p:cNvCxnSpPr>
            <a:cxnSpLocks/>
          </p:cNvCxnSpPr>
          <p:nvPr/>
        </p:nvCxnSpPr>
        <p:spPr>
          <a:xfrm>
            <a:off x="6216603" y="3249979"/>
            <a:ext cx="132226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49D97A95-971A-46D2-996A-C48D5315B365}"/>
              </a:ext>
            </a:extLst>
          </p:cNvPr>
          <p:cNvCxnSpPr>
            <a:cxnSpLocks/>
          </p:cNvCxnSpPr>
          <p:nvPr/>
        </p:nvCxnSpPr>
        <p:spPr>
          <a:xfrm>
            <a:off x="6650779" y="4961766"/>
            <a:ext cx="1138067"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04FD61D-A454-4221-961F-B86048F6A47F}"/>
              </a:ext>
            </a:extLst>
          </p:cNvPr>
          <p:cNvCxnSpPr>
            <a:cxnSpLocks/>
          </p:cNvCxnSpPr>
          <p:nvPr/>
        </p:nvCxnSpPr>
        <p:spPr>
          <a:xfrm>
            <a:off x="6216604" y="5652500"/>
            <a:ext cx="1170959"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421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分治算法与递推关系式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33</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分治算法举例</a:t>
            </a:r>
            <a:r>
              <a:rPr lang="en-US" altLang="zh-CN"/>
              <a:t>-</a:t>
            </a:r>
            <a:r>
              <a:rPr lang="zh-CN" altLang="en-US"/>
              <a:t>大整数快速乘法</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E9E82D34-0FEB-4A5C-A6E6-0CD2B6D68FED}"/>
                  </a:ext>
                </a:extLst>
              </p:cNvPr>
              <p:cNvSpPr/>
              <p:nvPr/>
            </p:nvSpPr>
            <p:spPr>
              <a:xfrm>
                <a:off x="763097" y="1588045"/>
                <a:ext cx="8056370" cy="824456"/>
              </a:xfrm>
              <a:prstGeom prst="rect">
                <a:avLst/>
              </a:prstGeom>
              <a:solidFill>
                <a:schemeClr val="accent5">
                  <a:lumMod val="20000"/>
                  <a:lumOff val="80000"/>
                  <a:alpha val="25000"/>
                </a:schemeClr>
              </a:solidFill>
            </p:spPr>
            <p:txBody>
              <a:bodyPr wrap="square">
                <a:spAutoFit/>
              </a:bodyPr>
              <a:lstStyle/>
              <a:p>
                <a:pPr>
                  <a:spcBef>
                    <a:spcPts val="600"/>
                  </a:spcBef>
                </a:pPr>
                <a:r>
                  <a:rPr lang="zh-CN" altLang="en-US" sz="2000" b="1">
                    <a:solidFill>
                      <a:srgbClr val="0000FF"/>
                    </a:solidFill>
                  </a:rPr>
                  <a:t>普通算法</a:t>
                </a:r>
                <a:r>
                  <a:rPr lang="zh-CN" altLang="en-US" sz="2000" b="1">
                    <a:solidFill>
                      <a:schemeClr val="accent6">
                        <a:lumMod val="50000"/>
                      </a:schemeClr>
                    </a:solidFill>
                  </a:rPr>
                  <a:t>用</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𝒂</m:t>
                    </m:r>
                  </m:oMath>
                </a14:m>
                <a:r>
                  <a:rPr lang="zh-CN" altLang="en-US" sz="2000" b="1">
                    <a:solidFill>
                      <a:schemeClr val="accent6">
                        <a:lumMod val="50000"/>
                      </a:schemeClr>
                    </a:solidFill>
                  </a:rPr>
                  <a:t>的每一位与</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𝒃</m:t>
                    </m:r>
                  </m:oMath>
                </a14:m>
                <a:r>
                  <a:rPr lang="zh-CN" altLang="en-US" sz="2000" b="1">
                    <a:solidFill>
                      <a:schemeClr val="accent6">
                        <a:lumMod val="50000"/>
                      </a:schemeClr>
                    </a:solidFill>
                  </a:rPr>
                  <a:t>的每一位相乘，然后再相加</a:t>
                </a:r>
              </a:p>
              <a:p>
                <a:pPr marL="285750" indent="-285750">
                  <a:spcBef>
                    <a:spcPts val="600"/>
                  </a:spcBef>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若两个整数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用二进制位表示各有</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𝒏</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位，算法时间复杂度是</a:t>
                </a:r>
                <a14:m>
                  <m:oMath xmlns:m="http://schemas.openxmlformats.org/officeDocument/2006/math">
                    <m:r>
                      <a:rPr lang="en-US" altLang="zh-CN" sz="2000" b="1" i="1" smtClean="0">
                        <a:solidFill>
                          <a:srgbClr val="C00000"/>
                        </a:solidFill>
                        <a:latin typeface="Cambria Math" panose="02040503050406030204" pitchFamily="18" charset="0"/>
                      </a:rPr>
                      <m:t>𝑶</m:t>
                    </m:r>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𝒏</m:t>
                            </m:r>
                          </m:e>
                          <m:sup>
                            <m:r>
                              <a:rPr lang="en-US" altLang="zh-CN" sz="2000" b="1" i="1" smtClean="0">
                                <a:solidFill>
                                  <a:srgbClr val="C00000"/>
                                </a:solidFill>
                                <a:latin typeface="Cambria Math" panose="02040503050406030204" pitchFamily="18" charset="0"/>
                              </a:rPr>
                              <m:t>𝟐</m:t>
                            </m:r>
                          </m:sup>
                        </m:sSup>
                      </m:e>
                    </m:d>
                  </m:oMath>
                </a14:m>
                <a:endParaRPr lang="en-US" altLang="zh-CN" sz="2000" b="1">
                  <a:latin typeface="楷体" panose="02010609060101010101" pitchFamily="49" charset="-122"/>
                  <a:ea typeface="楷体" panose="02010609060101010101" pitchFamily="49" charset="-122"/>
                </a:endParaRPr>
              </a:p>
            </p:txBody>
          </p:sp>
        </mc:Choice>
        <mc:Fallback xmlns="">
          <p:sp>
            <p:nvSpPr>
              <p:cNvPr id="2" name="矩形 1">
                <a:extLst>
                  <a:ext uri="{FF2B5EF4-FFF2-40B4-BE49-F238E27FC236}">
                    <a16:creationId xmlns:a16="http://schemas.microsoft.com/office/drawing/2014/main" id="{E9E82D34-0FEB-4A5C-A6E6-0CD2B6D68FED}"/>
                  </a:ext>
                </a:extLst>
              </p:cNvPr>
              <p:cNvSpPr>
                <a:spLocks noRot="1" noChangeAspect="1" noMove="1" noResize="1" noEditPoints="1" noAdjustHandles="1" noChangeArrowheads="1" noChangeShapeType="1" noTextEdit="1"/>
              </p:cNvSpPr>
              <p:nvPr/>
            </p:nvSpPr>
            <p:spPr>
              <a:xfrm>
                <a:off x="763097" y="1588045"/>
                <a:ext cx="8056370" cy="824456"/>
              </a:xfrm>
              <a:prstGeom prst="rect">
                <a:avLst/>
              </a:prstGeom>
              <a:blipFill>
                <a:blip r:embed="rId2"/>
                <a:stretch>
                  <a:fillRect l="-756" t="-4444" b="-81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28D70CF-D075-45E2-B8C4-66B0F929C3FB}"/>
                  </a:ext>
                </a:extLst>
              </p:cNvPr>
              <p:cNvSpPr txBox="1"/>
              <p:nvPr/>
            </p:nvSpPr>
            <p:spPr>
              <a:xfrm>
                <a:off x="763097" y="984696"/>
                <a:ext cx="3735446" cy="461665"/>
              </a:xfrm>
              <a:prstGeom prst="rect">
                <a:avLst/>
              </a:prstGeom>
              <a:solidFill>
                <a:schemeClr val="accent4">
                  <a:lumMod val="20000"/>
                  <a:lumOff val="80000"/>
                </a:schemeClr>
              </a:solidFill>
            </p:spPr>
            <p:txBody>
              <a:bodyPr wrap="square" rtlCol="0">
                <a:spAutoFit/>
              </a:bodyPr>
              <a:lstStyle/>
              <a:p>
                <a:r>
                  <a:rPr lang="zh-CN" altLang="en-US" sz="2400" b="1">
                    <a:solidFill>
                      <a:schemeClr val="accent2">
                        <a:lumMod val="50000"/>
                      </a:schemeClr>
                    </a:solidFill>
                    <a:latin typeface="+mn-ea"/>
                  </a:rPr>
                  <a:t>计算两个整数</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𝒂</m:t>
                    </m:r>
                  </m:oMath>
                </a14:m>
                <a:r>
                  <a:rPr lang="zh-CN" altLang="en-US" sz="2400" b="1">
                    <a:solidFill>
                      <a:schemeClr val="accent2">
                        <a:lumMod val="50000"/>
                      </a:schemeClr>
                    </a:solidFill>
                    <a:latin typeface="+mn-ea"/>
                  </a:rPr>
                  <a:t>和</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𝒃</m:t>
                    </m:r>
                  </m:oMath>
                </a14:m>
                <a:r>
                  <a:rPr lang="zh-CN" altLang="en-US" sz="2400" b="1">
                    <a:solidFill>
                      <a:schemeClr val="accent2">
                        <a:lumMod val="50000"/>
                      </a:schemeClr>
                    </a:solidFill>
                    <a:latin typeface="+mn-ea"/>
                  </a:rPr>
                  <a:t>的乘积</a:t>
                </a:r>
              </a:p>
            </p:txBody>
          </p:sp>
        </mc:Choice>
        <mc:Fallback xmlns="">
          <p:sp>
            <p:nvSpPr>
              <p:cNvPr id="3" name="文本框 2">
                <a:extLst>
                  <a:ext uri="{FF2B5EF4-FFF2-40B4-BE49-F238E27FC236}">
                    <a16:creationId xmlns:a16="http://schemas.microsoft.com/office/drawing/2014/main" id="{E28D70CF-D075-45E2-B8C4-66B0F929C3FB}"/>
                  </a:ext>
                </a:extLst>
              </p:cNvPr>
              <p:cNvSpPr txBox="1">
                <a:spLocks noRot="1" noChangeAspect="1" noMove="1" noResize="1" noEditPoints="1" noAdjustHandles="1" noChangeArrowheads="1" noChangeShapeType="1" noTextEdit="1"/>
              </p:cNvSpPr>
              <p:nvPr/>
            </p:nvSpPr>
            <p:spPr>
              <a:xfrm>
                <a:off x="763097" y="984696"/>
                <a:ext cx="3735446" cy="461665"/>
              </a:xfrm>
              <a:prstGeom prst="rect">
                <a:avLst/>
              </a:prstGeom>
              <a:blipFill>
                <a:blip r:embed="rId3"/>
                <a:stretch>
                  <a:fillRect l="-2447" t="-9333" b="-3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44639F6-4F44-4E40-B5E5-DA7459299B0C}"/>
                  </a:ext>
                </a:extLst>
              </p:cNvPr>
              <p:cNvSpPr txBox="1"/>
              <p:nvPr/>
            </p:nvSpPr>
            <p:spPr>
              <a:xfrm>
                <a:off x="763097" y="2567993"/>
                <a:ext cx="6696828" cy="2620974"/>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C00000"/>
                    </a:solidFill>
                    <a:latin typeface="+mn-ea"/>
                  </a:rPr>
                  <a:t>快速算法</a:t>
                </a:r>
                <a:r>
                  <a:rPr lang="zh-CN" altLang="en-US" sz="2000" b="1">
                    <a:solidFill>
                      <a:srgbClr val="002060"/>
                    </a:solidFill>
                    <a:latin typeface="楷体" panose="02010609060101010101" pitchFamily="49" charset="-122"/>
                    <a:ea typeface="楷体" panose="02010609060101010101" pitchFamily="49" charset="-122"/>
                  </a:rPr>
                  <a:t>：对于大整数，设</a:t>
                </a:r>
                <a14:m>
                  <m:oMath xmlns:m="http://schemas.openxmlformats.org/officeDocument/2006/math">
                    <m:r>
                      <a:rPr lang="en-US" altLang="zh-CN" sz="2000" b="1" i="1" smtClean="0">
                        <a:solidFill>
                          <a:srgbClr val="002060"/>
                        </a:solidFill>
                        <a:latin typeface="Cambria Math" panose="02040503050406030204" pitchFamily="18" charset="0"/>
                      </a:rPr>
                      <m:t>𝒂</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rPr>
                      <m:t>𝒃</m:t>
                    </m:r>
                  </m:oMath>
                </a14:m>
                <a:r>
                  <a:rPr lang="zh-CN" altLang="en-US" sz="2000" b="1">
                    <a:solidFill>
                      <a:srgbClr val="002060"/>
                    </a:solidFill>
                    <a:latin typeface="楷体" panose="02010609060101010101" pitchFamily="49" charset="-122"/>
                    <a:ea typeface="楷体" panose="02010609060101010101" pitchFamily="49" charset="-122"/>
                  </a:rPr>
                  <a:t>用二进制位表示各有</a:t>
                </a:r>
                <a14:m>
                  <m:oMath xmlns:m="http://schemas.openxmlformats.org/officeDocument/2006/math">
                    <m:r>
                      <a:rPr lang="en-US" altLang="zh-CN" sz="2000" b="1" i="1" smtClean="0">
                        <a:solidFill>
                          <a:srgbClr val="002060"/>
                        </a:solidFill>
                        <a:latin typeface="Cambria Math" panose="02040503050406030204" pitchFamily="18" charset="0"/>
                      </a:rPr>
                      <m:t>𝟐</m:t>
                    </m:r>
                    <m:r>
                      <a:rPr lang="en-US" altLang="zh-CN" sz="2000" b="1" i="1" smtClean="0">
                        <a:solidFill>
                          <a:srgbClr val="002060"/>
                        </a:solidFill>
                        <a:latin typeface="Cambria Math" panose="02040503050406030204" pitchFamily="18" charset="0"/>
                      </a:rPr>
                      <m:t>𝒏</m:t>
                    </m:r>
                  </m:oMath>
                </a14:m>
                <a:r>
                  <a:rPr lang="zh-CN" altLang="en-US" sz="2000" b="1">
                    <a:solidFill>
                      <a:srgbClr val="002060"/>
                    </a:solidFill>
                    <a:latin typeface="楷体" panose="02010609060101010101" pitchFamily="49" charset="-122"/>
                    <a:ea typeface="楷体" panose="02010609060101010101" pitchFamily="49" charset="-122"/>
                  </a:rPr>
                  <a:t>位</a:t>
                </a:r>
              </a:p>
              <a:p>
                <a:pPr algn="ctr">
                  <a:spcBef>
                    <a:spcPts val="6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d>
                          <m:dPr>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sSub>
                              <m:sSubPr>
                                <m:ctrlPr>
                                  <a:rPr lang="en-US" altLang="zh-CN" b="1" i="1">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𝟏</m:t>
                                </m:r>
                              </m:sub>
                            </m:sSub>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𝟎</m:t>
                                </m:r>
                              </m:sub>
                            </m:sSub>
                          </m:e>
                        </m:d>
                      </m:e>
                      <m:sub>
                        <m:r>
                          <a:rPr lang="en-US" altLang="zh-CN" b="1" i="1" smtClean="0">
                            <a:solidFill>
                              <a:schemeClr val="accent2">
                                <a:lumMod val="50000"/>
                              </a:schemeClr>
                            </a:solidFill>
                            <a:latin typeface="Cambria Math" panose="02040503050406030204" pitchFamily="18" charset="0"/>
                          </a:rPr>
                          <m:t>𝟐</m:t>
                        </m:r>
                      </m:sub>
                    </m:sSub>
                  </m:oMath>
                </a14:m>
                <a:r>
                  <a:rPr lang="en-US" altLang="zh-CN" b="1">
                    <a:solidFill>
                      <a:schemeClr val="accent2">
                        <a:lumMod val="50000"/>
                      </a:schemeClr>
                    </a:solidFill>
                  </a:rPr>
                  <a:t>     </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d>
                          <m:dPr>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sSub>
                              <m:sSubPr>
                                <m:ctrlPr>
                                  <a:rPr lang="en-US" altLang="zh-CN" b="1" i="1">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𝒃</m:t>
                                </m:r>
                              </m:e>
                              <m:sub>
                                <m:r>
                                  <a:rPr lang="en-US" altLang="zh-CN" b="1" i="1" smtClean="0">
                                    <a:solidFill>
                                      <a:schemeClr val="accent2">
                                        <a:lumMod val="50000"/>
                                      </a:schemeClr>
                                    </a:solidFill>
                                    <a:latin typeface="Cambria Math" panose="02040503050406030204" pitchFamily="18" charset="0"/>
                                  </a:rPr>
                                  <m:t>𝟏</m:t>
                                </m:r>
                              </m:sub>
                            </m:sSub>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𝟎</m:t>
                                </m:r>
                              </m:sub>
                            </m:sSub>
                          </m:e>
                        </m:d>
                      </m:e>
                      <m:sub>
                        <m:r>
                          <a:rPr lang="en-US" altLang="zh-CN" b="1" i="1">
                            <a:solidFill>
                              <a:schemeClr val="accent2">
                                <a:lumMod val="50000"/>
                              </a:schemeClr>
                            </a:solidFill>
                            <a:latin typeface="Cambria Math" panose="02040503050406030204" pitchFamily="18" charset="0"/>
                          </a:rPr>
                          <m:t>𝟐</m:t>
                        </m:r>
                      </m:sub>
                    </m:sSub>
                  </m:oMath>
                </a14:m>
                <a:endParaRPr lang="en-US" altLang="zh-CN" b="1"/>
              </a:p>
              <a:p>
                <a:pPr>
                  <a:spcBef>
                    <a:spcPts val="600"/>
                  </a:spcBef>
                </a:pPr>
                <a:r>
                  <a:rPr lang="zh-CN" altLang="en-US" sz="2000" b="1">
                    <a:solidFill>
                      <a:srgbClr val="002060"/>
                    </a:solidFill>
                    <a:latin typeface="楷体" panose="02010609060101010101" pitchFamily="49" charset="-122"/>
                    <a:ea typeface="楷体" panose="02010609060101010101" pitchFamily="49" charset="-122"/>
                  </a:rPr>
                  <a:t>则：</a:t>
                </a:r>
                <a:endParaRPr lang="en-US" altLang="zh-CN" sz="2000" b="1">
                  <a:solidFill>
                    <a:srgbClr val="002060"/>
                  </a:solidFill>
                  <a:latin typeface="楷体" panose="02010609060101010101" pitchFamily="49" charset="-122"/>
                  <a:ea typeface="楷体" panose="02010609060101010101" pitchFamily="49" charset="-122"/>
                </a:endParaRPr>
              </a:p>
              <a:p>
                <a:pPr>
                  <a:spcBef>
                    <a:spcPts val="600"/>
                  </a:spcBef>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𝒂𝒃</m:t>
                      </m:r>
                      <m:r>
                        <a:rPr lang="en-US" altLang="zh-CN" b="1" i="1" smtClean="0">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𝟐</m:t>
                              </m:r>
                            </m:e>
                            <m:sup>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𝒏</m:t>
                              </m:r>
                            </m:sup>
                          </m:sSup>
                          <m:r>
                            <a:rPr lang="en-US" altLang="zh-CN" b="1" i="1">
                              <a:solidFill>
                                <a:schemeClr val="accent2">
                                  <a:lumMod val="50000"/>
                                </a:schemeClr>
                              </a:solidFill>
                              <a:latin typeface="Cambria Math" panose="02040503050406030204" pitchFamily="18" charset="0"/>
                            </a:rPr>
                            <m:t>+ </m:t>
                          </m:r>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𝟐</m:t>
                              </m:r>
                            </m:e>
                            <m:sup>
                              <m:r>
                                <a:rPr lang="en-US" altLang="zh-CN" b="1" i="1">
                                  <a:solidFill>
                                    <a:schemeClr val="accent2">
                                      <a:lumMod val="50000"/>
                                    </a:schemeClr>
                                  </a:solidFill>
                                  <a:latin typeface="Cambria Math" panose="02040503050406030204" pitchFamily="18" charset="0"/>
                                </a:rPr>
                                <m:t>𝒏</m:t>
                              </m:r>
                            </m:sup>
                          </m:sSup>
                        </m:e>
                      </m:d>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𝑨</m:t>
                          </m:r>
                        </m:e>
                        <m:sub>
                          <m:r>
                            <a:rPr lang="en-US" altLang="zh-CN" b="1" i="1" smtClean="0">
                              <a:solidFill>
                                <a:srgbClr val="C00000"/>
                              </a:solidFill>
                              <a:latin typeface="Cambria Math" panose="02040503050406030204" pitchFamily="18" charset="0"/>
                            </a:rPr>
                            <m:t>𝟏</m:t>
                          </m:r>
                        </m:sub>
                      </m:sSub>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𝑩</m:t>
                          </m:r>
                        </m:e>
                        <m:sub>
                          <m:r>
                            <a:rPr lang="en-US" altLang="zh-CN" b="1" i="1">
                              <a:solidFill>
                                <a:srgbClr val="C00000"/>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m:t>
                      </m:r>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𝒏</m:t>
                          </m:r>
                        </m:sup>
                      </m:sSup>
                      <m:d>
                        <m:dPr>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𝑨</m:t>
                              </m:r>
                            </m:e>
                            <m:sub>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 </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𝑨</m:t>
                              </m:r>
                            </m:e>
                            <m:sub>
                              <m:r>
                                <a:rPr lang="en-US" altLang="zh-CN" b="1" i="1">
                                  <a:solidFill>
                                    <a:srgbClr val="C00000"/>
                                  </a:solidFill>
                                  <a:latin typeface="Cambria Math" panose="02040503050406030204" pitchFamily="18" charset="0"/>
                                </a:rPr>
                                <m:t>𝟎</m:t>
                              </m:r>
                            </m:sub>
                          </m:sSub>
                        </m:e>
                      </m:d>
                      <m:d>
                        <m:dPr>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𝑩</m:t>
                              </m:r>
                            </m:e>
                            <m:sub>
                              <m:r>
                                <a:rPr lang="en-US" altLang="zh-CN" b="1" i="1">
                                  <a:solidFill>
                                    <a:srgbClr val="C00000"/>
                                  </a:solidFill>
                                  <a:latin typeface="Cambria Math" panose="02040503050406030204" pitchFamily="18" charset="0"/>
                                </a:rPr>
                                <m:t>𝟎</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𝑩</m:t>
                              </m:r>
                            </m:e>
                            <m:sub>
                              <m:r>
                                <a:rPr lang="en-US" altLang="zh-CN" b="1" i="1">
                                  <a:solidFill>
                                    <a:srgbClr val="C00000"/>
                                  </a:solidFill>
                                  <a:latin typeface="Cambria Math" panose="02040503050406030204" pitchFamily="18" charset="0"/>
                                </a:rPr>
                                <m:t>𝟏</m:t>
                              </m:r>
                            </m:sub>
                          </m:sSub>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𝟐</m:t>
                              </m:r>
                            </m:e>
                            <m:sup>
                              <m:r>
                                <a:rPr lang="en-US" altLang="zh-CN" b="1" i="1">
                                  <a:solidFill>
                                    <a:schemeClr val="accent2">
                                      <a:lumMod val="50000"/>
                                    </a:schemeClr>
                                  </a:solidFill>
                                  <a:latin typeface="Cambria Math" panose="02040503050406030204" pitchFamily="18" charset="0"/>
                                </a:rPr>
                                <m:t>𝒏</m:t>
                              </m:r>
                            </m:sup>
                          </m:sSup>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e>
                      </m:d>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𝑨</m:t>
                          </m:r>
                        </m:e>
                        <m:sub>
                          <m:r>
                            <a:rPr lang="en-US" altLang="zh-CN" b="1" i="1" smtClean="0">
                              <a:solidFill>
                                <a:srgbClr val="C00000"/>
                              </a:solidFill>
                              <a:latin typeface="Cambria Math" panose="02040503050406030204" pitchFamily="18" charset="0"/>
                            </a:rPr>
                            <m:t>𝟎</m:t>
                          </m:r>
                        </m:sub>
                      </m:sSub>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𝑩</m:t>
                          </m:r>
                        </m:e>
                        <m:sub>
                          <m:r>
                            <a:rPr lang="en-US" altLang="zh-CN" b="1" i="1">
                              <a:solidFill>
                                <a:srgbClr val="C00000"/>
                              </a:solidFill>
                              <a:latin typeface="Cambria Math" panose="02040503050406030204" pitchFamily="18" charset="0"/>
                            </a:rPr>
                            <m:t>𝟎</m:t>
                          </m:r>
                        </m:sub>
                      </m:sSub>
                    </m:oMath>
                  </m:oMathPara>
                </a14:m>
                <a:endParaRPr lang="en-US" altLang="zh-CN" b="1"/>
              </a:p>
              <a:p>
                <a:pPr>
                  <a:spcBef>
                    <a:spcPts val="600"/>
                  </a:spcBef>
                </a:pPr>
                <a:r>
                  <a:rPr lang="zh-CN" altLang="en-US" sz="2000" b="1">
                    <a:solidFill>
                      <a:srgbClr val="002060"/>
                    </a:solidFill>
                    <a:latin typeface="楷体" panose="02010609060101010101" pitchFamily="49" charset="-122"/>
                    <a:ea typeface="楷体" panose="02010609060101010101" pitchFamily="49" charset="-122"/>
                  </a:rPr>
                  <a:t>这里：</a:t>
                </a:r>
                <a:endParaRPr lang="en-US" altLang="zh-CN" sz="2000" b="1">
                  <a:solidFill>
                    <a:srgbClr val="002060"/>
                  </a:solidFill>
                  <a:latin typeface="楷体" panose="02010609060101010101" pitchFamily="49" charset="-122"/>
                  <a:ea typeface="楷体" panose="02010609060101010101" pitchFamily="49" charset="-122"/>
                </a:endParaRPr>
              </a:p>
              <a:p>
                <a:pPr algn="ctr">
                  <a:spcBef>
                    <a:spcPts val="600"/>
                  </a:spcBef>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d>
                          <m:dPr>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b>
                            </m:sSub>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b>
                            </m:sSub>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𝒏</m:t>
                                </m:r>
                              </m:sub>
                            </m:sSub>
                          </m:e>
                        </m:d>
                      </m:e>
                      <m:sub>
                        <m:r>
                          <a:rPr lang="en-US" altLang="zh-CN" b="1" i="1" smtClean="0">
                            <a:solidFill>
                              <a:schemeClr val="accent2">
                                <a:lumMod val="50000"/>
                              </a:schemeClr>
                            </a:solidFill>
                            <a:latin typeface="Cambria Math" panose="02040503050406030204" pitchFamily="18" charset="0"/>
                          </a:rPr>
                          <m:t>𝟐</m:t>
                        </m:r>
                      </m:sub>
                    </m:sSub>
                  </m:oMath>
                </a14:m>
                <a:r>
                  <a:rPr lang="en-US" altLang="zh-CN" b="1">
                    <a:solidFill>
                      <a:schemeClr val="accent2">
                        <a:lumMod val="50000"/>
                      </a:schemeClr>
                    </a:solidFill>
                  </a:rPr>
                  <a:t>    </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𝟎</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d>
                          <m:dPr>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smtClean="0">
                                    <a:solidFill>
                                      <a:schemeClr val="accent2">
                                        <a:lumMod val="50000"/>
                                      </a:schemeClr>
                                    </a:solidFill>
                                    <a:latin typeface="Cambria Math" panose="02040503050406030204" pitchFamily="18" charset="0"/>
                                  </a:rPr>
                                  <m:t>𝟏</m:t>
                                </m:r>
                              </m:sub>
                            </m:sSub>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𝟎</m:t>
                                </m:r>
                              </m:sub>
                            </m:sSub>
                          </m:e>
                        </m:d>
                      </m:e>
                      <m:sub>
                        <m:r>
                          <a:rPr lang="en-US" altLang="zh-CN" b="1" i="1">
                            <a:solidFill>
                              <a:schemeClr val="accent2">
                                <a:lumMod val="50000"/>
                              </a:schemeClr>
                            </a:solidFill>
                            <a:latin typeface="Cambria Math" panose="02040503050406030204" pitchFamily="18" charset="0"/>
                          </a:rPr>
                          <m:t>𝟐</m:t>
                        </m:r>
                      </m:sub>
                    </m:sSub>
                  </m:oMath>
                </a14:m>
                <a:endParaRPr lang="en-US" altLang="zh-CN" b="1">
                  <a:solidFill>
                    <a:schemeClr val="accent2">
                      <a:lumMod val="50000"/>
                    </a:schemeClr>
                  </a:solidFill>
                </a:endParaRPr>
              </a:p>
              <a:p>
                <a:pPr algn="ctr">
                  <a:spcBef>
                    <a:spcPts val="600"/>
                  </a:spcBef>
                </a:pP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𝑩</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d>
                          <m:dPr>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sSub>
                              <m:sSubPr>
                                <m:ctrlPr>
                                  <a:rPr lang="en-US" altLang="zh-CN" b="1" i="1">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sSub>
                              <m:sSubPr>
                                <m:ctrlPr>
                                  <a:rPr lang="en-US" altLang="zh-CN" b="1" i="1">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𝒏</m:t>
                                </m:r>
                              </m:sub>
                            </m:sSub>
                          </m:e>
                        </m:d>
                      </m:e>
                      <m:sub>
                        <m:r>
                          <a:rPr lang="en-US" altLang="zh-CN" b="1" i="1" smtClean="0">
                            <a:solidFill>
                              <a:schemeClr val="accent2">
                                <a:lumMod val="50000"/>
                              </a:schemeClr>
                            </a:solidFill>
                            <a:latin typeface="Cambria Math" panose="02040503050406030204" pitchFamily="18" charset="0"/>
                          </a:rPr>
                          <m:t>𝟐</m:t>
                        </m:r>
                      </m:sub>
                    </m:sSub>
                  </m:oMath>
                </a14:m>
                <a:r>
                  <a:rPr lang="en-US" altLang="zh-CN" b="1">
                    <a:solidFill>
                      <a:schemeClr val="accent2">
                        <a:lumMod val="50000"/>
                      </a:schemeClr>
                    </a:solidFill>
                  </a:rPr>
                  <a:t>     </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𝑩</m:t>
                        </m:r>
                      </m:e>
                      <m:sub>
                        <m:r>
                          <a:rPr lang="en-US" altLang="zh-CN" b="1" i="1" smtClean="0">
                            <a:solidFill>
                              <a:schemeClr val="accent2">
                                <a:lumMod val="50000"/>
                              </a:schemeClr>
                            </a:solidFill>
                            <a:latin typeface="Cambria Math" panose="02040503050406030204" pitchFamily="18" charset="0"/>
                          </a:rPr>
                          <m:t>𝟎</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d>
                          <m:dPr>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𝒃</m:t>
                                </m:r>
                              </m:e>
                              <m:sub>
                                <m:r>
                                  <a:rPr lang="en-US" altLang="zh-CN" b="1" i="1" smtClean="0">
                                    <a:solidFill>
                                      <a:schemeClr val="accent2">
                                        <a:lumMod val="50000"/>
                                      </a:schemeClr>
                                    </a:solidFill>
                                    <a:latin typeface="Cambria Math" panose="02040503050406030204" pitchFamily="18" charset="0"/>
                                  </a:rPr>
                                  <m:t>𝟏</m:t>
                                </m:r>
                              </m:sub>
                            </m:sSub>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𝒃</m:t>
                                </m:r>
                              </m:e>
                              <m:sub>
                                <m:r>
                                  <a:rPr lang="en-US" altLang="zh-CN" b="1" i="1">
                                    <a:solidFill>
                                      <a:schemeClr val="accent2">
                                        <a:lumMod val="50000"/>
                                      </a:schemeClr>
                                    </a:solidFill>
                                    <a:latin typeface="Cambria Math" panose="02040503050406030204" pitchFamily="18" charset="0"/>
                                  </a:rPr>
                                  <m:t>𝟎</m:t>
                                </m:r>
                              </m:sub>
                            </m:sSub>
                          </m:e>
                        </m:d>
                      </m:e>
                      <m:sub>
                        <m:r>
                          <a:rPr lang="en-US" altLang="zh-CN" b="1" i="1" smtClean="0">
                            <a:solidFill>
                              <a:schemeClr val="accent2">
                                <a:lumMod val="50000"/>
                              </a:schemeClr>
                            </a:solidFill>
                            <a:latin typeface="Cambria Math" panose="02040503050406030204" pitchFamily="18" charset="0"/>
                          </a:rPr>
                          <m:t>𝟐</m:t>
                        </m:r>
                      </m:sub>
                    </m:sSub>
                  </m:oMath>
                </a14:m>
                <a:endParaRPr lang="en-US" altLang="zh-CN" b="1"/>
              </a:p>
            </p:txBody>
          </p:sp>
        </mc:Choice>
        <mc:Fallback xmlns="">
          <p:sp>
            <p:nvSpPr>
              <p:cNvPr id="4" name="文本框 3">
                <a:extLst>
                  <a:ext uri="{FF2B5EF4-FFF2-40B4-BE49-F238E27FC236}">
                    <a16:creationId xmlns:a16="http://schemas.microsoft.com/office/drawing/2014/main" id="{C44639F6-4F44-4E40-B5E5-DA7459299B0C}"/>
                  </a:ext>
                </a:extLst>
              </p:cNvPr>
              <p:cNvSpPr txBox="1">
                <a:spLocks noRot="1" noChangeAspect="1" noMove="1" noResize="1" noEditPoints="1" noAdjustHandles="1" noChangeArrowheads="1" noChangeShapeType="1" noTextEdit="1"/>
              </p:cNvSpPr>
              <p:nvPr/>
            </p:nvSpPr>
            <p:spPr>
              <a:xfrm>
                <a:off x="763097" y="2567993"/>
                <a:ext cx="6696828" cy="2620974"/>
              </a:xfrm>
              <a:prstGeom prst="rect">
                <a:avLst/>
              </a:prstGeom>
              <a:blipFill>
                <a:blip r:embed="rId4"/>
                <a:stretch>
                  <a:fillRect l="-910" t="-1860" r="-9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94EC25F-10C8-486D-9BCF-1528148C7DF7}"/>
                  </a:ext>
                </a:extLst>
              </p:cNvPr>
              <p:cNvSpPr txBox="1"/>
              <p:nvPr/>
            </p:nvSpPr>
            <p:spPr>
              <a:xfrm>
                <a:off x="763097" y="5394330"/>
                <a:ext cx="6999435" cy="736612"/>
              </a:xfrm>
              <a:prstGeom prst="rect">
                <a:avLst/>
              </a:prstGeom>
              <a:solidFill>
                <a:schemeClr val="accent2">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乘</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𝒏</m:t>
                        </m:r>
                      </m:sup>
                    </m:sSup>
                  </m:oMath>
                </a14:m>
                <a:r>
                  <a:rPr lang="en-US" altLang="zh-CN" b="1">
                    <a:solidFill>
                      <a:schemeClr val="accent2">
                        <a:lumMod val="50000"/>
                      </a:schemeClr>
                    </a:solidFill>
                  </a:rPr>
                  <a:t>, </a:t>
                </a:r>
                <a14:m>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𝟐</m:t>
                        </m:r>
                      </m:e>
                      <m:sup>
                        <m:r>
                          <a:rPr lang="en-US" altLang="zh-CN" b="1" i="1" smtClean="0">
                            <a:solidFill>
                              <a:schemeClr val="accent2">
                                <a:lumMod val="50000"/>
                              </a:schemeClr>
                            </a:solidFill>
                            <a:latin typeface="Cambria Math" panose="02040503050406030204" pitchFamily="18" charset="0"/>
                          </a:rPr>
                          <m:t>𝒏</m:t>
                        </m:r>
                      </m:sup>
                    </m:sSup>
                  </m:oMath>
                </a14:m>
                <a:r>
                  <a:rPr lang="zh-CN" altLang="en-US" b="1">
                    <a:solidFill>
                      <a:schemeClr val="accent2">
                        <a:lumMod val="50000"/>
                      </a:schemeClr>
                    </a:solidFill>
                  </a:rPr>
                  <a:t>等只需移位操作，要做的乘法是</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𝟏</m:t>
                        </m:r>
                      </m:sub>
                    </m:sSub>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𝑩</m:t>
                        </m:r>
                      </m:e>
                      <m:sub>
                        <m:r>
                          <a:rPr lang="en-US" altLang="zh-CN" b="1" i="1">
                            <a:solidFill>
                              <a:schemeClr val="accent2">
                                <a:lumMod val="50000"/>
                              </a:schemeClr>
                            </a:solidFill>
                            <a:latin typeface="Cambria Math" panose="02040503050406030204" pitchFamily="18" charset="0"/>
                          </a:rPr>
                          <m:t>𝟏</m:t>
                        </m:r>
                      </m:sub>
                    </m:sSub>
                  </m:oMath>
                </a14:m>
                <a:r>
                  <a:rPr lang="en-US" altLang="zh-CN" b="1">
                    <a:solidFill>
                      <a:schemeClr val="accent2">
                        <a:lumMod val="50000"/>
                      </a:schemeClr>
                    </a:solidFill>
                  </a:rPr>
                  <a:t>, </a:t>
                </a:r>
                <a14:m>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𝟏</m:t>
                            </m:r>
                          </m:sub>
                        </m:sSub>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a:solidFill>
                                  <a:schemeClr val="accent2">
                                    <a:lumMod val="50000"/>
                                  </a:schemeClr>
                                </a:solidFill>
                                <a:latin typeface="Cambria Math" panose="02040503050406030204" pitchFamily="18" charset="0"/>
                              </a:rPr>
                              <m:t>𝟎</m:t>
                            </m:r>
                          </m:sub>
                        </m:sSub>
                      </m:e>
                    </m:d>
                    <m:d>
                      <m:dPr>
                        <m:ctrlPr>
                          <a:rPr lang="en-US" altLang="zh-CN" b="1" i="1" smtClean="0">
                            <a:solidFill>
                              <a:schemeClr val="accent2">
                                <a:lumMod val="50000"/>
                              </a:schemeClr>
                            </a:solidFill>
                            <a:latin typeface="Cambria Math" panose="02040503050406030204" pitchFamily="18" charset="0"/>
                          </a:rPr>
                        </m:ctrlPr>
                      </m:dPr>
                      <m:e>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𝑩</m:t>
                            </m:r>
                          </m:e>
                          <m:sub>
                            <m:r>
                              <a:rPr lang="en-US" altLang="zh-CN" b="1" i="1">
                                <a:solidFill>
                                  <a:schemeClr val="accent2">
                                    <a:lumMod val="50000"/>
                                  </a:schemeClr>
                                </a:solidFill>
                                <a:latin typeface="Cambria Math" panose="02040503050406030204" pitchFamily="18" charset="0"/>
                              </a:rPr>
                              <m:t>𝟎</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𝑩</m:t>
                            </m:r>
                          </m:e>
                          <m:sub>
                            <m:r>
                              <a:rPr lang="en-US" altLang="zh-CN" b="1" i="1">
                                <a:solidFill>
                                  <a:schemeClr val="accent2">
                                    <a:lumMod val="50000"/>
                                  </a:schemeClr>
                                </a:solidFill>
                                <a:latin typeface="Cambria Math" panose="02040503050406030204" pitchFamily="18" charset="0"/>
                              </a:rPr>
                              <m:t>𝟏</m:t>
                            </m:r>
                          </m:sub>
                        </m:sSub>
                      </m:e>
                    </m:d>
                  </m:oMath>
                </a14:m>
                <a:r>
                  <a:rPr lang="zh-CN" altLang="en-US" b="1">
                    <a:solidFill>
                      <a:schemeClr val="accent2">
                        <a:lumMod val="50000"/>
                      </a:schemeClr>
                    </a:solidFill>
                  </a:rPr>
                  <a:t>和</a:t>
                </a:r>
                <a14:m>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𝑨</m:t>
                        </m:r>
                      </m:e>
                      <m:sub>
                        <m:r>
                          <a:rPr lang="en-US" altLang="zh-CN" b="1" i="1" smtClean="0">
                            <a:solidFill>
                              <a:schemeClr val="accent2">
                                <a:lumMod val="50000"/>
                              </a:schemeClr>
                            </a:solidFill>
                            <a:latin typeface="Cambria Math" panose="02040503050406030204" pitchFamily="18" charset="0"/>
                          </a:rPr>
                          <m:t>𝟎</m:t>
                        </m:r>
                      </m:sub>
                    </m:sSub>
                    <m:sSub>
                      <m:sSubPr>
                        <m:ctrlPr>
                          <a:rPr lang="en-US" altLang="zh-CN" b="1" i="1" smtClean="0">
                            <a:solidFill>
                              <a:schemeClr val="accent2">
                                <a:lumMod val="50000"/>
                              </a:schemeClr>
                            </a:solidFill>
                            <a:latin typeface="Cambria Math" panose="02040503050406030204" pitchFamily="18" charset="0"/>
                          </a:rPr>
                        </m:ctrlPr>
                      </m:sSubPr>
                      <m:e>
                        <m:r>
                          <a:rPr lang="en-US" altLang="zh-CN" b="1" i="1" smtClean="0">
                            <a:solidFill>
                              <a:schemeClr val="accent2">
                                <a:lumMod val="50000"/>
                              </a:schemeClr>
                            </a:solidFill>
                            <a:latin typeface="Cambria Math" panose="02040503050406030204" pitchFamily="18" charset="0"/>
                          </a:rPr>
                          <m:t>𝑩</m:t>
                        </m:r>
                      </m:e>
                      <m:sub>
                        <m:r>
                          <a:rPr lang="en-US" altLang="zh-CN" b="1" i="1">
                            <a:solidFill>
                              <a:schemeClr val="accent2">
                                <a:lumMod val="50000"/>
                              </a:schemeClr>
                            </a:solidFill>
                            <a:latin typeface="Cambria Math" panose="02040503050406030204" pitchFamily="18" charset="0"/>
                          </a:rPr>
                          <m:t>𝟎</m:t>
                        </m:r>
                      </m:sub>
                    </m:sSub>
                  </m:oMath>
                </a14:m>
                <a:r>
                  <a:rPr lang="zh-CN" altLang="en-US" b="1">
                    <a:solidFill>
                      <a:schemeClr val="accent2">
                        <a:lumMod val="50000"/>
                      </a:schemeClr>
                    </a:solidFill>
                  </a:rPr>
                  <a:t>，这三个乘法可以递归调用上述过程</a:t>
                </a:r>
              </a:p>
            </p:txBody>
          </p:sp>
        </mc:Choice>
        <mc:Fallback xmlns="">
          <p:sp>
            <p:nvSpPr>
              <p:cNvPr id="6" name="文本框 5">
                <a:extLst>
                  <a:ext uri="{FF2B5EF4-FFF2-40B4-BE49-F238E27FC236}">
                    <a16:creationId xmlns:a16="http://schemas.microsoft.com/office/drawing/2014/main" id="{A94EC25F-10C8-486D-9BCF-1528148C7DF7}"/>
                  </a:ext>
                </a:extLst>
              </p:cNvPr>
              <p:cNvSpPr txBox="1">
                <a:spLocks noRot="1" noChangeAspect="1" noMove="1" noResize="1" noEditPoints="1" noAdjustHandles="1" noChangeArrowheads="1" noChangeShapeType="1" noTextEdit="1"/>
              </p:cNvSpPr>
              <p:nvPr/>
            </p:nvSpPr>
            <p:spPr>
              <a:xfrm>
                <a:off x="763097" y="5394330"/>
                <a:ext cx="6999435" cy="736612"/>
              </a:xfrm>
              <a:prstGeom prst="rect">
                <a:avLst/>
              </a:prstGeom>
              <a:blipFill>
                <a:blip r:embed="rId5"/>
                <a:stretch>
                  <a:fillRect l="-697"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98E7B6A-F08D-4522-9D31-286EE5A7C7A3}"/>
                  </a:ext>
                </a:extLst>
              </p:cNvPr>
              <p:cNvSpPr txBox="1"/>
              <p:nvPr/>
            </p:nvSpPr>
            <p:spPr>
              <a:xfrm>
                <a:off x="7795424" y="2567993"/>
                <a:ext cx="3615937" cy="2364237"/>
              </a:xfrm>
              <a:prstGeom prst="rect">
                <a:avLst/>
              </a:prstGeom>
              <a:solidFill>
                <a:schemeClr val="accent4">
                  <a:lumMod val="20000"/>
                  <a:lumOff val="80000"/>
                  <a:alpha val="50000"/>
                </a:schemeClr>
              </a:solidFill>
            </p:spPr>
            <p:txBody>
              <a:bodyPr wrap="square" rtlCol="0">
                <a:spAutoFit/>
              </a:bodyPr>
              <a:lstStyle/>
              <a:p>
                <a:pPr>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算法时间复杂度满足递推关系式：</a:t>
                </a:r>
                <a:endParaRPr lang="en-US" altLang="zh-CN" b="1">
                  <a:solidFill>
                    <a:srgbClr val="002060"/>
                  </a:solidFill>
                  <a:latin typeface="楷体" panose="02010609060101010101" pitchFamily="49" charset="-122"/>
                  <a:ea typeface="楷体" panose="02010609060101010101" pitchFamily="49" charset="-122"/>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𝒇</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𝒇</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𝑪𝒏</m:t>
                      </m:r>
                    </m:oMath>
                  </m:oMathPara>
                </a14:m>
                <a:endParaRPr lang="en-US" altLang="zh-CN" b="1">
                  <a:solidFill>
                    <a:schemeClr val="accent2">
                      <a:lumMod val="50000"/>
                    </a:schemeClr>
                  </a:solidFill>
                </a:endParaRPr>
              </a:p>
              <a:p>
                <a:pPr marL="285750" indent="-285750">
                  <a:spcBef>
                    <a:spcPts val="600"/>
                  </a:spcBef>
                  <a:spcAft>
                    <a:spcPts val="600"/>
                  </a:spcAft>
                  <a:buFont typeface="Arial" panose="020B0604020202020204" pitchFamily="34" charset="0"/>
                  <a:buChar char="•"/>
                </a:pPr>
                <a14:m>
                  <m:oMath xmlns:m="http://schemas.openxmlformats.org/officeDocument/2006/math">
                    <m:r>
                      <a:rPr lang="en-US" altLang="zh-CN" b="1" i="1" smtClean="0">
                        <a:solidFill>
                          <a:schemeClr val="accent6">
                            <a:lumMod val="50000"/>
                          </a:schemeClr>
                        </a:solidFill>
                        <a:latin typeface="Cambria Math" panose="02040503050406030204" pitchFamily="18" charset="0"/>
                      </a:rPr>
                      <m:t>𝑪𝒏</m:t>
                    </m:r>
                  </m:oMath>
                </a14:m>
                <a:r>
                  <a:rPr lang="zh-CN" altLang="en-US" b="1">
                    <a:solidFill>
                      <a:schemeClr val="accent6">
                        <a:lumMod val="50000"/>
                      </a:schemeClr>
                    </a:solidFill>
                  </a:rPr>
                  <a:t>包括</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位二进制移位与相加</a:t>
                </a:r>
              </a:p>
              <a:p>
                <a:pPr marL="285750" indent="-285750">
                  <a:spcBef>
                    <a:spcPts val="600"/>
                  </a:spcBef>
                  <a:spcAft>
                    <a:spcPts val="600"/>
                  </a:spcAft>
                  <a:buFont typeface="Arial" panose="020B0604020202020204" pitchFamily="34" charset="0"/>
                  <a:buChar char="•"/>
                </a:pPr>
                <a:r>
                  <a:rPr lang="zh-CN" altLang="en-US" b="1">
                    <a:solidFill>
                      <a:schemeClr val="accent6">
                        <a:lumMod val="50000"/>
                      </a:schemeClr>
                    </a:solidFill>
                  </a:rPr>
                  <a:t>根据主定理，</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𝒃</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𝒅</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r>
                      <a:rPr lang="zh-CN" altLang="en-US"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𝒂</m:t>
                    </m:r>
                    <m:r>
                      <a:rPr lang="en-US" altLang="zh-CN" b="1" i="1" smtClean="0">
                        <a:solidFill>
                          <a:schemeClr val="accent6">
                            <a:lumMod val="50000"/>
                          </a:schemeClr>
                        </a:solidFill>
                        <a:latin typeface="Cambria Math" panose="02040503050406030204" pitchFamily="18" charset="0"/>
                      </a:rPr>
                      <m:t>&gt;</m:t>
                    </m:r>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𝒃</m:t>
                        </m:r>
                      </m:e>
                      <m:sup>
                        <m:r>
                          <a:rPr lang="en-US" altLang="zh-CN" b="1" i="1" smtClean="0">
                            <a:solidFill>
                              <a:schemeClr val="accent6">
                                <a:lumMod val="50000"/>
                              </a:schemeClr>
                            </a:solidFill>
                            <a:latin typeface="Cambria Math" panose="02040503050406030204" pitchFamily="18" charset="0"/>
                          </a:rPr>
                          <m:t>𝒅</m:t>
                        </m:r>
                      </m:sup>
                    </m:sSup>
                  </m:oMath>
                </a14:m>
                <a:r>
                  <a:rPr lang="zh-CN" altLang="en-US" b="1">
                    <a:solidFill>
                      <a:schemeClr val="accent6">
                        <a:lumMod val="50000"/>
                      </a:schemeClr>
                    </a:solidFill>
                  </a:rPr>
                  <a:t>，</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𝒇</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oMath>
                </a14:m>
                <a:r>
                  <a:rPr lang="zh-CN" altLang="en-US" b="1" i="0">
                    <a:solidFill>
                      <a:schemeClr val="accent6">
                        <a:lumMod val="50000"/>
                      </a:schemeClr>
                    </a:solidFill>
                    <a:latin typeface="+mj-lt"/>
                  </a:rPr>
                  <a:t>是</a:t>
                </a:r>
                <a14:m>
                  <m:oMath xmlns:m="http://schemas.openxmlformats.org/officeDocument/2006/math">
                    <m:r>
                      <a:rPr lang="en-US" altLang="zh-CN" b="1" i="1" smtClean="0">
                        <a:solidFill>
                          <a:srgbClr val="C00000"/>
                        </a:solidFill>
                        <a:latin typeface="Cambria Math" panose="02040503050406030204" pitchFamily="18" charset="0"/>
                      </a:rPr>
                      <m:t>𝑶</m:t>
                    </m:r>
                    <m:d>
                      <m:dPr>
                        <m:ctrlPr>
                          <a:rPr lang="en-US" altLang="zh-CN" b="1" i="1" smtClean="0">
                            <a:solidFill>
                              <a:srgbClr val="C00000"/>
                            </a:solidFill>
                            <a:latin typeface="Cambria Math" panose="02040503050406030204" pitchFamily="18" charset="0"/>
                          </a:rPr>
                        </m:ctrlPr>
                      </m:dPr>
                      <m:e>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𝒏</m:t>
                            </m:r>
                          </m:e>
                          <m:sup>
                            <m:sSub>
                              <m:sSubPr>
                                <m:ctrlPr>
                                  <a:rPr lang="en-US" altLang="zh-CN" b="1" i="1" smtClean="0">
                                    <a:solidFill>
                                      <a:srgbClr val="C00000"/>
                                    </a:solidFill>
                                    <a:latin typeface="Cambria Math" panose="02040503050406030204" pitchFamily="18" charset="0"/>
                                  </a:rPr>
                                </m:ctrlPr>
                              </m:sSubPr>
                              <m:e>
                                <m:r>
                                  <a:rPr lang="en-US" altLang="zh-CN" b="1" i="0" smtClean="0">
                                    <a:solidFill>
                                      <a:srgbClr val="C00000"/>
                                    </a:solidFill>
                                    <a:latin typeface="Cambria Math" panose="02040503050406030204" pitchFamily="18" charset="0"/>
                                  </a:rPr>
                                  <m:t>𝐥𝐨𝐠</m:t>
                                </m:r>
                              </m:e>
                              <m:sub>
                                <m:r>
                                  <a:rPr lang="en-US" altLang="zh-CN" b="1" i="1" smtClean="0">
                                    <a:solidFill>
                                      <a:srgbClr val="C00000"/>
                                    </a:solidFill>
                                    <a:latin typeface="Cambria Math" panose="02040503050406030204" pitchFamily="18" charset="0"/>
                                  </a:rPr>
                                  <m:t>𝟐</m:t>
                                </m:r>
                              </m:sub>
                            </m:sSub>
                            <m:r>
                              <a:rPr lang="en-US" altLang="zh-CN" b="1" i="1" smtClean="0">
                                <a:solidFill>
                                  <a:srgbClr val="C00000"/>
                                </a:solidFill>
                                <a:latin typeface="Cambria Math" panose="02040503050406030204" pitchFamily="18" charset="0"/>
                              </a:rPr>
                              <m:t>𝟑</m:t>
                            </m:r>
                          </m:sup>
                        </m:sSup>
                      </m:e>
                    </m:d>
                  </m:oMath>
                </a14:m>
                <a:endParaRPr lang="en-US" altLang="zh-CN" b="1"/>
              </a:p>
              <a:p>
                <a:pPr marL="742950" lvl="1" indent="-285750">
                  <a:spcBef>
                    <a:spcPts val="600"/>
                  </a:spcBef>
                  <a:spcAft>
                    <a:spcPts val="600"/>
                  </a:spcAft>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比普通算法的</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𝑶</m:t>
                    </m:r>
                    <m:d>
                      <m:dPr>
                        <m:ctrlPr>
                          <a:rPr lang="en-US" altLang="zh-CN" b="1" i="1" smtClean="0">
                            <a:solidFill>
                              <a:schemeClr val="accent2">
                                <a:lumMod val="50000"/>
                              </a:schemeClr>
                            </a:solidFill>
                            <a:latin typeface="Cambria Math" panose="02040503050406030204" pitchFamily="18" charset="0"/>
                          </a:rPr>
                        </m:ctrlPr>
                      </m:dPr>
                      <m:e>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𝒏</m:t>
                            </m:r>
                          </m:e>
                          <m:sup>
                            <m:r>
                              <a:rPr lang="en-US" altLang="zh-CN" b="1" i="1" smtClean="0">
                                <a:solidFill>
                                  <a:schemeClr val="accent2">
                                    <a:lumMod val="50000"/>
                                  </a:schemeClr>
                                </a:solidFill>
                                <a:latin typeface="Cambria Math" panose="02040503050406030204" pitchFamily="18" charset="0"/>
                              </a:rPr>
                              <m:t>𝟐</m:t>
                            </m:r>
                          </m:sup>
                        </m:sSup>
                      </m:e>
                    </m:d>
                  </m:oMath>
                </a14:m>
                <a:r>
                  <a:rPr lang="zh-CN" altLang="en-US" b="1">
                    <a:solidFill>
                      <a:schemeClr val="accent2">
                        <a:lumMod val="50000"/>
                      </a:schemeClr>
                    </a:solidFill>
                    <a:latin typeface="楷体" panose="02010609060101010101" pitchFamily="49" charset="-122"/>
                    <a:ea typeface="楷体" panose="02010609060101010101" pitchFamily="49" charset="-122"/>
                  </a:rPr>
                  <a:t>要好</a:t>
                </a:r>
              </a:p>
            </p:txBody>
          </p:sp>
        </mc:Choice>
        <mc:Fallback xmlns="">
          <p:sp>
            <p:nvSpPr>
              <p:cNvPr id="11" name="文本框 10">
                <a:extLst>
                  <a:ext uri="{FF2B5EF4-FFF2-40B4-BE49-F238E27FC236}">
                    <a16:creationId xmlns:a16="http://schemas.microsoft.com/office/drawing/2014/main" id="{F98E7B6A-F08D-4522-9D31-286EE5A7C7A3}"/>
                  </a:ext>
                </a:extLst>
              </p:cNvPr>
              <p:cNvSpPr txBox="1">
                <a:spLocks noRot="1" noChangeAspect="1" noMove="1" noResize="1" noEditPoints="1" noAdjustHandles="1" noChangeArrowheads="1" noChangeShapeType="1" noTextEdit="1"/>
              </p:cNvSpPr>
              <p:nvPr/>
            </p:nvSpPr>
            <p:spPr>
              <a:xfrm>
                <a:off x="7795424" y="2567993"/>
                <a:ext cx="3615937" cy="2364237"/>
              </a:xfrm>
              <a:prstGeom prst="rect">
                <a:avLst/>
              </a:prstGeom>
              <a:blipFill>
                <a:blip r:embed="rId6"/>
                <a:stretch>
                  <a:fillRect l="-1518" t="-1289" r="-1855" b="-1546"/>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30265C0-2707-4B8E-82DA-8D92FF801AD7}"/>
              </a:ext>
            </a:extLst>
          </p:cNvPr>
          <p:cNvSpPr txBox="1"/>
          <p:nvPr/>
        </p:nvSpPr>
        <p:spPr>
          <a:xfrm>
            <a:off x="8346915" y="5207612"/>
            <a:ext cx="2512954" cy="923330"/>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但该算法复杂，在整数位数较小时，执行速度不一定比普通算法更快</a:t>
            </a:r>
          </a:p>
        </p:txBody>
      </p:sp>
      <p:sp>
        <p:nvSpPr>
          <p:cNvPr id="13" name="箭头: 右 12">
            <a:extLst>
              <a:ext uri="{FF2B5EF4-FFF2-40B4-BE49-F238E27FC236}">
                <a16:creationId xmlns:a16="http://schemas.microsoft.com/office/drawing/2014/main" id="{D867B7D9-AC3C-48CD-9D01-897D297AD0D3}"/>
              </a:ext>
            </a:extLst>
          </p:cNvPr>
          <p:cNvSpPr/>
          <p:nvPr/>
        </p:nvSpPr>
        <p:spPr>
          <a:xfrm>
            <a:off x="7459925" y="3704679"/>
            <a:ext cx="302607" cy="91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4739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分治算法与递推关系式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34</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分治与平衡</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D051597-2F02-43DB-B593-4B6BAF227A64}"/>
                  </a:ext>
                </a:extLst>
              </p:cNvPr>
              <p:cNvSpPr txBox="1"/>
              <p:nvPr/>
            </p:nvSpPr>
            <p:spPr>
              <a:xfrm>
                <a:off x="1244415" y="1331090"/>
                <a:ext cx="9703166" cy="1785104"/>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分治算法的设计常常要注意分解得到的小问题规模的</a:t>
                </a:r>
                <a:r>
                  <a:rPr lang="zh-CN" altLang="en-US" sz="2000" b="1">
                    <a:solidFill>
                      <a:srgbClr val="C00000"/>
                    </a:solidFill>
                    <a:latin typeface="+mn-ea"/>
                  </a:rPr>
                  <a:t>平衡</a:t>
                </a:r>
                <a:r>
                  <a:rPr lang="en-US" altLang="zh-CN" sz="2000" b="1">
                    <a:solidFill>
                      <a:srgbClr val="002060"/>
                    </a:solidFill>
                    <a:latin typeface="+mn-ea"/>
                  </a:rPr>
                  <a:t>(balance)</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通常假定将规模为</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的问题分解为</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𝒂</m:t>
                    </m:r>
                  </m:oMath>
                </a14:m>
                <a:r>
                  <a:rPr lang="zh-CN" altLang="en-US" sz="2000" b="1">
                    <a:solidFill>
                      <a:schemeClr val="accent6">
                        <a:lumMod val="50000"/>
                      </a:schemeClr>
                    </a:solidFill>
                  </a:rPr>
                  <a:t>个规模大致都为</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𝒃</m:t>
                    </m:r>
                  </m:oMath>
                </a14:m>
                <a:r>
                  <a:rPr lang="zh-CN" altLang="en-US" sz="2000" b="1">
                    <a:solidFill>
                      <a:schemeClr val="accent6">
                        <a:lumMod val="50000"/>
                      </a:schemeClr>
                    </a:solidFill>
                  </a:rPr>
                  <a:t>的小问题</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每个小问题的</a:t>
                </a:r>
                <a:r>
                  <a:rPr lang="zh-CN" altLang="en-US" sz="2000" b="1">
                    <a:solidFill>
                      <a:srgbClr val="C00000"/>
                    </a:solidFill>
                  </a:rPr>
                  <a:t>规模要相当</a:t>
                </a:r>
                <a:r>
                  <a:rPr lang="zh-CN" altLang="en-US" sz="2000" b="1">
                    <a:solidFill>
                      <a:schemeClr val="accent6">
                        <a:lumMod val="50000"/>
                      </a:schemeClr>
                    </a:solidFill>
                  </a:rPr>
                  <a:t>，不能有的小问题规模很小，而另外一些小问题规模很大</a:t>
                </a: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小问题规模不平衡时，算法的效率会大为降低</a:t>
                </a:r>
              </a:p>
            </p:txBody>
          </p:sp>
        </mc:Choice>
        <mc:Fallback xmlns="">
          <p:sp>
            <p:nvSpPr>
              <p:cNvPr id="2" name="文本框 1">
                <a:extLst>
                  <a:ext uri="{FF2B5EF4-FFF2-40B4-BE49-F238E27FC236}">
                    <a16:creationId xmlns:a16="http://schemas.microsoft.com/office/drawing/2014/main" id="{AD051597-2F02-43DB-B593-4B6BAF227A64}"/>
                  </a:ext>
                </a:extLst>
              </p:cNvPr>
              <p:cNvSpPr txBox="1">
                <a:spLocks noRot="1" noChangeAspect="1" noMove="1" noResize="1" noEditPoints="1" noAdjustHandles="1" noChangeArrowheads="1" noChangeShapeType="1" noTextEdit="1"/>
              </p:cNvSpPr>
              <p:nvPr/>
            </p:nvSpPr>
            <p:spPr>
              <a:xfrm>
                <a:off x="1244415" y="1331090"/>
                <a:ext cx="9703166" cy="1785104"/>
              </a:xfrm>
              <a:prstGeom prst="rect">
                <a:avLst/>
              </a:prstGeom>
              <a:blipFill>
                <a:blip r:embed="rId2"/>
                <a:stretch>
                  <a:fillRect l="-628" t="-2730" r="-503" b="-54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3F25685-586C-42B5-978E-44B942EA0F6F}"/>
                  </a:ext>
                </a:extLst>
              </p:cNvPr>
              <p:cNvSpPr txBox="1"/>
              <p:nvPr/>
            </p:nvSpPr>
            <p:spPr>
              <a:xfrm>
                <a:off x="1743950" y="3307071"/>
                <a:ext cx="8704095" cy="2769989"/>
              </a:xfrm>
              <a:prstGeom prst="rect">
                <a:avLst/>
              </a:prstGeom>
              <a:solidFill>
                <a:schemeClr val="accent6">
                  <a:lumMod val="20000"/>
                  <a:lumOff val="80000"/>
                  <a:alpha val="50000"/>
                </a:schemeClr>
              </a:solidFill>
            </p:spPr>
            <p:txBody>
              <a:bodyPr wrap="square" rtlCol="0">
                <a:spAutoFit/>
              </a:bodyPr>
              <a:lstStyle/>
              <a:p>
                <a:pPr algn="ctr">
                  <a:spcBef>
                    <a:spcPts val="600"/>
                  </a:spcBef>
                  <a:spcAft>
                    <a:spcPts val="600"/>
                  </a:spcAft>
                </a:pPr>
                <a:r>
                  <a:rPr lang="zh-CN" altLang="en-US" sz="2400" b="1">
                    <a:solidFill>
                      <a:schemeClr val="accent2">
                        <a:lumMod val="50000"/>
                      </a:schemeClr>
                    </a:solidFill>
                  </a:rPr>
                  <a:t>归并排序的分治与平衡</a:t>
                </a:r>
              </a:p>
              <a:p>
                <a:pPr>
                  <a:lnSpc>
                    <a:spcPts val="30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归并排序如果不将</a:t>
                </a:r>
                <a14:m>
                  <m:oMath xmlns:m="http://schemas.openxmlformats.org/officeDocument/2006/math">
                    <m:r>
                      <a:rPr lang="en-US" altLang="zh-CN" sz="2000" b="1" i="1" smtClean="0">
                        <a:solidFill>
                          <a:srgbClr val="002060"/>
                        </a:solidFill>
                        <a:latin typeface="Cambria Math" panose="02040503050406030204" pitchFamily="18" charset="0"/>
                      </a:rPr>
                      <m:t>𝒏</m:t>
                    </m:r>
                  </m:oMath>
                </a14:m>
                <a:r>
                  <a:rPr lang="zh-CN" altLang="en-US" sz="2000" b="1">
                    <a:solidFill>
                      <a:srgbClr val="002060"/>
                    </a:solidFill>
                    <a:latin typeface="楷体" panose="02010609060101010101" pitchFamily="49" charset="-122"/>
                    <a:ea typeface="楷体" panose="02010609060101010101" pitchFamily="49" charset="-122"/>
                  </a:rPr>
                  <a:t>个数据分为大致为</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oMath>
                </a14:m>
                <a:r>
                  <a:rPr lang="zh-CN" altLang="en-US" sz="2000" b="1">
                    <a:solidFill>
                      <a:srgbClr val="002060"/>
                    </a:solidFill>
                    <a:latin typeface="楷体" panose="02010609060101010101" pitchFamily="49" charset="-122"/>
                    <a:ea typeface="楷体" panose="02010609060101010101" pitchFamily="49" charset="-122"/>
                  </a:rPr>
                  <a:t>个的两组，而是一组只有</a:t>
                </a:r>
                <a14:m>
                  <m:oMath xmlns:m="http://schemas.openxmlformats.org/officeDocument/2006/math">
                    <m:r>
                      <a:rPr lang="en-US" altLang="zh-CN" sz="2000" b="1" i="1" smtClean="0">
                        <a:solidFill>
                          <a:srgbClr val="002060"/>
                        </a:solidFill>
                        <a:latin typeface="Cambria Math" panose="02040503050406030204" pitchFamily="18" charset="0"/>
                      </a:rPr>
                      <m:t>𝟏</m:t>
                    </m:r>
                  </m:oMath>
                </a14:m>
                <a:r>
                  <a:rPr lang="zh-CN" altLang="en-US" sz="2000" b="1">
                    <a:solidFill>
                      <a:srgbClr val="002060"/>
                    </a:solidFill>
                    <a:latin typeface="楷体" panose="02010609060101010101" pitchFamily="49" charset="-122"/>
                    <a:ea typeface="楷体" panose="02010609060101010101" pitchFamily="49" charset="-122"/>
                  </a:rPr>
                  <a:t>个，另一组有</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oMath>
                </a14:m>
                <a:r>
                  <a:rPr lang="zh-CN" altLang="en-US" sz="2000" b="1">
                    <a:solidFill>
                      <a:srgbClr val="002060"/>
                    </a:solidFill>
                    <a:latin typeface="楷体" panose="02010609060101010101" pitchFamily="49" charset="-122"/>
                    <a:ea typeface="楷体" panose="02010609060101010101" pitchFamily="49" charset="-122"/>
                  </a:rPr>
                  <a:t>个数据的</a:t>
                </a:r>
                <a:r>
                  <a:rPr lang="zh-CN" altLang="en-US" sz="2000" b="1">
                    <a:solidFill>
                      <a:srgbClr val="0000FF"/>
                    </a:solidFill>
                    <a:latin typeface="楷体" panose="02010609060101010101" pitchFamily="49" charset="-122"/>
                    <a:ea typeface="楷体" panose="02010609060101010101" pitchFamily="49" charset="-122"/>
                  </a:rPr>
                  <a:t>极端情况</a:t>
                </a:r>
                <a:r>
                  <a:rPr lang="zh-CN" altLang="en-US" sz="2000" b="1">
                    <a:solidFill>
                      <a:srgbClr val="002060"/>
                    </a:solidFill>
                    <a:latin typeface="楷体" panose="02010609060101010101" pitchFamily="49" charset="-122"/>
                    <a:ea typeface="楷体" panose="02010609060101010101" pitchFamily="49" charset="-122"/>
                  </a:rPr>
                  <a:t>，然后递归调用对</a:t>
                </a:r>
                <a14:m>
                  <m:oMath xmlns:m="http://schemas.openxmlformats.org/officeDocument/2006/math">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𝟏</m:t>
                    </m:r>
                  </m:oMath>
                </a14:m>
                <a:r>
                  <a:rPr lang="zh-CN" altLang="en-US" sz="2000" b="1">
                    <a:solidFill>
                      <a:srgbClr val="002060"/>
                    </a:solidFill>
                    <a:latin typeface="楷体" panose="02010609060101010101" pitchFamily="49" charset="-122"/>
                    <a:ea typeface="楷体" panose="02010609060101010101" pitchFamily="49" charset="-122"/>
                  </a:rPr>
                  <a:t>个数据再进行排序</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这时算法复杂度满足的递推关系式是</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𝒇</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𝒇</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𝑶</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oMath>
                </a14:m>
                <a:endParaRPr lang="en-US" altLang="zh-CN" sz="2000" b="1">
                  <a:solidFill>
                    <a:schemeClr val="accent6">
                      <a:lumMod val="50000"/>
                    </a:schemeClr>
                  </a:solidFill>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这里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𝑶</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𝒏</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是将一组的</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个数据归并到另一组已经排好序数据的时间复杂度</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这时</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𝒇</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𝒏</m:t>
                    </m:r>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是</a:t>
                </a:r>
                <a14:m>
                  <m:oMath xmlns:m="http://schemas.openxmlformats.org/officeDocument/2006/math">
                    <m:r>
                      <a:rPr lang="en-US" altLang="zh-CN" sz="2000" b="1" i="1" smtClean="0">
                        <a:solidFill>
                          <a:srgbClr val="C00000"/>
                        </a:solidFill>
                        <a:latin typeface="Cambria Math" panose="02040503050406030204" pitchFamily="18" charset="0"/>
                      </a:rPr>
                      <m:t>𝑶</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𝒏</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r>
                      <a:rPr lang="en-US" altLang="zh-CN" sz="2000" b="1" i="1" smtClean="0">
                        <a:solidFill>
                          <a:srgbClr val="C00000"/>
                        </a:solidFill>
                        <a:latin typeface="Cambria Math" panose="02040503050406030204" pitchFamily="18" charset="0"/>
                      </a:rPr>
                      <m:t>)</m:t>
                    </m:r>
                  </m:oMath>
                </a14:m>
                <a:r>
                  <a:rPr lang="zh-CN" altLang="en-US" sz="2000" b="1">
                    <a:solidFill>
                      <a:schemeClr val="accent6">
                        <a:lumMod val="50000"/>
                      </a:schemeClr>
                    </a:solidFill>
                  </a:rPr>
                  <a:t>，比两组数据规模平衡时的</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𝑶</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𝒏</m:t>
                        </m:r>
                        <m:r>
                          <a:rPr lang="en-US" altLang="zh-CN" sz="2000" b="1" i="0" smtClean="0">
                            <a:solidFill>
                              <a:schemeClr val="accent2">
                                <a:lumMod val="50000"/>
                              </a:schemeClr>
                            </a:solidFill>
                            <a:latin typeface="Cambria Math" panose="02040503050406030204" pitchFamily="18" charset="0"/>
                          </a:rPr>
                          <m:t>𝐥𝐨𝐠</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𝒏</m:t>
                        </m:r>
                      </m:e>
                    </m:d>
                  </m:oMath>
                </a14:m>
                <a:r>
                  <a:rPr lang="zh-CN" altLang="en-US" sz="2000" b="1">
                    <a:solidFill>
                      <a:schemeClr val="accent6">
                        <a:lumMod val="50000"/>
                      </a:schemeClr>
                    </a:solidFill>
                  </a:rPr>
                  <a:t>效率要低</a:t>
                </a:r>
              </a:p>
            </p:txBody>
          </p:sp>
        </mc:Choice>
        <mc:Fallback xmlns="">
          <p:sp>
            <p:nvSpPr>
              <p:cNvPr id="3" name="文本框 2">
                <a:extLst>
                  <a:ext uri="{FF2B5EF4-FFF2-40B4-BE49-F238E27FC236}">
                    <a16:creationId xmlns:a16="http://schemas.microsoft.com/office/drawing/2014/main" id="{33F25685-586C-42B5-978E-44B942EA0F6F}"/>
                  </a:ext>
                </a:extLst>
              </p:cNvPr>
              <p:cNvSpPr txBox="1">
                <a:spLocks noRot="1" noChangeAspect="1" noMove="1" noResize="1" noEditPoints="1" noAdjustHandles="1" noChangeArrowheads="1" noChangeShapeType="1" noTextEdit="1"/>
              </p:cNvSpPr>
              <p:nvPr/>
            </p:nvSpPr>
            <p:spPr>
              <a:xfrm>
                <a:off x="1743950" y="3307071"/>
                <a:ext cx="8704095" cy="2769989"/>
              </a:xfrm>
              <a:prstGeom prst="rect">
                <a:avLst/>
              </a:prstGeom>
              <a:blipFill>
                <a:blip r:embed="rId3"/>
                <a:stretch>
                  <a:fillRect l="-700" t="-1538" b="-28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3560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35</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a:extLst>
              <a:ext uri="{FF2B5EF4-FFF2-40B4-BE49-F238E27FC236}">
                <a16:creationId xmlns:a16="http://schemas.microsoft.com/office/drawing/2014/main" id="{EF550948-0A88-4D14-B7D1-47069CABE5F1}"/>
              </a:ext>
            </a:extLst>
          </p:cNvPr>
          <p:cNvSpPr txBox="1"/>
          <p:nvPr/>
        </p:nvSpPr>
        <p:spPr>
          <a:xfrm>
            <a:off x="1342859" y="1354931"/>
            <a:ext cx="9506277" cy="2893100"/>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递推关系式是求解计数问题的另一种有效方法</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使用递推关系式对计数问题进行建模</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mn-ea"/>
              </a:rPr>
              <a:t>字符串的计数问题进行建模和在分析算法复杂度时运用递推关系式建模</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mn-ea"/>
              </a:rPr>
              <a:t>求解线性递推关系式的定理</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设计递归算法的分治策略</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等线" panose="02010600030101010101" pitchFamily="2" charset="-122"/>
                <a:ea typeface="等线" panose="02010600030101010101" pitchFamily="2" charset="-122"/>
              </a:rPr>
              <a:t>分治算法效率分析时的递推关系式，利用递推关系式估算算法效率的主定理</a:t>
            </a:r>
          </a:p>
        </p:txBody>
      </p:sp>
      <p:sp>
        <p:nvSpPr>
          <p:cNvPr id="4" name="文本框 3">
            <a:extLst>
              <a:ext uri="{FF2B5EF4-FFF2-40B4-BE49-F238E27FC236}">
                <a16:creationId xmlns:a16="http://schemas.microsoft.com/office/drawing/2014/main" id="{79046192-3E11-4E79-BCD3-91093B8CC99E}"/>
              </a:ext>
            </a:extLst>
          </p:cNvPr>
          <p:cNvSpPr txBox="1"/>
          <p:nvPr/>
        </p:nvSpPr>
        <p:spPr>
          <a:xfrm>
            <a:off x="1200282" y="4553560"/>
            <a:ext cx="9791429" cy="1446550"/>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能使用递推关系式对简单计数问题和递归算法的效率分析进行建模</a:t>
            </a: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mn-ea"/>
              </a:rPr>
              <a:t>与字符串个数相关且对某些子串的结构进行约束的计数问题进行建模</a:t>
            </a:r>
          </a:p>
        </p:txBody>
      </p:sp>
    </p:spTree>
    <p:extLst>
      <p:ext uri="{BB962C8B-B14F-4D97-AF65-F5344CB8AC3E}">
        <p14:creationId xmlns:p14="http://schemas.microsoft.com/office/powerpoint/2010/main" val="37531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36</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705745" y="3136612"/>
            <a:ext cx="10780508"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8.49</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8.55</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8.59</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8.61</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8.66</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281827"/>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计数问题的递推关系式建模</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递推关系式的定义</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48A073E-7E9B-4E6A-94D9-735F145F07BB}"/>
                  </a:ext>
                </a:extLst>
              </p:cNvPr>
              <p:cNvSpPr txBox="1"/>
              <p:nvPr/>
            </p:nvSpPr>
            <p:spPr>
              <a:xfrm>
                <a:off x="1047882" y="1322340"/>
                <a:ext cx="10096229" cy="2454518"/>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300"/>
                  </a:spcAft>
                </a:pPr>
                <a:r>
                  <a:rPr lang="zh-CN" altLang="en-US" sz="2400" b="1" dirty="0">
                    <a:solidFill>
                      <a:schemeClr val="accent2">
                        <a:lumMod val="50000"/>
                      </a:schemeClr>
                    </a:solidFill>
                  </a:rPr>
                  <a:t>序列</a:t>
                </a:r>
                <a:r>
                  <a:rPr lang="en-US" altLang="zh-CN" sz="2400" b="1" dirty="0">
                    <a:solidFill>
                      <a:schemeClr val="accent2">
                        <a:lumMod val="50000"/>
                      </a:schemeClr>
                    </a:solidFill>
                  </a:rPr>
                  <a:t>(sequence)</a:t>
                </a:r>
                <a:r>
                  <a:rPr lang="zh-CN" altLang="en-US" sz="2400" b="1" dirty="0">
                    <a:solidFill>
                      <a:schemeClr val="accent2">
                        <a:lumMod val="50000"/>
                      </a:schemeClr>
                    </a:solidFill>
                  </a:rPr>
                  <a:t>和数列</a:t>
                </a:r>
                <a:r>
                  <a:rPr lang="en-US" altLang="zh-CN" sz="2400" b="1" dirty="0">
                    <a:solidFill>
                      <a:schemeClr val="accent2">
                        <a:lumMod val="50000"/>
                      </a:schemeClr>
                    </a:solidFill>
                  </a:rPr>
                  <a:t>(</a:t>
                </a:r>
                <a:r>
                  <a:rPr lang="en-US" altLang="zh-CN" sz="2400" b="1" dirty="0" err="1">
                    <a:solidFill>
                      <a:schemeClr val="accent2">
                        <a:lumMod val="50000"/>
                      </a:schemeClr>
                    </a:solidFill>
                  </a:rPr>
                  <a:t>progresson</a:t>
                </a:r>
                <a:r>
                  <a:rPr lang="zh-CN" altLang="en-US" sz="2400" b="1" dirty="0">
                    <a:solidFill>
                      <a:schemeClr val="accent2">
                        <a:lumMod val="50000"/>
                      </a:schemeClr>
                    </a:solidFill>
                  </a:rPr>
                  <a:t>或</a:t>
                </a:r>
                <a:r>
                  <a:rPr lang="en-US" altLang="zh-CN" sz="2400" b="1" dirty="0">
                    <a:solidFill>
                      <a:schemeClr val="accent2">
                        <a:lumMod val="50000"/>
                      </a:schemeClr>
                    </a:solidFill>
                  </a:rPr>
                  <a:t>series)</a:t>
                </a:r>
              </a:p>
              <a:p>
                <a:pPr>
                  <a:spcBef>
                    <a:spcPts val="600"/>
                  </a:spcBef>
                  <a:spcAft>
                    <a:spcPts val="300"/>
                  </a:spcAft>
                </a:pPr>
                <a:r>
                  <a:rPr lang="zh-CN" altLang="en-US" sz="2000" b="1" dirty="0">
                    <a:solidFill>
                      <a:srgbClr val="002060"/>
                    </a:solidFill>
                    <a:latin typeface="楷体" panose="02010609060101010101" pitchFamily="49" charset="-122"/>
                    <a:ea typeface="楷体" panose="02010609060101010101" pitchFamily="49" charset="-122"/>
                  </a:rPr>
                  <a:t>集合</a:t>
                </a:r>
                <a14:m>
                  <m:oMath xmlns:m="http://schemas.openxmlformats.org/officeDocument/2006/math">
                    <m:r>
                      <a:rPr lang="en-US" altLang="zh-CN" sz="2000" b="1" i="1" smtClean="0">
                        <a:solidFill>
                          <a:srgbClr val="002060"/>
                        </a:solidFill>
                        <a:latin typeface="Cambria Math" panose="02040503050406030204" pitchFamily="18" charset="0"/>
                      </a:rPr>
                      <m:t>𝑨</m:t>
                    </m:r>
                  </m:oMath>
                </a14:m>
                <a:r>
                  <a:rPr lang="zh-CN" altLang="en-US" sz="2000" b="1" dirty="0">
                    <a:solidFill>
                      <a:srgbClr val="002060"/>
                    </a:solidFill>
                    <a:latin typeface="楷体" panose="02010609060101010101" pitchFamily="49" charset="-122"/>
                    <a:ea typeface="楷体" panose="02010609060101010101" pitchFamily="49" charset="-122"/>
                  </a:rPr>
                  <a:t>上的</a:t>
                </a:r>
                <a:r>
                  <a:rPr lang="zh-CN" altLang="en-US" sz="2000" b="1" dirty="0">
                    <a:solidFill>
                      <a:srgbClr val="C00000"/>
                    </a:solidFill>
                    <a:latin typeface="+mn-ea"/>
                  </a:rPr>
                  <a:t>序列</a:t>
                </a:r>
                <a:r>
                  <a:rPr lang="zh-CN" altLang="en-US" sz="2000" b="1" dirty="0">
                    <a:solidFill>
                      <a:srgbClr val="002060"/>
                    </a:solidFill>
                    <a:latin typeface="楷体" panose="02010609060101010101" pitchFamily="49" charset="-122"/>
                    <a:ea typeface="楷体" panose="02010609060101010101" pitchFamily="49" charset="-122"/>
                  </a:rPr>
                  <a:t>是一个定义域为自然数集（或正整数集）的函数</a:t>
                </a:r>
                <a14:m>
                  <m:oMath xmlns:m="http://schemas.openxmlformats.org/officeDocument/2006/math">
                    <m:r>
                      <a:rPr lang="en-US" altLang="zh-CN" sz="2000" b="1" i="1" smtClean="0">
                        <a:solidFill>
                          <a:srgbClr val="002060"/>
                        </a:solidFill>
                        <a:latin typeface="Cambria Math" panose="02040503050406030204" pitchFamily="18" charset="0"/>
                      </a:rPr>
                      <m:t>𝒇</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ℕ</m:t>
                    </m:r>
                    <m:r>
                      <a:rPr lang="en-US" altLang="zh-CN" sz="2000" b="1" i="1" dirty="0" smtClean="0">
                        <a:solidFill>
                          <a:srgbClr val="002060"/>
                        </a:solidFill>
                        <a:latin typeface="Cambria Math" panose="02040503050406030204" pitchFamily="18" charset="0"/>
                        <a:ea typeface="Cambria Math" panose="02040503050406030204" pitchFamily="18" charset="0"/>
                      </a:rPr>
                      <m:t>→</m:t>
                    </m:r>
                    <m:r>
                      <a:rPr lang="en-US" altLang="zh-CN" sz="2000" b="1" i="1" smtClean="0">
                        <a:solidFill>
                          <a:srgbClr val="002060"/>
                        </a:solidFill>
                        <a:latin typeface="Cambria Math" panose="02040503050406030204" pitchFamily="18" charset="0"/>
                      </a:rPr>
                      <m:t>𝑨</m:t>
                    </m:r>
                  </m:oMath>
                </a14:m>
                <a:endParaRPr lang="en-US" altLang="zh-CN" sz="2000"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b="1" dirty="0">
                    <a:solidFill>
                      <a:schemeClr val="accent6">
                        <a:lumMod val="50000"/>
                      </a:schemeClr>
                    </a:solidFill>
                  </a:rPr>
                  <a:t>如果</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𝑨</m:t>
                    </m:r>
                  </m:oMath>
                </a14:m>
                <a:r>
                  <a:rPr lang="zh-CN" altLang="en-US" b="1" dirty="0">
                    <a:solidFill>
                      <a:schemeClr val="accent6">
                        <a:lumMod val="50000"/>
                      </a:schemeClr>
                    </a:solidFill>
                  </a:rPr>
                  <a:t>也是整数集或实数集等，则序列也称为</a:t>
                </a:r>
                <a:r>
                  <a:rPr lang="zh-CN" altLang="en-US" b="1" dirty="0">
                    <a:solidFill>
                      <a:srgbClr val="C00000"/>
                    </a:solidFill>
                  </a:rPr>
                  <a:t>数列</a:t>
                </a:r>
                <a:endParaRPr lang="en-US" altLang="zh-CN" b="1" dirty="0">
                  <a:solidFill>
                    <a:srgbClr val="C00000"/>
                  </a:solidFill>
                </a:endParaRPr>
              </a:p>
              <a:p>
                <a:pPr marL="285750" indent="-285750">
                  <a:spcBef>
                    <a:spcPts val="600"/>
                  </a:spcBef>
                  <a:spcAft>
                    <a:spcPts val="300"/>
                  </a:spcAft>
                  <a:buFont typeface="Arial" panose="020B0604020202020204" pitchFamily="34" charset="0"/>
                  <a:buChar char="•"/>
                </a:pPr>
                <a:r>
                  <a:rPr lang="zh-CN" altLang="en-US" b="1" dirty="0">
                    <a:solidFill>
                      <a:schemeClr val="accent6">
                        <a:lumMod val="50000"/>
                      </a:schemeClr>
                    </a:solidFill>
                  </a:rPr>
                  <a:t>通常将</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𝒇</m:t>
                    </m:r>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𝒊</m:t>
                        </m:r>
                      </m:e>
                    </m:d>
                  </m:oMath>
                </a14:m>
                <a:r>
                  <a:rPr lang="zh-CN" altLang="en-US" b="1" dirty="0">
                    <a:solidFill>
                      <a:schemeClr val="accent6">
                        <a:lumMod val="50000"/>
                      </a:schemeClr>
                    </a:solidFill>
                  </a:rPr>
                  <a:t>记为</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𝒂</m:t>
                        </m:r>
                      </m:e>
                      <m:sub>
                        <m:r>
                          <a:rPr lang="en-US" altLang="zh-CN" b="1" i="1" smtClean="0">
                            <a:solidFill>
                              <a:schemeClr val="accent6">
                                <a:lumMod val="50000"/>
                              </a:schemeClr>
                            </a:solidFill>
                            <a:latin typeface="Cambria Math" panose="02040503050406030204" pitchFamily="18" charset="0"/>
                          </a:rPr>
                          <m:t>𝒊</m:t>
                        </m:r>
                      </m:sub>
                    </m:sSub>
                  </m:oMath>
                </a14:m>
                <a:r>
                  <a:rPr lang="zh-CN" altLang="en-US" b="1" dirty="0">
                    <a:solidFill>
                      <a:schemeClr val="accent6">
                        <a:lumMod val="50000"/>
                      </a:schemeClr>
                    </a:solidFill>
                  </a:rPr>
                  <a:t>，而将整个序列简记为</a:t>
                </a:r>
                <a14:m>
                  <m:oMath xmlns:m="http://schemas.openxmlformats.org/officeDocument/2006/math">
                    <m:r>
                      <m:rPr>
                        <m:lit/>
                      </m:rPr>
                      <a:rPr lang="en-US" altLang="zh-CN" b="1" i="1" smtClean="0">
                        <a:solidFill>
                          <a:schemeClr val="accent6">
                            <a:lumMod val="50000"/>
                          </a:schemeClr>
                        </a:solidFill>
                        <a:latin typeface="Cambria Math" panose="02040503050406030204" pitchFamily="18" charset="0"/>
                      </a:rPr>
                      <m:t>{</m:t>
                    </m:r>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𝒂</m:t>
                        </m:r>
                      </m:e>
                      <m:sub>
                        <m:r>
                          <a:rPr lang="en-US" altLang="zh-CN" b="1" i="1" smtClean="0">
                            <a:solidFill>
                              <a:schemeClr val="accent6">
                                <a:lumMod val="50000"/>
                              </a:schemeClr>
                            </a:solidFill>
                            <a:latin typeface="Cambria Math" panose="02040503050406030204" pitchFamily="18" charset="0"/>
                          </a:rPr>
                          <m:t>𝒏</m:t>
                        </m:r>
                      </m:sub>
                    </m:sSub>
                    <m:r>
                      <m:rPr>
                        <m:lit/>
                      </m:rPr>
                      <a:rPr lang="en-US" altLang="zh-CN" b="1" i="1" smtClean="0">
                        <a:solidFill>
                          <a:schemeClr val="accent6">
                            <a:lumMod val="50000"/>
                          </a:schemeClr>
                        </a:solidFill>
                        <a:latin typeface="Cambria Math" panose="02040503050406030204" pitchFamily="18" charset="0"/>
                      </a:rPr>
                      <m:t>}</m:t>
                    </m:r>
                  </m:oMath>
                </a14:m>
                <a:r>
                  <a:rPr lang="zh-CN" altLang="en-US" b="1" dirty="0">
                    <a:solidFill>
                      <a:schemeClr val="accent6">
                        <a:lumMod val="50000"/>
                      </a:schemeClr>
                    </a:solidFill>
                  </a:rPr>
                  <a:t>，</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𝒂</m:t>
                        </m:r>
                      </m:e>
                      <m:sub>
                        <m:r>
                          <a:rPr lang="en-US" altLang="zh-CN" b="1" i="1" smtClean="0">
                            <a:solidFill>
                              <a:schemeClr val="accent6">
                                <a:lumMod val="50000"/>
                              </a:schemeClr>
                            </a:solidFill>
                            <a:latin typeface="Cambria Math" panose="02040503050406030204" pitchFamily="18" charset="0"/>
                          </a:rPr>
                          <m:t>𝒊</m:t>
                        </m:r>
                      </m:sub>
                    </m:sSub>
                  </m:oMath>
                </a14:m>
                <a:r>
                  <a:rPr lang="zh-CN" altLang="en-US" b="1" dirty="0">
                    <a:solidFill>
                      <a:schemeClr val="accent6">
                        <a:lumMod val="50000"/>
                      </a:schemeClr>
                    </a:solidFill>
                  </a:rPr>
                  <a:t>称为序列</a:t>
                </a:r>
                <a14:m>
                  <m:oMath xmlns:m="http://schemas.openxmlformats.org/officeDocument/2006/math">
                    <m:r>
                      <m:rPr>
                        <m:lit/>
                      </m:rPr>
                      <a:rPr lang="en-US" altLang="zh-CN" b="1" i="1" smtClean="0">
                        <a:solidFill>
                          <a:schemeClr val="accent6">
                            <a:lumMod val="50000"/>
                          </a:schemeClr>
                        </a:solidFill>
                        <a:latin typeface="Cambria Math" panose="02040503050406030204" pitchFamily="18" charset="0"/>
                      </a:rPr>
                      <m:t>{</m:t>
                    </m:r>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𝒂</m:t>
                        </m:r>
                      </m:e>
                      <m:sub>
                        <m:r>
                          <a:rPr lang="en-US" altLang="zh-CN" b="1" i="1" smtClean="0">
                            <a:solidFill>
                              <a:schemeClr val="accent6">
                                <a:lumMod val="50000"/>
                              </a:schemeClr>
                            </a:solidFill>
                            <a:latin typeface="Cambria Math" panose="02040503050406030204" pitchFamily="18" charset="0"/>
                          </a:rPr>
                          <m:t>𝒏</m:t>
                        </m:r>
                      </m:sub>
                    </m:sSub>
                    <m:r>
                      <m:rPr>
                        <m:lit/>
                      </m:rPr>
                      <a:rPr lang="en-US" altLang="zh-CN" b="1" i="1" smtClean="0">
                        <a:solidFill>
                          <a:schemeClr val="accent6">
                            <a:lumMod val="50000"/>
                          </a:schemeClr>
                        </a:solidFill>
                        <a:latin typeface="Cambria Math" panose="02040503050406030204" pitchFamily="18" charset="0"/>
                      </a:rPr>
                      <m:t>}</m:t>
                    </m:r>
                  </m:oMath>
                </a14:m>
                <a:r>
                  <a:rPr lang="zh-CN" altLang="en-US" b="1" dirty="0">
                    <a:solidFill>
                      <a:schemeClr val="accent6">
                        <a:lumMod val="50000"/>
                      </a:schemeClr>
                    </a:solidFill>
                  </a:rPr>
                  <a:t>的第</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𝒊</m:t>
                    </m:r>
                  </m:oMath>
                </a14:m>
                <a:r>
                  <a:rPr lang="zh-CN" altLang="en-US" b="1" dirty="0">
                    <a:solidFill>
                      <a:schemeClr val="accent6">
                        <a:lumMod val="50000"/>
                      </a:schemeClr>
                    </a:solidFill>
                  </a:rPr>
                  <a:t>项</a:t>
                </a:r>
                <a:r>
                  <a:rPr lang="en-US" altLang="zh-CN" b="1" dirty="0">
                    <a:solidFill>
                      <a:schemeClr val="accent6">
                        <a:lumMod val="50000"/>
                      </a:schemeClr>
                    </a:solidFill>
                  </a:rPr>
                  <a:t>(term)</a:t>
                </a:r>
              </a:p>
              <a:p>
                <a:pPr marL="742950" lvl="1" indent="-285750">
                  <a:spcBef>
                    <a:spcPts val="600"/>
                  </a:spcBef>
                  <a:spcAft>
                    <a:spcPts val="300"/>
                  </a:spcAft>
                  <a:buFont typeface="Arial" panose="020B0604020202020204" pitchFamily="34" charset="0"/>
                  <a:buChar char="•"/>
                </a:pPr>
                <a:r>
                  <a:rPr lang="zh-CN" altLang="en-US" b="1" dirty="0">
                    <a:solidFill>
                      <a:schemeClr val="accent6">
                        <a:lumMod val="50000"/>
                      </a:schemeClr>
                    </a:solidFill>
                  </a:rPr>
                  <a:t>如果没有特别说明，序列的下标都从</a:t>
                </a:r>
                <a:r>
                  <a:rPr lang="en-US" altLang="zh-CN" b="1" dirty="0">
                    <a:solidFill>
                      <a:schemeClr val="accent6">
                        <a:lumMod val="50000"/>
                      </a:schemeClr>
                    </a:solidFill>
                  </a:rPr>
                  <a:t>0</a:t>
                </a:r>
                <a:r>
                  <a:rPr lang="zh-CN" altLang="en-US" b="1" dirty="0">
                    <a:solidFill>
                      <a:schemeClr val="accent6">
                        <a:lumMod val="50000"/>
                      </a:schemeClr>
                    </a:solidFill>
                  </a:rPr>
                  <a:t>开始</a:t>
                </a:r>
              </a:p>
              <a:p>
                <a:pPr marL="285750" indent="-285750">
                  <a:spcBef>
                    <a:spcPts val="600"/>
                  </a:spcBef>
                  <a:spcAft>
                    <a:spcPts val="300"/>
                  </a:spcAft>
                  <a:buFont typeface="Arial" panose="020B0604020202020204" pitchFamily="34" charset="0"/>
                  <a:buChar char="•"/>
                </a:pPr>
                <a:r>
                  <a:rPr lang="zh-CN" altLang="en-US" b="1" dirty="0">
                    <a:solidFill>
                      <a:schemeClr val="accent6">
                        <a:lumMod val="50000"/>
                      </a:schemeClr>
                    </a:solidFill>
                  </a:rPr>
                  <a:t>常使用 “</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𝒂</m:t>
                        </m:r>
                      </m:e>
                      <m:sub>
                        <m:r>
                          <a:rPr lang="en-US" altLang="zh-CN" b="1" i="1" smtClean="0">
                            <a:solidFill>
                              <a:schemeClr val="accent6">
                                <a:lumMod val="50000"/>
                              </a:schemeClr>
                            </a:solidFill>
                            <a:latin typeface="Cambria Math" panose="02040503050406030204" pitchFamily="18" charset="0"/>
                          </a:rPr>
                          <m:t>𝒏</m:t>
                        </m:r>
                      </m:sub>
                    </m:sSub>
                    <m:r>
                      <a:rPr lang="en-US" altLang="zh-CN" b="1" i="1" smtClean="0">
                        <a:solidFill>
                          <a:schemeClr val="accent6">
                            <a:lumMod val="50000"/>
                          </a:schemeClr>
                        </a:solidFill>
                        <a:latin typeface="Cambria Math" panose="02040503050406030204" pitchFamily="18" charset="0"/>
                      </a:rPr>
                      <m:t>= </m:t>
                    </m:r>
                  </m:oMath>
                </a14:m>
                <a:r>
                  <a:rPr lang="zh-CN" altLang="en-US" b="1" dirty="0">
                    <a:solidFill>
                      <a:schemeClr val="accent6">
                        <a:lumMod val="50000"/>
                      </a:schemeClr>
                    </a:solidFill>
                  </a:rPr>
                  <a:t>表达式”的方式给出序列，这个表达式称为序列的</a:t>
                </a:r>
                <a:r>
                  <a:rPr lang="zh-CN" altLang="en-US" b="1" dirty="0">
                    <a:solidFill>
                      <a:srgbClr val="C00000"/>
                    </a:solidFill>
                  </a:rPr>
                  <a:t>通项公式</a:t>
                </a:r>
                <a:r>
                  <a:rPr lang="en-US" altLang="zh-CN" b="1" dirty="0">
                    <a:solidFill>
                      <a:schemeClr val="accent6">
                        <a:lumMod val="50000"/>
                      </a:schemeClr>
                    </a:solidFill>
                  </a:rPr>
                  <a:t>(general item formula)</a:t>
                </a:r>
              </a:p>
            </p:txBody>
          </p:sp>
        </mc:Choice>
        <mc:Fallback xmlns="">
          <p:sp>
            <p:nvSpPr>
              <p:cNvPr id="2" name="文本框 1">
                <a:extLst>
                  <a:ext uri="{FF2B5EF4-FFF2-40B4-BE49-F238E27FC236}">
                    <a16:creationId xmlns:a16="http://schemas.microsoft.com/office/drawing/2014/main" id="{D48A073E-7E9B-4E6A-94D9-735F145F07BB}"/>
                  </a:ext>
                </a:extLst>
              </p:cNvPr>
              <p:cNvSpPr txBox="1">
                <a:spLocks noRot="1" noChangeAspect="1" noMove="1" noResize="1" noEditPoints="1" noAdjustHandles="1" noChangeArrowheads="1" noChangeShapeType="1" noTextEdit="1"/>
              </p:cNvSpPr>
              <p:nvPr/>
            </p:nvSpPr>
            <p:spPr>
              <a:xfrm>
                <a:off x="1047882" y="1322340"/>
                <a:ext cx="10096229" cy="2454518"/>
              </a:xfrm>
              <a:prstGeom prst="rect">
                <a:avLst/>
              </a:prstGeom>
              <a:blipFill>
                <a:blip r:embed="rId2"/>
                <a:stretch>
                  <a:fillRect l="-664" t="-1737" b="-29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CEA1DC5-249C-41AA-9C0E-A285DEA73E2F}"/>
                  </a:ext>
                </a:extLst>
              </p:cNvPr>
              <p:cNvSpPr txBox="1"/>
              <p:nvPr/>
            </p:nvSpPr>
            <p:spPr>
              <a:xfrm>
                <a:off x="1152315" y="3951292"/>
                <a:ext cx="9887361" cy="2037866"/>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300"/>
                  </a:spcAft>
                </a:pPr>
                <a:r>
                  <a:rPr lang="zh-CN" altLang="en-US" sz="2400" b="1">
                    <a:solidFill>
                      <a:schemeClr val="accent2">
                        <a:lumMod val="50000"/>
                      </a:schemeClr>
                    </a:solidFill>
                  </a:rPr>
                  <a:t>递推关系式</a:t>
                </a:r>
                <a:r>
                  <a:rPr lang="en-US" altLang="zh-CN" sz="2400" b="1">
                    <a:solidFill>
                      <a:schemeClr val="accent2">
                        <a:lumMod val="50000"/>
                      </a:schemeClr>
                    </a:solidFill>
                  </a:rPr>
                  <a:t>(recurrence relation)</a:t>
                </a:r>
              </a:p>
              <a:p>
                <a:pPr>
                  <a:spcBef>
                    <a:spcPts val="600"/>
                  </a:spcBef>
                  <a:spcAft>
                    <a:spcPts val="300"/>
                  </a:spcAft>
                </a:pPr>
                <a:r>
                  <a:rPr lang="zh-CN" altLang="en-US" sz="2000" b="1">
                    <a:solidFill>
                      <a:srgbClr val="002060"/>
                    </a:solidFill>
                    <a:latin typeface="楷体" panose="02010609060101010101" pitchFamily="49" charset="-122"/>
                    <a:ea typeface="楷体" panose="02010609060101010101" pitchFamily="49" charset="-122"/>
                  </a:rPr>
                  <a:t>序列</a:t>
                </a:r>
                <a14:m>
                  <m:oMath xmlns:m="http://schemas.openxmlformats.org/officeDocument/2006/math">
                    <m:r>
                      <m:rPr>
                        <m:lit/>
                      </m:rPr>
                      <a:rPr lang="en-US" altLang="zh-CN" sz="2000" b="1">
                        <a:solidFill>
                          <a:srgbClr val="002060"/>
                        </a:solidFill>
                        <a:latin typeface="Cambria Math" panose="02040503050406030204" pitchFamily="18" charset="0"/>
                        <a:ea typeface="楷体" panose="02010609060101010101" pitchFamily="49" charset="-122"/>
                      </a:rPr>
                      <m:t>{</m:t>
                    </m:r>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𝒂</m:t>
                        </m:r>
                      </m:e>
                      <m:sub>
                        <m:r>
                          <a:rPr lang="en-US" altLang="zh-CN" sz="2000" b="1">
                            <a:solidFill>
                              <a:srgbClr val="002060"/>
                            </a:solidFill>
                            <a:latin typeface="Cambria Math" panose="02040503050406030204" pitchFamily="18" charset="0"/>
                            <a:ea typeface="楷体" panose="02010609060101010101" pitchFamily="49" charset="-122"/>
                          </a:rPr>
                          <m:t>𝒏</m:t>
                        </m:r>
                      </m:sub>
                    </m:sSub>
                    <m:r>
                      <m:rPr>
                        <m:lit/>
                      </m:rPr>
                      <a:rPr lang="en-US" altLang="zh-CN" sz="2000" b="1">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的</a:t>
                </a:r>
                <a:r>
                  <a:rPr lang="zh-CN" altLang="en-US" sz="2000" b="1">
                    <a:solidFill>
                      <a:srgbClr val="C00000"/>
                    </a:solidFill>
                    <a:latin typeface="+mn-ea"/>
                  </a:rPr>
                  <a:t>递推关系式</a:t>
                </a:r>
                <a:r>
                  <a:rPr lang="zh-CN" altLang="en-US" sz="2000" b="1">
                    <a:solidFill>
                      <a:srgbClr val="002060"/>
                    </a:solidFill>
                    <a:latin typeface="楷体" panose="02010609060101010101" pitchFamily="49" charset="-122"/>
                    <a:ea typeface="楷体" panose="02010609060101010101" pitchFamily="49" charset="-122"/>
                  </a:rPr>
                  <a:t>是用序列中某些前面的项</a:t>
                </a:r>
                <a14:m>
                  <m:oMath xmlns:m="http://schemas.openxmlformats.org/officeDocument/2006/math">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𝒂</m:t>
                        </m:r>
                      </m:e>
                      <m:sub>
                        <m:r>
                          <a:rPr lang="en-US" altLang="zh-CN" sz="2000" b="1">
                            <a:solidFill>
                              <a:srgbClr val="002060"/>
                            </a:solidFill>
                            <a:latin typeface="Cambria Math" panose="02040503050406030204" pitchFamily="18" charset="0"/>
                            <a:ea typeface="楷体" panose="02010609060101010101" pitchFamily="49" charset="-122"/>
                          </a:rPr>
                          <m:t>𝒊</m:t>
                        </m:r>
                      </m:sub>
                    </m:sSub>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𝟎</m:t>
                    </m:r>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𝒊</m:t>
                    </m:r>
                    <m:r>
                      <a:rPr lang="en-US" altLang="zh-CN" sz="2000" b="1">
                        <a:solidFill>
                          <a:srgbClr val="002060"/>
                        </a:solidFill>
                        <a:latin typeface="Cambria Math" panose="02040503050406030204" pitchFamily="18" charset="0"/>
                        <a:ea typeface="楷体" panose="02010609060101010101" pitchFamily="49" charset="-122"/>
                      </a:rPr>
                      <m:t> &lt; </m:t>
                    </m:r>
                    <m:r>
                      <a:rPr lang="en-US" altLang="zh-CN" sz="2000" b="1">
                        <a:solidFill>
                          <a:srgbClr val="002060"/>
                        </a:solidFill>
                        <a:latin typeface="Cambria Math" panose="02040503050406030204" pitchFamily="18" charset="0"/>
                        <a:ea typeface="楷体" panose="02010609060101010101" pitchFamily="49" charset="-122"/>
                      </a:rPr>
                      <m:t>𝒏</m:t>
                    </m:r>
                    <m:r>
                      <a:rPr lang="en-US" altLang="zh-CN" sz="2000" b="1">
                        <a:solidFill>
                          <a:srgbClr val="002060"/>
                        </a:solidFill>
                        <a:latin typeface="Cambria Math" panose="02040503050406030204" pitchFamily="18" charset="0"/>
                        <a:ea typeface="楷体" panose="02010609060101010101" pitchFamily="49" charset="-122"/>
                      </a:rPr>
                      <m:t>)</m:t>
                    </m:r>
                  </m:oMath>
                </a14:m>
                <a:r>
                  <a:rPr lang="zh-CN" altLang="en-US" sz="2000" b="1">
                    <a:solidFill>
                      <a:srgbClr val="002060"/>
                    </a:solidFill>
                    <a:latin typeface="楷体" panose="02010609060101010101" pitchFamily="49" charset="-122"/>
                    <a:ea typeface="楷体" panose="02010609060101010101" pitchFamily="49" charset="-122"/>
                  </a:rPr>
                  <a:t>表示第</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项</a:t>
                </a:r>
                <a14:m>
                  <m:oMath xmlns:m="http://schemas.openxmlformats.org/officeDocument/2006/math">
                    <m:sSub>
                      <m:sSubPr>
                        <m:ctrlPr>
                          <a:rPr lang="en-US" altLang="zh-CN" sz="2000" b="1" i="1">
                            <a:solidFill>
                              <a:srgbClr val="002060"/>
                            </a:solidFill>
                            <a:latin typeface="Cambria Math" panose="02040503050406030204" pitchFamily="18" charset="0"/>
                            <a:ea typeface="楷体" panose="02010609060101010101" pitchFamily="49" charset="-122"/>
                          </a:rPr>
                        </m:ctrlPr>
                      </m:sSubPr>
                      <m:e>
                        <m:r>
                          <a:rPr lang="en-US" altLang="zh-CN" sz="2000" b="1">
                            <a:solidFill>
                              <a:srgbClr val="002060"/>
                            </a:solidFill>
                            <a:latin typeface="Cambria Math" panose="02040503050406030204" pitchFamily="18" charset="0"/>
                            <a:ea typeface="楷体" panose="02010609060101010101" pitchFamily="49" charset="-122"/>
                          </a:rPr>
                          <m:t>𝒂</m:t>
                        </m:r>
                      </m:e>
                      <m:sub>
                        <m:r>
                          <a:rPr lang="en-US" altLang="zh-CN" sz="2000" b="1">
                            <a:solidFill>
                              <a:srgbClr val="002060"/>
                            </a:solidFill>
                            <a:latin typeface="Cambria Math" panose="02040503050406030204" pitchFamily="18" charset="0"/>
                            <a:ea typeface="楷体" panose="02010609060101010101" pitchFamily="49" charset="-122"/>
                          </a:rPr>
                          <m:t>𝒏</m:t>
                        </m:r>
                      </m:sub>
                    </m:sSub>
                  </m:oMath>
                </a14:m>
                <a:r>
                  <a:rPr lang="zh-CN" altLang="en-US" sz="2000" b="1">
                    <a:solidFill>
                      <a:srgbClr val="002060"/>
                    </a:solidFill>
                    <a:latin typeface="楷体" panose="02010609060101010101" pitchFamily="49" charset="-122"/>
                    <a:ea typeface="楷体" panose="02010609060101010101" pitchFamily="49" charset="-122"/>
                  </a:rPr>
                  <a:t>的等式</a:t>
                </a:r>
              </a:p>
              <a:p>
                <a:pPr marL="342900" indent="-342900">
                  <a:spcBef>
                    <a:spcPts val="600"/>
                  </a:spcBef>
                  <a:spcAft>
                    <a:spcPts val="300"/>
                  </a:spcAft>
                  <a:buFont typeface="Arial" panose="020B0604020202020204" pitchFamily="34" charset="0"/>
                  <a:buChar char="•"/>
                </a:pPr>
                <a:r>
                  <a:rPr lang="zh-CN" altLang="en-US" b="1">
                    <a:solidFill>
                      <a:schemeClr val="accent6">
                        <a:lumMod val="50000"/>
                      </a:schemeClr>
                    </a:solidFill>
                  </a:rPr>
                  <a:t>如果序列</a:t>
                </a:r>
                <a14:m>
                  <m:oMath xmlns:m="http://schemas.openxmlformats.org/officeDocument/2006/math">
                    <m:r>
                      <m:rPr>
                        <m:lit/>
                      </m:rPr>
                      <a:rPr lang="en-US" altLang="zh-CN" b="1">
                        <a:solidFill>
                          <a:schemeClr val="accent6">
                            <a:lumMod val="50000"/>
                          </a:schemeClr>
                        </a:solidFill>
                        <a:latin typeface="Cambria Math" panose="02040503050406030204" pitchFamily="18" charset="0"/>
                      </a:rPr>
                      <m:t>{</m:t>
                    </m:r>
                    <m:sSub>
                      <m:sSubPr>
                        <m:ctrlPr>
                          <a:rPr lang="en-US" altLang="zh-CN" b="1" i="1">
                            <a:solidFill>
                              <a:schemeClr val="accent6">
                                <a:lumMod val="50000"/>
                              </a:schemeClr>
                            </a:solidFill>
                            <a:latin typeface="Cambria Math" panose="02040503050406030204" pitchFamily="18" charset="0"/>
                          </a:rPr>
                        </m:ctrlPr>
                      </m:sSubPr>
                      <m:e>
                        <m:r>
                          <a:rPr lang="en-US" altLang="zh-CN" b="1">
                            <a:solidFill>
                              <a:schemeClr val="accent6">
                                <a:lumMod val="50000"/>
                              </a:schemeClr>
                            </a:solidFill>
                            <a:latin typeface="Cambria Math" panose="02040503050406030204" pitchFamily="18" charset="0"/>
                          </a:rPr>
                          <m:t>𝒂</m:t>
                        </m:r>
                      </m:e>
                      <m:sub>
                        <m:r>
                          <a:rPr lang="en-US" altLang="zh-CN" b="1">
                            <a:solidFill>
                              <a:schemeClr val="accent6">
                                <a:lumMod val="50000"/>
                              </a:schemeClr>
                            </a:solidFill>
                            <a:latin typeface="Cambria Math" panose="02040503050406030204" pitchFamily="18" charset="0"/>
                          </a:rPr>
                          <m:t>𝒏</m:t>
                        </m:r>
                      </m:sub>
                    </m:sSub>
                    <m:r>
                      <m:rPr>
                        <m:lit/>
                      </m:rPr>
                      <a:rPr lang="en-US" altLang="zh-CN" b="1">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rPr>
                  <a:t>满足递推关系式，则称这个序列为该递推关系式的</a:t>
                </a:r>
                <a:r>
                  <a:rPr lang="zh-CN" altLang="en-US" b="1">
                    <a:solidFill>
                      <a:srgbClr val="C00000"/>
                    </a:solidFill>
                  </a:rPr>
                  <a:t>解</a:t>
                </a:r>
                <a:r>
                  <a:rPr lang="en-US" altLang="zh-CN" b="1">
                    <a:solidFill>
                      <a:schemeClr val="accent6">
                        <a:lumMod val="50000"/>
                      </a:schemeClr>
                    </a:solidFill>
                  </a:rPr>
                  <a:t>(solution)</a:t>
                </a:r>
              </a:p>
              <a:p>
                <a:pPr marL="342900" indent="-342900">
                  <a:lnSpc>
                    <a:spcPts val="2600"/>
                  </a:lnSpc>
                  <a:spcBef>
                    <a:spcPts val="600"/>
                  </a:spcBef>
                  <a:spcAft>
                    <a:spcPts val="300"/>
                  </a:spcAft>
                  <a:buFont typeface="Arial" panose="020B0604020202020204" pitchFamily="34" charset="0"/>
                  <a:buChar char="•"/>
                </a:pPr>
                <a:r>
                  <a:rPr lang="zh-CN" altLang="en-US" b="1">
                    <a:solidFill>
                      <a:schemeClr val="accent6">
                        <a:lumMod val="50000"/>
                      </a:schemeClr>
                    </a:solidFill>
                  </a:rPr>
                  <a:t>如果递推关系式的解序列</a:t>
                </a:r>
                <a14:m>
                  <m:oMath xmlns:m="http://schemas.openxmlformats.org/officeDocument/2006/math">
                    <m:r>
                      <m:rPr>
                        <m:lit/>
                      </m:rPr>
                      <a:rPr lang="en-US" altLang="zh-CN" b="1">
                        <a:solidFill>
                          <a:schemeClr val="accent6">
                            <a:lumMod val="50000"/>
                          </a:schemeClr>
                        </a:solidFill>
                        <a:latin typeface="Cambria Math" panose="02040503050406030204" pitchFamily="18" charset="0"/>
                      </a:rPr>
                      <m:t>{</m:t>
                    </m:r>
                    <m:sSub>
                      <m:sSubPr>
                        <m:ctrlPr>
                          <a:rPr lang="en-US" altLang="zh-CN" b="1" i="1">
                            <a:solidFill>
                              <a:schemeClr val="accent6">
                                <a:lumMod val="50000"/>
                              </a:schemeClr>
                            </a:solidFill>
                            <a:latin typeface="Cambria Math" panose="02040503050406030204" pitchFamily="18" charset="0"/>
                          </a:rPr>
                        </m:ctrlPr>
                      </m:sSubPr>
                      <m:e>
                        <m:r>
                          <a:rPr lang="en-US" altLang="zh-CN" b="1">
                            <a:solidFill>
                              <a:schemeClr val="accent6">
                                <a:lumMod val="50000"/>
                              </a:schemeClr>
                            </a:solidFill>
                            <a:latin typeface="Cambria Math" panose="02040503050406030204" pitchFamily="18" charset="0"/>
                          </a:rPr>
                          <m:t>𝒂</m:t>
                        </m:r>
                      </m:e>
                      <m:sub>
                        <m:r>
                          <a:rPr lang="en-US" altLang="zh-CN" b="1">
                            <a:solidFill>
                              <a:schemeClr val="accent6">
                                <a:lumMod val="50000"/>
                              </a:schemeClr>
                            </a:solidFill>
                            <a:latin typeface="Cambria Math" panose="02040503050406030204" pitchFamily="18" charset="0"/>
                          </a:rPr>
                          <m:t>𝒏</m:t>
                        </m:r>
                      </m:sub>
                    </m:sSub>
                    <m:r>
                      <m:rPr>
                        <m:lit/>
                      </m:rPr>
                      <a:rPr lang="en-US" altLang="zh-CN" b="1">
                        <a:solidFill>
                          <a:schemeClr val="accent6">
                            <a:lumMod val="50000"/>
                          </a:schemeClr>
                        </a:solidFill>
                        <a:latin typeface="Cambria Math" panose="02040503050406030204" pitchFamily="18" charset="0"/>
                      </a:rPr>
                      <m:t>}</m:t>
                    </m:r>
                  </m:oMath>
                </a14:m>
                <a:r>
                  <a:rPr lang="zh-CN" altLang="en-US" b="1">
                    <a:solidFill>
                      <a:schemeClr val="accent6">
                        <a:lumMod val="50000"/>
                      </a:schemeClr>
                    </a:solidFill>
                  </a:rPr>
                  <a:t>的第</a:t>
                </a:r>
                <a14:m>
                  <m:oMath xmlns:m="http://schemas.openxmlformats.org/officeDocument/2006/math">
                    <m:r>
                      <a:rPr lang="en-US" altLang="zh-CN" b="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项能使用不含序列中任意项的公式表达，则这个公式称为递推关系式的</a:t>
                </a:r>
                <a:r>
                  <a:rPr lang="zh-CN" altLang="en-US" b="1">
                    <a:solidFill>
                      <a:srgbClr val="C00000"/>
                    </a:solidFill>
                  </a:rPr>
                  <a:t>封闭公式解</a:t>
                </a:r>
                <a:r>
                  <a:rPr lang="en-US" altLang="zh-CN" b="1">
                    <a:solidFill>
                      <a:schemeClr val="accent6">
                        <a:lumMod val="50000"/>
                      </a:schemeClr>
                    </a:solidFill>
                  </a:rPr>
                  <a:t>(closed formula solution)</a:t>
                </a:r>
              </a:p>
            </p:txBody>
          </p:sp>
        </mc:Choice>
        <mc:Fallback xmlns="">
          <p:sp>
            <p:nvSpPr>
              <p:cNvPr id="3" name="文本框 2">
                <a:extLst>
                  <a:ext uri="{FF2B5EF4-FFF2-40B4-BE49-F238E27FC236}">
                    <a16:creationId xmlns:a16="http://schemas.microsoft.com/office/drawing/2014/main" id="{BCEA1DC5-249C-41AA-9C0E-A285DEA73E2F}"/>
                  </a:ext>
                </a:extLst>
              </p:cNvPr>
              <p:cNvSpPr txBox="1">
                <a:spLocks noRot="1" noChangeAspect="1" noMove="1" noResize="1" noEditPoints="1" noAdjustHandles="1" noChangeArrowheads="1" noChangeShapeType="1" noTextEdit="1"/>
              </p:cNvSpPr>
              <p:nvPr/>
            </p:nvSpPr>
            <p:spPr>
              <a:xfrm>
                <a:off x="1152315" y="3951292"/>
                <a:ext cx="9887361" cy="2037866"/>
              </a:xfrm>
              <a:prstGeom prst="rect">
                <a:avLst/>
              </a:prstGeom>
              <a:blipFill>
                <a:blip r:embed="rId3"/>
                <a:stretch>
                  <a:fillRect l="-617" t="-2096" b="-38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657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计数问题的递推关系式建模</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递推关系式举例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D0B10FE-6CB4-4BF8-BD37-1ACC8CE9B59A}"/>
                  </a:ext>
                </a:extLst>
              </p:cNvPr>
              <p:cNvSpPr txBox="1"/>
              <p:nvPr/>
            </p:nvSpPr>
            <p:spPr>
              <a:xfrm>
                <a:off x="607912" y="1323382"/>
                <a:ext cx="8904479" cy="861774"/>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𝒏</m:t>
                        </m:r>
                      </m:sub>
                    </m:sSub>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𝟑</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b>
                    </m:sSub>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𝟒</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𝒂</m:t>
                        </m:r>
                      </m:e>
                      <m:sub>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𝟐</m:t>
                        </m:r>
                      </m:sub>
                    </m:sSub>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𝒏</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𝟐</m:t>
                    </m:r>
                  </m:oMath>
                </a14:m>
                <a:r>
                  <a:rPr lang="zh-CN" altLang="en-US" sz="2000" b="1">
                    <a:solidFill>
                      <a:srgbClr val="002060"/>
                    </a:solidFill>
                    <a:latin typeface="楷体" panose="02010609060101010101" pitchFamily="49" charset="-122"/>
                    <a:ea typeface="楷体" panose="02010609060101010101" pitchFamily="49" charset="-122"/>
                  </a:rPr>
                  <a:t>是一个递推关系式</a:t>
                </a:r>
                <a:endParaRPr lang="zh-CN" altLang="en-US" sz="2000" b="1">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sz="2000" b="1">
                    <a:solidFill>
                      <a:schemeClr val="accent6">
                        <a:lumMod val="50000"/>
                      </a:schemeClr>
                    </a:solidFill>
                  </a:rPr>
                  <a:t>序列</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𝒏</m:t>
                        </m:r>
                      </m:sub>
                    </m:sSub>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𝟎</m:t>
                    </m:r>
                  </m:oMath>
                </a14:m>
                <a:r>
                  <a:rPr lang="zh-CN" altLang="en-US" sz="2000" b="1">
                    <a:solidFill>
                      <a:schemeClr val="accent6">
                        <a:lumMod val="50000"/>
                      </a:schemeClr>
                    </a:solidFill>
                  </a:rPr>
                  <a:t>是一个解，序列</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𝒏</m:t>
                        </m:r>
                      </m:sub>
                    </m:sSub>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以及</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𝒂</m:t>
                        </m:r>
                      </m:e>
                      <m:sub>
                        <m:r>
                          <a:rPr lang="en-US" altLang="zh-CN" sz="2000" b="1" i="1" smtClean="0">
                            <a:solidFill>
                              <a:schemeClr val="accent6">
                                <a:lumMod val="50000"/>
                              </a:schemeClr>
                            </a:solidFill>
                            <a:latin typeface="Cambria Math" panose="02040503050406030204" pitchFamily="18" charset="0"/>
                          </a:rPr>
                          <m:t>𝒏</m:t>
                        </m:r>
                      </m:sub>
                    </m:sSub>
                    <m:r>
                      <a:rPr lang="en-US" altLang="zh-CN" sz="2000" b="1" i="1" smtClean="0">
                        <a:solidFill>
                          <a:schemeClr val="accent6">
                            <a:lumMod val="50000"/>
                          </a:schemeClr>
                        </a:solidFill>
                        <a:latin typeface="Cambria Math" panose="02040503050406030204" pitchFamily="18" charset="0"/>
                      </a:rPr>
                      <m:t>= </m:t>
                    </m:r>
                    <m:sSup>
                      <m:sSupPr>
                        <m:ctrlPr>
                          <a:rPr lang="en-US" altLang="zh-CN" sz="2000" b="1" i="1" smtClean="0">
                            <a:solidFill>
                              <a:schemeClr val="accent6">
                                <a:lumMod val="50000"/>
                              </a:schemeClr>
                            </a:solidFill>
                            <a:latin typeface="Cambria Math" panose="02040503050406030204" pitchFamily="18" charset="0"/>
                          </a:rPr>
                        </m:ctrlPr>
                      </m:sSupPr>
                      <m:e>
                        <m:d>
                          <m:dPr>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𝟒</m:t>
                            </m:r>
                          </m:e>
                        </m:d>
                      </m:e>
                      <m:sup>
                        <m:r>
                          <a:rPr lang="en-US" altLang="zh-CN" sz="2000" b="1" i="1" smtClean="0">
                            <a:solidFill>
                              <a:schemeClr val="accent6">
                                <a:lumMod val="50000"/>
                              </a:schemeClr>
                            </a:solidFill>
                            <a:latin typeface="Cambria Math" panose="02040503050406030204" pitchFamily="18" charset="0"/>
                          </a:rPr>
                          <m:t>𝒏</m:t>
                        </m:r>
                      </m:sup>
                    </m:sSup>
                  </m:oMath>
                </a14:m>
                <a:r>
                  <a:rPr lang="zh-CN" altLang="en-US" sz="2000" b="1">
                    <a:solidFill>
                      <a:schemeClr val="accent6">
                        <a:lumMod val="50000"/>
                      </a:schemeClr>
                    </a:solidFill>
                  </a:rPr>
                  <a:t>也都是它的封闭公式解</a:t>
                </a:r>
              </a:p>
            </p:txBody>
          </p:sp>
        </mc:Choice>
        <mc:Fallback xmlns="">
          <p:sp>
            <p:nvSpPr>
              <p:cNvPr id="2" name="文本框 1">
                <a:extLst>
                  <a:ext uri="{FF2B5EF4-FFF2-40B4-BE49-F238E27FC236}">
                    <a16:creationId xmlns:a16="http://schemas.microsoft.com/office/drawing/2014/main" id="{DD0B10FE-6CB4-4BF8-BD37-1ACC8CE9B59A}"/>
                  </a:ext>
                </a:extLst>
              </p:cNvPr>
              <p:cNvSpPr txBox="1">
                <a:spLocks noRot="1" noChangeAspect="1" noMove="1" noResize="1" noEditPoints="1" noAdjustHandles="1" noChangeArrowheads="1" noChangeShapeType="1" noTextEdit="1"/>
              </p:cNvSpPr>
              <p:nvPr/>
            </p:nvSpPr>
            <p:spPr>
              <a:xfrm>
                <a:off x="607912" y="1323382"/>
                <a:ext cx="8904479" cy="861774"/>
              </a:xfrm>
              <a:prstGeom prst="rect">
                <a:avLst/>
              </a:prstGeom>
              <a:blipFill>
                <a:blip r:embed="rId2"/>
                <a:stretch>
                  <a:fillRect l="-616" t="-4965" b="-120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479F91F-7C1F-4F67-9BE2-8D1DA495C454}"/>
                  </a:ext>
                </a:extLst>
              </p:cNvPr>
              <p:cNvSpPr txBox="1"/>
              <p:nvPr/>
            </p:nvSpPr>
            <p:spPr>
              <a:xfrm>
                <a:off x="607911" y="3701985"/>
                <a:ext cx="8292687" cy="861774"/>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递推关系式</a:t>
                </a: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ea typeface="楷体" panose="02010609060101010101" pitchFamily="49" charset="-122"/>
                          </a:rPr>
                        </m:ctrlPr>
                      </m:sSubPr>
                      <m:e>
                        <m:r>
                          <a:rPr lang="en-US" altLang="zh-CN" sz="2000" b="1">
                            <a:solidFill>
                              <a:schemeClr val="accent2">
                                <a:lumMod val="50000"/>
                              </a:schemeClr>
                            </a:solidFill>
                            <a:latin typeface="Cambria Math" panose="02040503050406030204" pitchFamily="18" charset="0"/>
                            <a:ea typeface="楷体" panose="02010609060101010101" pitchFamily="49" charset="-122"/>
                          </a:rPr>
                          <m:t>𝒂</m:t>
                        </m:r>
                      </m:e>
                      <m:sub>
                        <m:r>
                          <a:rPr lang="en-US" altLang="zh-CN" sz="2000" b="1">
                            <a:solidFill>
                              <a:schemeClr val="accent2">
                                <a:lumMod val="50000"/>
                              </a:schemeClr>
                            </a:solidFill>
                            <a:latin typeface="Cambria Math" panose="02040503050406030204" pitchFamily="18" charset="0"/>
                            <a:ea typeface="楷体" panose="02010609060101010101" pitchFamily="49" charset="-122"/>
                          </a:rPr>
                          <m:t>𝒏</m:t>
                        </m:r>
                      </m:sub>
                    </m:sSub>
                    <m:r>
                      <a:rPr lang="en-US" altLang="zh-CN" sz="2000" b="1">
                        <a:solidFill>
                          <a:schemeClr val="accent2">
                            <a:lumMod val="50000"/>
                          </a:schemeClr>
                        </a:solidFill>
                        <a:latin typeface="Cambria Math" panose="02040503050406030204" pitchFamily="18" charset="0"/>
                        <a:ea typeface="楷体" panose="02010609060101010101" pitchFamily="49" charset="-122"/>
                      </a:rPr>
                      <m:t>= −</m:t>
                    </m:r>
                    <m:r>
                      <a:rPr lang="en-US" altLang="zh-CN" sz="2000" b="1">
                        <a:solidFill>
                          <a:schemeClr val="accent2">
                            <a:lumMod val="50000"/>
                          </a:schemeClr>
                        </a:solidFill>
                        <a:latin typeface="Cambria Math" panose="02040503050406030204" pitchFamily="18" charset="0"/>
                        <a:ea typeface="楷体" panose="02010609060101010101" pitchFamily="49" charset="-122"/>
                      </a:rPr>
                      <m:t>𝟑</m:t>
                    </m:r>
                    <m:sSub>
                      <m:sSubPr>
                        <m:ctrlPr>
                          <a:rPr lang="en-US" altLang="zh-CN" sz="2000"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sz="2000" b="1">
                            <a:solidFill>
                              <a:schemeClr val="accent2">
                                <a:lumMod val="50000"/>
                              </a:schemeClr>
                            </a:solidFill>
                            <a:latin typeface="Cambria Math" panose="02040503050406030204" pitchFamily="18" charset="0"/>
                            <a:ea typeface="楷体" panose="02010609060101010101" pitchFamily="49" charset="-122"/>
                          </a:rPr>
                          <m:t>𝒂</m:t>
                        </m:r>
                      </m:e>
                      <m:sub>
                        <m:r>
                          <a:rPr lang="en-US" altLang="zh-CN" sz="2000" b="1">
                            <a:solidFill>
                              <a:schemeClr val="accent2">
                                <a:lumMod val="50000"/>
                              </a:schemeClr>
                            </a:solidFill>
                            <a:latin typeface="Cambria Math" panose="02040503050406030204" pitchFamily="18" charset="0"/>
                            <a:ea typeface="楷体" panose="02010609060101010101" pitchFamily="49" charset="-122"/>
                          </a:rPr>
                          <m:t>𝒏</m:t>
                        </m:r>
                        <m:r>
                          <a:rPr lang="en-US" altLang="zh-CN" sz="2000" b="1">
                            <a:solidFill>
                              <a:schemeClr val="accent2">
                                <a:lumMod val="50000"/>
                              </a:schemeClr>
                            </a:solidFill>
                            <a:latin typeface="Cambria Math" panose="02040503050406030204" pitchFamily="18" charset="0"/>
                            <a:ea typeface="楷体" panose="02010609060101010101" pitchFamily="49" charset="-122"/>
                          </a:rPr>
                          <m:t>−</m:t>
                        </m:r>
                        <m:r>
                          <a:rPr lang="en-US" altLang="zh-CN" sz="2000" b="1">
                            <a:solidFill>
                              <a:schemeClr val="accent2">
                                <a:lumMod val="50000"/>
                              </a:schemeClr>
                            </a:solidFill>
                            <a:latin typeface="Cambria Math" panose="02040503050406030204" pitchFamily="18" charset="0"/>
                            <a:ea typeface="楷体" panose="02010609060101010101" pitchFamily="49" charset="-122"/>
                          </a:rPr>
                          <m:t>𝟏</m:t>
                        </m:r>
                      </m:sub>
                    </m:sSub>
                    <m:r>
                      <a:rPr lang="en-US" altLang="zh-CN" sz="2000" b="1">
                        <a:solidFill>
                          <a:schemeClr val="accent2">
                            <a:lumMod val="50000"/>
                          </a:schemeClr>
                        </a:solidFill>
                        <a:latin typeface="Cambria Math" panose="02040503050406030204" pitchFamily="18" charset="0"/>
                        <a:ea typeface="楷体" panose="02010609060101010101" pitchFamily="49" charset="-122"/>
                      </a:rPr>
                      <m:t>+ </m:t>
                    </m:r>
                    <m:r>
                      <a:rPr lang="en-US" altLang="zh-CN" sz="2000" b="1">
                        <a:solidFill>
                          <a:schemeClr val="accent2">
                            <a:lumMod val="50000"/>
                          </a:schemeClr>
                        </a:solidFill>
                        <a:latin typeface="Cambria Math" panose="02040503050406030204" pitchFamily="18" charset="0"/>
                        <a:ea typeface="楷体" panose="02010609060101010101" pitchFamily="49" charset="-122"/>
                      </a:rPr>
                      <m:t>𝟒</m:t>
                    </m:r>
                    <m:sSub>
                      <m:sSubPr>
                        <m:ctrlPr>
                          <a:rPr lang="en-US" altLang="zh-CN" sz="2000" b="1" i="1">
                            <a:solidFill>
                              <a:schemeClr val="accent2">
                                <a:lumMod val="50000"/>
                              </a:schemeClr>
                            </a:solidFill>
                            <a:latin typeface="Cambria Math" panose="02040503050406030204" pitchFamily="18" charset="0"/>
                            <a:ea typeface="楷体" panose="02010609060101010101" pitchFamily="49" charset="-122"/>
                          </a:rPr>
                        </m:ctrlPr>
                      </m:sSubPr>
                      <m:e>
                        <m:r>
                          <a:rPr lang="en-US" altLang="zh-CN" sz="2000" b="1">
                            <a:solidFill>
                              <a:schemeClr val="accent2">
                                <a:lumMod val="50000"/>
                              </a:schemeClr>
                            </a:solidFill>
                            <a:latin typeface="Cambria Math" panose="02040503050406030204" pitchFamily="18" charset="0"/>
                            <a:ea typeface="楷体" panose="02010609060101010101" pitchFamily="49" charset="-122"/>
                          </a:rPr>
                          <m:t>𝒂</m:t>
                        </m:r>
                      </m:e>
                      <m:sub>
                        <m:r>
                          <a:rPr lang="en-US" altLang="zh-CN" sz="2000" b="1">
                            <a:solidFill>
                              <a:schemeClr val="accent2">
                                <a:lumMod val="50000"/>
                              </a:schemeClr>
                            </a:solidFill>
                            <a:latin typeface="Cambria Math" panose="02040503050406030204" pitchFamily="18" charset="0"/>
                            <a:ea typeface="楷体" panose="02010609060101010101" pitchFamily="49" charset="-122"/>
                          </a:rPr>
                          <m:t>𝒏</m:t>
                        </m:r>
                        <m:r>
                          <a:rPr lang="en-US" altLang="zh-CN" sz="2000" b="1">
                            <a:solidFill>
                              <a:schemeClr val="accent2">
                                <a:lumMod val="50000"/>
                              </a:schemeClr>
                            </a:solidFill>
                            <a:latin typeface="Cambria Math" panose="02040503050406030204" pitchFamily="18" charset="0"/>
                            <a:ea typeface="楷体" panose="02010609060101010101" pitchFamily="49" charset="-122"/>
                          </a:rPr>
                          <m:t>−</m:t>
                        </m:r>
                        <m:r>
                          <a:rPr lang="en-US" altLang="zh-CN" sz="2000" b="1">
                            <a:solidFill>
                              <a:schemeClr val="accent2">
                                <a:lumMod val="50000"/>
                              </a:schemeClr>
                            </a:solidFill>
                            <a:latin typeface="Cambria Math" panose="02040503050406030204" pitchFamily="18" charset="0"/>
                            <a:ea typeface="楷体" panose="02010609060101010101" pitchFamily="49" charset="-122"/>
                          </a:rPr>
                          <m:t>𝟐</m:t>
                        </m:r>
                      </m:sub>
                    </m:sSub>
                    <m:r>
                      <a:rPr lang="en-US" altLang="zh-CN" sz="2000" b="1">
                        <a:solidFill>
                          <a:srgbClr val="002060"/>
                        </a:solidFill>
                        <a:latin typeface="Cambria Math" panose="02040503050406030204" pitchFamily="18" charset="0"/>
                        <a:ea typeface="楷体" panose="02010609060101010101" pitchFamily="49" charset="-122"/>
                      </a:rPr>
                      <m:t>, </m:t>
                    </m:r>
                    <m:r>
                      <a:rPr lang="en-US" altLang="zh-CN" sz="2000" b="1">
                        <a:solidFill>
                          <a:srgbClr val="002060"/>
                        </a:solidFill>
                        <a:latin typeface="Cambria Math" panose="02040503050406030204" pitchFamily="18" charset="0"/>
                        <a:ea typeface="楷体" panose="02010609060101010101" pitchFamily="49" charset="-122"/>
                      </a:rPr>
                      <m:t>𝒏</m:t>
                    </m:r>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a:solidFill>
                          <a:srgbClr val="002060"/>
                        </a:solidFill>
                        <a:latin typeface="Cambria Math" panose="02040503050406030204" pitchFamily="18" charset="0"/>
                        <a:ea typeface="楷体" panose="02010609060101010101" pitchFamily="49" charset="-122"/>
                      </a:rPr>
                      <m:t>𝟐</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指定初始条件</a:t>
                </a:r>
                <a14:m>
                  <m:oMath xmlns:m="http://schemas.openxmlformats.org/officeDocument/2006/math">
                    <m:r>
                      <a:rPr lang="en-US" altLang="zh-CN" sz="2000" b="1">
                        <a:solidFill>
                          <a:schemeClr val="accent6">
                            <a:lumMod val="50000"/>
                          </a:schemeClr>
                        </a:solidFill>
                        <a:latin typeface="Cambria Math" panose="02040503050406030204" pitchFamily="18" charset="0"/>
                      </a:rPr>
                      <m:t>𝒂</m:t>
                    </m:r>
                    <m:r>
                      <a:rPr lang="en-US" altLang="zh-CN" sz="2000" b="1">
                        <a:solidFill>
                          <a:schemeClr val="accent6">
                            <a:lumMod val="50000"/>
                          </a:schemeClr>
                        </a:solidFill>
                        <a:latin typeface="Cambria Math" panose="02040503050406030204" pitchFamily="18" charset="0"/>
                      </a:rPr>
                      <m:t>_</m:t>
                    </m:r>
                    <m:r>
                      <a:rPr lang="en-US" altLang="zh-CN" sz="2000" b="1">
                        <a:solidFill>
                          <a:schemeClr val="accent6">
                            <a:lumMod val="50000"/>
                          </a:schemeClr>
                        </a:solidFill>
                        <a:latin typeface="Cambria Math" panose="02040503050406030204" pitchFamily="18" charset="0"/>
                      </a:rPr>
                      <m:t>𝟎</m:t>
                    </m:r>
                    <m:r>
                      <a:rPr lang="en-US" altLang="zh-CN" sz="2000" b="1">
                        <a:solidFill>
                          <a:schemeClr val="accent6">
                            <a:lumMod val="50000"/>
                          </a:schemeClr>
                        </a:solidFill>
                        <a:latin typeface="Cambria Math" panose="02040503050406030204" pitchFamily="18" charset="0"/>
                      </a:rPr>
                      <m:t> = </m:t>
                    </m:r>
                    <m:r>
                      <a:rPr lang="en-US" altLang="zh-CN" sz="2000" b="1">
                        <a:solidFill>
                          <a:schemeClr val="accent6">
                            <a:lumMod val="50000"/>
                          </a:schemeClr>
                        </a:solidFill>
                        <a:latin typeface="Cambria Math" panose="02040503050406030204" pitchFamily="18" charset="0"/>
                      </a:rPr>
                      <m:t>𝟎</m:t>
                    </m:r>
                    <m:r>
                      <a:rPr lang="en-US" altLang="zh-CN" sz="2000" b="1">
                        <a:solidFill>
                          <a:schemeClr val="accent6">
                            <a:lumMod val="50000"/>
                          </a:schemeClr>
                        </a:solidFill>
                        <a:latin typeface="Cambria Math" panose="02040503050406030204" pitchFamily="18" charset="0"/>
                      </a:rPr>
                      <m:t>, </m:t>
                    </m:r>
                    <m:r>
                      <a:rPr lang="en-US" altLang="zh-CN" sz="2000" b="1">
                        <a:solidFill>
                          <a:schemeClr val="accent6">
                            <a:lumMod val="50000"/>
                          </a:schemeClr>
                        </a:solidFill>
                        <a:latin typeface="Cambria Math" panose="02040503050406030204" pitchFamily="18" charset="0"/>
                      </a:rPr>
                      <m:t>𝒂</m:t>
                    </m:r>
                    <m:r>
                      <a:rPr lang="en-US" altLang="zh-CN" sz="2000" b="1">
                        <a:solidFill>
                          <a:schemeClr val="accent6">
                            <a:lumMod val="50000"/>
                          </a:schemeClr>
                        </a:solidFill>
                        <a:latin typeface="Cambria Math" panose="02040503050406030204" pitchFamily="18" charset="0"/>
                      </a:rPr>
                      <m:t>_</m:t>
                    </m:r>
                    <m:r>
                      <a:rPr lang="en-US" altLang="zh-CN" sz="2000" b="1">
                        <a:solidFill>
                          <a:schemeClr val="accent6">
                            <a:lumMod val="50000"/>
                          </a:schemeClr>
                        </a:solidFill>
                        <a:latin typeface="Cambria Math" panose="02040503050406030204" pitchFamily="18" charset="0"/>
                      </a:rPr>
                      <m:t>𝟏</m:t>
                    </m:r>
                    <m:r>
                      <a:rPr lang="en-US" altLang="zh-CN" sz="2000" b="1">
                        <a:solidFill>
                          <a:schemeClr val="accent6">
                            <a:lumMod val="50000"/>
                          </a:schemeClr>
                        </a:solidFill>
                        <a:latin typeface="Cambria Math" panose="02040503050406030204" pitchFamily="18" charset="0"/>
                      </a:rPr>
                      <m:t> = −</m:t>
                    </m:r>
                    <m:r>
                      <a:rPr lang="en-US" altLang="zh-CN" sz="2000" b="1">
                        <a:solidFill>
                          <a:schemeClr val="accent6">
                            <a:lumMod val="50000"/>
                          </a:schemeClr>
                        </a:solidFill>
                        <a:latin typeface="Cambria Math" panose="02040503050406030204" pitchFamily="18" charset="0"/>
                      </a:rPr>
                      <m:t>𝟓</m:t>
                    </m:r>
                  </m:oMath>
                </a14:m>
                <a:r>
                  <a:rPr lang="zh-CN" altLang="en-US" sz="2000" b="1">
                    <a:solidFill>
                      <a:schemeClr val="accent6">
                        <a:lumMod val="50000"/>
                      </a:schemeClr>
                    </a:solidFill>
                  </a:rPr>
                  <a:t>，可</a:t>
                </a:r>
                <a:r>
                  <a:rPr lang="zh-CN" altLang="en-US" sz="2000" b="1">
                    <a:solidFill>
                      <a:srgbClr val="C00000"/>
                    </a:solidFill>
                  </a:rPr>
                  <a:t>唯一确定</a:t>
                </a:r>
                <a:r>
                  <a:rPr lang="zh-CN" altLang="en-US" sz="2000" b="1">
                    <a:solidFill>
                      <a:schemeClr val="accent6">
                        <a:lumMod val="50000"/>
                      </a:schemeClr>
                    </a:solidFill>
                  </a:rPr>
                  <a:t>序列</a:t>
                </a:r>
                <a14:m>
                  <m:oMath xmlns:m="http://schemas.openxmlformats.org/officeDocument/2006/math">
                    <m:sSub>
                      <m:sSubPr>
                        <m:ctrlPr>
                          <a:rPr lang="en-US" altLang="zh-CN" sz="2000" b="1" i="1">
                            <a:solidFill>
                              <a:schemeClr val="accent6">
                                <a:lumMod val="50000"/>
                              </a:schemeClr>
                            </a:solidFill>
                            <a:latin typeface="Cambria Math" panose="02040503050406030204" pitchFamily="18" charset="0"/>
                          </a:rPr>
                        </m:ctrlPr>
                      </m:sSubPr>
                      <m:e>
                        <m:r>
                          <a:rPr lang="en-US" altLang="zh-CN" sz="2000" b="1">
                            <a:solidFill>
                              <a:schemeClr val="accent6">
                                <a:lumMod val="50000"/>
                              </a:schemeClr>
                            </a:solidFill>
                            <a:latin typeface="Cambria Math" panose="02040503050406030204" pitchFamily="18" charset="0"/>
                          </a:rPr>
                          <m:t>𝒂</m:t>
                        </m:r>
                      </m:e>
                      <m:sub>
                        <m:r>
                          <a:rPr lang="en-US" altLang="zh-CN" sz="2000" b="1">
                            <a:solidFill>
                              <a:schemeClr val="accent6">
                                <a:lumMod val="50000"/>
                              </a:schemeClr>
                            </a:solidFill>
                            <a:latin typeface="Cambria Math" panose="02040503050406030204" pitchFamily="18" charset="0"/>
                          </a:rPr>
                          <m:t>𝒏</m:t>
                        </m:r>
                      </m:sub>
                    </m:sSub>
                    <m:r>
                      <a:rPr lang="en-US" altLang="zh-CN" sz="2000" b="1">
                        <a:solidFill>
                          <a:schemeClr val="accent6">
                            <a:lumMod val="50000"/>
                          </a:schemeClr>
                        </a:solidFill>
                        <a:latin typeface="Cambria Math" panose="02040503050406030204" pitchFamily="18" charset="0"/>
                      </a:rPr>
                      <m:t>= </m:t>
                    </m:r>
                    <m:sSup>
                      <m:sSupPr>
                        <m:ctrlPr>
                          <a:rPr lang="en-US" altLang="zh-CN" sz="2000" b="1" i="1">
                            <a:solidFill>
                              <a:schemeClr val="accent6">
                                <a:lumMod val="50000"/>
                              </a:schemeClr>
                            </a:solidFill>
                            <a:latin typeface="Cambria Math" panose="02040503050406030204" pitchFamily="18" charset="0"/>
                          </a:rPr>
                        </m:ctrlPr>
                      </m:sSupPr>
                      <m:e>
                        <m:d>
                          <m:dPr>
                            <m:ctrlPr>
                              <a:rPr lang="en-US" altLang="zh-CN" sz="2000" b="1" i="1">
                                <a:solidFill>
                                  <a:schemeClr val="accent6">
                                    <a:lumMod val="50000"/>
                                  </a:schemeClr>
                                </a:solidFill>
                                <a:latin typeface="Cambria Math" panose="02040503050406030204" pitchFamily="18" charset="0"/>
                              </a:rPr>
                            </m:ctrlPr>
                          </m:dPr>
                          <m:e>
                            <m:r>
                              <a:rPr lang="en-US" altLang="zh-CN" sz="2000" b="1">
                                <a:solidFill>
                                  <a:schemeClr val="accent6">
                                    <a:lumMod val="50000"/>
                                  </a:schemeClr>
                                </a:solidFill>
                                <a:latin typeface="Cambria Math" panose="02040503050406030204" pitchFamily="18" charset="0"/>
                              </a:rPr>
                              <m:t>−</m:t>
                            </m:r>
                            <m:r>
                              <a:rPr lang="en-US" altLang="zh-CN" sz="2000" b="1">
                                <a:solidFill>
                                  <a:schemeClr val="accent6">
                                    <a:lumMod val="50000"/>
                                  </a:schemeClr>
                                </a:solidFill>
                                <a:latin typeface="Cambria Math" panose="02040503050406030204" pitchFamily="18" charset="0"/>
                              </a:rPr>
                              <m:t>𝟒</m:t>
                            </m:r>
                          </m:e>
                        </m:d>
                      </m:e>
                      <m:sup>
                        <m:r>
                          <a:rPr lang="en-US" altLang="zh-CN" sz="2000" b="1">
                            <a:solidFill>
                              <a:schemeClr val="accent6">
                                <a:lumMod val="50000"/>
                              </a:schemeClr>
                            </a:solidFill>
                            <a:latin typeface="Cambria Math" panose="02040503050406030204" pitchFamily="18" charset="0"/>
                          </a:rPr>
                          <m:t>𝒏</m:t>
                        </m:r>
                      </m:sup>
                    </m:sSup>
                    <m:r>
                      <a:rPr lang="en-US" altLang="zh-CN" sz="2000" b="1">
                        <a:solidFill>
                          <a:schemeClr val="accent6">
                            <a:lumMod val="50000"/>
                          </a:schemeClr>
                        </a:solidFill>
                        <a:latin typeface="Cambria Math" panose="02040503050406030204" pitchFamily="18" charset="0"/>
                      </a:rPr>
                      <m:t>− </m:t>
                    </m:r>
                    <m:r>
                      <a:rPr lang="en-US" altLang="zh-CN" sz="2000" b="1">
                        <a:solidFill>
                          <a:schemeClr val="accent6">
                            <a:lumMod val="50000"/>
                          </a:schemeClr>
                        </a:solidFill>
                        <a:latin typeface="Cambria Math" panose="02040503050406030204" pitchFamily="18" charset="0"/>
                      </a:rPr>
                      <m:t>𝟏</m:t>
                    </m:r>
                  </m:oMath>
                </a14:m>
                <a:endParaRPr lang="en-US" altLang="zh-CN" sz="2000" b="1">
                  <a:solidFill>
                    <a:schemeClr val="accent6">
                      <a:lumMod val="50000"/>
                    </a:schemeClr>
                  </a:solidFill>
                </a:endParaRPr>
              </a:p>
            </p:txBody>
          </p:sp>
        </mc:Choice>
        <mc:Fallback xmlns="">
          <p:sp>
            <p:nvSpPr>
              <p:cNvPr id="3" name="文本框 2">
                <a:extLst>
                  <a:ext uri="{FF2B5EF4-FFF2-40B4-BE49-F238E27FC236}">
                    <a16:creationId xmlns:a16="http://schemas.microsoft.com/office/drawing/2014/main" id="{8479F91F-7C1F-4F67-9BE2-8D1DA495C454}"/>
                  </a:ext>
                </a:extLst>
              </p:cNvPr>
              <p:cNvSpPr txBox="1">
                <a:spLocks noRot="1" noChangeAspect="1" noMove="1" noResize="1" noEditPoints="1" noAdjustHandles="1" noChangeArrowheads="1" noChangeShapeType="1" noTextEdit="1"/>
              </p:cNvSpPr>
              <p:nvPr/>
            </p:nvSpPr>
            <p:spPr>
              <a:xfrm>
                <a:off x="607911" y="3701985"/>
                <a:ext cx="8292687" cy="861774"/>
              </a:xfrm>
              <a:prstGeom prst="rect">
                <a:avLst/>
              </a:prstGeom>
              <a:blipFill>
                <a:blip r:embed="rId3"/>
                <a:stretch>
                  <a:fillRect l="-809" t="-4930" b="-112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9AFEEFC-A86C-4C9E-89BA-CD47D5D843B0}"/>
                  </a:ext>
                </a:extLst>
              </p:cNvPr>
              <p:cNvSpPr txBox="1"/>
              <p:nvPr/>
            </p:nvSpPr>
            <p:spPr>
              <a:xfrm>
                <a:off x="607911" y="4816646"/>
                <a:ext cx="7687473" cy="1323439"/>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000" b="1" dirty="0">
                    <a:solidFill>
                      <a:srgbClr val="C00000"/>
                    </a:solidFill>
                    <a:latin typeface="等线" panose="02010600030101010101" pitchFamily="2" charset="-122"/>
                    <a:ea typeface="等线" panose="02010600030101010101" pitchFamily="2" charset="-122"/>
                  </a:rPr>
                  <a:t>斐波拉契</a:t>
                </a:r>
                <a:r>
                  <a:rPr lang="en-US" altLang="zh-CN" sz="2000" b="1" dirty="0">
                    <a:solidFill>
                      <a:srgbClr val="002060"/>
                    </a:solidFill>
                    <a:latin typeface="+mn-ea"/>
                  </a:rPr>
                  <a:t>(Fibonacci)</a:t>
                </a:r>
                <a:r>
                  <a:rPr lang="zh-CN" altLang="en-US" sz="2000" b="1" dirty="0">
                    <a:solidFill>
                      <a:srgbClr val="002060"/>
                    </a:solidFill>
                    <a:latin typeface="楷体" panose="02010609060101010101" pitchFamily="49" charset="-122"/>
                    <a:ea typeface="楷体" panose="02010609060101010101" pitchFamily="49" charset="-122"/>
                  </a:rPr>
                  <a:t>数列的递推关系式也许是最有名的递推关系式</a:t>
                </a:r>
              </a:p>
              <a:p>
                <a:pPr marL="285750" indent="-285750">
                  <a:spcBef>
                    <a:spcPts val="600"/>
                  </a:spcBef>
                  <a:spcAft>
                    <a:spcPts val="600"/>
                  </a:spcAft>
                  <a:buFont typeface="Arial" panose="020B0604020202020204" pitchFamily="34" charset="0"/>
                  <a:buChar char="•"/>
                </a:pPr>
                <a14:m>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𝑭</m:t>
                        </m:r>
                      </m:e>
                      <m:sub>
                        <m:r>
                          <a:rPr lang="en-US" altLang="zh-CN" sz="2000" b="1" i="1" smtClean="0">
                            <a:solidFill>
                              <a:schemeClr val="accent2">
                                <a:lumMod val="50000"/>
                              </a:schemeClr>
                            </a:solidFill>
                            <a:latin typeface="Cambria Math" panose="02040503050406030204" pitchFamily="18" charset="0"/>
                          </a:rPr>
                          <m:t>𝒏</m:t>
                        </m:r>
                      </m:sub>
                    </m:sSub>
                    <m:r>
                      <a:rPr lang="en-US" altLang="zh-CN" sz="2000" b="1" i="1" smtClean="0">
                        <a:solidFill>
                          <a:schemeClr val="accent2">
                            <a:lumMod val="50000"/>
                          </a:schemeClr>
                        </a:solidFill>
                        <a:latin typeface="Cambria Math" panose="02040503050406030204" pitchFamily="18" charset="0"/>
                      </a:rPr>
                      <m:t>= </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𝑭</m:t>
                        </m:r>
                      </m:e>
                      <m:sub>
                        <m:r>
                          <a:rPr lang="en-US" altLang="zh-CN" sz="2000" b="1" i="1" smtClean="0">
                            <a:solidFill>
                              <a:schemeClr val="accent2">
                                <a:lumMod val="50000"/>
                              </a:schemeClr>
                            </a:solidFill>
                            <a:latin typeface="Cambria Math" panose="02040503050406030204" pitchFamily="18" charset="0"/>
                          </a:rPr>
                          <m:t>𝒏</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𝟏</m:t>
                        </m:r>
                      </m:sub>
                    </m:sSub>
                    <m:r>
                      <a:rPr lang="en-US" altLang="zh-CN" sz="2000" b="1" i="1" smtClean="0">
                        <a:solidFill>
                          <a:schemeClr val="accent2">
                            <a:lumMod val="50000"/>
                          </a:schemeClr>
                        </a:solidFill>
                        <a:latin typeface="Cambria Math" panose="02040503050406030204" pitchFamily="18" charset="0"/>
                      </a:rPr>
                      <m:t>+ </m:t>
                    </m:r>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𝑭</m:t>
                        </m:r>
                      </m:e>
                      <m:sub>
                        <m:r>
                          <a:rPr lang="en-US" altLang="zh-CN" sz="2000" b="1" i="1">
                            <a:solidFill>
                              <a:schemeClr val="accent2">
                                <a:lumMod val="50000"/>
                              </a:schemeClr>
                            </a:solidFill>
                            <a:latin typeface="Cambria Math" panose="02040503050406030204" pitchFamily="18" charset="0"/>
                          </a:rPr>
                          <m:t>𝒏</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𝟐</m:t>
                        </m:r>
                      </m:sub>
                    </m:sSub>
                  </m:oMath>
                </a14:m>
                <a:r>
                  <a:rPr lang="zh-CN" altLang="en-US" sz="2000" b="1" dirty="0"/>
                  <a:t>，</a:t>
                </a:r>
                <a14:m>
                  <m:oMath xmlns:m="http://schemas.openxmlformats.org/officeDocument/2006/math">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oMath>
                </a14:m>
                <a:endParaRPr lang="en-US" altLang="zh-CN" sz="2000" b="1" dirty="0"/>
              </a:p>
              <a:p>
                <a:pPr marL="285750" indent="-285750">
                  <a:spcBef>
                    <a:spcPts val="600"/>
                  </a:spcBef>
                  <a:spcAft>
                    <a:spcPts val="600"/>
                  </a:spcAft>
                  <a:buFont typeface="Arial" panose="020B0604020202020204" pitchFamily="34" charset="0"/>
                  <a:buChar char="•"/>
                </a:pPr>
                <a:r>
                  <a:rPr lang="zh-CN" altLang="en-US" sz="2000" b="1" dirty="0">
                    <a:solidFill>
                      <a:schemeClr val="accent6">
                        <a:lumMod val="50000"/>
                      </a:schemeClr>
                    </a:solidFill>
                  </a:rPr>
                  <a:t>初始值：</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𝑭</m:t>
                        </m:r>
                      </m:e>
                      <m:sub>
                        <m:r>
                          <a:rPr lang="en-US" altLang="zh-CN" sz="2000" b="1" i="1" smtClean="0">
                            <a:solidFill>
                              <a:schemeClr val="accent6">
                                <a:lumMod val="50000"/>
                              </a:schemeClr>
                            </a:solidFill>
                            <a:latin typeface="Cambria Math" panose="02040503050406030204" pitchFamily="18" charset="0"/>
                          </a:rPr>
                          <m:t>𝟎</m:t>
                        </m:r>
                      </m:sub>
                    </m:sSub>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𝟎</m:t>
                    </m:r>
                    <m:r>
                      <a:rPr lang="en-US" altLang="zh-CN" sz="2000" b="1" i="1" smtClean="0">
                        <a:solidFill>
                          <a:schemeClr val="accent6">
                            <a:lumMod val="50000"/>
                          </a:schemeClr>
                        </a:solidFill>
                        <a:latin typeface="Cambria Math" panose="02040503050406030204" pitchFamily="18" charset="0"/>
                      </a:rPr>
                      <m:t>, </m:t>
                    </m:r>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𝑭</m:t>
                        </m:r>
                      </m:e>
                      <m:sub>
                        <m:r>
                          <a:rPr lang="en-US" altLang="zh-CN" sz="2000" b="1" i="1" smtClean="0">
                            <a:solidFill>
                              <a:schemeClr val="accent6">
                                <a:lumMod val="50000"/>
                              </a:schemeClr>
                            </a:solidFill>
                            <a:latin typeface="Cambria Math" panose="02040503050406030204" pitchFamily="18" charset="0"/>
                          </a:rPr>
                          <m:t>𝟏</m:t>
                        </m:r>
                      </m:sub>
                    </m:sSub>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𝟏</m:t>
                    </m:r>
                  </m:oMath>
                </a14:m>
                <a:endParaRPr lang="en-US" altLang="zh-CN" sz="2000" b="1" dirty="0">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B9AFEEFC-A86C-4C9E-89BA-CD47D5D843B0}"/>
                  </a:ext>
                </a:extLst>
              </p:cNvPr>
              <p:cNvSpPr txBox="1">
                <a:spLocks noRot="1" noChangeAspect="1" noMove="1" noResize="1" noEditPoints="1" noAdjustHandles="1" noChangeArrowheads="1" noChangeShapeType="1" noTextEdit="1"/>
              </p:cNvSpPr>
              <p:nvPr/>
            </p:nvSpPr>
            <p:spPr>
              <a:xfrm>
                <a:off x="607911" y="4816646"/>
                <a:ext cx="7687473" cy="1323439"/>
              </a:xfrm>
              <a:prstGeom prst="rect">
                <a:avLst/>
              </a:prstGeom>
              <a:blipFill>
                <a:blip r:embed="rId4"/>
                <a:stretch>
                  <a:fillRect l="-872" t="-3687" b="-737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2EAD438A-AE13-487B-98D8-80C031F5A5D8}"/>
              </a:ext>
            </a:extLst>
          </p:cNvPr>
          <p:cNvSpPr txBox="1"/>
          <p:nvPr/>
        </p:nvSpPr>
        <p:spPr>
          <a:xfrm>
            <a:off x="607912" y="2544215"/>
            <a:ext cx="10976173" cy="861774"/>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一个递推关系式和它的一些</a:t>
            </a:r>
            <a:r>
              <a:rPr lang="zh-CN" altLang="en-US" sz="2000" b="1">
                <a:solidFill>
                  <a:srgbClr val="C00000"/>
                </a:solidFill>
                <a:latin typeface="等线" panose="02010600030101010101" pitchFamily="2" charset="-122"/>
                <a:ea typeface="等线" panose="02010600030101010101" pitchFamily="2" charset="-122"/>
              </a:rPr>
              <a:t>初始条件</a:t>
            </a:r>
            <a:r>
              <a:rPr lang="zh-CN" altLang="en-US" sz="2000" b="1">
                <a:solidFill>
                  <a:srgbClr val="002060"/>
                </a:solidFill>
                <a:latin typeface="楷体" panose="02010609060101010101" pitchFamily="49" charset="-122"/>
                <a:ea typeface="楷体" panose="02010609060101010101" pitchFamily="49" charset="-122"/>
              </a:rPr>
              <a:t>才能唯一确定一个序列</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递推关系式的初始条件指定序列</a:t>
            </a:r>
            <a:r>
              <a:rPr lang="zh-CN" altLang="en-US" sz="2000" b="1">
                <a:solidFill>
                  <a:srgbClr val="C00000"/>
                </a:solidFill>
              </a:rPr>
              <a:t>最初若干项</a:t>
            </a:r>
            <a:r>
              <a:rPr lang="zh-CN" altLang="en-US" sz="2000" b="1">
                <a:solidFill>
                  <a:schemeClr val="accent6">
                    <a:lumMod val="50000"/>
                  </a:schemeClr>
                </a:solidFill>
              </a:rPr>
              <a:t>的值，这些项的下标不满足递推关系式成立的条件</a:t>
            </a:r>
          </a:p>
        </p:txBody>
      </p:sp>
    </p:spTree>
    <p:extLst>
      <p:ext uri="{BB962C8B-B14F-4D97-AF65-F5344CB8AC3E}">
        <p14:creationId xmlns:p14="http://schemas.microsoft.com/office/powerpoint/2010/main" val="504161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计数问题的递推关系式建模</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递推关系式建模计数问题举例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27A8B3C-9A49-4B4F-B7D6-9E576EE8CE14}"/>
                  </a:ext>
                </a:extLst>
              </p:cNvPr>
              <p:cNvSpPr txBox="1"/>
              <p:nvPr/>
            </p:nvSpPr>
            <p:spPr>
              <a:xfrm>
                <a:off x="632624" y="1213443"/>
                <a:ext cx="7302756"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长度为</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含有连续两个</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𝟎</m:t>
                    </m:r>
                  </m:oMath>
                </a14:m>
                <a:r>
                  <a:rPr lang="zh-CN" altLang="en-US" sz="2000" b="1">
                    <a:solidFill>
                      <a:srgbClr val="002060"/>
                    </a:solidFill>
                    <a:latin typeface="楷体" panose="02010609060101010101" pitchFamily="49" charset="-122"/>
                    <a:ea typeface="楷体" panose="02010609060101010101" pitchFamily="49" charset="-122"/>
                  </a:rPr>
                  <a:t>或含有连续两个</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𝟏</m:t>
                    </m:r>
                  </m:oMath>
                </a14:m>
                <a:r>
                  <a:rPr lang="zh-CN" altLang="en-US" sz="2000" b="1">
                    <a:solidFill>
                      <a:srgbClr val="002060"/>
                    </a:solidFill>
                    <a:latin typeface="楷体" panose="02010609060101010101" pitchFamily="49" charset="-122"/>
                    <a:ea typeface="楷体" panose="02010609060101010101" pitchFamily="49" charset="-122"/>
                  </a:rPr>
                  <a:t>的三进制串有多少个？</a:t>
                </a:r>
              </a:p>
            </p:txBody>
          </p:sp>
        </mc:Choice>
        <mc:Fallback xmlns="">
          <p:sp>
            <p:nvSpPr>
              <p:cNvPr id="2" name="文本框 1">
                <a:extLst>
                  <a:ext uri="{FF2B5EF4-FFF2-40B4-BE49-F238E27FC236}">
                    <a16:creationId xmlns:a16="http://schemas.microsoft.com/office/drawing/2014/main" id="{E27A8B3C-9A49-4B4F-B7D6-9E576EE8CE14}"/>
                  </a:ext>
                </a:extLst>
              </p:cNvPr>
              <p:cNvSpPr txBox="1">
                <a:spLocks noRot="1" noChangeAspect="1" noMove="1" noResize="1" noEditPoints="1" noAdjustHandles="1" noChangeArrowheads="1" noChangeShapeType="1" noTextEdit="1"/>
              </p:cNvSpPr>
              <p:nvPr/>
            </p:nvSpPr>
            <p:spPr>
              <a:xfrm>
                <a:off x="632624" y="1213443"/>
                <a:ext cx="7302756" cy="400110"/>
              </a:xfrm>
              <a:prstGeom prst="rect">
                <a:avLst/>
              </a:prstGeom>
              <a:blipFill>
                <a:blip r:embed="rId2"/>
                <a:stretch>
                  <a:fillRect l="-918" t="-10606" r="-751"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E8814A4-D66D-4A83-8B6B-DA3839FC2630}"/>
                  </a:ext>
                </a:extLst>
              </p:cNvPr>
              <p:cNvSpPr txBox="1"/>
              <p:nvPr/>
            </p:nvSpPr>
            <p:spPr>
              <a:xfrm>
                <a:off x="8435174" y="1090332"/>
                <a:ext cx="2841328"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将含有连续两个</a:t>
                </a:r>
                <a:r>
                  <a:rPr lang="en-US" altLang="zh-CN" b="1">
                    <a:solidFill>
                      <a:schemeClr val="accent2">
                        <a:lumMod val="50000"/>
                      </a:schemeClr>
                    </a:solidFill>
                  </a:rPr>
                  <a:t>0</a:t>
                </a:r>
                <a:r>
                  <a:rPr lang="zh-CN" altLang="en-US" b="1">
                    <a:solidFill>
                      <a:schemeClr val="accent2">
                        <a:lumMod val="50000"/>
                      </a:schemeClr>
                    </a:solidFill>
                  </a:rPr>
                  <a:t>或含有连续两个</a:t>
                </a:r>
                <a:r>
                  <a:rPr lang="en-US" altLang="zh-CN" b="1">
                    <a:solidFill>
                      <a:schemeClr val="accent2">
                        <a:lumMod val="50000"/>
                      </a:schemeClr>
                    </a:solidFill>
                  </a:rPr>
                  <a:t>1</a:t>
                </a:r>
                <a:r>
                  <a:rPr lang="zh-CN" altLang="en-US" b="1">
                    <a:solidFill>
                      <a:schemeClr val="accent2">
                        <a:lumMod val="50000"/>
                      </a:schemeClr>
                    </a:solidFill>
                  </a:rPr>
                  <a:t>称为性质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7E8814A4-D66D-4A83-8B6B-DA3839FC2630}"/>
                  </a:ext>
                </a:extLst>
              </p:cNvPr>
              <p:cNvSpPr txBox="1">
                <a:spLocks noRot="1" noChangeAspect="1" noMove="1" noResize="1" noEditPoints="1" noAdjustHandles="1" noChangeArrowheads="1" noChangeShapeType="1" noTextEdit="1"/>
              </p:cNvSpPr>
              <p:nvPr/>
            </p:nvSpPr>
            <p:spPr>
              <a:xfrm>
                <a:off x="8435174" y="1090332"/>
                <a:ext cx="2841328" cy="646331"/>
              </a:xfrm>
              <a:prstGeom prst="rect">
                <a:avLst/>
              </a:prstGeom>
              <a:blipFill>
                <a:blip r:embed="rId3"/>
                <a:stretch>
                  <a:fillRect l="-1931" t="-5660" r="-1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B773F71-5DCA-4D2F-8945-4676A139BD1F}"/>
                  </a:ext>
                </a:extLst>
              </p:cNvPr>
              <p:cNvSpPr txBox="1"/>
              <p:nvPr/>
            </p:nvSpPr>
            <p:spPr>
              <a:xfrm>
                <a:off x="632623" y="1799974"/>
                <a:ext cx="10643879" cy="735714"/>
              </a:xfrm>
              <a:prstGeom prst="rect">
                <a:avLst/>
              </a:prstGeom>
              <a:solidFill>
                <a:schemeClr val="accent5">
                  <a:lumMod val="20000"/>
                  <a:lumOff val="80000"/>
                  <a:alpha val="50000"/>
                </a:schemeClr>
              </a:solidFill>
            </p:spPr>
            <p:txBody>
              <a:bodyPr wrap="square" rtlCol="0">
                <a:spAutoFit/>
              </a:bodyPr>
              <a:lstStyle/>
              <a:p>
                <a:pPr>
                  <a:spcBef>
                    <a:spcPts val="600"/>
                  </a:spcBef>
                </a:pP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Sub>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的三进制串个数</a:t>
                </a:r>
                <a:r>
                  <a:rPr lang="en-US" altLang="zh-CN" b="1">
                    <a:solidFill>
                      <a:schemeClr val="accent6">
                        <a:lumMod val="50000"/>
                      </a:schemeClr>
                    </a:solidFill>
                  </a:rPr>
                  <a:t>		</a:t>
                </a: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𝟎</m:t>
                        </m:r>
                      </m:sup>
                    </m:sSubSup>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rPr>
                  <a:t>开头的三进制串个数</a:t>
                </a:r>
                <a:endParaRPr lang="en-US" altLang="zh-CN" b="1">
                  <a:solidFill>
                    <a:schemeClr val="accent6">
                      <a:lumMod val="50000"/>
                    </a:schemeClr>
                  </a:solidFill>
                </a:endParaRPr>
              </a:p>
              <a:p>
                <a:pPr>
                  <a:spcBef>
                    <a:spcPts val="600"/>
                  </a:spcBef>
                </a:pP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𝟏</m:t>
                        </m:r>
                      </m:sup>
                    </m:sSubSup>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开头的三进制串个数</a:t>
                </a:r>
                <a:r>
                  <a:rPr lang="en-US" altLang="zh-CN" b="1">
                    <a:solidFill>
                      <a:schemeClr val="accent6">
                        <a:lumMod val="50000"/>
                      </a:schemeClr>
                    </a:solidFill>
                  </a:rPr>
                  <a:t>	</a:t>
                </a: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𝟐</m:t>
                        </m:r>
                      </m:sup>
                    </m:sSubSup>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开头的三进制串个数</a:t>
                </a:r>
              </a:p>
            </p:txBody>
          </p:sp>
        </mc:Choice>
        <mc:Fallback xmlns="">
          <p:sp>
            <p:nvSpPr>
              <p:cNvPr id="12" name="文本框 11">
                <a:extLst>
                  <a:ext uri="{FF2B5EF4-FFF2-40B4-BE49-F238E27FC236}">
                    <a16:creationId xmlns:a16="http://schemas.microsoft.com/office/drawing/2014/main" id="{5B773F71-5DCA-4D2F-8945-4676A139BD1F}"/>
                  </a:ext>
                </a:extLst>
              </p:cNvPr>
              <p:cNvSpPr txBox="1">
                <a:spLocks noRot="1" noChangeAspect="1" noMove="1" noResize="1" noEditPoints="1" noAdjustHandles="1" noChangeArrowheads="1" noChangeShapeType="1" noTextEdit="1"/>
              </p:cNvSpPr>
              <p:nvPr/>
            </p:nvSpPr>
            <p:spPr>
              <a:xfrm>
                <a:off x="632623" y="1799974"/>
                <a:ext cx="10643879" cy="735714"/>
              </a:xfrm>
              <a:prstGeom prst="rect">
                <a:avLst/>
              </a:prstGeom>
              <a:blipFill>
                <a:blip r:embed="rId4"/>
                <a:stretch>
                  <a:fillRect t="-3306" b="-12397"/>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3A340BB9-2B94-44A0-9817-0698E794DEF7}"/>
              </a:ext>
            </a:extLst>
          </p:cNvPr>
          <p:cNvGrpSpPr/>
          <p:nvPr/>
        </p:nvGrpSpPr>
        <p:grpSpPr>
          <a:xfrm>
            <a:off x="632623" y="2606759"/>
            <a:ext cx="10926751" cy="2881154"/>
            <a:chOff x="532852" y="2598668"/>
            <a:chExt cx="10926751" cy="2881154"/>
          </a:xfrm>
        </p:grpSpPr>
        <p:sp>
          <p:nvSpPr>
            <p:cNvPr id="25" name="矩形 24">
              <a:extLst>
                <a:ext uri="{FF2B5EF4-FFF2-40B4-BE49-F238E27FC236}">
                  <a16:creationId xmlns:a16="http://schemas.microsoft.com/office/drawing/2014/main" id="{EC051C7E-50D7-4F0F-B066-B815EBE10939}"/>
                </a:ext>
              </a:extLst>
            </p:cNvPr>
            <p:cNvSpPr/>
            <p:nvPr/>
          </p:nvSpPr>
          <p:spPr>
            <a:xfrm>
              <a:off x="532852" y="2598668"/>
              <a:ext cx="10926751" cy="2881154"/>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50000"/>
                  </a:schemeClr>
                </a:solidFill>
              </a:endParaRPr>
            </a:p>
          </p:txBody>
        </p:sp>
        <p:grpSp>
          <p:nvGrpSpPr>
            <p:cNvPr id="13" name="组合 12">
              <a:extLst>
                <a:ext uri="{FF2B5EF4-FFF2-40B4-BE49-F238E27FC236}">
                  <a16:creationId xmlns:a16="http://schemas.microsoft.com/office/drawing/2014/main" id="{83E672BC-4D34-4DFD-97A9-2515DB031134}"/>
                </a:ext>
              </a:extLst>
            </p:cNvPr>
            <p:cNvGrpSpPr/>
            <p:nvPr/>
          </p:nvGrpSpPr>
          <p:grpSpPr>
            <a:xfrm>
              <a:off x="592770" y="2644934"/>
              <a:ext cx="10823690" cy="2769737"/>
              <a:chOff x="684155" y="2219321"/>
              <a:chExt cx="10823690" cy="2769737"/>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44CE8DA-479C-40A2-944E-652823655326}"/>
                      </a:ext>
                    </a:extLst>
                  </p:cNvPr>
                  <p:cNvSpPr txBox="1"/>
                  <p:nvPr/>
                </p:nvSpPr>
                <p:spPr>
                  <a:xfrm>
                    <a:off x="684155" y="3429000"/>
                    <a:ext cx="7361249" cy="1077218"/>
                  </a:xfrm>
                  <a:prstGeom prst="rect">
                    <a:avLst/>
                  </a:prstGeom>
                  <a:solidFill>
                    <a:schemeClr val="accent2">
                      <a:lumMod val="20000"/>
                      <a:lumOff val="80000"/>
                    </a:schemeClr>
                  </a:solidFill>
                  <a:ln>
                    <a:noFill/>
                  </a:ln>
                </p:spPr>
                <p:txBody>
                  <a:bodyPr wrap="square" rtlCol="0">
                    <a:spAutoFit/>
                  </a:bodyPr>
                  <a:lstStyle/>
                  <a:p>
                    <a:pPr>
                      <a:spcBef>
                        <a:spcPts val="600"/>
                      </a:spcBef>
                    </a:pPr>
                    <a:r>
                      <a:rPr lang="zh-CN" altLang="en-US" b="1" dirty="0">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i="0"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𝟎</m:t>
                        </m:r>
                      </m:oMath>
                    </a14:m>
                    <a:r>
                      <a:rPr lang="zh-CN" altLang="en-US" b="1" dirty="0">
                        <a:solidFill>
                          <a:srgbClr val="C00000"/>
                        </a:solidFill>
                      </a:rPr>
                      <a:t>开头</a:t>
                    </a:r>
                    <a:r>
                      <a:rPr lang="zh-CN" altLang="en-US" b="1" dirty="0">
                        <a:solidFill>
                          <a:schemeClr val="accent6">
                            <a:lumMod val="50000"/>
                          </a:schemeClr>
                        </a:solidFill>
                      </a:rPr>
                      <a:t>的串与长为</a:t>
                    </a:r>
                    <a14:m>
                      <m:oMath xmlns:m="http://schemas.openxmlformats.org/officeDocument/2006/math">
                        <m:r>
                          <a:rPr lang="en-US" altLang="zh-CN" b="1">
                            <a:solidFill>
                              <a:schemeClr val="accent6">
                                <a:lumMod val="50000"/>
                              </a:schemeClr>
                            </a:solidFill>
                            <a:latin typeface="Cambria Math" panose="02040503050406030204" pitchFamily="18" charset="0"/>
                          </a:rPr>
                          <m:t>𝒏</m:t>
                        </m:r>
                        <m:r>
                          <a:rPr lang="en-US" altLang="zh-CN" b="1">
                            <a:solidFill>
                              <a:schemeClr val="accent6">
                                <a:lumMod val="50000"/>
                              </a:schemeClr>
                            </a:solidFill>
                            <a:latin typeface="Cambria Math" panose="02040503050406030204" pitchFamily="18" charset="0"/>
                          </a:rPr>
                          <m:t>−</m:t>
                        </m:r>
                        <m:r>
                          <a:rPr lang="en-US" altLang="zh-CN" b="1">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rPr>
                      <a:t>有性质</a:t>
                    </a:r>
                    <a14:m>
                      <m:oMath xmlns:m="http://schemas.openxmlformats.org/officeDocument/2006/math">
                        <m:r>
                          <a:rPr lang="en-US" altLang="zh-CN" b="1">
                            <a:solidFill>
                              <a:schemeClr val="accent6">
                                <a:lumMod val="50000"/>
                              </a:schemeClr>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a:solidFill>
                              <a:srgbClr val="C00000"/>
                            </a:solidFill>
                            <a:latin typeface="Cambria Math" panose="02040503050406030204" pitchFamily="18" charset="0"/>
                          </a:rPr>
                          <m:t>𝟎</m:t>
                        </m:r>
                      </m:oMath>
                    </a14:m>
                    <a:r>
                      <a:rPr lang="zh-CN" altLang="en-US" b="1" dirty="0">
                        <a:solidFill>
                          <a:srgbClr val="C00000"/>
                        </a:solidFill>
                      </a:rPr>
                      <a:t>开头</a:t>
                    </a:r>
                    <a:r>
                      <a:rPr lang="zh-CN" altLang="en-US" b="1" dirty="0">
                        <a:solidFill>
                          <a:schemeClr val="accent6">
                            <a:lumMod val="50000"/>
                          </a:schemeClr>
                        </a:solidFill>
                      </a:rPr>
                      <a:t>的串一一对应</a:t>
                    </a:r>
                    <a:endParaRPr lang="en-US" altLang="zh-CN" b="1" dirty="0">
                      <a:solidFill>
                        <a:schemeClr val="accent6">
                          <a:lumMod val="50000"/>
                        </a:schemeClr>
                      </a:solidFill>
                    </a:endParaRPr>
                  </a:p>
                  <a:p>
                    <a:pPr>
                      <a:spcBef>
                        <a:spcPts val="600"/>
                      </a:spcBef>
                    </a:pPr>
                    <a:r>
                      <a:rPr lang="zh-CN" altLang="en-US" b="1" dirty="0">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i="1" smtClean="0">
                            <a:solidFill>
                              <a:srgbClr val="C00000"/>
                            </a:solidFill>
                            <a:latin typeface="Cambria Math" panose="02040503050406030204" pitchFamily="18" charset="0"/>
                          </a:rPr>
                          <m:t>𝟏</m:t>
                        </m:r>
                        <m:r>
                          <a:rPr lang="en-US" altLang="zh-CN" b="1" i="1">
                            <a:solidFill>
                              <a:srgbClr val="C00000"/>
                            </a:solidFill>
                            <a:latin typeface="Cambria Math" panose="02040503050406030204" pitchFamily="18" charset="0"/>
                          </a:rPr>
                          <m:t>𝟐</m:t>
                        </m:r>
                      </m:oMath>
                    </a14:m>
                    <a:r>
                      <a:rPr lang="zh-CN" altLang="en-US" b="1" dirty="0">
                        <a:solidFill>
                          <a:srgbClr val="C00000"/>
                        </a:solidFill>
                      </a:rPr>
                      <a:t>开头</a:t>
                    </a:r>
                    <a:r>
                      <a:rPr lang="zh-CN" altLang="en-US" b="1" dirty="0">
                        <a:solidFill>
                          <a:schemeClr val="accent6">
                            <a:lumMod val="50000"/>
                          </a:schemeClr>
                        </a:solidFill>
                      </a:rPr>
                      <a:t>的串与长为</a:t>
                    </a:r>
                    <a14:m>
                      <m:oMath xmlns:m="http://schemas.openxmlformats.org/officeDocument/2006/math">
                        <m:r>
                          <a:rPr lang="en-US" altLang="zh-CN" b="1">
                            <a:solidFill>
                              <a:schemeClr val="accent6">
                                <a:lumMod val="50000"/>
                              </a:schemeClr>
                            </a:solidFill>
                            <a:latin typeface="Cambria Math" panose="02040503050406030204" pitchFamily="18" charset="0"/>
                          </a:rPr>
                          <m:t>𝒏</m:t>
                        </m:r>
                        <m:r>
                          <a:rPr lang="en-US" altLang="zh-CN" b="1">
                            <a:solidFill>
                              <a:schemeClr val="accent6">
                                <a:lumMod val="50000"/>
                              </a:schemeClr>
                            </a:solidFill>
                            <a:latin typeface="Cambria Math" panose="02040503050406030204" pitchFamily="18" charset="0"/>
                          </a:rPr>
                          <m:t>−</m:t>
                        </m:r>
                        <m:r>
                          <a:rPr lang="en-US" altLang="zh-CN" b="1">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rPr>
                      <a:t>有性质</a:t>
                    </a:r>
                    <a14:m>
                      <m:oMath xmlns:m="http://schemas.openxmlformats.org/officeDocument/2006/math">
                        <m:r>
                          <a:rPr lang="en-US" altLang="zh-CN" b="1">
                            <a:solidFill>
                              <a:schemeClr val="accent6">
                                <a:lumMod val="50000"/>
                              </a:schemeClr>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a:solidFill>
                              <a:srgbClr val="C00000"/>
                            </a:solidFill>
                            <a:latin typeface="Cambria Math" panose="02040503050406030204" pitchFamily="18" charset="0"/>
                          </a:rPr>
                          <m:t>𝟐</m:t>
                        </m:r>
                      </m:oMath>
                    </a14:m>
                    <a:r>
                      <a:rPr lang="zh-CN" altLang="en-US" b="1" dirty="0">
                        <a:solidFill>
                          <a:srgbClr val="C00000"/>
                        </a:solidFill>
                      </a:rPr>
                      <a:t>开头</a:t>
                    </a:r>
                    <a:r>
                      <a:rPr lang="zh-CN" altLang="en-US" b="1" dirty="0">
                        <a:solidFill>
                          <a:schemeClr val="accent6">
                            <a:lumMod val="50000"/>
                          </a:schemeClr>
                        </a:solidFill>
                      </a:rPr>
                      <a:t>的串一一对应</a:t>
                    </a:r>
                    <a:endParaRPr lang="en-US" altLang="zh-CN" b="1" dirty="0">
                      <a:solidFill>
                        <a:schemeClr val="accent6">
                          <a:lumMod val="50000"/>
                        </a:schemeClr>
                      </a:solidFill>
                    </a:endParaRPr>
                  </a:p>
                  <a:p>
                    <a:pPr>
                      <a:spcBef>
                        <a:spcPts val="600"/>
                      </a:spcBef>
                    </a:pPr>
                    <a:r>
                      <a:rPr lang="zh-CN" altLang="en-US" b="1" dirty="0">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i="1" smtClean="0">
                            <a:solidFill>
                              <a:srgbClr val="C00000"/>
                            </a:solidFill>
                            <a:latin typeface="Cambria Math" panose="02040503050406030204" pitchFamily="18" charset="0"/>
                          </a:rPr>
                          <m:t>𝟏𝟏</m:t>
                        </m:r>
                      </m:oMath>
                    </a14:m>
                    <a:r>
                      <a:rPr lang="zh-CN" altLang="en-US" b="1" dirty="0">
                        <a:solidFill>
                          <a:srgbClr val="C00000"/>
                        </a:solidFill>
                      </a:rPr>
                      <a:t>开头</a:t>
                    </a:r>
                    <a:r>
                      <a:rPr lang="zh-CN" altLang="en-US" b="1" dirty="0">
                        <a:solidFill>
                          <a:schemeClr val="accent6">
                            <a:lumMod val="50000"/>
                          </a:schemeClr>
                        </a:solidFill>
                      </a:rPr>
                      <a:t>的串与长为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oMath>
                    </a14:m>
                    <a:r>
                      <a:rPr lang="zh-CN" altLang="en-US" b="1" dirty="0">
                        <a:solidFill>
                          <a:schemeClr val="accent6">
                            <a:lumMod val="50000"/>
                          </a:schemeClr>
                        </a:solidFill>
                      </a:rPr>
                      <a:t>的</a:t>
                    </a:r>
                    <a:r>
                      <a:rPr lang="zh-CN" altLang="en-US" b="1" dirty="0">
                        <a:solidFill>
                          <a:srgbClr val="C00000"/>
                        </a:solidFill>
                      </a:rPr>
                      <a:t>任意三进制串</a:t>
                    </a:r>
                    <a:r>
                      <a:rPr lang="zh-CN" altLang="en-US" b="1" dirty="0">
                        <a:solidFill>
                          <a:schemeClr val="accent6">
                            <a:lumMod val="50000"/>
                          </a:schemeClr>
                        </a:solidFill>
                      </a:rPr>
                      <a:t>一一对应</a:t>
                    </a:r>
                    <a:endParaRPr lang="en-US" altLang="zh-CN" b="1" dirty="0">
                      <a:solidFill>
                        <a:schemeClr val="accent6">
                          <a:lumMod val="50000"/>
                        </a:schemeClr>
                      </a:solidFill>
                    </a:endParaRPr>
                  </a:p>
                </p:txBody>
              </p:sp>
            </mc:Choice>
            <mc:Fallback xmlns="">
              <p:sp>
                <p:nvSpPr>
                  <p:cNvPr id="14" name="文本框 13">
                    <a:extLst>
                      <a:ext uri="{FF2B5EF4-FFF2-40B4-BE49-F238E27FC236}">
                        <a16:creationId xmlns:a16="http://schemas.microsoft.com/office/drawing/2014/main" id="{044CE8DA-479C-40A2-944E-652823655326}"/>
                      </a:ext>
                    </a:extLst>
                  </p:cNvPr>
                  <p:cNvSpPr txBox="1">
                    <a:spLocks noRot="1" noChangeAspect="1" noMove="1" noResize="1" noEditPoints="1" noAdjustHandles="1" noChangeArrowheads="1" noChangeShapeType="1" noTextEdit="1"/>
                  </p:cNvSpPr>
                  <p:nvPr/>
                </p:nvSpPr>
                <p:spPr>
                  <a:xfrm>
                    <a:off x="684155" y="3429000"/>
                    <a:ext cx="7361249" cy="1077218"/>
                  </a:xfrm>
                  <a:prstGeom prst="rect">
                    <a:avLst/>
                  </a:prstGeom>
                  <a:blipFill>
                    <a:blip r:embed="rId5"/>
                    <a:stretch>
                      <a:fillRect l="-746" t="-3409" r="-414" b="-852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F45B1C9-AF54-45A6-8D1A-F101BAB65790}"/>
                      </a:ext>
                    </a:extLst>
                  </p:cNvPr>
                  <p:cNvSpPr txBox="1"/>
                  <p:nvPr/>
                </p:nvSpPr>
                <p:spPr>
                  <a:xfrm>
                    <a:off x="684155" y="2219321"/>
                    <a:ext cx="7410587" cy="1077218"/>
                  </a:xfrm>
                  <a:prstGeom prst="rect">
                    <a:avLst/>
                  </a:prstGeom>
                  <a:solidFill>
                    <a:schemeClr val="accent2">
                      <a:lumMod val="20000"/>
                      <a:lumOff val="80000"/>
                    </a:schemeClr>
                  </a:solidFill>
                  <a:ln>
                    <a:noFill/>
                  </a:ln>
                </p:spPr>
                <p:txBody>
                  <a:bodyPr wrap="square" rtlCol="0">
                    <a:spAutoFit/>
                  </a:bodyPr>
                  <a:lstStyle/>
                  <a:p>
                    <a:pPr>
                      <a:spcBef>
                        <a:spcPts val="600"/>
                      </a:spcBef>
                    </a:pPr>
                    <a:r>
                      <a:rPr lang="zh-CN" altLang="en-US" b="1" dirty="0">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i="1" smtClean="0">
                            <a:solidFill>
                              <a:srgbClr val="C00000"/>
                            </a:solidFill>
                            <a:latin typeface="Cambria Math" panose="02040503050406030204" pitchFamily="18" charset="0"/>
                          </a:rPr>
                          <m:t>𝟎𝟏</m:t>
                        </m:r>
                      </m:oMath>
                    </a14:m>
                    <a:r>
                      <a:rPr lang="zh-CN" altLang="en-US" b="1" dirty="0">
                        <a:solidFill>
                          <a:srgbClr val="C00000"/>
                        </a:solidFill>
                      </a:rPr>
                      <a:t>开头</a:t>
                    </a:r>
                    <a:r>
                      <a:rPr lang="zh-CN" altLang="en-US" b="1" dirty="0">
                        <a:solidFill>
                          <a:schemeClr val="accent6">
                            <a:lumMod val="50000"/>
                          </a:schemeClr>
                        </a:solidFill>
                      </a:rPr>
                      <a:t>的串与长为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i="1">
                            <a:solidFill>
                              <a:srgbClr val="C00000"/>
                            </a:solidFill>
                            <a:latin typeface="Cambria Math" panose="02040503050406030204" pitchFamily="18" charset="0"/>
                          </a:rPr>
                          <m:t>𝟏</m:t>
                        </m:r>
                      </m:oMath>
                    </a14:m>
                    <a:r>
                      <a:rPr lang="zh-CN" altLang="en-US" b="1" dirty="0">
                        <a:solidFill>
                          <a:srgbClr val="C00000"/>
                        </a:solidFill>
                      </a:rPr>
                      <a:t>开头</a:t>
                    </a:r>
                    <a:r>
                      <a:rPr lang="zh-CN" altLang="en-US" b="1" dirty="0">
                        <a:solidFill>
                          <a:schemeClr val="accent6">
                            <a:lumMod val="50000"/>
                          </a:schemeClr>
                        </a:solidFill>
                      </a:rPr>
                      <a:t>的串一一对应</a:t>
                    </a:r>
                    <a:endParaRPr lang="en-US" altLang="zh-CN" b="1" dirty="0">
                      <a:solidFill>
                        <a:schemeClr val="accent6">
                          <a:lumMod val="50000"/>
                        </a:schemeClr>
                      </a:solidFill>
                    </a:endParaRPr>
                  </a:p>
                  <a:p>
                    <a:pPr>
                      <a:spcBef>
                        <a:spcPts val="600"/>
                      </a:spcBef>
                    </a:pPr>
                    <a:r>
                      <a:rPr lang="zh-CN" altLang="en-US" b="1" dirty="0">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i="1" smtClean="0">
                            <a:solidFill>
                              <a:srgbClr val="C00000"/>
                            </a:solidFill>
                            <a:latin typeface="Cambria Math" panose="02040503050406030204" pitchFamily="18" charset="0"/>
                          </a:rPr>
                          <m:t>𝟎</m:t>
                        </m:r>
                        <m:r>
                          <a:rPr lang="en-US" altLang="zh-CN" b="1" i="1">
                            <a:solidFill>
                              <a:srgbClr val="C00000"/>
                            </a:solidFill>
                            <a:latin typeface="Cambria Math" panose="02040503050406030204" pitchFamily="18" charset="0"/>
                          </a:rPr>
                          <m:t>𝟐</m:t>
                        </m:r>
                      </m:oMath>
                    </a14:m>
                    <a:r>
                      <a:rPr lang="zh-CN" altLang="en-US" b="1" dirty="0">
                        <a:solidFill>
                          <a:srgbClr val="C00000"/>
                        </a:solidFill>
                      </a:rPr>
                      <a:t>开头</a:t>
                    </a:r>
                    <a:r>
                      <a:rPr lang="zh-CN" altLang="en-US" b="1" dirty="0">
                        <a:solidFill>
                          <a:schemeClr val="accent6">
                            <a:lumMod val="50000"/>
                          </a:schemeClr>
                        </a:solidFill>
                      </a:rPr>
                      <a:t>的串与长为</a:t>
                    </a:r>
                    <a14:m>
                      <m:oMath xmlns:m="http://schemas.openxmlformats.org/officeDocument/2006/math">
                        <m:r>
                          <a:rPr lang="en-US" altLang="zh-CN" b="1">
                            <a:solidFill>
                              <a:schemeClr val="accent6">
                                <a:lumMod val="50000"/>
                              </a:schemeClr>
                            </a:solidFill>
                            <a:latin typeface="Cambria Math" panose="02040503050406030204" pitchFamily="18" charset="0"/>
                          </a:rPr>
                          <m:t>𝒏</m:t>
                        </m:r>
                        <m:r>
                          <a:rPr lang="en-US" altLang="zh-CN" b="1">
                            <a:solidFill>
                              <a:schemeClr val="accent6">
                                <a:lumMod val="50000"/>
                              </a:schemeClr>
                            </a:solidFill>
                            <a:latin typeface="Cambria Math" panose="02040503050406030204" pitchFamily="18" charset="0"/>
                          </a:rPr>
                          <m:t>−</m:t>
                        </m:r>
                        <m:r>
                          <a:rPr lang="en-US" altLang="zh-CN" b="1">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rPr>
                      <a:t>有性质</a:t>
                    </a:r>
                    <a14:m>
                      <m:oMath xmlns:m="http://schemas.openxmlformats.org/officeDocument/2006/math">
                        <m:r>
                          <a:rPr lang="en-US" altLang="zh-CN" b="1">
                            <a:solidFill>
                              <a:schemeClr val="accent6">
                                <a:lumMod val="50000"/>
                              </a:schemeClr>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a:solidFill>
                              <a:srgbClr val="C00000"/>
                            </a:solidFill>
                            <a:latin typeface="Cambria Math" panose="02040503050406030204" pitchFamily="18" charset="0"/>
                          </a:rPr>
                          <m:t>𝟐</m:t>
                        </m:r>
                      </m:oMath>
                    </a14:m>
                    <a:r>
                      <a:rPr lang="zh-CN" altLang="en-US" b="1" dirty="0">
                        <a:solidFill>
                          <a:srgbClr val="C00000"/>
                        </a:solidFill>
                      </a:rPr>
                      <a:t>开头</a:t>
                    </a:r>
                    <a:r>
                      <a:rPr lang="zh-CN" altLang="en-US" b="1" dirty="0">
                        <a:solidFill>
                          <a:schemeClr val="accent6">
                            <a:lumMod val="50000"/>
                          </a:schemeClr>
                        </a:solidFill>
                      </a:rPr>
                      <a:t>的串一一对应</a:t>
                    </a:r>
                    <a:endParaRPr lang="en-US" altLang="zh-CN" b="1" dirty="0">
                      <a:solidFill>
                        <a:schemeClr val="accent6">
                          <a:lumMod val="50000"/>
                        </a:schemeClr>
                      </a:solidFill>
                    </a:endParaRPr>
                  </a:p>
                  <a:p>
                    <a:pPr>
                      <a:spcBef>
                        <a:spcPts val="600"/>
                      </a:spcBef>
                    </a:pPr>
                    <a:r>
                      <a:rPr lang="zh-CN" altLang="en-US" b="1" dirty="0">
                        <a:solidFill>
                          <a:schemeClr val="accent6">
                            <a:lumMod val="50000"/>
                          </a:schemeClr>
                        </a:solidFill>
                      </a:rPr>
                      <a:t>长为</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i="1" smtClean="0">
                            <a:solidFill>
                              <a:srgbClr val="C00000"/>
                            </a:solidFill>
                            <a:latin typeface="Cambria Math" panose="02040503050406030204" pitchFamily="18" charset="0"/>
                          </a:rPr>
                          <m:t>𝟎𝟎</m:t>
                        </m:r>
                      </m:oMath>
                    </a14:m>
                    <a:r>
                      <a:rPr lang="zh-CN" altLang="en-US" b="1" dirty="0">
                        <a:solidFill>
                          <a:srgbClr val="C00000"/>
                        </a:solidFill>
                      </a:rPr>
                      <a:t>开头</a:t>
                    </a:r>
                    <a:r>
                      <a:rPr lang="zh-CN" altLang="en-US" b="1" dirty="0">
                        <a:solidFill>
                          <a:schemeClr val="accent6">
                            <a:lumMod val="50000"/>
                          </a:schemeClr>
                        </a:solidFill>
                      </a:rPr>
                      <a:t>的串与长为</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oMath>
                    </a14:m>
                    <a:r>
                      <a:rPr lang="zh-CN" altLang="en-US" b="1" dirty="0">
                        <a:solidFill>
                          <a:schemeClr val="accent6">
                            <a:lumMod val="50000"/>
                          </a:schemeClr>
                        </a:solidFill>
                      </a:rPr>
                      <a:t>的</a:t>
                    </a:r>
                    <a:r>
                      <a:rPr lang="zh-CN" altLang="en-US" b="1" dirty="0">
                        <a:solidFill>
                          <a:srgbClr val="C00000"/>
                        </a:solidFill>
                      </a:rPr>
                      <a:t>任意三进制串</a:t>
                    </a:r>
                    <a:r>
                      <a:rPr lang="zh-CN" altLang="en-US" b="1" dirty="0">
                        <a:solidFill>
                          <a:schemeClr val="accent6">
                            <a:lumMod val="50000"/>
                          </a:schemeClr>
                        </a:solidFill>
                      </a:rPr>
                      <a:t>一一对应</a:t>
                    </a:r>
                    <a:endParaRPr lang="en-US" altLang="zh-CN" b="1" dirty="0">
                      <a:solidFill>
                        <a:schemeClr val="accent6">
                          <a:lumMod val="50000"/>
                        </a:schemeClr>
                      </a:solidFill>
                    </a:endParaRPr>
                  </a:p>
                </p:txBody>
              </p:sp>
            </mc:Choice>
            <mc:Fallback xmlns="">
              <p:sp>
                <p:nvSpPr>
                  <p:cNvPr id="15" name="文本框 14">
                    <a:extLst>
                      <a:ext uri="{FF2B5EF4-FFF2-40B4-BE49-F238E27FC236}">
                        <a16:creationId xmlns:a16="http://schemas.microsoft.com/office/drawing/2014/main" id="{EF45B1C9-AF54-45A6-8D1A-F101BAB65790}"/>
                      </a:ext>
                    </a:extLst>
                  </p:cNvPr>
                  <p:cNvSpPr txBox="1">
                    <a:spLocks noRot="1" noChangeAspect="1" noMove="1" noResize="1" noEditPoints="1" noAdjustHandles="1" noChangeArrowheads="1" noChangeShapeType="1" noTextEdit="1"/>
                  </p:cNvSpPr>
                  <p:nvPr/>
                </p:nvSpPr>
                <p:spPr>
                  <a:xfrm>
                    <a:off x="684155" y="2219321"/>
                    <a:ext cx="7410587" cy="1077218"/>
                  </a:xfrm>
                  <a:prstGeom prst="rect">
                    <a:avLst/>
                  </a:prstGeom>
                  <a:blipFill>
                    <a:blip r:embed="rId6"/>
                    <a:stretch>
                      <a:fillRect l="-741" t="-2825" b="-791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6F8980D-4374-4176-91F3-36B50ED0DF8D}"/>
                      </a:ext>
                    </a:extLst>
                  </p:cNvPr>
                  <p:cNvSpPr txBox="1"/>
                  <p:nvPr/>
                </p:nvSpPr>
                <p:spPr>
                  <a:xfrm>
                    <a:off x="684155" y="4619726"/>
                    <a:ext cx="7308622" cy="369332"/>
                  </a:xfrm>
                  <a:prstGeom prst="rect">
                    <a:avLst/>
                  </a:prstGeom>
                  <a:solidFill>
                    <a:schemeClr val="accent2">
                      <a:lumMod val="20000"/>
                      <a:lumOff val="80000"/>
                    </a:schemeClr>
                  </a:solidFill>
                  <a:ln>
                    <a:noFill/>
                  </a:ln>
                </p:spPr>
                <p:txBody>
                  <a:bodyPr wrap="square" rtlCol="0">
                    <a:spAutoFit/>
                  </a:bodyPr>
                  <a:lstStyle/>
                  <a:p>
                    <a:pPr>
                      <a:spcBef>
                        <a:spcPts val="600"/>
                      </a:spcBef>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开头的串与长度为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的三进制串一一对应</a:t>
                    </a:r>
                    <a:endParaRPr lang="en-US" altLang="zh-CN" b="1">
                      <a:solidFill>
                        <a:schemeClr val="accent6">
                          <a:lumMod val="50000"/>
                        </a:schemeClr>
                      </a:solidFill>
                    </a:endParaRPr>
                  </a:p>
                </p:txBody>
              </p:sp>
            </mc:Choice>
            <mc:Fallback xmlns="">
              <p:sp>
                <p:nvSpPr>
                  <p:cNvPr id="16" name="文本框 15">
                    <a:extLst>
                      <a:ext uri="{FF2B5EF4-FFF2-40B4-BE49-F238E27FC236}">
                        <a16:creationId xmlns:a16="http://schemas.microsoft.com/office/drawing/2014/main" id="{56F8980D-4374-4176-91F3-36B50ED0DF8D}"/>
                      </a:ext>
                    </a:extLst>
                  </p:cNvPr>
                  <p:cNvSpPr txBox="1">
                    <a:spLocks noRot="1" noChangeAspect="1" noMove="1" noResize="1" noEditPoints="1" noAdjustHandles="1" noChangeArrowheads="1" noChangeShapeType="1" noTextEdit="1"/>
                  </p:cNvSpPr>
                  <p:nvPr/>
                </p:nvSpPr>
                <p:spPr>
                  <a:xfrm>
                    <a:off x="684155" y="4619726"/>
                    <a:ext cx="7308622" cy="369332"/>
                  </a:xfrm>
                  <a:prstGeom prst="rect">
                    <a:avLst/>
                  </a:prstGeom>
                  <a:blipFill>
                    <a:blip r:embed="rId7"/>
                    <a:stretch>
                      <a:fillRect l="-751" t="-9836" r="-500" b="-245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1EAA896-8A69-4639-94FB-B71D600D8955}"/>
                      </a:ext>
                    </a:extLst>
                  </p:cNvPr>
                  <p:cNvSpPr txBox="1"/>
                  <p:nvPr/>
                </p:nvSpPr>
                <p:spPr>
                  <a:xfrm>
                    <a:off x="8725174" y="2563678"/>
                    <a:ext cx="2782671" cy="388504"/>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𝟎</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𝟏</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𝟐</m:t>
                              </m:r>
                            </m:sup>
                          </m:sSubSup>
                          <m:r>
                            <a:rPr lang="en-US" altLang="zh-CN" b="1" i="1">
                              <a:solidFill>
                                <a:srgbClr val="C00000"/>
                              </a:solidFill>
                              <a:latin typeface="Cambria Math" panose="02040503050406030204" pitchFamily="18" charset="0"/>
                            </a:rPr>
                            <m:t>+</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𝟑</m:t>
                              </m:r>
                            </m:e>
                            <m:sup>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up>
                          </m:sSup>
                        </m:oMath>
                      </m:oMathPara>
                    </a14:m>
                    <a:endParaRPr lang="zh-CN" altLang="en-US">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01EAA896-8A69-4639-94FB-B71D600D8955}"/>
                      </a:ext>
                    </a:extLst>
                  </p:cNvPr>
                  <p:cNvSpPr txBox="1">
                    <a:spLocks noRot="1" noChangeAspect="1" noMove="1" noResize="1" noEditPoints="1" noAdjustHandles="1" noChangeArrowheads="1" noChangeShapeType="1" noTextEdit="1"/>
                  </p:cNvSpPr>
                  <p:nvPr/>
                </p:nvSpPr>
                <p:spPr>
                  <a:xfrm>
                    <a:off x="8725174" y="2563678"/>
                    <a:ext cx="2782671" cy="388504"/>
                  </a:xfrm>
                  <a:prstGeom prst="rect">
                    <a:avLst/>
                  </a:prstGeom>
                  <a:blipFill>
                    <a:blip r:embed="rId8"/>
                    <a:stretch>
                      <a:fillRect b="-158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C44F555-6CA1-4937-81EC-5A42181A6E03}"/>
                      </a:ext>
                    </a:extLst>
                  </p:cNvPr>
                  <p:cNvSpPr txBox="1"/>
                  <p:nvPr/>
                </p:nvSpPr>
                <p:spPr>
                  <a:xfrm>
                    <a:off x="8725174" y="3767562"/>
                    <a:ext cx="2782671" cy="389850"/>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𝟏</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𝟎</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𝟐</m:t>
                              </m:r>
                            </m:sup>
                          </m:sSubSup>
                          <m:r>
                            <a:rPr lang="en-US" altLang="zh-CN" b="1" i="1">
                              <a:solidFill>
                                <a:srgbClr val="C00000"/>
                              </a:solidFill>
                              <a:latin typeface="Cambria Math" panose="02040503050406030204" pitchFamily="18" charset="0"/>
                            </a:rPr>
                            <m:t>+</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𝟑</m:t>
                              </m:r>
                            </m:e>
                            <m:sup>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up>
                          </m:sSup>
                        </m:oMath>
                      </m:oMathPara>
                    </a14:m>
                    <a:endParaRPr lang="zh-CN" altLang="en-US">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2C44F555-6CA1-4937-81EC-5A42181A6E03}"/>
                      </a:ext>
                    </a:extLst>
                  </p:cNvPr>
                  <p:cNvSpPr txBox="1">
                    <a:spLocks noRot="1" noChangeAspect="1" noMove="1" noResize="1" noEditPoints="1" noAdjustHandles="1" noChangeArrowheads="1" noChangeShapeType="1" noTextEdit="1"/>
                  </p:cNvSpPr>
                  <p:nvPr/>
                </p:nvSpPr>
                <p:spPr>
                  <a:xfrm>
                    <a:off x="8725174" y="3767562"/>
                    <a:ext cx="2782671" cy="389850"/>
                  </a:xfrm>
                  <a:prstGeom prst="rect">
                    <a:avLst/>
                  </a:prstGeom>
                  <a:blipFill>
                    <a:blip r:embed="rId9"/>
                    <a:stretch>
                      <a:fillRect b="-15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37C4CC6-EA3A-46D0-98E7-06FD72BA5274}"/>
                      </a:ext>
                    </a:extLst>
                  </p:cNvPr>
                  <p:cNvSpPr txBox="1"/>
                  <p:nvPr/>
                </p:nvSpPr>
                <p:spPr>
                  <a:xfrm>
                    <a:off x="8725173" y="4605861"/>
                    <a:ext cx="2703729" cy="375552"/>
                  </a:xfrm>
                  <a:prstGeom prst="rect">
                    <a:avLst/>
                  </a:prstGeom>
                  <a:solidFill>
                    <a:schemeClr val="accent4">
                      <a:lumMod val="20000"/>
                      <a:lumOff val="80000"/>
                    </a:schemeClr>
                  </a:solidFill>
                  <a:ln>
                    <a:noFill/>
                  </a:ln>
                </p:spPr>
                <p:txBody>
                  <a:bodyPr wrap="square" rtlCol="0">
                    <a:spAutoFit/>
                  </a:bodyPr>
                  <a:lstStyle/>
                  <a:p>
                    <a:pPr>
                      <a:spcBef>
                        <a:spcPts val="600"/>
                      </a:spcBef>
                    </a:pP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𝟐</m:t>
                            </m:r>
                          </m:sup>
                        </m:sSubSup>
                        <m:r>
                          <a:rPr lang="en-US" altLang="zh-CN" b="1" i="1">
                            <a:solidFill>
                              <a:srgbClr val="C00000"/>
                            </a:solidFill>
                            <a:latin typeface="Cambria Math" panose="02040503050406030204" pitchFamily="18" charset="0"/>
                          </a:rPr>
                          <m:t>= </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m:t>
                        </m:r>
                      </m:oMath>
                    </a14:m>
                    <a:r>
                      <a:rPr lang="zh-CN" altLang="en-US">
                        <a:solidFill>
                          <a:schemeClr val="accent2">
                            <a:lumMod val="50000"/>
                          </a:schemeClr>
                        </a:solidFill>
                      </a:rPr>
                      <a:t> </a:t>
                    </a:r>
                  </a:p>
                </p:txBody>
              </p:sp>
            </mc:Choice>
            <mc:Fallback xmlns="">
              <p:sp>
                <p:nvSpPr>
                  <p:cNvPr id="20" name="文本框 19">
                    <a:extLst>
                      <a:ext uri="{FF2B5EF4-FFF2-40B4-BE49-F238E27FC236}">
                        <a16:creationId xmlns:a16="http://schemas.microsoft.com/office/drawing/2014/main" id="{A37C4CC6-EA3A-46D0-98E7-06FD72BA5274}"/>
                      </a:ext>
                    </a:extLst>
                  </p:cNvPr>
                  <p:cNvSpPr txBox="1">
                    <a:spLocks noRot="1" noChangeAspect="1" noMove="1" noResize="1" noEditPoints="1" noAdjustHandles="1" noChangeArrowheads="1" noChangeShapeType="1" noTextEdit="1"/>
                  </p:cNvSpPr>
                  <p:nvPr/>
                </p:nvSpPr>
                <p:spPr>
                  <a:xfrm>
                    <a:off x="8725173" y="4605861"/>
                    <a:ext cx="2703729" cy="375552"/>
                  </a:xfrm>
                  <a:prstGeom prst="rect">
                    <a:avLst/>
                  </a:prstGeom>
                  <a:blipFill>
                    <a:blip r:embed="rId10"/>
                    <a:stretch>
                      <a:fillRect/>
                    </a:stretch>
                  </a:blipFill>
                  <a:ln>
                    <a:noFill/>
                  </a:ln>
                </p:spPr>
                <p:txBody>
                  <a:bodyPr/>
                  <a:lstStyle/>
                  <a:p>
                    <a:r>
                      <a:rPr lang="zh-CN" altLang="en-US">
                        <a:noFill/>
                      </a:rPr>
                      <a:t> </a:t>
                    </a:r>
                  </a:p>
                </p:txBody>
              </p:sp>
            </mc:Fallback>
          </mc:AlternateContent>
          <p:sp>
            <p:nvSpPr>
              <p:cNvPr id="21" name="箭头: 右 20">
                <a:extLst>
                  <a:ext uri="{FF2B5EF4-FFF2-40B4-BE49-F238E27FC236}">
                    <a16:creationId xmlns:a16="http://schemas.microsoft.com/office/drawing/2014/main" id="{10330AD7-94AD-4D11-95AB-506F9CE5AD8F}"/>
                  </a:ext>
                </a:extLst>
              </p:cNvPr>
              <p:cNvSpPr/>
              <p:nvPr/>
            </p:nvSpPr>
            <p:spPr>
              <a:xfrm>
                <a:off x="8094742" y="2751352"/>
                <a:ext cx="630432"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BC493567-61A5-42B7-B253-3A37C1F3C514}"/>
                  </a:ext>
                </a:extLst>
              </p:cNvPr>
              <p:cNvSpPr/>
              <p:nvPr/>
            </p:nvSpPr>
            <p:spPr>
              <a:xfrm>
                <a:off x="8045404" y="3962487"/>
                <a:ext cx="679770"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761C0CA-8E86-4A7F-9C3E-EB513D2A2351}"/>
                  </a:ext>
                </a:extLst>
              </p:cNvPr>
              <p:cNvSpPr/>
              <p:nvPr/>
            </p:nvSpPr>
            <p:spPr>
              <a:xfrm>
                <a:off x="7992777" y="4800786"/>
                <a:ext cx="732397"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CEBAF86-BBE6-4066-9EED-96AC33521862}"/>
                  </a:ext>
                </a:extLst>
              </p:cNvPr>
              <p:cNvSpPr txBox="1"/>
              <p:nvPr/>
            </p:nvSpPr>
            <p:spPr>
              <a:xfrm>
                <a:off x="632623" y="5632296"/>
                <a:ext cx="7308623" cy="68602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sub>
                      </m:sSub>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sub>
                        <m:sup>
                          <m:r>
                            <a:rPr lang="en-US" altLang="zh-CN" b="1" i="1">
                              <a:solidFill>
                                <a:schemeClr val="accent2">
                                  <a:lumMod val="50000"/>
                                </a:schemeClr>
                              </a:solidFill>
                              <a:latin typeface="Cambria Math" panose="02040503050406030204" pitchFamily="18" charset="0"/>
                            </a:rPr>
                            <m:t>𝟎</m:t>
                          </m:r>
                        </m:sup>
                      </m:sSubSup>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sub>
                        <m:sup>
                          <m:r>
                            <a:rPr lang="en-US" altLang="zh-CN" b="1" i="1">
                              <a:solidFill>
                                <a:schemeClr val="accent2">
                                  <a:lumMod val="50000"/>
                                </a:schemeClr>
                              </a:solidFill>
                              <a:latin typeface="Cambria Math" panose="02040503050406030204" pitchFamily="18" charset="0"/>
                            </a:rPr>
                            <m:t>𝟏</m:t>
                          </m:r>
                        </m:sup>
                      </m:sSubSup>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sub>
                        <m:sup>
                          <m:r>
                            <a:rPr lang="en-US" altLang="zh-CN" b="1" i="1">
                              <a:solidFill>
                                <a:schemeClr val="accent2">
                                  <a:lumMod val="50000"/>
                                </a:schemeClr>
                              </a:solidFill>
                              <a:latin typeface="Cambria Math" panose="02040503050406030204" pitchFamily="18" charset="0"/>
                            </a:rPr>
                            <m:t>𝟐</m:t>
                          </m:r>
                        </m:sup>
                      </m:sSubSup>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up>
                          <m:r>
                            <a:rPr lang="en-US" altLang="zh-CN" b="1" i="1">
                              <a:solidFill>
                                <a:schemeClr val="accent2">
                                  <a:lumMod val="50000"/>
                                </a:schemeClr>
                              </a:solidFill>
                              <a:latin typeface="Cambria Math" panose="02040503050406030204" pitchFamily="18" charset="0"/>
                            </a:rPr>
                            <m:t>𝟎</m:t>
                          </m:r>
                        </m:sup>
                      </m:sSubSup>
                      <m:r>
                        <a:rPr lang="en-US" altLang="zh-CN" b="1" i="1">
                          <a:solidFill>
                            <a:schemeClr val="accent2">
                              <a:lumMod val="50000"/>
                            </a:schemeClr>
                          </a:solidFill>
                          <a:latin typeface="Cambria Math" panose="02040503050406030204" pitchFamily="18" charset="0"/>
                        </a:rPr>
                        <m:t>+</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up>
                          <m:r>
                            <a:rPr lang="en-US" altLang="zh-CN" b="1" i="1">
                              <a:solidFill>
                                <a:schemeClr val="accent2">
                                  <a:lumMod val="50000"/>
                                </a:schemeClr>
                              </a:solidFill>
                              <a:latin typeface="Cambria Math" panose="02040503050406030204" pitchFamily="18" charset="0"/>
                            </a:rPr>
                            <m:t>𝟏</m:t>
                          </m:r>
                        </m:sup>
                      </m:sSubSup>
                      <m:r>
                        <a:rPr lang="en-US" altLang="zh-CN" b="1" i="1">
                          <a:solidFill>
                            <a:schemeClr val="accent2">
                              <a:lumMod val="50000"/>
                            </a:schemeClr>
                          </a:solidFill>
                          <a:latin typeface="Cambria Math" panose="02040503050406030204" pitchFamily="18" charset="0"/>
                        </a:rPr>
                        <m:t>+</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up>
                          <m:r>
                            <a:rPr lang="en-US" altLang="zh-CN" b="1" i="1">
                              <a:solidFill>
                                <a:schemeClr val="accent2">
                                  <a:lumMod val="50000"/>
                                </a:schemeClr>
                              </a:solidFill>
                              <a:latin typeface="Cambria Math" panose="02040503050406030204" pitchFamily="18" charset="0"/>
                            </a:rPr>
                            <m:t>𝟐</m:t>
                          </m:r>
                        </m:sup>
                      </m:sSubSup>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up>
                          <m:r>
                            <a:rPr lang="en-US" altLang="zh-CN" b="1" i="1">
                              <a:solidFill>
                                <a:schemeClr val="accent2">
                                  <a:lumMod val="50000"/>
                                </a:schemeClr>
                              </a:solidFill>
                              <a:latin typeface="Cambria Math" panose="02040503050406030204" pitchFamily="18" charset="0"/>
                            </a:rPr>
                            <m:t>𝟐</m:t>
                          </m:r>
                        </m:sup>
                      </m:sSubSup>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m:t>
                      </m:r>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𝟑</m:t>
                          </m:r>
                        </m:e>
                        <m:sup>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sup>
                      </m:sSup>
                    </m:oMath>
                  </m:oMathPara>
                </a14:m>
                <a:endParaRPr lang="en-US" altLang="zh-CN"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up>
                          <m:r>
                            <a:rPr lang="en-US" altLang="zh-CN" b="1" i="1">
                              <a:solidFill>
                                <a:schemeClr val="accent2">
                                  <a:lumMod val="50000"/>
                                </a:schemeClr>
                              </a:solidFill>
                              <a:latin typeface="Cambria Math" panose="02040503050406030204" pitchFamily="18" charset="0"/>
                            </a:rPr>
                            <m:t>𝟐</m:t>
                          </m:r>
                        </m:sup>
                      </m:sSubSup>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m:t>
                      </m:r>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𝟑</m:t>
                          </m:r>
                        </m:e>
                        <m:sup>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sup>
                      </m:sSup>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𝟐</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sub>
                      </m:sSub>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r>
                        <a:rPr lang="en-US" altLang="zh-CN" b="1" i="1">
                          <a:solidFill>
                            <a:schemeClr val="accent2">
                              <a:lumMod val="50000"/>
                            </a:schemeClr>
                          </a:solidFill>
                          <a:latin typeface="Cambria Math" panose="02040503050406030204" pitchFamily="18" charset="0"/>
                        </a:rPr>
                        <m:t>⋅</m:t>
                      </m:r>
                      <m:sSup>
                        <m:sSupPr>
                          <m:ctrlPr>
                            <a:rPr lang="en-US" altLang="zh-CN" b="1" i="1">
                              <a:solidFill>
                                <a:schemeClr val="accent2">
                                  <a:lumMod val="50000"/>
                                </a:schemeClr>
                              </a:solidFill>
                              <a:latin typeface="Cambria Math" panose="02040503050406030204" pitchFamily="18" charset="0"/>
                            </a:rPr>
                          </m:ctrlPr>
                        </m:sSupPr>
                        <m:e>
                          <m:r>
                            <a:rPr lang="en-US" altLang="zh-CN" b="1" i="1">
                              <a:solidFill>
                                <a:schemeClr val="accent2">
                                  <a:lumMod val="50000"/>
                                </a:schemeClr>
                              </a:solidFill>
                              <a:latin typeface="Cambria Math" panose="02040503050406030204" pitchFamily="18" charset="0"/>
                            </a:rPr>
                            <m:t>𝟑</m:t>
                          </m:r>
                        </m:e>
                        <m:sup>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sup>
                      </m:sSup>
                      <m:r>
                        <a:rPr lang="en-US" altLang="zh-CN" b="1" i="1">
                          <a:solidFill>
                            <a:schemeClr val="accent2">
                              <a:lumMod val="50000"/>
                            </a:schemeClr>
                          </a:solidFill>
                          <a:latin typeface="Cambria Math" panose="02040503050406030204" pitchFamily="18" charset="0"/>
                        </a:rPr>
                        <m:t> </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e>
                      </m:d>
                    </m:oMath>
                  </m:oMathPara>
                </a14:m>
                <a:endParaRPr lang="en-US" altLang="zh-CN" b="1" i="1">
                  <a:solidFill>
                    <a:schemeClr val="accent2">
                      <a:lumMod val="50000"/>
                    </a:schemeClr>
                  </a:solidFill>
                  <a:latin typeface="Cambria Math" panose="02040503050406030204" pitchFamily="18" charset="0"/>
                </a:endParaRPr>
              </a:p>
            </p:txBody>
          </p:sp>
        </mc:Choice>
        <mc:Fallback xmlns="">
          <p:sp>
            <p:nvSpPr>
              <p:cNvPr id="24" name="文本框 23">
                <a:extLst>
                  <a:ext uri="{FF2B5EF4-FFF2-40B4-BE49-F238E27FC236}">
                    <a16:creationId xmlns:a16="http://schemas.microsoft.com/office/drawing/2014/main" id="{CCEBAF86-BBE6-4066-9EED-96AC33521862}"/>
                  </a:ext>
                </a:extLst>
              </p:cNvPr>
              <p:cNvSpPr txBox="1">
                <a:spLocks noRot="1" noChangeAspect="1" noMove="1" noResize="1" noEditPoints="1" noAdjustHandles="1" noChangeArrowheads="1" noChangeShapeType="1" noTextEdit="1"/>
              </p:cNvSpPr>
              <p:nvPr/>
            </p:nvSpPr>
            <p:spPr>
              <a:xfrm>
                <a:off x="632623" y="5632296"/>
                <a:ext cx="7308623" cy="686022"/>
              </a:xfrm>
              <a:prstGeom prst="rect">
                <a:avLst/>
              </a:prstGeom>
              <a:blipFill>
                <a:blip r:embed="rId11"/>
                <a:stretch>
                  <a:fillRect b="-8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D8CA01-B349-44FB-9CDE-517C37874615}"/>
                  </a:ext>
                </a:extLst>
              </p:cNvPr>
              <p:cNvSpPr txBox="1"/>
              <p:nvPr/>
            </p:nvSpPr>
            <p:spPr>
              <a:xfrm>
                <a:off x="8352560" y="5637397"/>
                <a:ext cx="3206814" cy="652551"/>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Sub>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ub>
                      </m:sSub>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r>
                        <a:rPr lang="en-US" altLang="zh-CN" b="1" i="1">
                          <a:solidFill>
                            <a:srgbClr val="C00000"/>
                          </a:solidFill>
                          <a:latin typeface="Cambria Math" panose="02040503050406030204" pitchFamily="18" charset="0"/>
                        </a:rPr>
                        <m:t>⋅</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𝟑</m:t>
                          </m:r>
                        </m:e>
                        <m:sup>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up>
                      </m:sSup>
                    </m:oMath>
                  </m:oMathPara>
                </a14:m>
                <a:endParaRPr lang="en-US" altLang="zh-CN" b="1" i="1">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𝟎</m:t>
                          </m:r>
                        </m:sub>
                      </m:sSub>
                      <m:r>
                        <a:rPr lang="en-US" altLang="zh-CN" b="1" i="1">
                          <a:solidFill>
                            <a:srgbClr val="C00000"/>
                          </a:solidFill>
                          <a:latin typeface="Cambria Math" panose="02040503050406030204" pitchFamily="18" charset="0"/>
                        </a:rPr>
                        <m:t>= </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 </m:t>
                      </m:r>
                      <m:r>
                        <a:rPr lang="en-US" altLang="zh-CN" b="1" i="1">
                          <a:solidFill>
                            <a:srgbClr val="C00000"/>
                          </a:solidFill>
                          <a:latin typeface="Cambria Math" panose="02040503050406030204" pitchFamily="18" charset="0"/>
                        </a:rPr>
                        <m:t>𝟎</m:t>
                      </m:r>
                    </m:oMath>
                  </m:oMathPara>
                </a14:m>
                <a:endParaRPr lang="zh-CN" altLang="en-US">
                  <a:solidFill>
                    <a:srgbClr val="C00000"/>
                  </a:solidFill>
                </a:endParaRPr>
              </a:p>
            </p:txBody>
          </p:sp>
        </mc:Choice>
        <mc:Fallback xmlns="">
          <p:sp>
            <p:nvSpPr>
              <p:cNvPr id="11" name="文本框 10">
                <a:extLst>
                  <a:ext uri="{FF2B5EF4-FFF2-40B4-BE49-F238E27FC236}">
                    <a16:creationId xmlns:a16="http://schemas.microsoft.com/office/drawing/2014/main" id="{31D8CA01-B349-44FB-9CDE-517C37874615}"/>
                  </a:ext>
                </a:extLst>
              </p:cNvPr>
              <p:cNvSpPr txBox="1">
                <a:spLocks noRot="1" noChangeAspect="1" noMove="1" noResize="1" noEditPoints="1" noAdjustHandles="1" noChangeArrowheads="1" noChangeShapeType="1" noTextEdit="1"/>
              </p:cNvSpPr>
              <p:nvPr/>
            </p:nvSpPr>
            <p:spPr>
              <a:xfrm>
                <a:off x="8352560" y="5637397"/>
                <a:ext cx="3206814" cy="652551"/>
              </a:xfrm>
              <a:prstGeom prst="rect">
                <a:avLst/>
              </a:prstGeom>
              <a:blipFill>
                <a:blip r:embed="rId12"/>
                <a:stretch>
                  <a:fillRect/>
                </a:stretch>
              </a:blipFill>
            </p:spPr>
            <p:txBody>
              <a:bodyPr/>
              <a:lstStyle/>
              <a:p>
                <a:r>
                  <a:rPr lang="zh-CN" altLang="en-US">
                    <a:noFill/>
                  </a:rPr>
                  <a:t> </a:t>
                </a:r>
              </a:p>
            </p:txBody>
          </p:sp>
        </mc:Fallback>
      </mc:AlternateContent>
      <p:sp>
        <p:nvSpPr>
          <p:cNvPr id="26" name="箭头: 下 25">
            <a:extLst>
              <a:ext uri="{FF2B5EF4-FFF2-40B4-BE49-F238E27FC236}">
                <a16:creationId xmlns:a16="http://schemas.microsoft.com/office/drawing/2014/main" id="{F2EE8972-7944-4A8E-86FA-B5528C0CDD1A}"/>
              </a:ext>
            </a:extLst>
          </p:cNvPr>
          <p:cNvSpPr/>
          <p:nvPr/>
        </p:nvSpPr>
        <p:spPr>
          <a:xfrm>
            <a:off x="4240884" y="5479822"/>
            <a:ext cx="92099" cy="164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DDB67BC4-247A-47F4-A483-0A3E4BD43B04}"/>
              </a:ext>
            </a:extLst>
          </p:cNvPr>
          <p:cNvSpPr/>
          <p:nvPr/>
        </p:nvSpPr>
        <p:spPr>
          <a:xfrm>
            <a:off x="7935379" y="5963672"/>
            <a:ext cx="4171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5247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计数问题的递推关系式建模</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递推关系式建模计数问题练习（一）</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27A8B3C-9A49-4B4F-B7D6-9E576EE8CE14}"/>
                  </a:ext>
                </a:extLst>
              </p:cNvPr>
              <p:cNvSpPr txBox="1"/>
              <p:nvPr/>
            </p:nvSpPr>
            <p:spPr>
              <a:xfrm>
                <a:off x="772032" y="1222936"/>
                <a:ext cx="8100937" cy="400110"/>
              </a:xfrm>
              <a:prstGeom prst="rect">
                <a:avLst/>
              </a:prstGeom>
              <a:solidFill>
                <a:schemeClr val="accent6">
                  <a:lumMod val="20000"/>
                  <a:lumOff val="80000"/>
                  <a:alpha val="50000"/>
                </a:schemeClr>
              </a:solidFill>
            </p:spPr>
            <p:txBody>
              <a:bodyPr wrap="square" rtlCol="0">
                <a:spAutoFit/>
              </a:bodyPr>
              <a:lstStyle/>
              <a:p>
                <a:r>
                  <a:rPr lang="zh-CN" altLang="en-US" sz="2000" b="1" dirty="0">
                    <a:solidFill>
                      <a:srgbClr val="002060"/>
                    </a:solidFill>
                    <a:latin typeface="楷体" panose="02010609060101010101" pitchFamily="49" charset="-122"/>
                    <a:ea typeface="楷体" panose="02010609060101010101" pitchFamily="49" charset="-122"/>
                  </a:rPr>
                  <a:t>长度为</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dirty="0">
                    <a:solidFill>
                      <a:srgbClr val="002060"/>
                    </a:solidFill>
                    <a:latin typeface="楷体" panose="02010609060101010101" pitchFamily="49" charset="-122"/>
                    <a:ea typeface="楷体" panose="02010609060101010101" pitchFamily="49" charset="-122"/>
                  </a:rPr>
                  <a:t>，不含有连续两个</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𝟎</m:t>
                    </m:r>
                  </m:oMath>
                </a14:m>
                <a:r>
                  <a:rPr lang="zh-CN" altLang="en-US" sz="2000" b="1" dirty="0">
                    <a:solidFill>
                      <a:srgbClr val="002060"/>
                    </a:solidFill>
                    <a:latin typeface="楷体" panose="02010609060101010101" pitchFamily="49" charset="-122"/>
                    <a:ea typeface="楷体" panose="02010609060101010101" pitchFamily="49" charset="-122"/>
                  </a:rPr>
                  <a:t>且不含有连续两个</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𝟏</m:t>
                    </m:r>
                  </m:oMath>
                </a14:m>
                <a:r>
                  <a:rPr lang="zh-CN" altLang="en-US" sz="2000" b="1" dirty="0">
                    <a:solidFill>
                      <a:srgbClr val="002060"/>
                    </a:solidFill>
                    <a:latin typeface="楷体" panose="02010609060101010101" pitchFamily="49" charset="-122"/>
                    <a:ea typeface="楷体" panose="02010609060101010101" pitchFamily="49" charset="-122"/>
                  </a:rPr>
                  <a:t>的三进制串有多少个？</a:t>
                </a:r>
              </a:p>
            </p:txBody>
          </p:sp>
        </mc:Choice>
        <mc:Fallback xmlns="">
          <p:sp>
            <p:nvSpPr>
              <p:cNvPr id="2" name="文本框 1">
                <a:extLst>
                  <a:ext uri="{FF2B5EF4-FFF2-40B4-BE49-F238E27FC236}">
                    <a16:creationId xmlns:a16="http://schemas.microsoft.com/office/drawing/2014/main" id="{E27A8B3C-9A49-4B4F-B7D6-9E576EE8CE14}"/>
                  </a:ext>
                </a:extLst>
              </p:cNvPr>
              <p:cNvSpPr txBox="1">
                <a:spLocks noRot="1" noChangeAspect="1" noMove="1" noResize="1" noEditPoints="1" noAdjustHandles="1" noChangeArrowheads="1" noChangeShapeType="1" noTextEdit="1"/>
              </p:cNvSpPr>
              <p:nvPr/>
            </p:nvSpPr>
            <p:spPr>
              <a:xfrm>
                <a:off x="772032" y="1222936"/>
                <a:ext cx="8100937" cy="400110"/>
              </a:xfrm>
              <a:prstGeom prst="rect">
                <a:avLst/>
              </a:prstGeom>
              <a:blipFill>
                <a:blip r:embed="rId2"/>
                <a:stretch>
                  <a:fillRect l="-828" t="-12308" r="-301"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E8814A4-D66D-4A83-8B6B-DA3839FC2630}"/>
                  </a:ext>
                </a:extLst>
              </p:cNvPr>
              <p:cNvSpPr txBox="1"/>
              <p:nvPr/>
            </p:nvSpPr>
            <p:spPr>
              <a:xfrm>
                <a:off x="8932741" y="1086277"/>
                <a:ext cx="2841328" cy="646331"/>
              </a:xfrm>
              <a:prstGeom prst="rect">
                <a:avLst/>
              </a:prstGeom>
              <a:solidFill>
                <a:schemeClr val="accent4">
                  <a:lumMod val="20000"/>
                  <a:lumOff val="80000"/>
                </a:schemeClr>
              </a:solidFill>
            </p:spPr>
            <p:txBody>
              <a:bodyPr wrap="square" rtlCol="0">
                <a:spAutoFit/>
              </a:bodyPr>
              <a:lstStyle/>
              <a:p>
                <a:r>
                  <a:rPr lang="zh-CN" altLang="en-US" b="1" dirty="0">
                    <a:solidFill>
                      <a:schemeClr val="accent2">
                        <a:lumMod val="50000"/>
                      </a:schemeClr>
                    </a:solidFill>
                  </a:rPr>
                  <a:t>将不含有连续两个</a:t>
                </a:r>
                <a:r>
                  <a:rPr lang="en-US" altLang="zh-CN" b="1" dirty="0">
                    <a:solidFill>
                      <a:schemeClr val="accent2">
                        <a:lumMod val="50000"/>
                      </a:schemeClr>
                    </a:solidFill>
                  </a:rPr>
                  <a:t>0</a:t>
                </a:r>
                <a:r>
                  <a:rPr lang="zh-CN" altLang="en-US" b="1" dirty="0">
                    <a:solidFill>
                      <a:schemeClr val="accent2">
                        <a:lumMod val="50000"/>
                      </a:schemeClr>
                    </a:solidFill>
                  </a:rPr>
                  <a:t>且不含有连续两个</a:t>
                </a:r>
                <a:r>
                  <a:rPr lang="en-US" altLang="zh-CN" b="1" dirty="0">
                    <a:solidFill>
                      <a:schemeClr val="accent2">
                        <a:lumMod val="50000"/>
                      </a:schemeClr>
                    </a:solidFill>
                  </a:rPr>
                  <a:t>1</a:t>
                </a:r>
                <a:r>
                  <a:rPr lang="zh-CN" altLang="en-US" b="1" dirty="0">
                    <a:solidFill>
                      <a:schemeClr val="accent2">
                        <a:lumMod val="50000"/>
                      </a:schemeClr>
                    </a:solidFill>
                  </a:rPr>
                  <a:t>称为性质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endParaRPr lang="zh-CN" altLang="en-US" b="1" dirty="0">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7E8814A4-D66D-4A83-8B6B-DA3839FC2630}"/>
                  </a:ext>
                </a:extLst>
              </p:cNvPr>
              <p:cNvSpPr txBox="1">
                <a:spLocks noRot="1" noChangeAspect="1" noMove="1" noResize="1" noEditPoints="1" noAdjustHandles="1" noChangeArrowheads="1" noChangeShapeType="1" noTextEdit="1"/>
              </p:cNvSpPr>
              <p:nvPr/>
            </p:nvSpPr>
            <p:spPr>
              <a:xfrm>
                <a:off x="8932741" y="1086277"/>
                <a:ext cx="2841328" cy="646331"/>
              </a:xfrm>
              <a:prstGeom prst="rect">
                <a:avLst/>
              </a:prstGeom>
              <a:blipFill>
                <a:blip r:embed="rId3"/>
                <a:stretch>
                  <a:fillRect l="-1717" t="-4717" r="-1931"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B773F71-5DCA-4D2F-8945-4676A139BD1F}"/>
                  </a:ext>
                </a:extLst>
              </p:cNvPr>
              <p:cNvSpPr txBox="1"/>
              <p:nvPr/>
            </p:nvSpPr>
            <p:spPr>
              <a:xfrm>
                <a:off x="772032" y="1801227"/>
                <a:ext cx="10643879" cy="735714"/>
              </a:xfrm>
              <a:prstGeom prst="rect">
                <a:avLst/>
              </a:prstGeom>
              <a:solidFill>
                <a:schemeClr val="accent5">
                  <a:lumMod val="20000"/>
                  <a:lumOff val="80000"/>
                  <a:alpha val="50000"/>
                </a:schemeClr>
              </a:solidFill>
            </p:spPr>
            <p:txBody>
              <a:bodyPr wrap="square" rtlCol="0">
                <a:spAutoFit/>
              </a:bodyPr>
              <a:lstStyle/>
              <a:p>
                <a:pPr>
                  <a:spcBef>
                    <a:spcPts val="600"/>
                  </a:spcBef>
                </a:pP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Sub>
                  </m:oMath>
                </a14:m>
                <a:r>
                  <a:rPr lang="zh-CN" altLang="en-US" b="1" dirty="0">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chemeClr val="accent6">
                        <a:lumMod val="50000"/>
                      </a:schemeClr>
                    </a:solidFill>
                  </a:rPr>
                  <a:t>的三进制串个数</a:t>
                </a:r>
                <a:r>
                  <a:rPr lang="en-US" altLang="zh-CN" b="1" dirty="0">
                    <a:solidFill>
                      <a:schemeClr val="accent6">
                        <a:lumMod val="50000"/>
                      </a:schemeClr>
                    </a:solidFill>
                  </a:rPr>
                  <a:t>		</a:t>
                </a: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𝟎</m:t>
                        </m:r>
                      </m:sup>
                    </m:sSubSup>
                  </m:oMath>
                </a14:m>
                <a:r>
                  <a:rPr lang="zh-CN" altLang="en-US" b="1" dirty="0">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𝟎</m:t>
                    </m:r>
                  </m:oMath>
                </a14:m>
                <a:r>
                  <a:rPr lang="zh-CN" altLang="en-US" b="1" dirty="0">
                    <a:solidFill>
                      <a:schemeClr val="accent6">
                        <a:lumMod val="50000"/>
                      </a:schemeClr>
                    </a:solidFill>
                  </a:rPr>
                  <a:t>开头的三进制串个数</a:t>
                </a:r>
                <a:endParaRPr lang="en-US" altLang="zh-CN" b="1" dirty="0">
                  <a:solidFill>
                    <a:schemeClr val="accent6">
                      <a:lumMod val="50000"/>
                    </a:schemeClr>
                  </a:solidFill>
                </a:endParaRPr>
              </a:p>
              <a:p>
                <a:pPr>
                  <a:spcBef>
                    <a:spcPts val="600"/>
                  </a:spcBef>
                </a:pP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𝟏</m:t>
                        </m:r>
                      </m:sup>
                    </m:sSubSup>
                  </m:oMath>
                </a14:m>
                <a:r>
                  <a:rPr lang="zh-CN" altLang="en-US" b="1" dirty="0">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𝟏</m:t>
                    </m:r>
                  </m:oMath>
                </a14:m>
                <a:r>
                  <a:rPr lang="zh-CN" altLang="en-US" b="1" dirty="0">
                    <a:solidFill>
                      <a:schemeClr val="accent6">
                        <a:lumMod val="50000"/>
                      </a:schemeClr>
                    </a:solidFill>
                  </a:rPr>
                  <a:t>开头的三进制串个数</a:t>
                </a:r>
                <a:r>
                  <a:rPr lang="en-US" altLang="zh-CN" b="1" dirty="0">
                    <a:solidFill>
                      <a:schemeClr val="accent6">
                        <a:lumMod val="50000"/>
                      </a:schemeClr>
                    </a:solidFill>
                  </a:rPr>
                  <a:t>	</a:t>
                </a: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𝟐</m:t>
                        </m:r>
                      </m:sup>
                    </m:sSubSup>
                  </m:oMath>
                </a14:m>
                <a:r>
                  <a:rPr lang="zh-CN" altLang="en-US" b="1" dirty="0">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𝟐</m:t>
                    </m:r>
                  </m:oMath>
                </a14:m>
                <a:r>
                  <a:rPr lang="zh-CN" altLang="en-US" b="1" dirty="0">
                    <a:solidFill>
                      <a:schemeClr val="accent6">
                        <a:lumMod val="50000"/>
                      </a:schemeClr>
                    </a:solidFill>
                  </a:rPr>
                  <a:t>开头的三进制串个数</a:t>
                </a:r>
              </a:p>
            </p:txBody>
          </p:sp>
        </mc:Choice>
        <mc:Fallback xmlns="">
          <p:sp>
            <p:nvSpPr>
              <p:cNvPr id="12" name="文本框 11">
                <a:extLst>
                  <a:ext uri="{FF2B5EF4-FFF2-40B4-BE49-F238E27FC236}">
                    <a16:creationId xmlns:a16="http://schemas.microsoft.com/office/drawing/2014/main" id="{5B773F71-5DCA-4D2F-8945-4676A139BD1F}"/>
                  </a:ext>
                </a:extLst>
              </p:cNvPr>
              <p:cNvSpPr txBox="1">
                <a:spLocks noRot="1" noChangeAspect="1" noMove="1" noResize="1" noEditPoints="1" noAdjustHandles="1" noChangeArrowheads="1" noChangeShapeType="1" noTextEdit="1"/>
              </p:cNvSpPr>
              <p:nvPr/>
            </p:nvSpPr>
            <p:spPr>
              <a:xfrm>
                <a:off x="772032" y="1801227"/>
                <a:ext cx="10643879" cy="735714"/>
              </a:xfrm>
              <a:prstGeom prst="rect">
                <a:avLst/>
              </a:prstGeom>
              <a:blipFill>
                <a:blip r:embed="rId4"/>
                <a:stretch>
                  <a:fillRect t="-3306"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D8CA01-B349-44FB-9CDE-517C37874615}"/>
                  </a:ext>
                </a:extLst>
              </p:cNvPr>
              <p:cNvSpPr txBox="1"/>
              <p:nvPr/>
            </p:nvSpPr>
            <p:spPr>
              <a:xfrm>
                <a:off x="7785745" y="5616069"/>
                <a:ext cx="3206814" cy="806439"/>
              </a:xfrm>
              <a:prstGeom prst="rect">
                <a:avLst/>
              </a:prstGeom>
              <a:solidFill>
                <a:schemeClr val="accent2">
                  <a:lumMod val="20000"/>
                  <a:lumOff val="80000"/>
                </a:schemeClr>
              </a:solidFill>
            </p:spPr>
            <p:txBody>
              <a:bodyPr wrap="square"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Sub>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ub>
                      </m:sSub>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r>
                        <a:rPr lang="en-US" altLang="zh-CN" b="1" i="1">
                          <a:solidFill>
                            <a:srgbClr val="C00000"/>
                          </a:solidFill>
                          <a:latin typeface="Cambria Math" panose="02040503050406030204" pitchFamily="18" charset="0"/>
                        </a:rPr>
                        <m:t>⋅</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𝟑</m:t>
                          </m:r>
                        </m:e>
                        <m:sup>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up>
                      </m:sSup>
                    </m:oMath>
                  </m:oMathPara>
                </a14:m>
                <a:endParaRPr lang="en-US" altLang="zh-CN" b="1" i="1">
                  <a:solidFill>
                    <a:srgbClr val="C00000"/>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𝟎</m:t>
                          </m:r>
                        </m:sub>
                      </m:sSub>
                      <m: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 </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𝟑</m:t>
                      </m:r>
                    </m:oMath>
                  </m:oMathPara>
                </a14:m>
                <a:endParaRPr lang="zh-CN" altLang="en-US">
                  <a:solidFill>
                    <a:srgbClr val="C00000"/>
                  </a:solidFill>
                </a:endParaRPr>
              </a:p>
            </p:txBody>
          </p:sp>
        </mc:Choice>
        <mc:Fallback xmlns="">
          <p:sp>
            <p:nvSpPr>
              <p:cNvPr id="11" name="文本框 10">
                <a:extLst>
                  <a:ext uri="{FF2B5EF4-FFF2-40B4-BE49-F238E27FC236}">
                    <a16:creationId xmlns:a16="http://schemas.microsoft.com/office/drawing/2014/main" id="{31D8CA01-B349-44FB-9CDE-517C37874615}"/>
                  </a:ext>
                </a:extLst>
              </p:cNvPr>
              <p:cNvSpPr txBox="1">
                <a:spLocks noRot="1" noChangeAspect="1" noMove="1" noResize="1" noEditPoints="1" noAdjustHandles="1" noChangeArrowheads="1" noChangeShapeType="1" noTextEdit="1"/>
              </p:cNvSpPr>
              <p:nvPr/>
            </p:nvSpPr>
            <p:spPr>
              <a:xfrm>
                <a:off x="7785745" y="5616069"/>
                <a:ext cx="3206814" cy="806439"/>
              </a:xfrm>
              <a:prstGeom prst="rect">
                <a:avLst/>
              </a:prstGeom>
              <a:blipFill>
                <a:blip r:embed="rId5"/>
                <a:stretch>
                  <a:fillRect/>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0B97D6B9-1E33-4CF1-94ED-5B9F04799B5E}"/>
              </a:ext>
            </a:extLst>
          </p:cNvPr>
          <p:cNvGrpSpPr/>
          <p:nvPr/>
        </p:nvGrpSpPr>
        <p:grpSpPr>
          <a:xfrm>
            <a:off x="911443" y="2619006"/>
            <a:ext cx="10365059" cy="2881154"/>
            <a:chOff x="911443" y="2619006"/>
            <a:chExt cx="10365059" cy="2881154"/>
          </a:xfrm>
        </p:grpSpPr>
        <p:grpSp>
          <p:nvGrpSpPr>
            <p:cNvPr id="28" name="组合 27">
              <a:extLst>
                <a:ext uri="{FF2B5EF4-FFF2-40B4-BE49-F238E27FC236}">
                  <a16:creationId xmlns:a16="http://schemas.microsoft.com/office/drawing/2014/main" id="{3A340BB9-2B94-44A0-9817-0698E794DEF7}"/>
                </a:ext>
              </a:extLst>
            </p:cNvPr>
            <p:cNvGrpSpPr/>
            <p:nvPr/>
          </p:nvGrpSpPr>
          <p:grpSpPr>
            <a:xfrm>
              <a:off x="911443" y="2619006"/>
              <a:ext cx="10365059" cy="2881154"/>
              <a:chOff x="532852" y="2598668"/>
              <a:chExt cx="10365059" cy="2881154"/>
            </a:xfrm>
          </p:grpSpPr>
          <p:sp>
            <p:nvSpPr>
              <p:cNvPr id="25" name="矩形 24">
                <a:extLst>
                  <a:ext uri="{FF2B5EF4-FFF2-40B4-BE49-F238E27FC236}">
                    <a16:creationId xmlns:a16="http://schemas.microsoft.com/office/drawing/2014/main" id="{EC051C7E-50D7-4F0F-B066-B815EBE10939}"/>
                  </a:ext>
                </a:extLst>
              </p:cNvPr>
              <p:cNvSpPr/>
              <p:nvPr/>
            </p:nvSpPr>
            <p:spPr>
              <a:xfrm>
                <a:off x="532852" y="2598668"/>
                <a:ext cx="10365059" cy="2881154"/>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83E672BC-4D34-4DFD-97A9-2515DB031134}"/>
                  </a:ext>
                </a:extLst>
              </p:cNvPr>
              <p:cNvGrpSpPr/>
              <p:nvPr/>
            </p:nvGrpSpPr>
            <p:grpSpPr>
              <a:xfrm>
                <a:off x="592770" y="2644934"/>
                <a:ext cx="10186954" cy="2769737"/>
                <a:chOff x="684155" y="2219321"/>
                <a:chExt cx="10186954" cy="2769737"/>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44CE8DA-479C-40A2-944E-652823655326}"/>
                        </a:ext>
                      </a:extLst>
                    </p:cNvPr>
                    <p:cNvSpPr txBox="1"/>
                    <p:nvPr/>
                  </p:nvSpPr>
                  <p:spPr>
                    <a:xfrm>
                      <a:off x="684155" y="3429000"/>
                      <a:ext cx="7361249" cy="1077218"/>
                    </a:xfrm>
                    <a:prstGeom prst="rect">
                      <a:avLst/>
                    </a:prstGeom>
                    <a:solidFill>
                      <a:schemeClr val="accent2">
                        <a:lumMod val="20000"/>
                        <a:lumOff val="80000"/>
                      </a:schemeClr>
                    </a:solidFill>
                    <a:ln>
                      <a:noFill/>
                    </a:ln>
                  </p:spPr>
                  <p:txBody>
                    <a:bodyPr wrap="square" rtlCol="0">
                      <a:spAutoFit/>
                    </a:bodyPr>
                    <a:lstStyle/>
                    <a:p>
                      <a:pPr>
                        <a:spcBef>
                          <a:spcPts val="600"/>
                        </a:spcBef>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0" smtClean="0">
                              <a:solidFill>
                                <a:schemeClr val="accent6">
                                  <a:lumMod val="50000"/>
                                </a:schemeClr>
                              </a:solidFill>
                              <a:latin typeface="Cambria Math" panose="02040503050406030204" pitchFamily="18" charset="0"/>
                            </a:rPr>
                            <m:t>𝟏</m:t>
                          </m:r>
                          <m:r>
                            <a:rPr lang="en-US" altLang="zh-CN" b="1" i="1" smtClean="0">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a:solidFill>
                                <a:srgbClr val="C00000"/>
                              </a:solidFill>
                              <a:latin typeface="Cambria Math" panose="02040503050406030204" pitchFamily="18" charset="0"/>
                            </a:rPr>
                            <m:t>𝒏</m:t>
                          </m:r>
                          <m:r>
                            <a:rPr lang="en-US" altLang="zh-CN" b="1">
                              <a:solidFill>
                                <a:srgbClr val="C00000"/>
                              </a:solidFill>
                              <a:latin typeface="Cambria Math" panose="02040503050406030204" pitchFamily="18" charset="0"/>
                            </a:rPr>
                            <m:t>−</m:t>
                          </m:r>
                          <m:r>
                            <a:rPr lang="en-US" altLang="zh-CN" b="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a:solidFill>
                                <a:srgbClr val="C00000"/>
                              </a:solidFill>
                              <a:latin typeface="Cambria Math" panose="02040503050406030204" pitchFamily="18" charset="0"/>
                            </a:rPr>
                            <m:t>𝑷</m:t>
                          </m:r>
                        </m:oMath>
                      </a14:m>
                      <a:r>
                        <a:rPr lang="zh-CN" altLang="en-US" b="1">
                          <a:solidFill>
                            <a:srgbClr val="C00000"/>
                          </a:solidFill>
                        </a:rPr>
                        <a:t>以</a:t>
                      </a:r>
                      <a14:m>
                        <m:oMath xmlns:m="http://schemas.openxmlformats.org/officeDocument/2006/math">
                          <m:r>
                            <a:rPr lang="en-US" altLang="zh-CN" b="1">
                              <a:solidFill>
                                <a:srgbClr val="C00000"/>
                              </a:solidFill>
                              <a:latin typeface="Cambria Math" panose="02040503050406030204" pitchFamily="18" charset="0"/>
                            </a:rPr>
                            <m:t>𝟎</m:t>
                          </m:r>
                        </m:oMath>
                      </a14:m>
                      <a:r>
                        <a:rPr lang="zh-CN" altLang="en-US" b="1">
                          <a:solidFill>
                            <a:srgbClr val="C00000"/>
                          </a:solidFill>
                        </a:rPr>
                        <a:t>开头</a:t>
                      </a:r>
                      <a:r>
                        <a:rPr lang="zh-CN" altLang="en-US" b="1">
                          <a:solidFill>
                            <a:schemeClr val="accent6">
                              <a:lumMod val="50000"/>
                            </a:schemeClr>
                          </a:solidFill>
                        </a:rPr>
                        <a:t>的串一一对应</a:t>
                      </a:r>
                      <a:endParaRPr lang="en-US" altLang="zh-CN" b="1">
                        <a:solidFill>
                          <a:schemeClr val="accent6">
                            <a:lumMod val="50000"/>
                          </a:schemeClr>
                        </a:solidFill>
                      </a:endParaRPr>
                    </a:p>
                    <a:p>
                      <a:pPr>
                        <a:spcBef>
                          <a:spcPts val="600"/>
                        </a:spcBef>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𝟏</m:t>
                          </m:r>
                          <m:r>
                            <a:rPr lang="en-US" altLang="zh-CN" b="1" i="1">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a:solidFill>
                                <a:srgbClr val="C00000"/>
                              </a:solidFill>
                              <a:latin typeface="Cambria Math" panose="02040503050406030204" pitchFamily="18" charset="0"/>
                            </a:rPr>
                            <m:t>𝒏</m:t>
                          </m:r>
                          <m:r>
                            <a:rPr lang="en-US" altLang="zh-CN" b="1">
                              <a:solidFill>
                                <a:srgbClr val="C00000"/>
                              </a:solidFill>
                              <a:latin typeface="Cambria Math" panose="02040503050406030204" pitchFamily="18" charset="0"/>
                            </a:rPr>
                            <m:t>−</m:t>
                          </m:r>
                          <m:r>
                            <a:rPr lang="en-US" altLang="zh-CN" b="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a:solidFill>
                                <a:srgbClr val="C00000"/>
                              </a:solidFill>
                              <a:latin typeface="Cambria Math" panose="02040503050406030204" pitchFamily="18" charset="0"/>
                            </a:rPr>
                            <m:t>𝑷</m:t>
                          </m:r>
                        </m:oMath>
                      </a14:m>
                      <a:r>
                        <a:rPr lang="zh-CN" altLang="en-US" b="1">
                          <a:solidFill>
                            <a:srgbClr val="C00000"/>
                          </a:solidFill>
                        </a:rPr>
                        <a:t>以</a:t>
                      </a:r>
                      <a14:m>
                        <m:oMath xmlns:m="http://schemas.openxmlformats.org/officeDocument/2006/math">
                          <m:r>
                            <a:rPr lang="en-US" altLang="zh-CN" b="1">
                              <a:solidFill>
                                <a:srgbClr val="C00000"/>
                              </a:solidFill>
                              <a:latin typeface="Cambria Math" panose="02040503050406030204" pitchFamily="18" charset="0"/>
                            </a:rPr>
                            <m:t>𝟐</m:t>
                          </m:r>
                        </m:oMath>
                      </a14:m>
                      <a:r>
                        <a:rPr lang="zh-CN" altLang="en-US" b="1">
                          <a:solidFill>
                            <a:srgbClr val="C00000"/>
                          </a:solidFill>
                        </a:rPr>
                        <a:t>开头</a:t>
                      </a:r>
                      <a:r>
                        <a:rPr lang="zh-CN" altLang="en-US" b="1">
                          <a:solidFill>
                            <a:schemeClr val="accent6">
                              <a:lumMod val="50000"/>
                            </a:schemeClr>
                          </a:solidFill>
                        </a:rPr>
                        <a:t>的串一一对应</a:t>
                      </a:r>
                      <a:endParaRPr lang="en-US" altLang="zh-CN" b="1">
                        <a:solidFill>
                          <a:schemeClr val="accent6">
                            <a:lumMod val="50000"/>
                          </a:schemeClr>
                        </a:solidFill>
                      </a:endParaRPr>
                    </a:p>
                    <a:p>
                      <a:pPr>
                        <a:spcBef>
                          <a:spcPts val="600"/>
                        </a:spcBef>
                      </a:pPr>
                      <a:r>
                        <a:rPr lang="zh-CN" altLang="en-US" b="1">
                          <a:solidFill>
                            <a:srgbClr val="0000FF"/>
                          </a:solidFill>
                        </a:rPr>
                        <a:t>不难包含以</a:t>
                      </a:r>
                      <a14:m>
                        <m:oMath xmlns:m="http://schemas.openxmlformats.org/officeDocument/2006/math">
                          <m:r>
                            <a:rPr lang="en-US" altLang="zh-CN" b="1">
                              <a:solidFill>
                                <a:srgbClr val="0000FF"/>
                              </a:solidFill>
                              <a:latin typeface="Cambria Math" panose="02040503050406030204" pitchFamily="18" charset="0"/>
                            </a:rPr>
                            <m:t>𝟏𝟏</m:t>
                          </m:r>
                        </m:oMath>
                      </a14:m>
                      <a:r>
                        <a:rPr lang="zh-CN" altLang="en-US" b="1">
                          <a:solidFill>
                            <a:srgbClr val="0000FF"/>
                          </a:solidFill>
                        </a:rPr>
                        <a:t>开头的串</a:t>
                      </a:r>
                      <a:endParaRPr lang="en-US" altLang="zh-CN" b="1">
                        <a:solidFill>
                          <a:srgbClr val="0000FF"/>
                        </a:solidFill>
                      </a:endParaRPr>
                    </a:p>
                  </p:txBody>
                </p:sp>
              </mc:Choice>
              <mc:Fallback xmlns="">
                <p:sp>
                  <p:nvSpPr>
                    <p:cNvPr id="14" name="文本框 13">
                      <a:extLst>
                        <a:ext uri="{FF2B5EF4-FFF2-40B4-BE49-F238E27FC236}">
                          <a16:creationId xmlns:a16="http://schemas.microsoft.com/office/drawing/2014/main" id="{044CE8DA-479C-40A2-944E-652823655326}"/>
                        </a:ext>
                      </a:extLst>
                    </p:cNvPr>
                    <p:cNvSpPr txBox="1">
                      <a:spLocks noRot="1" noChangeAspect="1" noMove="1" noResize="1" noEditPoints="1" noAdjustHandles="1" noChangeArrowheads="1" noChangeShapeType="1" noTextEdit="1"/>
                    </p:cNvSpPr>
                    <p:nvPr/>
                  </p:nvSpPr>
                  <p:spPr>
                    <a:xfrm>
                      <a:off x="684155" y="3429000"/>
                      <a:ext cx="7361249" cy="1077218"/>
                    </a:xfrm>
                    <a:prstGeom prst="rect">
                      <a:avLst/>
                    </a:prstGeom>
                    <a:blipFill>
                      <a:blip r:embed="rId6"/>
                      <a:stretch>
                        <a:fillRect l="-662" t="-3409" r="-414" b="-852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F45B1C9-AF54-45A6-8D1A-F101BAB65790}"/>
                        </a:ext>
                      </a:extLst>
                    </p:cNvPr>
                    <p:cNvSpPr txBox="1"/>
                    <p:nvPr/>
                  </p:nvSpPr>
                  <p:spPr>
                    <a:xfrm>
                      <a:off x="684155" y="2219321"/>
                      <a:ext cx="7410587" cy="1077218"/>
                    </a:xfrm>
                    <a:prstGeom prst="rect">
                      <a:avLst/>
                    </a:prstGeom>
                    <a:solidFill>
                      <a:schemeClr val="accent2">
                        <a:lumMod val="20000"/>
                        <a:lumOff val="80000"/>
                      </a:schemeClr>
                    </a:solidFill>
                    <a:ln>
                      <a:noFill/>
                    </a:ln>
                  </p:spPr>
                  <p:txBody>
                    <a:bodyPr wrap="square" rtlCol="0">
                      <a:spAutoFit/>
                    </a:bodyPr>
                    <a:lstStyle/>
                    <a:p>
                      <a:pPr>
                        <a:spcBef>
                          <a:spcPts val="600"/>
                        </a:spcBef>
                      </a:pPr>
                      <a:r>
                        <a:rPr lang="zh-CN" altLang="en-US" b="1" dirty="0">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𝟎𝟏</m:t>
                          </m:r>
                        </m:oMath>
                      </a14:m>
                      <a:r>
                        <a:rPr lang="zh-CN" altLang="en-US" b="1" dirty="0">
                          <a:solidFill>
                            <a:schemeClr val="accent6">
                              <a:lumMod val="50000"/>
                            </a:schemeClr>
                          </a:solidFill>
                        </a:rPr>
                        <a:t>开头的串与</a:t>
                      </a:r>
                      <a:r>
                        <a:rPr lang="zh-CN" altLang="en-US" b="1" dirty="0">
                          <a:solidFill>
                            <a:srgbClr val="C00000"/>
                          </a:solidFill>
                        </a:rPr>
                        <a:t>长为</a:t>
                      </a:r>
                      <a14:m>
                        <m:oMath xmlns:m="http://schemas.openxmlformats.org/officeDocument/2006/math">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oMath>
                      </a14:m>
                      <a:r>
                        <a:rPr lang="zh-CN" altLang="en-US" b="1" dirty="0">
                          <a:solidFill>
                            <a:srgbClr val="C00000"/>
                          </a:solidFill>
                        </a:rPr>
                        <a:t>有性质</a:t>
                      </a:r>
                      <a14:m>
                        <m:oMath xmlns:m="http://schemas.openxmlformats.org/officeDocument/2006/math">
                          <m:r>
                            <a:rPr lang="en-US" altLang="zh-CN" b="1" i="1">
                              <a:solidFill>
                                <a:srgbClr val="C00000"/>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i="1">
                              <a:solidFill>
                                <a:srgbClr val="C00000"/>
                              </a:solidFill>
                              <a:latin typeface="Cambria Math" panose="02040503050406030204" pitchFamily="18" charset="0"/>
                            </a:rPr>
                            <m:t>𝟏</m:t>
                          </m:r>
                        </m:oMath>
                      </a14:m>
                      <a:r>
                        <a:rPr lang="zh-CN" altLang="en-US" b="1" dirty="0">
                          <a:solidFill>
                            <a:srgbClr val="C00000"/>
                          </a:solidFill>
                        </a:rPr>
                        <a:t>开头</a:t>
                      </a:r>
                      <a:r>
                        <a:rPr lang="zh-CN" altLang="en-US" b="1" dirty="0">
                          <a:solidFill>
                            <a:schemeClr val="accent6">
                              <a:lumMod val="50000"/>
                            </a:schemeClr>
                          </a:solidFill>
                        </a:rPr>
                        <a:t>的串一一对应</a:t>
                      </a:r>
                      <a:endParaRPr lang="en-US" altLang="zh-CN" b="1" dirty="0">
                        <a:solidFill>
                          <a:schemeClr val="accent6">
                            <a:lumMod val="50000"/>
                          </a:schemeClr>
                        </a:solidFill>
                      </a:endParaRPr>
                    </a:p>
                    <a:p>
                      <a:pPr>
                        <a:spcBef>
                          <a:spcPts val="600"/>
                        </a:spcBef>
                      </a:pPr>
                      <a:r>
                        <a:rPr lang="zh-CN" altLang="en-US" b="1" dirty="0">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dirty="0">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dirty="0">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𝟎</m:t>
                          </m:r>
                          <m:r>
                            <a:rPr lang="en-US" altLang="zh-CN" b="1" i="1">
                              <a:solidFill>
                                <a:schemeClr val="accent6">
                                  <a:lumMod val="50000"/>
                                </a:schemeClr>
                              </a:solidFill>
                              <a:latin typeface="Cambria Math" panose="02040503050406030204" pitchFamily="18" charset="0"/>
                            </a:rPr>
                            <m:t>𝟐</m:t>
                          </m:r>
                        </m:oMath>
                      </a14:m>
                      <a:r>
                        <a:rPr lang="zh-CN" altLang="en-US" b="1" dirty="0">
                          <a:solidFill>
                            <a:schemeClr val="accent6">
                              <a:lumMod val="50000"/>
                            </a:schemeClr>
                          </a:solidFill>
                        </a:rPr>
                        <a:t>开头的串与</a:t>
                      </a:r>
                      <a:r>
                        <a:rPr lang="zh-CN" altLang="en-US" b="1" dirty="0">
                          <a:solidFill>
                            <a:srgbClr val="C00000"/>
                          </a:solidFill>
                        </a:rPr>
                        <a:t>长为</a:t>
                      </a:r>
                      <a14:m>
                        <m:oMath xmlns:m="http://schemas.openxmlformats.org/officeDocument/2006/math">
                          <m:r>
                            <a:rPr lang="en-US" altLang="zh-CN" b="1">
                              <a:solidFill>
                                <a:srgbClr val="C00000"/>
                              </a:solidFill>
                              <a:latin typeface="Cambria Math" panose="02040503050406030204" pitchFamily="18" charset="0"/>
                            </a:rPr>
                            <m:t>𝒏</m:t>
                          </m:r>
                          <m:r>
                            <a:rPr lang="en-US" altLang="zh-CN" b="1">
                              <a:solidFill>
                                <a:srgbClr val="C00000"/>
                              </a:solidFill>
                              <a:latin typeface="Cambria Math" panose="02040503050406030204" pitchFamily="18" charset="0"/>
                            </a:rPr>
                            <m:t>−</m:t>
                          </m:r>
                          <m:r>
                            <a:rPr lang="en-US" altLang="zh-CN" b="1">
                              <a:solidFill>
                                <a:srgbClr val="C00000"/>
                              </a:solidFill>
                              <a:latin typeface="Cambria Math" panose="02040503050406030204" pitchFamily="18" charset="0"/>
                            </a:rPr>
                            <m:t>𝟏</m:t>
                          </m:r>
                        </m:oMath>
                      </a14:m>
                      <a:r>
                        <a:rPr lang="zh-CN" altLang="en-US" b="1" dirty="0">
                          <a:solidFill>
                            <a:srgbClr val="C00000"/>
                          </a:solidFill>
                        </a:rPr>
                        <a:t>有性质</a:t>
                      </a:r>
                      <a14:m>
                        <m:oMath xmlns:m="http://schemas.openxmlformats.org/officeDocument/2006/math">
                          <m:r>
                            <a:rPr lang="en-US" altLang="zh-CN" b="1">
                              <a:solidFill>
                                <a:srgbClr val="C00000"/>
                              </a:solidFill>
                              <a:latin typeface="Cambria Math" panose="02040503050406030204" pitchFamily="18" charset="0"/>
                            </a:rPr>
                            <m:t>𝑷</m:t>
                          </m:r>
                        </m:oMath>
                      </a14:m>
                      <a:r>
                        <a:rPr lang="zh-CN" altLang="en-US" b="1" dirty="0">
                          <a:solidFill>
                            <a:srgbClr val="C00000"/>
                          </a:solidFill>
                        </a:rPr>
                        <a:t>以</a:t>
                      </a:r>
                      <a14:m>
                        <m:oMath xmlns:m="http://schemas.openxmlformats.org/officeDocument/2006/math">
                          <m:r>
                            <a:rPr lang="en-US" altLang="zh-CN" b="1">
                              <a:solidFill>
                                <a:srgbClr val="C00000"/>
                              </a:solidFill>
                              <a:latin typeface="Cambria Math" panose="02040503050406030204" pitchFamily="18" charset="0"/>
                            </a:rPr>
                            <m:t>𝟐</m:t>
                          </m:r>
                        </m:oMath>
                      </a14:m>
                      <a:r>
                        <a:rPr lang="zh-CN" altLang="en-US" b="1" dirty="0">
                          <a:solidFill>
                            <a:srgbClr val="C00000"/>
                          </a:solidFill>
                        </a:rPr>
                        <a:t>开头</a:t>
                      </a:r>
                      <a:r>
                        <a:rPr lang="zh-CN" altLang="en-US" b="1" dirty="0">
                          <a:solidFill>
                            <a:schemeClr val="accent6">
                              <a:lumMod val="50000"/>
                            </a:schemeClr>
                          </a:solidFill>
                        </a:rPr>
                        <a:t>的串一一对应</a:t>
                      </a:r>
                      <a:endParaRPr lang="en-US" altLang="zh-CN" b="1" dirty="0">
                        <a:solidFill>
                          <a:schemeClr val="accent6">
                            <a:lumMod val="50000"/>
                          </a:schemeClr>
                        </a:solidFill>
                      </a:endParaRPr>
                    </a:p>
                    <a:p>
                      <a:pPr>
                        <a:spcBef>
                          <a:spcPts val="600"/>
                        </a:spcBef>
                      </a:pPr>
                      <a:r>
                        <a:rPr lang="zh-CN" altLang="en-US" b="1" dirty="0">
                          <a:solidFill>
                            <a:srgbClr val="0000FF"/>
                          </a:solidFill>
                        </a:rPr>
                        <a:t>不能包含以</a:t>
                      </a:r>
                      <a14:m>
                        <m:oMath xmlns:m="http://schemas.openxmlformats.org/officeDocument/2006/math">
                          <m:r>
                            <a:rPr lang="en-US" altLang="zh-CN" b="1" i="1" smtClean="0">
                              <a:solidFill>
                                <a:srgbClr val="0000FF"/>
                              </a:solidFill>
                              <a:latin typeface="Cambria Math" panose="02040503050406030204" pitchFamily="18" charset="0"/>
                            </a:rPr>
                            <m:t>𝟎</m:t>
                          </m:r>
                          <m:r>
                            <a:rPr lang="en-US" altLang="zh-CN" b="1" i="1">
                              <a:solidFill>
                                <a:srgbClr val="0000FF"/>
                              </a:solidFill>
                              <a:latin typeface="Cambria Math" panose="02040503050406030204" pitchFamily="18" charset="0"/>
                            </a:rPr>
                            <m:t>𝟎</m:t>
                          </m:r>
                        </m:oMath>
                      </a14:m>
                      <a:r>
                        <a:rPr lang="zh-CN" altLang="en-US" b="1" dirty="0">
                          <a:solidFill>
                            <a:srgbClr val="0000FF"/>
                          </a:solidFill>
                        </a:rPr>
                        <a:t>开头的串</a:t>
                      </a:r>
                      <a:endParaRPr lang="en-US" altLang="zh-CN" b="1" dirty="0">
                        <a:solidFill>
                          <a:srgbClr val="0000FF"/>
                        </a:solidFill>
                      </a:endParaRPr>
                    </a:p>
                  </p:txBody>
                </p:sp>
              </mc:Choice>
              <mc:Fallback xmlns="">
                <p:sp>
                  <p:nvSpPr>
                    <p:cNvPr id="15" name="文本框 14">
                      <a:extLst>
                        <a:ext uri="{FF2B5EF4-FFF2-40B4-BE49-F238E27FC236}">
                          <a16:creationId xmlns:a16="http://schemas.microsoft.com/office/drawing/2014/main" id="{EF45B1C9-AF54-45A6-8D1A-F101BAB65790}"/>
                        </a:ext>
                      </a:extLst>
                    </p:cNvPr>
                    <p:cNvSpPr txBox="1">
                      <a:spLocks noRot="1" noChangeAspect="1" noMove="1" noResize="1" noEditPoints="1" noAdjustHandles="1" noChangeArrowheads="1" noChangeShapeType="1" noTextEdit="1"/>
                    </p:cNvSpPr>
                    <p:nvPr/>
                  </p:nvSpPr>
                  <p:spPr>
                    <a:xfrm>
                      <a:off x="684155" y="2219321"/>
                      <a:ext cx="7410587" cy="1077218"/>
                    </a:xfrm>
                    <a:prstGeom prst="rect">
                      <a:avLst/>
                    </a:prstGeom>
                    <a:blipFill>
                      <a:blip r:embed="rId7"/>
                      <a:stretch>
                        <a:fillRect l="-658" t="-2825" b="-791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6F8980D-4374-4176-91F3-36B50ED0DF8D}"/>
                        </a:ext>
                      </a:extLst>
                    </p:cNvPr>
                    <p:cNvSpPr txBox="1"/>
                    <p:nvPr/>
                  </p:nvSpPr>
                  <p:spPr>
                    <a:xfrm>
                      <a:off x="684155" y="4619726"/>
                      <a:ext cx="7308622" cy="369332"/>
                    </a:xfrm>
                    <a:prstGeom prst="rect">
                      <a:avLst/>
                    </a:prstGeom>
                    <a:solidFill>
                      <a:schemeClr val="accent2">
                        <a:lumMod val="20000"/>
                        <a:lumOff val="80000"/>
                      </a:schemeClr>
                    </a:solidFill>
                    <a:ln>
                      <a:noFill/>
                    </a:ln>
                  </p:spPr>
                  <p:txBody>
                    <a:bodyPr wrap="square" rtlCol="0">
                      <a:spAutoFit/>
                    </a:bodyPr>
                    <a:lstStyle/>
                    <a:p>
                      <a:pPr>
                        <a:spcBef>
                          <a:spcPts val="600"/>
                        </a:spcBef>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开头的串与</a:t>
                      </a:r>
                      <a:r>
                        <a:rPr lang="zh-CN" altLang="en-US" b="1">
                          <a:solidFill>
                            <a:srgbClr val="C00000"/>
                          </a:solidFill>
                        </a:rPr>
                        <a:t>长度为</a:t>
                      </a:r>
                      <a14:m>
                        <m:oMath xmlns:m="http://schemas.openxmlformats.org/officeDocument/2006/math">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i="1">
                              <a:solidFill>
                                <a:srgbClr val="C00000"/>
                              </a:solidFill>
                              <a:latin typeface="Cambria Math" panose="02040503050406030204" pitchFamily="18" charset="0"/>
                            </a:rPr>
                            <m:t>𝑷</m:t>
                          </m:r>
                        </m:oMath>
                      </a14:m>
                      <a:r>
                        <a:rPr lang="zh-CN" altLang="en-US" b="1">
                          <a:solidFill>
                            <a:srgbClr val="C00000"/>
                          </a:solidFill>
                        </a:rPr>
                        <a:t>的三进制串</a:t>
                      </a:r>
                      <a:r>
                        <a:rPr lang="zh-CN" altLang="en-US" b="1">
                          <a:solidFill>
                            <a:schemeClr val="accent6">
                              <a:lumMod val="50000"/>
                            </a:schemeClr>
                          </a:solidFill>
                        </a:rPr>
                        <a:t>一一对应</a:t>
                      </a:r>
                      <a:endParaRPr lang="en-US" altLang="zh-CN" b="1">
                        <a:solidFill>
                          <a:schemeClr val="accent6">
                            <a:lumMod val="50000"/>
                          </a:schemeClr>
                        </a:solidFill>
                      </a:endParaRPr>
                    </a:p>
                  </p:txBody>
                </p:sp>
              </mc:Choice>
              <mc:Fallback xmlns="">
                <p:sp>
                  <p:nvSpPr>
                    <p:cNvPr id="16" name="文本框 15">
                      <a:extLst>
                        <a:ext uri="{FF2B5EF4-FFF2-40B4-BE49-F238E27FC236}">
                          <a16:creationId xmlns:a16="http://schemas.microsoft.com/office/drawing/2014/main" id="{56F8980D-4374-4176-91F3-36B50ED0DF8D}"/>
                        </a:ext>
                      </a:extLst>
                    </p:cNvPr>
                    <p:cNvSpPr txBox="1">
                      <a:spLocks noRot="1" noChangeAspect="1" noMove="1" noResize="1" noEditPoints="1" noAdjustHandles="1" noChangeArrowheads="1" noChangeShapeType="1" noTextEdit="1"/>
                    </p:cNvSpPr>
                    <p:nvPr/>
                  </p:nvSpPr>
                  <p:spPr>
                    <a:xfrm>
                      <a:off x="684155" y="4619726"/>
                      <a:ext cx="7308622" cy="369332"/>
                    </a:xfrm>
                    <a:prstGeom prst="rect">
                      <a:avLst/>
                    </a:prstGeom>
                    <a:blipFill>
                      <a:blip r:embed="rId8"/>
                      <a:stretch>
                        <a:fillRect l="-667" t="-9836" r="-584" b="-245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1EAA896-8A69-4639-94FB-B71D600D8955}"/>
                        </a:ext>
                      </a:extLst>
                    </p:cNvPr>
                    <p:cNvSpPr txBox="1"/>
                    <p:nvPr/>
                  </p:nvSpPr>
                  <p:spPr>
                    <a:xfrm>
                      <a:off x="8725174" y="2563678"/>
                      <a:ext cx="2033967" cy="388504"/>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𝟎</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𝟏</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𝟐</m:t>
                                </m:r>
                              </m:sup>
                            </m:sSubSup>
                          </m:oMath>
                        </m:oMathPara>
                      </a14:m>
                      <a:endParaRPr lang="zh-CN" altLang="en-US">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01EAA896-8A69-4639-94FB-B71D600D8955}"/>
                        </a:ext>
                      </a:extLst>
                    </p:cNvPr>
                    <p:cNvSpPr txBox="1">
                      <a:spLocks noRot="1" noChangeAspect="1" noMove="1" noResize="1" noEditPoints="1" noAdjustHandles="1" noChangeArrowheads="1" noChangeShapeType="1" noTextEdit="1"/>
                    </p:cNvSpPr>
                    <p:nvPr/>
                  </p:nvSpPr>
                  <p:spPr>
                    <a:xfrm>
                      <a:off x="8725174" y="2563678"/>
                      <a:ext cx="2033967" cy="388504"/>
                    </a:xfrm>
                    <a:prstGeom prst="rect">
                      <a:avLst/>
                    </a:prstGeom>
                    <a:blipFill>
                      <a:blip r:embed="rId9"/>
                      <a:stretch>
                        <a:fillRect b="-158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C44F555-6CA1-4937-81EC-5A42181A6E03}"/>
                        </a:ext>
                      </a:extLst>
                    </p:cNvPr>
                    <p:cNvSpPr txBox="1"/>
                    <p:nvPr/>
                  </p:nvSpPr>
                  <p:spPr>
                    <a:xfrm>
                      <a:off x="8725175" y="3767562"/>
                      <a:ext cx="2145934" cy="389850"/>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𝟏</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𝟎</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𝟐</m:t>
                                </m:r>
                              </m:sup>
                            </m:sSubSup>
                          </m:oMath>
                        </m:oMathPara>
                      </a14:m>
                      <a:endParaRPr lang="zh-CN" altLang="en-US">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2C44F555-6CA1-4937-81EC-5A42181A6E03}"/>
                        </a:ext>
                      </a:extLst>
                    </p:cNvPr>
                    <p:cNvSpPr txBox="1">
                      <a:spLocks noRot="1" noChangeAspect="1" noMove="1" noResize="1" noEditPoints="1" noAdjustHandles="1" noChangeArrowheads="1" noChangeShapeType="1" noTextEdit="1"/>
                    </p:cNvSpPr>
                    <p:nvPr/>
                  </p:nvSpPr>
                  <p:spPr>
                    <a:xfrm>
                      <a:off x="8725175" y="3767562"/>
                      <a:ext cx="2145934" cy="389850"/>
                    </a:xfrm>
                    <a:prstGeom prst="rect">
                      <a:avLst/>
                    </a:prstGeom>
                    <a:blipFill>
                      <a:blip r:embed="rId10"/>
                      <a:stretch>
                        <a:fillRect b="-15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37C4CC6-EA3A-46D0-98E7-06FD72BA5274}"/>
                        </a:ext>
                      </a:extLst>
                    </p:cNvPr>
                    <p:cNvSpPr txBox="1"/>
                    <p:nvPr/>
                  </p:nvSpPr>
                  <p:spPr>
                    <a:xfrm>
                      <a:off x="8725173" y="4605861"/>
                      <a:ext cx="2145935" cy="375552"/>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𝟐</m:t>
                                </m:r>
                              </m:sup>
                            </m:sSubSup>
                            <m:r>
                              <a:rPr lang="en-US" altLang="zh-CN" b="1" i="1">
                                <a:solidFill>
                                  <a:srgbClr val="C00000"/>
                                </a:solidFill>
                                <a:latin typeface="Cambria Math" panose="02040503050406030204" pitchFamily="18" charset="0"/>
                              </a:rPr>
                              <m:t>= </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m:t>
                            </m:r>
                          </m:oMath>
                        </m:oMathPara>
                      </a14:m>
                      <a:endParaRPr lang="zh-CN" altLang="en-US">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A37C4CC6-EA3A-46D0-98E7-06FD72BA5274}"/>
                        </a:ext>
                      </a:extLst>
                    </p:cNvPr>
                    <p:cNvSpPr txBox="1">
                      <a:spLocks noRot="1" noChangeAspect="1" noMove="1" noResize="1" noEditPoints="1" noAdjustHandles="1" noChangeArrowheads="1" noChangeShapeType="1" noTextEdit="1"/>
                    </p:cNvSpPr>
                    <p:nvPr/>
                  </p:nvSpPr>
                  <p:spPr>
                    <a:xfrm>
                      <a:off x="8725173" y="4605861"/>
                      <a:ext cx="2145935" cy="375552"/>
                    </a:xfrm>
                    <a:prstGeom prst="rect">
                      <a:avLst/>
                    </a:prstGeom>
                    <a:blipFill>
                      <a:blip r:embed="rId11"/>
                      <a:stretch>
                        <a:fillRect/>
                      </a:stretch>
                    </a:blipFill>
                    <a:ln>
                      <a:noFill/>
                    </a:ln>
                  </p:spPr>
                  <p:txBody>
                    <a:bodyPr/>
                    <a:lstStyle/>
                    <a:p>
                      <a:r>
                        <a:rPr lang="zh-CN" altLang="en-US">
                          <a:noFill/>
                        </a:rPr>
                        <a:t> </a:t>
                      </a:r>
                    </a:p>
                  </p:txBody>
                </p:sp>
              </mc:Fallback>
            </mc:AlternateContent>
            <p:sp>
              <p:nvSpPr>
                <p:cNvPr id="21" name="箭头: 右 20">
                  <a:extLst>
                    <a:ext uri="{FF2B5EF4-FFF2-40B4-BE49-F238E27FC236}">
                      <a16:creationId xmlns:a16="http://schemas.microsoft.com/office/drawing/2014/main" id="{10330AD7-94AD-4D11-95AB-506F9CE5AD8F}"/>
                    </a:ext>
                  </a:extLst>
                </p:cNvPr>
                <p:cNvSpPr/>
                <p:nvPr/>
              </p:nvSpPr>
              <p:spPr>
                <a:xfrm>
                  <a:off x="8094742" y="2751352"/>
                  <a:ext cx="630432"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BC493567-61A5-42B7-B253-3A37C1F3C514}"/>
                    </a:ext>
                  </a:extLst>
                </p:cNvPr>
                <p:cNvSpPr/>
                <p:nvPr/>
              </p:nvSpPr>
              <p:spPr>
                <a:xfrm>
                  <a:off x="8045404" y="3962487"/>
                  <a:ext cx="679770"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761C0CA-8E86-4A7F-9C3E-EB513D2A2351}"/>
                    </a:ext>
                  </a:extLst>
                </p:cNvPr>
                <p:cNvSpPr/>
                <p:nvPr/>
              </p:nvSpPr>
              <p:spPr>
                <a:xfrm>
                  <a:off x="7992777" y="4800786"/>
                  <a:ext cx="732397"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30" name="直接连接符 29">
              <a:extLst>
                <a:ext uri="{FF2B5EF4-FFF2-40B4-BE49-F238E27FC236}">
                  <a16:creationId xmlns:a16="http://schemas.microsoft.com/office/drawing/2014/main" id="{435BBF11-6263-486D-A13B-DB35CFD3DAA0}"/>
                </a:ext>
              </a:extLst>
            </p:cNvPr>
            <p:cNvCxnSpPr/>
            <p:nvPr/>
          </p:nvCxnSpPr>
          <p:spPr>
            <a:xfrm>
              <a:off x="4193719" y="2994023"/>
              <a:ext cx="2624788"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71BAA28-F934-4313-AB0A-4C43B5158E4E}"/>
                </a:ext>
              </a:extLst>
            </p:cNvPr>
            <p:cNvCxnSpPr/>
            <p:nvPr/>
          </p:nvCxnSpPr>
          <p:spPr>
            <a:xfrm>
              <a:off x="4240884" y="3326521"/>
              <a:ext cx="2624788"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15C1AB1-769C-489A-A4B3-8021DBB66AB5}"/>
                </a:ext>
              </a:extLst>
            </p:cNvPr>
            <p:cNvCxnSpPr/>
            <p:nvPr/>
          </p:nvCxnSpPr>
          <p:spPr>
            <a:xfrm>
              <a:off x="4193719" y="4213513"/>
              <a:ext cx="2624788"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3622200A-36A6-4B9C-A3BF-DE8FB1E0C246}"/>
                </a:ext>
              </a:extLst>
            </p:cNvPr>
            <p:cNvCxnSpPr/>
            <p:nvPr/>
          </p:nvCxnSpPr>
          <p:spPr>
            <a:xfrm>
              <a:off x="4192172" y="4553472"/>
              <a:ext cx="2624788"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D584701-C6F1-4D91-9573-19A03B865236}"/>
                </a:ext>
              </a:extLst>
            </p:cNvPr>
            <p:cNvCxnSpPr>
              <a:cxnSpLocks/>
            </p:cNvCxnSpPr>
            <p:nvPr/>
          </p:nvCxnSpPr>
          <p:spPr>
            <a:xfrm>
              <a:off x="4053017" y="5392902"/>
              <a:ext cx="318285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C0859C48-DE76-464B-A0BB-2E1201D4188B}"/>
                </a:ext>
              </a:extLst>
            </p:cNvPr>
            <p:cNvCxnSpPr>
              <a:cxnSpLocks/>
            </p:cNvCxnSpPr>
            <p:nvPr/>
          </p:nvCxnSpPr>
          <p:spPr>
            <a:xfrm>
              <a:off x="9692535" y="3398133"/>
              <a:ext cx="1353812"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D8E4E5C-07A5-4667-8E2B-D9FC7D072AC2}"/>
                </a:ext>
              </a:extLst>
            </p:cNvPr>
            <p:cNvCxnSpPr>
              <a:cxnSpLocks/>
            </p:cNvCxnSpPr>
            <p:nvPr/>
          </p:nvCxnSpPr>
          <p:spPr>
            <a:xfrm>
              <a:off x="9713392" y="4596819"/>
              <a:ext cx="1279167" cy="6544"/>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C8C8071-EC99-4B74-9683-037ECE73C613}"/>
                </a:ext>
              </a:extLst>
            </p:cNvPr>
            <p:cNvCxnSpPr>
              <a:cxnSpLocks/>
            </p:cNvCxnSpPr>
            <p:nvPr/>
          </p:nvCxnSpPr>
          <p:spPr>
            <a:xfrm>
              <a:off x="9781816" y="5419223"/>
              <a:ext cx="1332955" cy="8141"/>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39">
            <a:extLst>
              <a:ext uri="{FF2B5EF4-FFF2-40B4-BE49-F238E27FC236}">
                <a16:creationId xmlns:a16="http://schemas.microsoft.com/office/drawing/2014/main" id="{57E3014E-3B5E-4568-B7AA-CEDA7C7EBD5B}"/>
              </a:ext>
            </a:extLst>
          </p:cNvPr>
          <p:cNvCxnSpPr>
            <a:cxnSpLocks/>
          </p:cNvCxnSpPr>
          <p:nvPr/>
        </p:nvCxnSpPr>
        <p:spPr>
          <a:xfrm>
            <a:off x="8489670" y="5990722"/>
            <a:ext cx="2405729"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F6F44AE-C7CC-4995-B2BF-C1539D4FC1D8}"/>
              </a:ext>
            </a:extLst>
          </p:cNvPr>
          <p:cNvSpPr txBox="1"/>
          <p:nvPr/>
        </p:nvSpPr>
        <p:spPr>
          <a:xfrm>
            <a:off x="4172540" y="2705932"/>
            <a:ext cx="2650998" cy="276999"/>
          </a:xfrm>
          <a:prstGeom prst="rect">
            <a:avLst/>
          </a:prstGeom>
          <a:solidFill>
            <a:srgbClr val="FBE5D6"/>
          </a:solidFill>
        </p:spPr>
        <p:txBody>
          <a:bodyPr wrap="square" tIns="0" bIns="0" rtlCol="0">
            <a:spAutoFit/>
          </a:bodyPr>
          <a:lstStyle/>
          <a:p>
            <a:pPr algn="ctr"/>
            <a:r>
              <a:rPr lang="en-US" altLang="zh-CN" b="1">
                <a:solidFill>
                  <a:srgbClr val="C00000"/>
                </a:solidFill>
              </a:rPr>
              <a:t>(1)</a:t>
            </a:r>
            <a:endParaRPr lang="zh-CN" altLang="en-US" b="1">
              <a:solidFill>
                <a:srgbClr val="C00000"/>
              </a:solidFill>
            </a:endParaRPr>
          </a:p>
        </p:txBody>
      </p:sp>
      <p:sp>
        <p:nvSpPr>
          <p:cNvPr id="41" name="文本框 40">
            <a:extLst>
              <a:ext uri="{FF2B5EF4-FFF2-40B4-BE49-F238E27FC236}">
                <a16:creationId xmlns:a16="http://schemas.microsoft.com/office/drawing/2014/main" id="{0A5A7B1D-FF00-485E-A806-B8DD5679B5D1}"/>
              </a:ext>
            </a:extLst>
          </p:cNvPr>
          <p:cNvSpPr txBox="1"/>
          <p:nvPr/>
        </p:nvSpPr>
        <p:spPr>
          <a:xfrm>
            <a:off x="4165962" y="3035853"/>
            <a:ext cx="2657576" cy="276999"/>
          </a:xfrm>
          <a:prstGeom prst="rect">
            <a:avLst/>
          </a:prstGeom>
          <a:solidFill>
            <a:srgbClr val="FBE5D6"/>
          </a:solidFill>
        </p:spPr>
        <p:txBody>
          <a:bodyPr wrap="square" tIns="0" bIns="0" rtlCol="0">
            <a:spAutoFit/>
          </a:bodyPr>
          <a:lstStyle/>
          <a:p>
            <a:pPr algn="ctr"/>
            <a:r>
              <a:rPr lang="en-US" altLang="zh-CN" b="1">
                <a:solidFill>
                  <a:srgbClr val="C00000"/>
                </a:solidFill>
              </a:rPr>
              <a:t>(2)</a:t>
            </a:r>
            <a:endParaRPr lang="zh-CN" altLang="en-US" b="1">
              <a:solidFill>
                <a:srgbClr val="C00000"/>
              </a:solidFill>
            </a:endParaRPr>
          </a:p>
        </p:txBody>
      </p:sp>
      <p:sp>
        <p:nvSpPr>
          <p:cNvPr id="42" name="文本框 41">
            <a:extLst>
              <a:ext uri="{FF2B5EF4-FFF2-40B4-BE49-F238E27FC236}">
                <a16:creationId xmlns:a16="http://schemas.microsoft.com/office/drawing/2014/main" id="{EF8C57C1-D516-4AC1-9996-CFF712F79E0E}"/>
              </a:ext>
            </a:extLst>
          </p:cNvPr>
          <p:cNvSpPr txBox="1"/>
          <p:nvPr/>
        </p:nvSpPr>
        <p:spPr>
          <a:xfrm>
            <a:off x="4165962" y="3914107"/>
            <a:ext cx="2657576" cy="276999"/>
          </a:xfrm>
          <a:prstGeom prst="rect">
            <a:avLst/>
          </a:prstGeom>
          <a:solidFill>
            <a:srgbClr val="FBE5D6"/>
          </a:solidFill>
        </p:spPr>
        <p:txBody>
          <a:bodyPr wrap="square" tIns="0" bIns="0" rtlCol="0">
            <a:spAutoFit/>
          </a:bodyPr>
          <a:lstStyle/>
          <a:p>
            <a:pPr algn="ctr"/>
            <a:r>
              <a:rPr lang="en-US" altLang="zh-CN" b="1">
                <a:solidFill>
                  <a:srgbClr val="C00000"/>
                </a:solidFill>
              </a:rPr>
              <a:t>(4)</a:t>
            </a:r>
            <a:endParaRPr lang="zh-CN" altLang="en-US" b="1">
              <a:solidFill>
                <a:srgbClr val="C00000"/>
              </a:solidFill>
            </a:endParaRPr>
          </a:p>
        </p:txBody>
      </p:sp>
      <p:sp>
        <p:nvSpPr>
          <p:cNvPr id="43" name="文本框 42">
            <a:extLst>
              <a:ext uri="{FF2B5EF4-FFF2-40B4-BE49-F238E27FC236}">
                <a16:creationId xmlns:a16="http://schemas.microsoft.com/office/drawing/2014/main" id="{08F0134B-1685-4318-827F-77DCD4447F48}"/>
              </a:ext>
            </a:extLst>
          </p:cNvPr>
          <p:cNvSpPr txBox="1"/>
          <p:nvPr/>
        </p:nvSpPr>
        <p:spPr>
          <a:xfrm>
            <a:off x="4165962" y="4251360"/>
            <a:ext cx="2657576" cy="276999"/>
          </a:xfrm>
          <a:prstGeom prst="rect">
            <a:avLst/>
          </a:prstGeom>
          <a:solidFill>
            <a:srgbClr val="FBE5D6"/>
          </a:solidFill>
        </p:spPr>
        <p:txBody>
          <a:bodyPr wrap="square" tIns="0" bIns="0" rtlCol="0">
            <a:spAutoFit/>
          </a:bodyPr>
          <a:lstStyle/>
          <a:p>
            <a:pPr algn="ctr"/>
            <a:r>
              <a:rPr lang="en-US" altLang="zh-CN" b="1">
                <a:solidFill>
                  <a:srgbClr val="C00000"/>
                </a:solidFill>
              </a:rPr>
              <a:t>(5)</a:t>
            </a:r>
            <a:endParaRPr lang="zh-CN" altLang="en-US" b="1">
              <a:solidFill>
                <a:srgbClr val="C00000"/>
              </a:solidFill>
            </a:endParaRPr>
          </a:p>
        </p:txBody>
      </p:sp>
      <p:sp>
        <p:nvSpPr>
          <p:cNvPr id="44" name="文本框 43">
            <a:extLst>
              <a:ext uri="{FF2B5EF4-FFF2-40B4-BE49-F238E27FC236}">
                <a16:creationId xmlns:a16="http://schemas.microsoft.com/office/drawing/2014/main" id="{1A7F4661-3EB6-499B-BFD5-55421AE3B7C2}"/>
              </a:ext>
            </a:extLst>
          </p:cNvPr>
          <p:cNvSpPr txBox="1"/>
          <p:nvPr/>
        </p:nvSpPr>
        <p:spPr>
          <a:xfrm>
            <a:off x="4046438" y="5106747"/>
            <a:ext cx="3189435" cy="276999"/>
          </a:xfrm>
          <a:prstGeom prst="rect">
            <a:avLst/>
          </a:prstGeom>
          <a:solidFill>
            <a:srgbClr val="FBE5D6"/>
          </a:solidFill>
        </p:spPr>
        <p:txBody>
          <a:bodyPr wrap="square" tIns="0" bIns="0" rtlCol="0">
            <a:spAutoFit/>
          </a:bodyPr>
          <a:lstStyle/>
          <a:p>
            <a:pPr algn="ctr"/>
            <a:r>
              <a:rPr lang="en-US" altLang="zh-CN" b="1">
                <a:solidFill>
                  <a:srgbClr val="C00000"/>
                </a:solidFill>
              </a:rPr>
              <a:t>(7)</a:t>
            </a:r>
            <a:endParaRPr lang="zh-CN" altLang="en-US" b="1">
              <a:solidFill>
                <a:srgbClr val="C00000"/>
              </a:solidFill>
            </a:endParaRPr>
          </a:p>
        </p:txBody>
      </p:sp>
      <p:sp>
        <p:nvSpPr>
          <p:cNvPr id="45" name="文本框 44">
            <a:extLst>
              <a:ext uri="{FF2B5EF4-FFF2-40B4-BE49-F238E27FC236}">
                <a16:creationId xmlns:a16="http://schemas.microsoft.com/office/drawing/2014/main" id="{E87C29FA-9543-42CC-8BFC-243C6E532580}"/>
              </a:ext>
            </a:extLst>
          </p:cNvPr>
          <p:cNvSpPr txBox="1"/>
          <p:nvPr/>
        </p:nvSpPr>
        <p:spPr>
          <a:xfrm>
            <a:off x="8470351" y="5693036"/>
            <a:ext cx="2425048" cy="276999"/>
          </a:xfrm>
          <a:prstGeom prst="rect">
            <a:avLst/>
          </a:prstGeom>
          <a:solidFill>
            <a:srgbClr val="FBE5D6"/>
          </a:solidFill>
        </p:spPr>
        <p:txBody>
          <a:bodyPr wrap="square" tIns="0" bIns="0" rtlCol="0">
            <a:spAutoFit/>
          </a:bodyPr>
          <a:lstStyle/>
          <a:p>
            <a:pPr algn="ctr"/>
            <a:r>
              <a:rPr lang="en-US" altLang="zh-CN" b="1">
                <a:solidFill>
                  <a:srgbClr val="C00000"/>
                </a:solidFill>
              </a:rPr>
              <a:t>(9)</a:t>
            </a:r>
            <a:endParaRPr lang="zh-CN" altLang="en-US" b="1">
              <a:solidFill>
                <a:srgbClr val="C00000"/>
              </a:solidFill>
            </a:endParaRPr>
          </a:p>
        </p:txBody>
      </p:sp>
      <p:sp>
        <p:nvSpPr>
          <p:cNvPr id="46" name="文本框 45">
            <a:extLst>
              <a:ext uri="{FF2B5EF4-FFF2-40B4-BE49-F238E27FC236}">
                <a16:creationId xmlns:a16="http://schemas.microsoft.com/office/drawing/2014/main" id="{E29D6D1B-4229-4D99-8F63-113F80611C5A}"/>
              </a:ext>
            </a:extLst>
          </p:cNvPr>
          <p:cNvSpPr txBox="1"/>
          <p:nvPr/>
        </p:nvSpPr>
        <p:spPr>
          <a:xfrm>
            <a:off x="9682875" y="3086781"/>
            <a:ext cx="1363472" cy="276999"/>
          </a:xfrm>
          <a:prstGeom prst="rect">
            <a:avLst/>
          </a:prstGeom>
          <a:solidFill>
            <a:srgbClr val="FFF2CC"/>
          </a:solidFill>
        </p:spPr>
        <p:txBody>
          <a:bodyPr wrap="square" tIns="0" bIns="0" rtlCol="0">
            <a:spAutoFit/>
          </a:bodyPr>
          <a:lstStyle/>
          <a:p>
            <a:pPr algn="ctr"/>
            <a:r>
              <a:rPr lang="en-US" altLang="zh-CN" b="1">
                <a:solidFill>
                  <a:srgbClr val="C00000"/>
                </a:solidFill>
              </a:rPr>
              <a:t>(3)</a:t>
            </a:r>
            <a:endParaRPr lang="zh-CN" altLang="en-US" b="1">
              <a:solidFill>
                <a:srgbClr val="C00000"/>
              </a:solidFill>
            </a:endParaRPr>
          </a:p>
        </p:txBody>
      </p:sp>
      <p:sp>
        <p:nvSpPr>
          <p:cNvPr id="47" name="文本框 46">
            <a:extLst>
              <a:ext uri="{FF2B5EF4-FFF2-40B4-BE49-F238E27FC236}">
                <a16:creationId xmlns:a16="http://schemas.microsoft.com/office/drawing/2014/main" id="{BC513787-ECD2-4105-93B9-AC8825A59F30}"/>
              </a:ext>
            </a:extLst>
          </p:cNvPr>
          <p:cNvSpPr txBox="1"/>
          <p:nvPr/>
        </p:nvSpPr>
        <p:spPr>
          <a:xfrm>
            <a:off x="9741451" y="4286219"/>
            <a:ext cx="1332955" cy="276999"/>
          </a:xfrm>
          <a:prstGeom prst="rect">
            <a:avLst/>
          </a:prstGeom>
          <a:solidFill>
            <a:srgbClr val="FFF2CC"/>
          </a:solidFill>
        </p:spPr>
        <p:txBody>
          <a:bodyPr wrap="square" tIns="0" bIns="0" rtlCol="0">
            <a:spAutoFit/>
          </a:bodyPr>
          <a:lstStyle/>
          <a:p>
            <a:pPr algn="ctr"/>
            <a:r>
              <a:rPr lang="en-US" altLang="zh-CN" b="1">
                <a:solidFill>
                  <a:srgbClr val="C00000"/>
                </a:solidFill>
              </a:rPr>
              <a:t>(6)</a:t>
            </a:r>
            <a:endParaRPr lang="zh-CN" altLang="en-US" b="1">
              <a:solidFill>
                <a:srgbClr val="C00000"/>
              </a:solidFill>
            </a:endParaRPr>
          </a:p>
        </p:txBody>
      </p:sp>
      <p:sp>
        <p:nvSpPr>
          <p:cNvPr id="48" name="文本框 47">
            <a:extLst>
              <a:ext uri="{FF2B5EF4-FFF2-40B4-BE49-F238E27FC236}">
                <a16:creationId xmlns:a16="http://schemas.microsoft.com/office/drawing/2014/main" id="{5805A56B-88DD-4ED6-8218-7922A2676CF7}"/>
              </a:ext>
            </a:extLst>
          </p:cNvPr>
          <p:cNvSpPr txBox="1"/>
          <p:nvPr/>
        </p:nvSpPr>
        <p:spPr>
          <a:xfrm>
            <a:off x="9794843" y="5106747"/>
            <a:ext cx="1363472" cy="276999"/>
          </a:xfrm>
          <a:prstGeom prst="rect">
            <a:avLst/>
          </a:prstGeom>
          <a:solidFill>
            <a:srgbClr val="FFF2CC"/>
          </a:solidFill>
        </p:spPr>
        <p:txBody>
          <a:bodyPr wrap="square" tIns="0" bIns="0" rtlCol="0">
            <a:spAutoFit/>
          </a:bodyPr>
          <a:lstStyle/>
          <a:p>
            <a:pPr algn="ctr"/>
            <a:r>
              <a:rPr lang="en-US" altLang="zh-CN" b="1">
                <a:solidFill>
                  <a:srgbClr val="C00000"/>
                </a:solidFill>
              </a:rPr>
              <a:t>(8)</a:t>
            </a:r>
            <a:endParaRPr lang="zh-CN" altLang="en-US" b="1">
              <a:solidFill>
                <a:srgbClr val="C00000"/>
              </a:solidFill>
            </a:endParaRPr>
          </a:p>
        </p:txBody>
      </p:sp>
      <p:sp>
        <p:nvSpPr>
          <p:cNvPr id="4" name="箭头: 下 3">
            <a:extLst>
              <a:ext uri="{FF2B5EF4-FFF2-40B4-BE49-F238E27FC236}">
                <a16:creationId xmlns:a16="http://schemas.microsoft.com/office/drawing/2014/main" id="{DD1FD3E4-164F-4845-B626-FB19D6908B43}"/>
              </a:ext>
            </a:extLst>
          </p:cNvPr>
          <p:cNvSpPr/>
          <p:nvPr/>
        </p:nvSpPr>
        <p:spPr>
          <a:xfrm>
            <a:off x="9275568" y="5500160"/>
            <a:ext cx="98677" cy="952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82691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计数问题的递推关系式建模</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递推关系式建模计数问题练习（一）</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27A8B3C-9A49-4B4F-B7D6-9E576EE8CE14}"/>
                  </a:ext>
                </a:extLst>
              </p:cNvPr>
              <p:cNvSpPr txBox="1"/>
              <p:nvPr/>
            </p:nvSpPr>
            <p:spPr>
              <a:xfrm>
                <a:off x="772032" y="1222936"/>
                <a:ext cx="8100937"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长度为</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，不含有连续两个</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𝟎</m:t>
                    </m:r>
                  </m:oMath>
                </a14:m>
                <a:r>
                  <a:rPr lang="zh-CN" altLang="en-US" sz="2000" b="1">
                    <a:solidFill>
                      <a:srgbClr val="002060"/>
                    </a:solidFill>
                    <a:latin typeface="楷体" panose="02010609060101010101" pitchFamily="49" charset="-122"/>
                    <a:ea typeface="楷体" panose="02010609060101010101" pitchFamily="49" charset="-122"/>
                  </a:rPr>
                  <a:t>且不含有连续两个</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𝟏</m:t>
                    </m:r>
                  </m:oMath>
                </a14:m>
                <a:r>
                  <a:rPr lang="zh-CN" altLang="en-US" sz="2000" b="1">
                    <a:solidFill>
                      <a:srgbClr val="002060"/>
                    </a:solidFill>
                    <a:latin typeface="楷体" panose="02010609060101010101" pitchFamily="49" charset="-122"/>
                    <a:ea typeface="楷体" panose="02010609060101010101" pitchFamily="49" charset="-122"/>
                  </a:rPr>
                  <a:t>的三进制串有多少个？</a:t>
                </a:r>
              </a:p>
            </p:txBody>
          </p:sp>
        </mc:Choice>
        <mc:Fallback xmlns="">
          <p:sp>
            <p:nvSpPr>
              <p:cNvPr id="2" name="文本框 1">
                <a:extLst>
                  <a:ext uri="{FF2B5EF4-FFF2-40B4-BE49-F238E27FC236}">
                    <a16:creationId xmlns:a16="http://schemas.microsoft.com/office/drawing/2014/main" id="{E27A8B3C-9A49-4B4F-B7D6-9E576EE8CE14}"/>
                  </a:ext>
                </a:extLst>
              </p:cNvPr>
              <p:cNvSpPr txBox="1">
                <a:spLocks noRot="1" noChangeAspect="1" noMove="1" noResize="1" noEditPoints="1" noAdjustHandles="1" noChangeArrowheads="1" noChangeShapeType="1" noTextEdit="1"/>
              </p:cNvSpPr>
              <p:nvPr/>
            </p:nvSpPr>
            <p:spPr>
              <a:xfrm>
                <a:off x="772032" y="1222936"/>
                <a:ext cx="8100937" cy="400110"/>
              </a:xfrm>
              <a:prstGeom prst="rect">
                <a:avLst/>
              </a:prstGeom>
              <a:blipFill>
                <a:blip r:embed="rId2"/>
                <a:stretch>
                  <a:fillRect l="-828" t="-12308" r="-301" b="-246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E8814A4-D66D-4A83-8B6B-DA3839FC2630}"/>
                  </a:ext>
                </a:extLst>
              </p:cNvPr>
              <p:cNvSpPr txBox="1"/>
              <p:nvPr/>
            </p:nvSpPr>
            <p:spPr>
              <a:xfrm>
                <a:off x="8932741" y="1086277"/>
                <a:ext cx="2841328"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将不含有连续两个</a:t>
                </a:r>
                <a:r>
                  <a:rPr lang="en-US" altLang="zh-CN" b="1">
                    <a:solidFill>
                      <a:schemeClr val="accent2">
                        <a:lumMod val="50000"/>
                      </a:schemeClr>
                    </a:solidFill>
                  </a:rPr>
                  <a:t>0</a:t>
                </a:r>
                <a:r>
                  <a:rPr lang="zh-CN" altLang="en-US" b="1">
                    <a:solidFill>
                      <a:schemeClr val="accent2">
                        <a:lumMod val="50000"/>
                      </a:schemeClr>
                    </a:solidFill>
                  </a:rPr>
                  <a:t>且不含有连续两个</a:t>
                </a:r>
                <a:r>
                  <a:rPr lang="en-US" altLang="zh-CN" b="1">
                    <a:solidFill>
                      <a:schemeClr val="accent2">
                        <a:lumMod val="50000"/>
                      </a:schemeClr>
                    </a:solidFill>
                  </a:rPr>
                  <a:t>1</a:t>
                </a:r>
                <a:r>
                  <a:rPr lang="zh-CN" altLang="en-US" b="1">
                    <a:solidFill>
                      <a:schemeClr val="accent2">
                        <a:lumMod val="50000"/>
                      </a:schemeClr>
                    </a:solidFill>
                  </a:rPr>
                  <a:t>称为性质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7E8814A4-D66D-4A83-8B6B-DA3839FC2630}"/>
                  </a:ext>
                </a:extLst>
              </p:cNvPr>
              <p:cNvSpPr txBox="1">
                <a:spLocks noRot="1" noChangeAspect="1" noMove="1" noResize="1" noEditPoints="1" noAdjustHandles="1" noChangeArrowheads="1" noChangeShapeType="1" noTextEdit="1"/>
              </p:cNvSpPr>
              <p:nvPr/>
            </p:nvSpPr>
            <p:spPr>
              <a:xfrm>
                <a:off x="8932741" y="1086277"/>
                <a:ext cx="2841328" cy="646331"/>
              </a:xfrm>
              <a:prstGeom prst="rect">
                <a:avLst/>
              </a:prstGeom>
              <a:blipFill>
                <a:blip r:embed="rId3"/>
                <a:stretch>
                  <a:fillRect l="-1717" t="-4717" r="-1931"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B773F71-5DCA-4D2F-8945-4676A139BD1F}"/>
                  </a:ext>
                </a:extLst>
              </p:cNvPr>
              <p:cNvSpPr txBox="1"/>
              <p:nvPr/>
            </p:nvSpPr>
            <p:spPr>
              <a:xfrm>
                <a:off x="772032" y="1801227"/>
                <a:ext cx="10643879" cy="735714"/>
              </a:xfrm>
              <a:prstGeom prst="rect">
                <a:avLst/>
              </a:prstGeom>
              <a:solidFill>
                <a:schemeClr val="accent5">
                  <a:lumMod val="20000"/>
                  <a:lumOff val="80000"/>
                  <a:alpha val="50000"/>
                </a:schemeClr>
              </a:solidFill>
            </p:spPr>
            <p:txBody>
              <a:bodyPr wrap="square" rtlCol="0">
                <a:spAutoFit/>
              </a:bodyPr>
              <a:lstStyle/>
              <a:p>
                <a:pPr>
                  <a:spcBef>
                    <a:spcPts val="600"/>
                  </a:spcBef>
                </a:pP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Sub>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的三进制串个数</a:t>
                </a:r>
                <a:r>
                  <a:rPr lang="en-US" altLang="zh-CN" b="1">
                    <a:solidFill>
                      <a:schemeClr val="accent6">
                        <a:lumMod val="50000"/>
                      </a:schemeClr>
                    </a:solidFill>
                  </a:rPr>
                  <a:t>		</a:t>
                </a: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𝟎</m:t>
                        </m:r>
                      </m:sup>
                    </m:sSubSup>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rPr>
                  <a:t>开头的三进制串个数</a:t>
                </a:r>
                <a:endParaRPr lang="en-US" altLang="zh-CN" b="1">
                  <a:solidFill>
                    <a:schemeClr val="accent6">
                      <a:lumMod val="50000"/>
                    </a:schemeClr>
                  </a:solidFill>
                </a:endParaRPr>
              </a:p>
              <a:p>
                <a:pPr>
                  <a:spcBef>
                    <a:spcPts val="600"/>
                  </a:spcBef>
                </a:pP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𝟏</m:t>
                        </m:r>
                      </m:sup>
                    </m:sSubSup>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开头的三进制串个数</a:t>
                </a:r>
                <a:r>
                  <a:rPr lang="en-US" altLang="zh-CN" b="1">
                    <a:solidFill>
                      <a:schemeClr val="accent6">
                        <a:lumMod val="50000"/>
                      </a:schemeClr>
                    </a:solidFill>
                  </a:rPr>
                  <a:t>	</a:t>
                </a: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𝟐</m:t>
                        </m:r>
                      </m:sup>
                    </m:sSubSup>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开头的三进制串个数</a:t>
                </a:r>
              </a:p>
            </p:txBody>
          </p:sp>
        </mc:Choice>
        <mc:Fallback xmlns="">
          <p:sp>
            <p:nvSpPr>
              <p:cNvPr id="12" name="文本框 11">
                <a:extLst>
                  <a:ext uri="{FF2B5EF4-FFF2-40B4-BE49-F238E27FC236}">
                    <a16:creationId xmlns:a16="http://schemas.microsoft.com/office/drawing/2014/main" id="{5B773F71-5DCA-4D2F-8945-4676A139BD1F}"/>
                  </a:ext>
                </a:extLst>
              </p:cNvPr>
              <p:cNvSpPr txBox="1">
                <a:spLocks noRot="1" noChangeAspect="1" noMove="1" noResize="1" noEditPoints="1" noAdjustHandles="1" noChangeArrowheads="1" noChangeShapeType="1" noTextEdit="1"/>
              </p:cNvSpPr>
              <p:nvPr/>
            </p:nvSpPr>
            <p:spPr>
              <a:xfrm>
                <a:off x="772032" y="1801227"/>
                <a:ext cx="10643879" cy="735714"/>
              </a:xfrm>
              <a:prstGeom prst="rect">
                <a:avLst/>
              </a:prstGeom>
              <a:blipFill>
                <a:blip r:embed="rId4"/>
                <a:stretch>
                  <a:fillRect t="-3306"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CEBAF86-BBE6-4066-9EED-96AC33521862}"/>
                  </a:ext>
                </a:extLst>
              </p:cNvPr>
              <p:cNvSpPr txBox="1"/>
              <p:nvPr/>
            </p:nvSpPr>
            <p:spPr>
              <a:xfrm>
                <a:off x="1164453" y="5644557"/>
                <a:ext cx="6184337" cy="68602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sub>
                      </m:sSub>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sub>
                        <m:sup>
                          <m:r>
                            <a:rPr lang="en-US" altLang="zh-CN" b="1" i="1">
                              <a:solidFill>
                                <a:schemeClr val="accent2">
                                  <a:lumMod val="50000"/>
                                </a:schemeClr>
                              </a:solidFill>
                              <a:latin typeface="Cambria Math" panose="02040503050406030204" pitchFamily="18" charset="0"/>
                            </a:rPr>
                            <m:t>𝟎</m:t>
                          </m:r>
                        </m:sup>
                      </m:sSubSup>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sub>
                        <m:sup>
                          <m:r>
                            <a:rPr lang="en-US" altLang="zh-CN" b="1" i="1">
                              <a:solidFill>
                                <a:schemeClr val="accent2">
                                  <a:lumMod val="50000"/>
                                </a:schemeClr>
                              </a:solidFill>
                              <a:latin typeface="Cambria Math" panose="02040503050406030204" pitchFamily="18" charset="0"/>
                            </a:rPr>
                            <m:t>𝟏</m:t>
                          </m:r>
                        </m:sup>
                      </m:sSubSup>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sub>
                        <m:sup>
                          <m:r>
                            <a:rPr lang="en-US" altLang="zh-CN" b="1" i="1">
                              <a:solidFill>
                                <a:schemeClr val="accent2">
                                  <a:lumMod val="50000"/>
                                </a:schemeClr>
                              </a:solidFill>
                              <a:latin typeface="Cambria Math" panose="02040503050406030204" pitchFamily="18" charset="0"/>
                            </a:rPr>
                            <m:t>𝟐</m:t>
                          </m:r>
                        </m:sup>
                      </m:sSubSup>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up>
                          <m:r>
                            <a:rPr lang="en-US" altLang="zh-CN" b="1" i="1">
                              <a:solidFill>
                                <a:schemeClr val="accent2">
                                  <a:lumMod val="50000"/>
                                </a:schemeClr>
                              </a:solidFill>
                              <a:latin typeface="Cambria Math" panose="02040503050406030204" pitchFamily="18" charset="0"/>
                            </a:rPr>
                            <m:t>𝟎</m:t>
                          </m:r>
                        </m:sup>
                      </m:sSubSup>
                      <m:r>
                        <a:rPr lang="en-US" altLang="zh-CN" b="1" i="1">
                          <a:solidFill>
                            <a:schemeClr val="accent2">
                              <a:lumMod val="50000"/>
                            </a:schemeClr>
                          </a:solidFill>
                          <a:latin typeface="Cambria Math" panose="02040503050406030204" pitchFamily="18" charset="0"/>
                        </a:rPr>
                        <m:t>+</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up>
                          <m:r>
                            <a:rPr lang="en-US" altLang="zh-CN" b="1" i="1">
                              <a:solidFill>
                                <a:schemeClr val="accent2">
                                  <a:lumMod val="50000"/>
                                </a:schemeClr>
                              </a:solidFill>
                              <a:latin typeface="Cambria Math" panose="02040503050406030204" pitchFamily="18" charset="0"/>
                            </a:rPr>
                            <m:t>𝟏</m:t>
                          </m:r>
                        </m:sup>
                      </m:sSubSup>
                      <m:r>
                        <a:rPr lang="en-US" altLang="zh-CN" b="1" i="1">
                          <a:solidFill>
                            <a:schemeClr val="accent2">
                              <a:lumMod val="50000"/>
                            </a:schemeClr>
                          </a:solidFill>
                          <a:latin typeface="Cambria Math" panose="02040503050406030204" pitchFamily="18" charset="0"/>
                        </a:rPr>
                        <m:t>+</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up>
                          <m:r>
                            <a:rPr lang="en-US" altLang="zh-CN" b="1" i="1">
                              <a:solidFill>
                                <a:schemeClr val="accent2">
                                  <a:lumMod val="50000"/>
                                </a:schemeClr>
                              </a:solidFill>
                              <a:latin typeface="Cambria Math" panose="02040503050406030204" pitchFamily="18" charset="0"/>
                            </a:rPr>
                            <m:t>𝟐</m:t>
                          </m:r>
                        </m:sup>
                      </m:sSubSup>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up>
                          <m:r>
                            <a:rPr lang="en-US" altLang="zh-CN" b="1" i="1">
                              <a:solidFill>
                                <a:schemeClr val="accent2">
                                  <a:lumMod val="50000"/>
                                </a:schemeClr>
                              </a:solidFill>
                              <a:latin typeface="Cambria Math" panose="02040503050406030204" pitchFamily="18" charset="0"/>
                            </a:rPr>
                            <m:t>𝟐</m:t>
                          </m:r>
                        </m:sup>
                      </m:sSubSup>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oMath>
                  </m:oMathPara>
                </a14:m>
                <a:endParaRPr lang="en-US" altLang="zh-CN"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 </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m:t>
                      </m:r>
                      <m:sSubSup>
                        <m:sSubSupPr>
                          <m:ctrlPr>
                            <a:rPr lang="en-US" altLang="zh-CN" b="1" i="1">
                              <a:solidFill>
                                <a:schemeClr val="accent2">
                                  <a:lumMod val="50000"/>
                                </a:schemeClr>
                              </a:solidFill>
                              <a:latin typeface="Cambria Math" panose="02040503050406030204" pitchFamily="18" charset="0"/>
                            </a:rPr>
                          </m:ctrlPr>
                        </m:sSubSup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up>
                          <m:r>
                            <a:rPr lang="en-US" altLang="zh-CN" b="1" i="1">
                              <a:solidFill>
                                <a:schemeClr val="accent2">
                                  <a:lumMod val="50000"/>
                                </a:schemeClr>
                              </a:solidFill>
                              <a:latin typeface="Cambria Math" panose="02040503050406030204" pitchFamily="18" charset="0"/>
                            </a:rPr>
                            <m:t>𝟐</m:t>
                          </m:r>
                        </m:sup>
                      </m:sSubSup>
                      <m:r>
                        <a:rPr lang="en-US" altLang="zh-CN" b="1" i="1" smtClean="0">
                          <a:solidFill>
                            <a:schemeClr val="accent2">
                              <a:lumMod val="50000"/>
                            </a:schemeClr>
                          </a:solidFill>
                          <a:latin typeface="Cambria Math" panose="02040503050406030204" pitchFamily="18" charset="0"/>
                        </a:rPr>
                        <m:t>+</m:t>
                      </m:r>
                      <m:sSub>
                        <m:sSubPr>
                          <m:ctrlPr>
                            <a:rPr lang="en-US" altLang="zh-CN" b="1" i="1" smtClean="0">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𝟐</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𝟏</m:t>
                          </m:r>
                        </m:sub>
                      </m:sSub>
                      <m:r>
                        <a:rPr lang="en-US" altLang="zh-CN" b="1" i="1">
                          <a:solidFill>
                            <a:schemeClr val="accent2">
                              <a:lumMod val="50000"/>
                            </a:schemeClr>
                          </a:solidFill>
                          <a:latin typeface="Cambria Math" panose="02040503050406030204" pitchFamily="18" charset="0"/>
                        </a:rPr>
                        <m:t>+</m:t>
                      </m:r>
                      <m:sSub>
                        <m:sSubPr>
                          <m:ctrlPr>
                            <a:rPr lang="en-US" altLang="zh-CN" b="1" i="1">
                              <a:solidFill>
                                <a:schemeClr val="accent2">
                                  <a:lumMod val="50000"/>
                                </a:schemeClr>
                              </a:solidFill>
                              <a:latin typeface="Cambria Math" panose="02040503050406030204" pitchFamily="18" charset="0"/>
                            </a:rPr>
                          </m:ctrlPr>
                        </m:sSubPr>
                        <m:e>
                          <m:r>
                            <a:rPr lang="en-US" altLang="zh-CN" b="1" i="1">
                              <a:solidFill>
                                <a:schemeClr val="accent2">
                                  <a:lumMod val="50000"/>
                                </a:schemeClr>
                              </a:solidFill>
                              <a:latin typeface="Cambria Math" panose="02040503050406030204" pitchFamily="18" charset="0"/>
                            </a:rPr>
                            <m:t>𝒂</m:t>
                          </m:r>
                        </m:e>
                        <m:sub>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sub>
                      </m:sSub>
                      <m:r>
                        <a:rPr lang="en-US" altLang="zh-CN" b="1" i="1" smtClean="0">
                          <a:solidFill>
                            <a:schemeClr val="accent2">
                              <a:lumMod val="50000"/>
                            </a:schemeClr>
                          </a:solidFill>
                          <a:latin typeface="Cambria Math" panose="02040503050406030204" pitchFamily="18" charset="0"/>
                        </a:rPr>
                        <m:t>  </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𝒏</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𝟐</m:t>
                          </m:r>
                        </m:e>
                      </m:d>
                    </m:oMath>
                  </m:oMathPara>
                </a14:m>
                <a:endParaRPr lang="en-US" altLang="zh-CN" b="1" i="1">
                  <a:solidFill>
                    <a:schemeClr val="accent2">
                      <a:lumMod val="50000"/>
                    </a:schemeClr>
                  </a:solidFill>
                  <a:latin typeface="Cambria Math" panose="02040503050406030204" pitchFamily="18" charset="0"/>
                </a:endParaRPr>
              </a:p>
            </p:txBody>
          </p:sp>
        </mc:Choice>
        <mc:Fallback xmlns="">
          <p:sp>
            <p:nvSpPr>
              <p:cNvPr id="24" name="文本框 23">
                <a:extLst>
                  <a:ext uri="{FF2B5EF4-FFF2-40B4-BE49-F238E27FC236}">
                    <a16:creationId xmlns:a16="http://schemas.microsoft.com/office/drawing/2014/main" id="{CCEBAF86-BBE6-4066-9EED-96AC33521862}"/>
                  </a:ext>
                </a:extLst>
              </p:cNvPr>
              <p:cNvSpPr txBox="1">
                <a:spLocks noRot="1" noChangeAspect="1" noMove="1" noResize="1" noEditPoints="1" noAdjustHandles="1" noChangeArrowheads="1" noChangeShapeType="1" noTextEdit="1"/>
              </p:cNvSpPr>
              <p:nvPr/>
            </p:nvSpPr>
            <p:spPr>
              <a:xfrm>
                <a:off x="1164453" y="5644557"/>
                <a:ext cx="6184337" cy="686022"/>
              </a:xfrm>
              <a:prstGeom prst="rect">
                <a:avLst/>
              </a:prstGeom>
              <a:blipFill>
                <a:blip r:embed="rId5"/>
                <a:stretch>
                  <a:fillRect b="-8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D8CA01-B349-44FB-9CDE-517C37874615}"/>
                  </a:ext>
                </a:extLst>
              </p:cNvPr>
              <p:cNvSpPr txBox="1"/>
              <p:nvPr/>
            </p:nvSpPr>
            <p:spPr>
              <a:xfrm>
                <a:off x="7785745" y="5616069"/>
                <a:ext cx="3206814" cy="806439"/>
              </a:xfrm>
              <a:prstGeom prst="rect">
                <a:avLst/>
              </a:prstGeom>
              <a:solidFill>
                <a:schemeClr val="accent2">
                  <a:lumMod val="20000"/>
                  <a:lumOff val="80000"/>
                </a:schemeClr>
              </a:solidFill>
            </p:spPr>
            <p:txBody>
              <a:bodyPr wrap="square" rtlCol="0">
                <a:spAutoFit/>
              </a:bodyPr>
              <a:lstStyle/>
              <a:p>
                <a:pPr>
                  <a:spcBef>
                    <a:spcPts val="600"/>
                  </a:spcBef>
                  <a:spcAft>
                    <a:spcPts val="600"/>
                  </a:spcAft>
                </a:pP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Sub>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r>
                          <a:rPr lang="en-US" altLang="zh-CN" b="1" i="1" smtClean="0">
                            <a:solidFill>
                              <a:srgbClr val="C00000"/>
                            </a:solidFill>
                            <a:latin typeface="Cambria Math" panose="02040503050406030204" pitchFamily="18" charset="0"/>
                          </a:rPr>
                          <m:t> </m:t>
                        </m:r>
                      </m:sub>
                    </m:sSub>
                    <m:r>
                      <a:rPr lang="en-US" altLang="zh-CN" b="1" i="1" smtClean="0">
                        <a:solidFill>
                          <a:srgbClr val="C00000"/>
                        </a:solidFill>
                        <a:latin typeface="Cambria Math" panose="02040503050406030204" pitchFamily="18" charset="0"/>
                      </a:rPr>
                      <m:t>   </m:t>
                    </m:r>
                  </m:oMath>
                </a14:m>
                <a:r>
                  <a:rPr lang="en-US" altLang="zh-CN" b="1" i="1">
                    <a:solidFill>
                      <a:srgbClr val="C00000"/>
                    </a:solidFill>
                    <a:latin typeface="Cambria Math" panose="02040503050406030204" pitchFamily="18" charset="0"/>
                  </a:rPr>
                  <a:t> </a:t>
                </a: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𝟎</m:t>
                          </m:r>
                        </m:sub>
                      </m:sSub>
                      <m: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 </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𝟑</m:t>
                      </m:r>
                    </m:oMath>
                  </m:oMathPara>
                </a14:m>
                <a:endParaRPr lang="zh-CN" altLang="en-US">
                  <a:solidFill>
                    <a:srgbClr val="C00000"/>
                  </a:solidFill>
                </a:endParaRPr>
              </a:p>
            </p:txBody>
          </p:sp>
        </mc:Choice>
        <mc:Fallback xmlns="">
          <p:sp>
            <p:nvSpPr>
              <p:cNvPr id="11" name="文本框 10">
                <a:extLst>
                  <a:ext uri="{FF2B5EF4-FFF2-40B4-BE49-F238E27FC236}">
                    <a16:creationId xmlns:a16="http://schemas.microsoft.com/office/drawing/2014/main" id="{31D8CA01-B349-44FB-9CDE-517C37874615}"/>
                  </a:ext>
                </a:extLst>
              </p:cNvPr>
              <p:cNvSpPr txBox="1">
                <a:spLocks noRot="1" noChangeAspect="1" noMove="1" noResize="1" noEditPoints="1" noAdjustHandles="1" noChangeArrowheads="1" noChangeShapeType="1" noTextEdit="1"/>
              </p:cNvSpPr>
              <p:nvPr/>
            </p:nvSpPr>
            <p:spPr>
              <a:xfrm>
                <a:off x="7785745" y="5616069"/>
                <a:ext cx="3206814" cy="806439"/>
              </a:xfrm>
              <a:prstGeom prst="rect">
                <a:avLst/>
              </a:prstGeom>
              <a:blipFill>
                <a:blip r:embed="rId6"/>
                <a:stretch>
                  <a:fillRect/>
                </a:stretch>
              </a:blipFill>
            </p:spPr>
            <p:txBody>
              <a:bodyPr/>
              <a:lstStyle/>
              <a:p>
                <a:r>
                  <a:rPr lang="zh-CN" altLang="en-US">
                    <a:noFill/>
                  </a:rPr>
                  <a:t> </a:t>
                </a:r>
              </a:p>
            </p:txBody>
          </p:sp>
        </mc:Fallback>
      </mc:AlternateContent>
      <p:sp>
        <p:nvSpPr>
          <p:cNvPr id="26" name="箭头: 下 25">
            <a:extLst>
              <a:ext uri="{FF2B5EF4-FFF2-40B4-BE49-F238E27FC236}">
                <a16:creationId xmlns:a16="http://schemas.microsoft.com/office/drawing/2014/main" id="{F2EE8972-7944-4A8E-86FA-B5528C0CDD1A}"/>
              </a:ext>
            </a:extLst>
          </p:cNvPr>
          <p:cNvSpPr/>
          <p:nvPr/>
        </p:nvSpPr>
        <p:spPr>
          <a:xfrm>
            <a:off x="4240884" y="5479822"/>
            <a:ext cx="92099" cy="1647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DDB67BC4-247A-47F4-A483-0A3E4BD43B04}"/>
              </a:ext>
            </a:extLst>
          </p:cNvPr>
          <p:cNvSpPr/>
          <p:nvPr/>
        </p:nvSpPr>
        <p:spPr>
          <a:xfrm>
            <a:off x="7348790" y="5965365"/>
            <a:ext cx="417181"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a:extLst>
              <a:ext uri="{FF2B5EF4-FFF2-40B4-BE49-F238E27FC236}">
                <a16:creationId xmlns:a16="http://schemas.microsoft.com/office/drawing/2014/main" id="{0B97D6B9-1E33-4CF1-94ED-5B9F04799B5E}"/>
              </a:ext>
            </a:extLst>
          </p:cNvPr>
          <p:cNvGrpSpPr/>
          <p:nvPr/>
        </p:nvGrpSpPr>
        <p:grpSpPr>
          <a:xfrm>
            <a:off x="911443" y="2619006"/>
            <a:ext cx="10365059" cy="2881154"/>
            <a:chOff x="911443" y="2619006"/>
            <a:chExt cx="10365059" cy="2881154"/>
          </a:xfrm>
        </p:grpSpPr>
        <p:grpSp>
          <p:nvGrpSpPr>
            <p:cNvPr id="28" name="组合 27">
              <a:extLst>
                <a:ext uri="{FF2B5EF4-FFF2-40B4-BE49-F238E27FC236}">
                  <a16:creationId xmlns:a16="http://schemas.microsoft.com/office/drawing/2014/main" id="{3A340BB9-2B94-44A0-9817-0698E794DEF7}"/>
                </a:ext>
              </a:extLst>
            </p:cNvPr>
            <p:cNvGrpSpPr/>
            <p:nvPr/>
          </p:nvGrpSpPr>
          <p:grpSpPr>
            <a:xfrm>
              <a:off x="911443" y="2619006"/>
              <a:ext cx="10365059" cy="2881154"/>
              <a:chOff x="532852" y="2598668"/>
              <a:chExt cx="10365059" cy="2881154"/>
            </a:xfrm>
          </p:grpSpPr>
          <p:sp>
            <p:nvSpPr>
              <p:cNvPr id="25" name="矩形 24">
                <a:extLst>
                  <a:ext uri="{FF2B5EF4-FFF2-40B4-BE49-F238E27FC236}">
                    <a16:creationId xmlns:a16="http://schemas.microsoft.com/office/drawing/2014/main" id="{EC051C7E-50D7-4F0F-B066-B815EBE10939}"/>
                  </a:ext>
                </a:extLst>
              </p:cNvPr>
              <p:cNvSpPr/>
              <p:nvPr/>
            </p:nvSpPr>
            <p:spPr>
              <a:xfrm>
                <a:off x="532852" y="2598668"/>
                <a:ext cx="10365059" cy="2881154"/>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83E672BC-4D34-4DFD-97A9-2515DB031134}"/>
                  </a:ext>
                </a:extLst>
              </p:cNvPr>
              <p:cNvGrpSpPr/>
              <p:nvPr/>
            </p:nvGrpSpPr>
            <p:grpSpPr>
              <a:xfrm>
                <a:off x="592770" y="2644934"/>
                <a:ext cx="10186954" cy="2769737"/>
                <a:chOff x="684155" y="2219321"/>
                <a:chExt cx="10186954" cy="2769737"/>
              </a:xfrm>
            </p:grpSpPr>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44CE8DA-479C-40A2-944E-652823655326}"/>
                        </a:ext>
                      </a:extLst>
                    </p:cNvPr>
                    <p:cNvSpPr txBox="1"/>
                    <p:nvPr/>
                  </p:nvSpPr>
                  <p:spPr>
                    <a:xfrm>
                      <a:off x="684155" y="3429000"/>
                      <a:ext cx="7361249" cy="1077218"/>
                    </a:xfrm>
                    <a:prstGeom prst="rect">
                      <a:avLst/>
                    </a:prstGeom>
                    <a:solidFill>
                      <a:schemeClr val="accent2">
                        <a:lumMod val="20000"/>
                        <a:lumOff val="80000"/>
                      </a:schemeClr>
                    </a:solidFill>
                    <a:ln>
                      <a:noFill/>
                    </a:ln>
                  </p:spPr>
                  <p:txBody>
                    <a:bodyPr wrap="square" rtlCol="0">
                      <a:spAutoFit/>
                    </a:bodyPr>
                    <a:lstStyle/>
                    <a:p>
                      <a:pPr>
                        <a:spcBef>
                          <a:spcPts val="600"/>
                        </a:spcBef>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0" smtClean="0">
                              <a:solidFill>
                                <a:schemeClr val="accent6">
                                  <a:lumMod val="50000"/>
                                </a:schemeClr>
                              </a:solidFill>
                              <a:latin typeface="Cambria Math" panose="02040503050406030204" pitchFamily="18" charset="0"/>
                            </a:rPr>
                            <m:t>𝟏</m:t>
                          </m:r>
                          <m:r>
                            <a:rPr lang="en-US" altLang="zh-CN" b="1" i="1" smtClean="0">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a:solidFill>
                                <a:srgbClr val="C00000"/>
                              </a:solidFill>
                              <a:latin typeface="Cambria Math" panose="02040503050406030204" pitchFamily="18" charset="0"/>
                            </a:rPr>
                            <m:t>𝒏</m:t>
                          </m:r>
                          <m:r>
                            <a:rPr lang="en-US" altLang="zh-CN" b="1">
                              <a:solidFill>
                                <a:srgbClr val="C00000"/>
                              </a:solidFill>
                              <a:latin typeface="Cambria Math" panose="02040503050406030204" pitchFamily="18" charset="0"/>
                            </a:rPr>
                            <m:t>−</m:t>
                          </m:r>
                          <m:r>
                            <a:rPr lang="en-US" altLang="zh-CN" b="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a:solidFill>
                                <a:srgbClr val="C00000"/>
                              </a:solidFill>
                              <a:latin typeface="Cambria Math" panose="02040503050406030204" pitchFamily="18" charset="0"/>
                            </a:rPr>
                            <m:t>𝑷</m:t>
                          </m:r>
                        </m:oMath>
                      </a14:m>
                      <a:r>
                        <a:rPr lang="zh-CN" altLang="en-US" b="1">
                          <a:solidFill>
                            <a:srgbClr val="C00000"/>
                          </a:solidFill>
                        </a:rPr>
                        <a:t>以</a:t>
                      </a:r>
                      <a14:m>
                        <m:oMath xmlns:m="http://schemas.openxmlformats.org/officeDocument/2006/math">
                          <m:r>
                            <a:rPr lang="en-US" altLang="zh-CN" b="1">
                              <a:solidFill>
                                <a:srgbClr val="C00000"/>
                              </a:solidFill>
                              <a:latin typeface="Cambria Math" panose="02040503050406030204" pitchFamily="18" charset="0"/>
                            </a:rPr>
                            <m:t>𝟎</m:t>
                          </m:r>
                        </m:oMath>
                      </a14:m>
                      <a:r>
                        <a:rPr lang="zh-CN" altLang="en-US" b="1">
                          <a:solidFill>
                            <a:srgbClr val="C00000"/>
                          </a:solidFill>
                        </a:rPr>
                        <a:t>开头</a:t>
                      </a:r>
                      <a:r>
                        <a:rPr lang="zh-CN" altLang="en-US" b="1">
                          <a:solidFill>
                            <a:schemeClr val="accent6">
                              <a:lumMod val="50000"/>
                            </a:schemeClr>
                          </a:solidFill>
                        </a:rPr>
                        <a:t>的串一一对应</a:t>
                      </a:r>
                      <a:endParaRPr lang="en-US" altLang="zh-CN" b="1">
                        <a:solidFill>
                          <a:schemeClr val="accent6">
                            <a:lumMod val="50000"/>
                          </a:schemeClr>
                        </a:solidFill>
                      </a:endParaRPr>
                    </a:p>
                    <a:p>
                      <a:pPr>
                        <a:spcBef>
                          <a:spcPts val="600"/>
                        </a:spcBef>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𝟏</m:t>
                          </m:r>
                          <m:r>
                            <a:rPr lang="en-US" altLang="zh-CN" b="1" i="1">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a:solidFill>
                                <a:srgbClr val="C00000"/>
                              </a:solidFill>
                              <a:latin typeface="Cambria Math" panose="02040503050406030204" pitchFamily="18" charset="0"/>
                            </a:rPr>
                            <m:t>𝒏</m:t>
                          </m:r>
                          <m:r>
                            <a:rPr lang="en-US" altLang="zh-CN" b="1">
                              <a:solidFill>
                                <a:srgbClr val="C00000"/>
                              </a:solidFill>
                              <a:latin typeface="Cambria Math" panose="02040503050406030204" pitchFamily="18" charset="0"/>
                            </a:rPr>
                            <m:t>−</m:t>
                          </m:r>
                          <m:r>
                            <a:rPr lang="en-US" altLang="zh-CN" b="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a:solidFill>
                                <a:srgbClr val="C00000"/>
                              </a:solidFill>
                              <a:latin typeface="Cambria Math" panose="02040503050406030204" pitchFamily="18" charset="0"/>
                            </a:rPr>
                            <m:t>𝑷</m:t>
                          </m:r>
                        </m:oMath>
                      </a14:m>
                      <a:r>
                        <a:rPr lang="zh-CN" altLang="en-US" b="1">
                          <a:solidFill>
                            <a:srgbClr val="C00000"/>
                          </a:solidFill>
                        </a:rPr>
                        <a:t>以</a:t>
                      </a:r>
                      <a14:m>
                        <m:oMath xmlns:m="http://schemas.openxmlformats.org/officeDocument/2006/math">
                          <m:r>
                            <a:rPr lang="en-US" altLang="zh-CN" b="1">
                              <a:solidFill>
                                <a:srgbClr val="C00000"/>
                              </a:solidFill>
                              <a:latin typeface="Cambria Math" panose="02040503050406030204" pitchFamily="18" charset="0"/>
                            </a:rPr>
                            <m:t>𝟐</m:t>
                          </m:r>
                        </m:oMath>
                      </a14:m>
                      <a:r>
                        <a:rPr lang="zh-CN" altLang="en-US" b="1">
                          <a:solidFill>
                            <a:srgbClr val="C00000"/>
                          </a:solidFill>
                        </a:rPr>
                        <a:t>开头</a:t>
                      </a:r>
                      <a:r>
                        <a:rPr lang="zh-CN" altLang="en-US" b="1">
                          <a:solidFill>
                            <a:schemeClr val="accent6">
                              <a:lumMod val="50000"/>
                            </a:schemeClr>
                          </a:solidFill>
                        </a:rPr>
                        <a:t>的串一一对应</a:t>
                      </a:r>
                      <a:endParaRPr lang="en-US" altLang="zh-CN" b="1">
                        <a:solidFill>
                          <a:schemeClr val="accent6">
                            <a:lumMod val="50000"/>
                          </a:schemeClr>
                        </a:solidFill>
                      </a:endParaRPr>
                    </a:p>
                    <a:p>
                      <a:pPr>
                        <a:spcBef>
                          <a:spcPts val="600"/>
                        </a:spcBef>
                      </a:pPr>
                      <a:r>
                        <a:rPr lang="zh-CN" altLang="en-US" b="1">
                          <a:solidFill>
                            <a:srgbClr val="0000FF"/>
                          </a:solidFill>
                        </a:rPr>
                        <a:t>不难包含以</a:t>
                      </a:r>
                      <a14:m>
                        <m:oMath xmlns:m="http://schemas.openxmlformats.org/officeDocument/2006/math">
                          <m:r>
                            <a:rPr lang="en-US" altLang="zh-CN" b="1">
                              <a:solidFill>
                                <a:srgbClr val="0000FF"/>
                              </a:solidFill>
                              <a:latin typeface="Cambria Math" panose="02040503050406030204" pitchFamily="18" charset="0"/>
                            </a:rPr>
                            <m:t>𝟏𝟏</m:t>
                          </m:r>
                        </m:oMath>
                      </a14:m>
                      <a:r>
                        <a:rPr lang="zh-CN" altLang="en-US" b="1">
                          <a:solidFill>
                            <a:srgbClr val="0000FF"/>
                          </a:solidFill>
                        </a:rPr>
                        <a:t>开头的串</a:t>
                      </a:r>
                      <a:endParaRPr lang="en-US" altLang="zh-CN" b="1">
                        <a:solidFill>
                          <a:srgbClr val="0000FF"/>
                        </a:solidFill>
                      </a:endParaRPr>
                    </a:p>
                  </p:txBody>
                </p:sp>
              </mc:Choice>
              <mc:Fallback xmlns="">
                <p:sp>
                  <p:nvSpPr>
                    <p:cNvPr id="14" name="文本框 13">
                      <a:extLst>
                        <a:ext uri="{FF2B5EF4-FFF2-40B4-BE49-F238E27FC236}">
                          <a16:creationId xmlns:a16="http://schemas.microsoft.com/office/drawing/2014/main" id="{044CE8DA-479C-40A2-944E-652823655326}"/>
                        </a:ext>
                      </a:extLst>
                    </p:cNvPr>
                    <p:cNvSpPr txBox="1">
                      <a:spLocks noRot="1" noChangeAspect="1" noMove="1" noResize="1" noEditPoints="1" noAdjustHandles="1" noChangeArrowheads="1" noChangeShapeType="1" noTextEdit="1"/>
                    </p:cNvSpPr>
                    <p:nvPr/>
                  </p:nvSpPr>
                  <p:spPr>
                    <a:xfrm>
                      <a:off x="684155" y="3429000"/>
                      <a:ext cx="7361249" cy="1077218"/>
                    </a:xfrm>
                    <a:prstGeom prst="rect">
                      <a:avLst/>
                    </a:prstGeom>
                    <a:blipFill>
                      <a:blip r:embed="rId7"/>
                      <a:stretch>
                        <a:fillRect l="-662" t="-3409" r="-414" b="-852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F45B1C9-AF54-45A6-8D1A-F101BAB65790}"/>
                        </a:ext>
                      </a:extLst>
                    </p:cNvPr>
                    <p:cNvSpPr txBox="1"/>
                    <p:nvPr/>
                  </p:nvSpPr>
                  <p:spPr>
                    <a:xfrm>
                      <a:off x="684155" y="2219321"/>
                      <a:ext cx="7410587" cy="1077218"/>
                    </a:xfrm>
                    <a:prstGeom prst="rect">
                      <a:avLst/>
                    </a:prstGeom>
                    <a:solidFill>
                      <a:schemeClr val="accent2">
                        <a:lumMod val="20000"/>
                        <a:lumOff val="80000"/>
                      </a:schemeClr>
                    </a:solidFill>
                    <a:ln>
                      <a:noFill/>
                    </a:ln>
                  </p:spPr>
                  <p:txBody>
                    <a:bodyPr wrap="square" rtlCol="0">
                      <a:spAutoFit/>
                    </a:bodyPr>
                    <a:lstStyle/>
                    <a:p>
                      <a:pPr>
                        <a:spcBef>
                          <a:spcPts val="600"/>
                        </a:spcBef>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𝟎𝟏</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i="1">
                              <a:solidFill>
                                <a:srgbClr val="C00000"/>
                              </a:solidFill>
                              <a:latin typeface="Cambria Math" panose="02040503050406030204" pitchFamily="18" charset="0"/>
                            </a:rPr>
                            <m:t>𝑷</m:t>
                          </m:r>
                        </m:oMath>
                      </a14:m>
                      <a:r>
                        <a:rPr lang="zh-CN" altLang="en-US" b="1">
                          <a:solidFill>
                            <a:srgbClr val="C00000"/>
                          </a:solidFill>
                        </a:rPr>
                        <a:t>以</a:t>
                      </a:r>
                      <a14:m>
                        <m:oMath xmlns:m="http://schemas.openxmlformats.org/officeDocument/2006/math">
                          <m:r>
                            <a:rPr lang="en-US" altLang="zh-CN" b="1" i="1">
                              <a:solidFill>
                                <a:srgbClr val="C00000"/>
                              </a:solidFill>
                              <a:latin typeface="Cambria Math" panose="02040503050406030204" pitchFamily="18" charset="0"/>
                            </a:rPr>
                            <m:t>𝟏</m:t>
                          </m:r>
                        </m:oMath>
                      </a14:m>
                      <a:r>
                        <a:rPr lang="zh-CN" altLang="en-US" b="1">
                          <a:solidFill>
                            <a:srgbClr val="C00000"/>
                          </a:solidFill>
                        </a:rPr>
                        <a:t>开头</a:t>
                      </a:r>
                      <a:r>
                        <a:rPr lang="zh-CN" altLang="en-US" b="1">
                          <a:solidFill>
                            <a:schemeClr val="accent6">
                              <a:lumMod val="50000"/>
                            </a:schemeClr>
                          </a:solidFill>
                        </a:rPr>
                        <a:t>的串一一对应</a:t>
                      </a:r>
                      <a:endParaRPr lang="en-US" altLang="zh-CN" b="1">
                        <a:solidFill>
                          <a:schemeClr val="accent6">
                            <a:lumMod val="50000"/>
                          </a:schemeClr>
                        </a:solidFill>
                      </a:endParaRPr>
                    </a:p>
                    <a:p>
                      <a:pPr>
                        <a:spcBef>
                          <a:spcPts val="600"/>
                        </a:spcBef>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𝟎</m:t>
                          </m:r>
                          <m:r>
                            <a:rPr lang="en-US" altLang="zh-CN" b="1" i="1">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a:solidFill>
                                <a:srgbClr val="C00000"/>
                              </a:solidFill>
                              <a:latin typeface="Cambria Math" panose="02040503050406030204" pitchFamily="18" charset="0"/>
                            </a:rPr>
                            <m:t>𝒏</m:t>
                          </m:r>
                          <m:r>
                            <a:rPr lang="en-US" altLang="zh-CN" b="1">
                              <a:solidFill>
                                <a:srgbClr val="C00000"/>
                              </a:solidFill>
                              <a:latin typeface="Cambria Math" panose="02040503050406030204" pitchFamily="18" charset="0"/>
                            </a:rPr>
                            <m:t>−</m:t>
                          </m:r>
                          <m:r>
                            <a:rPr lang="en-US" altLang="zh-CN" b="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a:solidFill>
                                <a:srgbClr val="C00000"/>
                              </a:solidFill>
                              <a:latin typeface="Cambria Math" panose="02040503050406030204" pitchFamily="18" charset="0"/>
                            </a:rPr>
                            <m:t>𝑷</m:t>
                          </m:r>
                        </m:oMath>
                      </a14:m>
                      <a:r>
                        <a:rPr lang="zh-CN" altLang="en-US" b="1">
                          <a:solidFill>
                            <a:srgbClr val="C00000"/>
                          </a:solidFill>
                        </a:rPr>
                        <a:t>以</a:t>
                      </a:r>
                      <a14:m>
                        <m:oMath xmlns:m="http://schemas.openxmlformats.org/officeDocument/2006/math">
                          <m:r>
                            <a:rPr lang="en-US" altLang="zh-CN" b="1">
                              <a:solidFill>
                                <a:srgbClr val="C00000"/>
                              </a:solidFill>
                              <a:latin typeface="Cambria Math" panose="02040503050406030204" pitchFamily="18" charset="0"/>
                            </a:rPr>
                            <m:t>𝟐</m:t>
                          </m:r>
                        </m:oMath>
                      </a14:m>
                      <a:r>
                        <a:rPr lang="zh-CN" altLang="en-US" b="1">
                          <a:solidFill>
                            <a:srgbClr val="C00000"/>
                          </a:solidFill>
                        </a:rPr>
                        <a:t>开头</a:t>
                      </a:r>
                      <a:r>
                        <a:rPr lang="zh-CN" altLang="en-US" b="1">
                          <a:solidFill>
                            <a:schemeClr val="accent6">
                              <a:lumMod val="50000"/>
                            </a:schemeClr>
                          </a:solidFill>
                        </a:rPr>
                        <a:t>的串一一对应</a:t>
                      </a:r>
                      <a:endParaRPr lang="en-US" altLang="zh-CN" b="1">
                        <a:solidFill>
                          <a:schemeClr val="accent6">
                            <a:lumMod val="50000"/>
                          </a:schemeClr>
                        </a:solidFill>
                      </a:endParaRPr>
                    </a:p>
                    <a:p>
                      <a:pPr>
                        <a:spcBef>
                          <a:spcPts val="600"/>
                        </a:spcBef>
                      </a:pPr>
                      <a:r>
                        <a:rPr lang="zh-CN" altLang="en-US" b="1">
                          <a:solidFill>
                            <a:srgbClr val="0000FF"/>
                          </a:solidFill>
                        </a:rPr>
                        <a:t>不能包含以</a:t>
                      </a:r>
                      <a14:m>
                        <m:oMath xmlns:m="http://schemas.openxmlformats.org/officeDocument/2006/math">
                          <m:r>
                            <a:rPr lang="en-US" altLang="zh-CN" b="1" i="1" smtClean="0">
                              <a:solidFill>
                                <a:srgbClr val="0000FF"/>
                              </a:solidFill>
                              <a:latin typeface="Cambria Math" panose="02040503050406030204" pitchFamily="18" charset="0"/>
                            </a:rPr>
                            <m:t>𝟎</m:t>
                          </m:r>
                          <m:r>
                            <a:rPr lang="en-US" altLang="zh-CN" b="1" i="1">
                              <a:solidFill>
                                <a:srgbClr val="0000FF"/>
                              </a:solidFill>
                              <a:latin typeface="Cambria Math" panose="02040503050406030204" pitchFamily="18" charset="0"/>
                            </a:rPr>
                            <m:t>𝟎</m:t>
                          </m:r>
                        </m:oMath>
                      </a14:m>
                      <a:r>
                        <a:rPr lang="zh-CN" altLang="en-US" b="1">
                          <a:solidFill>
                            <a:srgbClr val="0000FF"/>
                          </a:solidFill>
                        </a:rPr>
                        <a:t>开头的串</a:t>
                      </a:r>
                      <a:endParaRPr lang="en-US" altLang="zh-CN" b="1">
                        <a:solidFill>
                          <a:srgbClr val="0000FF"/>
                        </a:solidFill>
                      </a:endParaRPr>
                    </a:p>
                  </p:txBody>
                </p:sp>
              </mc:Choice>
              <mc:Fallback xmlns="">
                <p:sp>
                  <p:nvSpPr>
                    <p:cNvPr id="15" name="文本框 14">
                      <a:extLst>
                        <a:ext uri="{FF2B5EF4-FFF2-40B4-BE49-F238E27FC236}">
                          <a16:creationId xmlns:a16="http://schemas.microsoft.com/office/drawing/2014/main" id="{EF45B1C9-AF54-45A6-8D1A-F101BAB65790}"/>
                        </a:ext>
                      </a:extLst>
                    </p:cNvPr>
                    <p:cNvSpPr txBox="1">
                      <a:spLocks noRot="1" noChangeAspect="1" noMove="1" noResize="1" noEditPoints="1" noAdjustHandles="1" noChangeArrowheads="1" noChangeShapeType="1" noTextEdit="1"/>
                    </p:cNvSpPr>
                    <p:nvPr/>
                  </p:nvSpPr>
                  <p:spPr>
                    <a:xfrm>
                      <a:off x="684155" y="2219321"/>
                      <a:ext cx="7410587" cy="1077218"/>
                    </a:xfrm>
                    <a:prstGeom prst="rect">
                      <a:avLst/>
                    </a:prstGeom>
                    <a:blipFill>
                      <a:blip r:embed="rId8"/>
                      <a:stretch>
                        <a:fillRect l="-658" t="-2825" b="-791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6F8980D-4374-4176-91F3-36B50ED0DF8D}"/>
                        </a:ext>
                      </a:extLst>
                    </p:cNvPr>
                    <p:cNvSpPr txBox="1"/>
                    <p:nvPr/>
                  </p:nvSpPr>
                  <p:spPr>
                    <a:xfrm>
                      <a:off x="684155" y="4619726"/>
                      <a:ext cx="7308622" cy="369332"/>
                    </a:xfrm>
                    <a:prstGeom prst="rect">
                      <a:avLst/>
                    </a:prstGeom>
                    <a:solidFill>
                      <a:schemeClr val="accent2">
                        <a:lumMod val="20000"/>
                        <a:lumOff val="80000"/>
                      </a:schemeClr>
                    </a:solidFill>
                    <a:ln>
                      <a:noFill/>
                    </a:ln>
                  </p:spPr>
                  <p:txBody>
                    <a:bodyPr wrap="square" rtlCol="0">
                      <a:spAutoFit/>
                    </a:bodyPr>
                    <a:lstStyle/>
                    <a:p>
                      <a:pPr>
                        <a:spcBef>
                          <a:spcPts val="600"/>
                        </a:spcBef>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开头的串与</a:t>
                      </a:r>
                      <a:r>
                        <a:rPr lang="zh-CN" altLang="en-US" b="1">
                          <a:solidFill>
                            <a:srgbClr val="C00000"/>
                          </a:solidFill>
                        </a:rPr>
                        <a:t>长度为</a:t>
                      </a:r>
                      <a14:m>
                        <m:oMath xmlns:m="http://schemas.openxmlformats.org/officeDocument/2006/math">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i="1">
                              <a:solidFill>
                                <a:srgbClr val="C00000"/>
                              </a:solidFill>
                              <a:latin typeface="Cambria Math" panose="02040503050406030204" pitchFamily="18" charset="0"/>
                            </a:rPr>
                            <m:t>𝑷</m:t>
                          </m:r>
                        </m:oMath>
                      </a14:m>
                      <a:r>
                        <a:rPr lang="zh-CN" altLang="en-US" b="1">
                          <a:solidFill>
                            <a:srgbClr val="C00000"/>
                          </a:solidFill>
                        </a:rPr>
                        <a:t>的三进制串</a:t>
                      </a:r>
                      <a:r>
                        <a:rPr lang="zh-CN" altLang="en-US" b="1">
                          <a:solidFill>
                            <a:schemeClr val="accent6">
                              <a:lumMod val="50000"/>
                            </a:schemeClr>
                          </a:solidFill>
                        </a:rPr>
                        <a:t>一一对应</a:t>
                      </a:r>
                      <a:endParaRPr lang="en-US" altLang="zh-CN" b="1">
                        <a:solidFill>
                          <a:schemeClr val="accent6">
                            <a:lumMod val="50000"/>
                          </a:schemeClr>
                        </a:solidFill>
                      </a:endParaRPr>
                    </a:p>
                  </p:txBody>
                </p:sp>
              </mc:Choice>
              <mc:Fallback xmlns="">
                <p:sp>
                  <p:nvSpPr>
                    <p:cNvPr id="16" name="文本框 15">
                      <a:extLst>
                        <a:ext uri="{FF2B5EF4-FFF2-40B4-BE49-F238E27FC236}">
                          <a16:creationId xmlns:a16="http://schemas.microsoft.com/office/drawing/2014/main" id="{56F8980D-4374-4176-91F3-36B50ED0DF8D}"/>
                        </a:ext>
                      </a:extLst>
                    </p:cNvPr>
                    <p:cNvSpPr txBox="1">
                      <a:spLocks noRot="1" noChangeAspect="1" noMove="1" noResize="1" noEditPoints="1" noAdjustHandles="1" noChangeArrowheads="1" noChangeShapeType="1" noTextEdit="1"/>
                    </p:cNvSpPr>
                    <p:nvPr/>
                  </p:nvSpPr>
                  <p:spPr>
                    <a:xfrm>
                      <a:off x="684155" y="4619726"/>
                      <a:ext cx="7308622" cy="369332"/>
                    </a:xfrm>
                    <a:prstGeom prst="rect">
                      <a:avLst/>
                    </a:prstGeom>
                    <a:blipFill>
                      <a:blip r:embed="rId9"/>
                      <a:stretch>
                        <a:fillRect l="-667" t="-9836" r="-584" b="-245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1EAA896-8A69-4639-94FB-B71D600D8955}"/>
                        </a:ext>
                      </a:extLst>
                    </p:cNvPr>
                    <p:cNvSpPr txBox="1"/>
                    <p:nvPr/>
                  </p:nvSpPr>
                  <p:spPr>
                    <a:xfrm>
                      <a:off x="8725174" y="2563678"/>
                      <a:ext cx="2033967" cy="388504"/>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𝟎</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𝟏</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𝟐</m:t>
                                </m:r>
                              </m:sup>
                            </m:sSubSup>
                          </m:oMath>
                        </m:oMathPara>
                      </a14:m>
                      <a:endParaRPr lang="zh-CN" altLang="en-US">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01EAA896-8A69-4639-94FB-B71D600D8955}"/>
                        </a:ext>
                      </a:extLst>
                    </p:cNvPr>
                    <p:cNvSpPr txBox="1">
                      <a:spLocks noRot="1" noChangeAspect="1" noMove="1" noResize="1" noEditPoints="1" noAdjustHandles="1" noChangeArrowheads="1" noChangeShapeType="1" noTextEdit="1"/>
                    </p:cNvSpPr>
                    <p:nvPr/>
                  </p:nvSpPr>
                  <p:spPr>
                    <a:xfrm>
                      <a:off x="8725174" y="2563678"/>
                      <a:ext cx="2033967" cy="388504"/>
                    </a:xfrm>
                    <a:prstGeom prst="rect">
                      <a:avLst/>
                    </a:prstGeom>
                    <a:blipFill>
                      <a:blip r:embed="rId10"/>
                      <a:stretch>
                        <a:fillRect b="-158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C44F555-6CA1-4937-81EC-5A42181A6E03}"/>
                        </a:ext>
                      </a:extLst>
                    </p:cNvPr>
                    <p:cNvSpPr txBox="1"/>
                    <p:nvPr/>
                  </p:nvSpPr>
                  <p:spPr>
                    <a:xfrm>
                      <a:off x="8725175" y="3767562"/>
                      <a:ext cx="2145934" cy="389850"/>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𝟏</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𝟎</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𝟐</m:t>
                                </m:r>
                              </m:sup>
                            </m:sSubSup>
                          </m:oMath>
                        </m:oMathPara>
                      </a14:m>
                      <a:endParaRPr lang="zh-CN" altLang="en-US">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2C44F555-6CA1-4937-81EC-5A42181A6E03}"/>
                        </a:ext>
                      </a:extLst>
                    </p:cNvPr>
                    <p:cNvSpPr txBox="1">
                      <a:spLocks noRot="1" noChangeAspect="1" noMove="1" noResize="1" noEditPoints="1" noAdjustHandles="1" noChangeArrowheads="1" noChangeShapeType="1" noTextEdit="1"/>
                    </p:cNvSpPr>
                    <p:nvPr/>
                  </p:nvSpPr>
                  <p:spPr>
                    <a:xfrm>
                      <a:off x="8725175" y="3767562"/>
                      <a:ext cx="2145934" cy="389850"/>
                    </a:xfrm>
                    <a:prstGeom prst="rect">
                      <a:avLst/>
                    </a:prstGeom>
                    <a:blipFill>
                      <a:blip r:embed="rId11"/>
                      <a:stretch>
                        <a:fillRect b="-15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37C4CC6-EA3A-46D0-98E7-06FD72BA5274}"/>
                        </a:ext>
                      </a:extLst>
                    </p:cNvPr>
                    <p:cNvSpPr txBox="1"/>
                    <p:nvPr/>
                  </p:nvSpPr>
                  <p:spPr>
                    <a:xfrm>
                      <a:off x="8725173" y="4605861"/>
                      <a:ext cx="2145935" cy="375552"/>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𝟐</m:t>
                                </m:r>
                              </m:sup>
                            </m:sSubSup>
                            <m:r>
                              <a:rPr lang="en-US" altLang="zh-CN" b="1" i="1">
                                <a:solidFill>
                                  <a:srgbClr val="C00000"/>
                                </a:solidFill>
                                <a:latin typeface="Cambria Math" panose="02040503050406030204" pitchFamily="18" charset="0"/>
                              </a:rPr>
                              <m:t>= </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m:t>
                            </m:r>
                          </m:oMath>
                        </m:oMathPara>
                      </a14:m>
                      <a:endParaRPr lang="zh-CN" altLang="en-US">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A37C4CC6-EA3A-46D0-98E7-06FD72BA5274}"/>
                        </a:ext>
                      </a:extLst>
                    </p:cNvPr>
                    <p:cNvSpPr txBox="1">
                      <a:spLocks noRot="1" noChangeAspect="1" noMove="1" noResize="1" noEditPoints="1" noAdjustHandles="1" noChangeArrowheads="1" noChangeShapeType="1" noTextEdit="1"/>
                    </p:cNvSpPr>
                    <p:nvPr/>
                  </p:nvSpPr>
                  <p:spPr>
                    <a:xfrm>
                      <a:off x="8725173" y="4605861"/>
                      <a:ext cx="2145935" cy="375552"/>
                    </a:xfrm>
                    <a:prstGeom prst="rect">
                      <a:avLst/>
                    </a:prstGeom>
                    <a:blipFill>
                      <a:blip r:embed="rId12"/>
                      <a:stretch>
                        <a:fillRect/>
                      </a:stretch>
                    </a:blipFill>
                    <a:ln>
                      <a:noFill/>
                    </a:ln>
                  </p:spPr>
                  <p:txBody>
                    <a:bodyPr/>
                    <a:lstStyle/>
                    <a:p>
                      <a:r>
                        <a:rPr lang="zh-CN" altLang="en-US">
                          <a:noFill/>
                        </a:rPr>
                        <a:t> </a:t>
                      </a:r>
                    </a:p>
                  </p:txBody>
                </p:sp>
              </mc:Fallback>
            </mc:AlternateContent>
            <p:sp>
              <p:nvSpPr>
                <p:cNvPr id="21" name="箭头: 右 20">
                  <a:extLst>
                    <a:ext uri="{FF2B5EF4-FFF2-40B4-BE49-F238E27FC236}">
                      <a16:creationId xmlns:a16="http://schemas.microsoft.com/office/drawing/2014/main" id="{10330AD7-94AD-4D11-95AB-506F9CE5AD8F}"/>
                    </a:ext>
                  </a:extLst>
                </p:cNvPr>
                <p:cNvSpPr/>
                <p:nvPr/>
              </p:nvSpPr>
              <p:spPr>
                <a:xfrm>
                  <a:off x="8094742" y="2751352"/>
                  <a:ext cx="630432"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右 21">
                  <a:extLst>
                    <a:ext uri="{FF2B5EF4-FFF2-40B4-BE49-F238E27FC236}">
                      <a16:creationId xmlns:a16="http://schemas.microsoft.com/office/drawing/2014/main" id="{BC493567-61A5-42B7-B253-3A37C1F3C514}"/>
                    </a:ext>
                  </a:extLst>
                </p:cNvPr>
                <p:cNvSpPr/>
                <p:nvPr/>
              </p:nvSpPr>
              <p:spPr>
                <a:xfrm>
                  <a:off x="8045404" y="3962487"/>
                  <a:ext cx="679770"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761C0CA-8E86-4A7F-9C3E-EB513D2A2351}"/>
                    </a:ext>
                  </a:extLst>
                </p:cNvPr>
                <p:cNvSpPr/>
                <p:nvPr/>
              </p:nvSpPr>
              <p:spPr>
                <a:xfrm>
                  <a:off x="7992777" y="4800786"/>
                  <a:ext cx="732397"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30" name="直接连接符 29">
              <a:extLst>
                <a:ext uri="{FF2B5EF4-FFF2-40B4-BE49-F238E27FC236}">
                  <a16:creationId xmlns:a16="http://schemas.microsoft.com/office/drawing/2014/main" id="{435BBF11-6263-486D-A13B-DB35CFD3DAA0}"/>
                </a:ext>
              </a:extLst>
            </p:cNvPr>
            <p:cNvCxnSpPr/>
            <p:nvPr/>
          </p:nvCxnSpPr>
          <p:spPr>
            <a:xfrm>
              <a:off x="4193719" y="2994023"/>
              <a:ext cx="2624788"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71BAA28-F934-4313-AB0A-4C43B5158E4E}"/>
                </a:ext>
              </a:extLst>
            </p:cNvPr>
            <p:cNvCxnSpPr/>
            <p:nvPr/>
          </p:nvCxnSpPr>
          <p:spPr>
            <a:xfrm>
              <a:off x="4240884" y="3326521"/>
              <a:ext cx="2624788"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715C1AB1-769C-489A-A4B3-8021DBB66AB5}"/>
                </a:ext>
              </a:extLst>
            </p:cNvPr>
            <p:cNvCxnSpPr/>
            <p:nvPr/>
          </p:nvCxnSpPr>
          <p:spPr>
            <a:xfrm>
              <a:off x="4193719" y="4213513"/>
              <a:ext cx="2624788"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3622200A-36A6-4B9C-A3BF-DE8FB1E0C246}"/>
                </a:ext>
              </a:extLst>
            </p:cNvPr>
            <p:cNvCxnSpPr/>
            <p:nvPr/>
          </p:nvCxnSpPr>
          <p:spPr>
            <a:xfrm>
              <a:off x="4192172" y="4553472"/>
              <a:ext cx="2624788"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D584701-C6F1-4D91-9573-19A03B865236}"/>
                </a:ext>
              </a:extLst>
            </p:cNvPr>
            <p:cNvCxnSpPr>
              <a:cxnSpLocks/>
            </p:cNvCxnSpPr>
            <p:nvPr/>
          </p:nvCxnSpPr>
          <p:spPr>
            <a:xfrm>
              <a:off x="4053017" y="5392902"/>
              <a:ext cx="3182857"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C0859C48-DE76-464B-A0BB-2E1201D4188B}"/>
                </a:ext>
              </a:extLst>
            </p:cNvPr>
            <p:cNvCxnSpPr>
              <a:cxnSpLocks/>
            </p:cNvCxnSpPr>
            <p:nvPr/>
          </p:nvCxnSpPr>
          <p:spPr>
            <a:xfrm>
              <a:off x="9692535" y="3398133"/>
              <a:ext cx="1353812"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ED8E4E5C-07A5-4667-8E2B-D9FC7D072AC2}"/>
                </a:ext>
              </a:extLst>
            </p:cNvPr>
            <p:cNvCxnSpPr>
              <a:cxnSpLocks/>
            </p:cNvCxnSpPr>
            <p:nvPr/>
          </p:nvCxnSpPr>
          <p:spPr>
            <a:xfrm>
              <a:off x="9713392" y="4596819"/>
              <a:ext cx="1279167" cy="6544"/>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C8C8071-EC99-4B74-9683-037ECE73C613}"/>
                </a:ext>
              </a:extLst>
            </p:cNvPr>
            <p:cNvCxnSpPr>
              <a:cxnSpLocks/>
            </p:cNvCxnSpPr>
            <p:nvPr/>
          </p:nvCxnSpPr>
          <p:spPr>
            <a:xfrm>
              <a:off x="9781816" y="5419223"/>
              <a:ext cx="1332955" cy="8141"/>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0" name="直接连接符 39">
            <a:extLst>
              <a:ext uri="{FF2B5EF4-FFF2-40B4-BE49-F238E27FC236}">
                <a16:creationId xmlns:a16="http://schemas.microsoft.com/office/drawing/2014/main" id="{57E3014E-3B5E-4568-B7AA-CEDA7C7EBD5B}"/>
              </a:ext>
            </a:extLst>
          </p:cNvPr>
          <p:cNvCxnSpPr>
            <a:cxnSpLocks/>
          </p:cNvCxnSpPr>
          <p:nvPr/>
        </p:nvCxnSpPr>
        <p:spPr>
          <a:xfrm>
            <a:off x="8489670" y="5990722"/>
            <a:ext cx="2405729"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78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计数问题的递推关系式建模</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第二十七讲  递推关系式</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/36</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递推关系式建模计数问题练习（二）</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27A8B3C-9A49-4B4F-B7D6-9E576EE8CE14}"/>
                  </a:ext>
                </a:extLst>
              </p:cNvPr>
              <p:cNvSpPr txBox="1"/>
              <p:nvPr/>
            </p:nvSpPr>
            <p:spPr>
              <a:xfrm>
                <a:off x="688868" y="1246887"/>
                <a:ext cx="6442135"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latin typeface="楷体" panose="02010609060101010101" pitchFamily="49" charset="-122"/>
                    <a:ea typeface="楷体" panose="02010609060101010101" pitchFamily="49" charset="-122"/>
                  </a:rPr>
                  <a:t>长度为</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𝒏</m:t>
                    </m:r>
                  </m:oMath>
                </a14:m>
                <a:r>
                  <a:rPr lang="zh-CN" altLang="en-US" sz="2400" b="1">
                    <a:solidFill>
                      <a:srgbClr val="002060"/>
                    </a:solidFill>
                    <a:latin typeface="楷体" panose="02010609060101010101" pitchFamily="49" charset="-122"/>
                    <a:ea typeface="楷体" panose="02010609060101010101" pitchFamily="49" charset="-122"/>
                  </a:rPr>
                  <a:t>含有连续三个</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𝟎</m:t>
                    </m:r>
                  </m:oMath>
                </a14:m>
                <a:r>
                  <a:rPr lang="zh-CN" altLang="en-US" sz="2400" b="1">
                    <a:solidFill>
                      <a:srgbClr val="002060"/>
                    </a:solidFill>
                    <a:latin typeface="楷体" panose="02010609060101010101" pitchFamily="49" charset="-122"/>
                    <a:ea typeface="楷体" panose="02010609060101010101" pitchFamily="49" charset="-122"/>
                  </a:rPr>
                  <a:t>的二进制串有多少个？</a:t>
                </a:r>
              </a:p>
            </p:txBody>
          </p:sp>
        </mc:Choice>
        <mc:Fallback xmlns="">
          <p:sp>
            <p:nvSpPr>
              <p:cNvPr id="2" name="文本框 1">
                <a:extLst>
                  <a:ext uri="{FF2B5EF4-FFF2-40B4-BE49-F238E27FC236}">
                    <a16:creationId xmlns:a16="http://schemas.microsoft.com/office/drawing/2014/main" id="{E27A8B3C-9A49-4B4F-B7D6-9E576EE8CE14}"/>
                  </a:ext>
                </a:extLst>
              </p:cNvPr>
              <p:cNvSpPr txBox="1">
                <a:spLocks noRot="1" noChangeAspect="1" noMove="1" noResize="1" noEditPoints="1" noAdjustHandles="1" noChangeArrowheads="1" noChangeShapeType="1" noTextEdit="1"/>
              </p:cNvSpPr>
              <p:nvPr/>
            </p:nvSpPr>
            <p:spPr>
              <a:xfrm>
                <a:off x="688868" y="1246887"/>
                <a:ext cx="6442135" cy="461665"/>
              </a:xfrm>
              <a:prstGeom prst="rect">
                <a:avLst/>
              </a:prstGeom>
              <a:blipFill>
                <a:blip r:embed="rId2"/>
                <a:stretch>
                  <a:fillRect l="-1419" t="-14667" r="-56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E8814A4-D66D-4A83-8B6B-DA3839FC2630}"/>
                  </a:ext>
                </a:extLst>
              </p:cNvPr>
              <p:cNvSpPr txBox="1"/>
              <p:nvPr/>
            </p:nvSpPr>
            <p:spPr>
              <a:xfrm>
                <a:off x="7627674" y="1296353"/>
                <a:ext cx="3032651"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将含有连续三个</a:t>
                </a:r>
                <a:r>
                  <a:rPr lang="en-US" altLang="zh-CN" b="1">
                    <a:solidFill>
                      <a:schemeClr val="accent2">
                        <a:lumMod val="50000"/>
                      </a:schemeClr>
                    </a:solidFill>
                  </a:rPr>
                  <a:t>0</a:t>
                </a:r>
                <a:r>
                  <a:rPr lang="zh-CN" altLang="en-US" b="1">
                    <a:solidFill>
                      <a:schemeClr val="accent2">
                        <a:lumMod val="50000"/>
                      </a:schemeClr>
                    </a:solidFill>
                  </a:rPr>
                  <a:t>称为性质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𝑷</m:t>
                    </m:r>
                  </m:oMath>
                </a14:m>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7E8814A4-D66D-4A83-8B6B-DA3839FC2630}"/>
                  </a:ext>
                </a:extLst>
              </p:cNvPr>
              <p:cNvSpPr txBox="1">
                <a:spLocks noRot="1" noChangeAspect="1" noMove="1" noResize="1" noEditPoints="1" noAdjustHandles="1" noChangeArrowheads="1" noChangeShapeType="1" noTextEdit="1"/>
              </p:cNvSpPr>
              <p:nvPr/>
            </p:nvSpPr>
            <p:spPr>
              <a:xfrm>
                <a:off x="7627674" y="1296353"/>
                <a:ext cx="3032651" cy="369332"/>
              </a:xfrm>
              <a:prstGeom prst="rect">
                <a:avLst/>
              </a:prstGeom>
              <a:blipFill>
                <a:blip r:embed="rId3"/>
                <a:stretch>
                  <a:fillRect l="-1606"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B773F71-5DCA-4D2F-8945-4676A139BD1F}"/>
                  </a:ext>
                </a:extLst>
              </p:cNvPr>
              <p:cNvSpPr txBox="1"/>
              <p:nvPr/>
            </p:nvSpPr>
            <p:spPr>
              <a:xfrm>
                <a:off x="679314" y="1970493"/>
                <a:ext cx="10643879" cy="735714"/>
              </a:xfrm>
              <a:prstGeom prst="rect">
                <a:avLst/>
              </a:prstGeom>
              <a:solidFill>
                <a:schemeClr val="accent5">
                  <a:lumMod val="20000"/>
                  <a:lumOff val="80000"/>
                  <a:alpha val="50000"/>
                </a:schemeClr>
              </a:solidFill>
            </p:spPr>
            <p:txBody>
              <a:bodyPr wrap="square" rtlCol="0">
                <a:spAutoFit/>
              </a:bodyPr>
              <a:lstStyle/>
              <a:p>
                <a:pPr>
                  <a:spcBef>
                    <a:spcPts val="600"/>
                  </a:spcBef>
                </a:pP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Sub>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的二进制串个数</a:t>
                </a:r>
                <a:r>
                  <a:rPr lang="en-US" altLang="zh-CN" b="1">
                    <a:solidFill>
                      <a:schemeClr val="accent6">
                        <a:lumMod val="50000"/>
                      </a:schemeClr>
                    </a:solidFill>
                  </a:rPr>
                  <a:t>		</a:t>
                </a: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𝟎</m:t>
                        </m:r>
                      </m:sup>
                    </m:sSubSup>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rPr>
                  <a:t>开头的二进制串个数</a:t>
                </a:r>
                <a:endParaRPr lang="en-US" altLang="zh-CN" b="1">
                  <a:solidFill>
                    <a:schemeClr val="accent6">
                      <a:lumMod val="50000"/>
                    </a:schemeClr>
                  </a:solidFill>
                </a:endParaRPr>
              </a:p>
              <a:p>
                <a:pPr>
                  <a:spcBef>
                    <a:spcPts val="600"/>
                  </a:spcBef>
                </a:pPr>
                <a14:m>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𝟏</m:t>
                        </m:r>
                      </m:sup>
                    </m:sSubSup>
                  </m:oMath>
                </a14:m>
                <a:r>
                  <a:rPr lang="zh-CN" altLang="en-US" b="1">
                    <a:solidFill>
                      <a:schemeClr val="accent6">
                        <a:lumMod val="50000"/>
                      </a:schemeClr>
                    </a:solidFill>
                  </a:rPr>
                  <a:t>是长度为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且以</a:t>
                </a:r>
                <a14:m>
                  <m:oMath xmlns:m="http://schemas.openxmlformats.org/officeDocument/2006/math">
                    <m:r>
                      <a:rPr lang="en-US" altLang="zh-CN" b="1" i="1">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开头的二进制串个数</a:t>
                </a:r>
                <a:r>
                  <a:rPr lang="en-US" altLang="zh-CN" b="1">
                    <a:solidFill>
                      <a:schemeClr val="accent6">
                        <a:lumMod val="50000"/>
                      </a:schemeClr>
                    </a:solidFill>
                  </a:rPr>
                  <a:t>	</a:t>
                </a:r>
                <a:endParaRPr lang="zh-CN" altLang="en-US" b="1">
                  <a:solidFill>
                    <a:schemeClr val="accent6">
                      <a:lumMod val="50000"/>
                    </a:schemeClr>
                  </a:solidFill>
                </a:endParaRPr>
              </a:p>
            </p:txBody>
          </p:sp>
        </mc:Choice>
        <mc:Fallback xmlns="">
          <p:sp>
            <p:nvSpPr>
              <p:cNvPr id="12" name="文本框 11">
                <a:extLst>
                  <a:ext uri="{FF2B5EF4-FFF2-40B4-BE49-F238E27FC236}">
                    <a16:creationId xmlns:a16="http://schemas.microsoft.com/office/drawing/2014/main" id="{5B773F71-5DCA-4D2F-8945-4676A139BD1F}"/>
                  </a:ext>
                </a:extLst>
              </p:cNvPr>
              <p:cNvSpPr txBox="1">
                <a:spLocks noRot="1" noChangeAspect="1" noMove="1" noResize="1" noEditPoints="1" noAdjustHandles="1" noChangeArrowheads="1" noChangeShapeType="1" noTextEdit="1"/>
              </p:cNvSpPr>
              <p:nvPr/>
            </p:nvSpPr>
            <p:spPr>
              <a:xfrm>
                <a:off x="679314" y="1970493"/>
                <a:ext cx="10643879" cy="735714"/>
              </a:xfrm>
              <a:prstGeom prst="rect">
                <a:avLst/>
              </a:prstGeom>
              <a:blipFill>
                <a:blip r:embed="rId4"/>
                <a:stretch>
                  <a:fillRect t="-3306" b="-123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D8CA01-B349-44FB-9CDE-517C37874615}"/>
                  </a:ext>
                </a:extLst>
              </p:cNvPr>
              <p:cNvSpPr txBox="1"/>
              <p:nvPr/>
            </p:nvSpPr>
            <p:spPr>
              <a:xfrm>
                <a:off x="7416771" y="5246361"/>
                <a:ext cx="3825744" cy="806439"/>
              </a:xfrm>
              <a:prstGeom prst="rect">
                <a:avLst/>
              </a:prstGeom>
              <a:solidFill>
                <a:schemeClr val="accent2">
                  <a:lumMod val="20000"/>
                  <a:lumOff val="80000"/>
                </a:schemeClr>
              </a:solidFill>
            </p:spPr>
            <p:txBody>
              <a:bodyPr wrap="square"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𝟐</m:t>
                          </m:r>
                        </m:sub>
                      </m:sSub>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𝟐</m:t>
                          </m:r>
                        </m:e>
                        <m:sup>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𝟑</m:t>
                          </m:r>
                        </m:sup>
                      </m:sSup>
                    </m:oMath>
                  </m:oMathPara>
                </a14:m>
                <a:endParaRPr lang="en-US" altLang="zh-CN" b="1" i="1">
                  <a:solidFill>
                    <a:srgbClr val="C00000"/>
                  </a:solidFill>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𝟎</m:t>
                          </m:r>
                        </m:sub>
                      </m:sSub>
                      <m:r>
                        <a:rPr lang="en-US" altLang="zh-CN" b="1" i="1">
                          <a:solidFill>
                            <a:srgbClr val="C00000"/>
                          </a:solidFill>
                          <a:latin typeface="Cambria Math" panose="02040503050406030204" pitchFamily="18" charset="0"/>
                        </a:rPr>
                        <m:t>=</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𝟏</m:t>
                          </m:r>
                        </m:sub>
                      </m:sSub>
                      <m:r>
                        <a:rPr lang="en-US" altLang="zh-CN" b="1" i="1">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𝒂</m:t>
                          </m:r>
                        </m:e>
                        <m:sub>
                          <m:r>
                            <a:rPr lang="en-US" altLang="zh-CN" b="1" i="1" smtClean="0">
                              <a:solidFill>
                                <a:srgbClr val="C00000"/>
                              </a:solidFill>
                              <a:latin typeface="Cambria Math" panose="02040503050406030204" pitchFamily="18" charset="0"/>
                            </a:rPr>
                            <m:t>𝟐</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𝟎</m:t>
                      </m:r>
                    </m:oMath>
                  </m:oMathPara>
                </a14:m>
                <a:endParaRPr lang="zh-CN" altLang="en-US">
                  <a:solidFill>
                    <a:srgbClr val="C00000"/>
                  </a:solidFill>
                </a:endParaRPr>
              </a:p>
            </p:txBody>
          </p:sp>
        </mc:Choice>
        <mc:Fallback xmlns="">
          <p:sp>
            <p:nvSpPr>
              <p:cNvPr id="11" name="文本框 10">
                <a:extLst>
                  <a:ext uri="{FF2B5EF4-FFF2-40B4-BE49-F238E27FC236}">
                    <a16:creationId xmlns:a16="http://schemas.microsoft.com/office/drawing/2014/main" id="{31D8CA01-B349-44FB-9CDE-517C37874615}"/>
                  </a:ext>
                </a:extLst>
              </p:cNvPr>
              <p:cNvSpPr txBox="1">
                <a:spLocks noRot="1" noChangeAspect="1" noMove="1" noResize="1" noEditPoints="1" noAdjustHandles="1" noChangeArrowheads="1" noChangeShapeType="1" noTextEdit="1"/>
              </p:cNvSpPr>
              <p:nvPr/>
            </p:nvSpPr>
            <p:spPr>
              <a:xfrm>
                <a:off x="7416771" y="5246361"/>
                <a:ext cx="3825744" cy="806439"/>
              </a:xfrm>
              <a:prstGeom prst="rect">
                <a:avLst/>
              </a:prstGeom>
              <a:blipFill>
                <a:blip r:embed="rId5"/>
                <a:stretch>
                  <a:fillRect/>
                </a:stretch>
              </a:blipFill>
            </p:spPr>
            <p:txBody>
              <a:bodyPr/>
              <a:lstStyle/>
              <a:p>
                <a:r>
                  <a:rPr lang="zh-CN" altLang="en-US">
                    <a:noFill/>
                  </a:rPr>
                  <a:t> </a:t>
                </a:r>
              </a:p>
            </p:txBody>
          </p:sp>
        </mc:Fallback>
      </mc:AlternateContent>
      <p:sp>
        <p:nvSpPr>
          <p:cNvPr id="26" name="箭头: 下 25">
            <a:extLst>
              <a:ext uri="{FF2B5EF4-FFF2-40B4-BE49-F238E27FC236}">
                <a16:creationId xmlns:a16="http://schemas.microsoft.com/office/drawing/2014/main" id="{F2EE8972-7944-4A8E-86FA-B5528C0CDD1A}"/>
              </a:ext>
            </a:extLst>
          </p:cNvPr>
          <p:cNvSpPr/>
          <p:nvPr/>
        </p:nvSpPr>
        <p:spPr>
          <a:xfrm>
            <a:off x="9287075" y="4933420"/>
            <a:ext cx="85135" cy="3029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57E3014E-3B5E-4568-B7AA-CEDA7C7EBD5B}"/>
              </a:ext>
            </a:extLst>
          </p:cNvPr>
          <p:cNvCxnSpPr>
            <a:cxnSpLocks/>
          </p:cNvCxnSpPr>
          <p:nvPr/>
        </p:nvCxnSpPr>
        <p:spPr>
          <a:xfrm flipV="1">
            <a:off x="8247710" y="5612204"/>
            <a:ext cx="2771139" cy="17519"/>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7A087066-6176-4E81-88A3-E22BAB01B79F}"/>
              </a:ext>
            </a:extLst>
          </p:cNvPr>
          <p:cNvSpPr txBox="1"/>
          <p:nvPr/>
        </p:nvSpPr>
        <p:spPr>
          <a:xfrm>
            <a:off x="8215915" y="5315221"/>
            <a:ext cx="2802934" cy="276999"/>
          </a:xfrm>
          <a:prstGeom prst="rect">
            <a:avLst/>
          </a:prstGeom>
          <a:solidFill>
            <a:srgbClr val="FBE5D6"/>
          </a:solidFill>
        </p:spPr>
        <p:txBody>
          <a:bodyPr wrap="square" tIns="0" bIns="0" rtlCol="0">
            <a:spAutoFit/>
          </a:bodyPr>
          <a:lstStyle/>
          <a:p>
            <a:pPr algn="ctr"/>
            <a:r>
              <a:rPr lang="en-US" altLang="zh-CN" b="1">
                <a:solidFill>
                  <a:srgbClr val="C00000"/>
                </a:solidFill>
              </a:rPr>
              <a:t>(7)</a:t>
            </a:r>
            <a:endParaRPr lang="zh-CN" altLang="en-US" b="1">
              <a:solidFill>
                <a:srgbClr val="C00000"/>
              </a:solidFill>
            </a:endParaRPr>
          </a:p>
        </p:txBody>
      </p:sp>
      <p:grpSp>
        <p:nvGrpSpPr>
          <p:cNvPr id="3" name="组合 2">
            <a:extLst>
              <a:ext uri="{FF2B5EF4-FFF2-40B4-BE49-F238E27FC236}">
                <a16:creationId xmlns:a16="http://schemas.microsoft.com/office/drawing/2014/main" id="{5298DB7A-AA20-40F5-BFE6-7084015E792C}"/>
              </a:ext>
            </a:extLst>
          </p:cNvPr>
          <p:cNvGrpSpPr/>
          <p:nvPr/>
        </p:nvGrpSpPr>
        <p:grpSpPr>
          <a:xfrm>
            <a:off x="621277" y="2919081"/>
            <a:ext cx="10949444" cy="2032675"/>
            <a:chOff x="619249" y="2919081"/>
            <a:chExt cx="10949444" cy="2032675"/>
          </a:xfrm>
        </p:grpSpPr>
        <p:grpSp>
          <p:nvGrpSpPr>
            <p:cNvPr id="29" name="组合 28">
              <a:extLst>
                <a:ext uri="{FF2B5EF4-FFF2-40B4-BE49-F238E27FC236}">
                  <a16:creationId xmlns:a16="http://schemas.microsoft.com/office/drawing/2014/main" id="{E1723664-4CC2-4F70-B131-C2BCDAF83831}"/>
                </a:ext>
              </a:extLst>
            </p:cNvPr>
            <p:cNvGrpSpPr/>
            <p:nvPr/>
          </p:nvGrpSpPr>
          <p:grpSpPr>
            <a:xfrm>
              <a:off x="619249" y="2919081"/>
              <a:ext cx="10949444" cy="2032675"/>
              <a:chOff x="772032" y="2911594"/>
              <a:chExt cx="10949444" cy="2032675"/>
            </a:xfrm>
          </p:grpSpPr>
          <p:sp>
            <p:nvSpPr>
              <p:cNvPr id="25" name="矩形 24">
                <a:extLst>
                  <a:ext uri="{FF2B5EF4-FFF2-40B4-BE49-F238E27FC236}">
                    <a16:creationId xmlns:a16="http://schemas.microsoft.com/office/drawing/2014/main" id="{EC051C7E-50D7-4F0F-B066-B815EBE10939}"/>
                  </a:ext>
                </a:extLst>
              </p:cNvPr>
              <p:cNvSpPr/>
              <p:nvPr/>
            </p:nvSpPr>
            <p:spPr>
              <a:xfrm>
                <a:off x="772032" y="2911594"/>
                <a:ext cx="10949444" cy="2032675"/>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83E672BC-4D34-4DFD-97A9-2515DB031134}"/>
                  </a:ext>
                </a:extLst>
              </p:cNvPr>
              <p:cNvGrpSpPr/>
              <p:nvPr/>
            </p:nvGrpSpPr>
            <p:grpSpPr>
              <a:xfrm>
                <a:off x="832097" y="3037541"/>
                <a:ext cx="10814079" cy="1756259"/>
                <a:chOff x="684155" y="2219321"/>
                <a:chExt cx="10787832" cy="1756259"/>
              </a:xfrm>
            </p:grpSpPr>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F45B1C9-AF54-45A6-8D1A-F101BAB65790}"/>
                        </a:ext>
                      </a:extLst>
                    </p:cNvPr>
                    <p:cNvSpPr txBox="1"/>
                    <p:nvPr/>
                  </p:nvSpPr>
                  <p:spPr>
                    <a:xfrm>
                      <a:off x="684155" y="2219321"/>
                      <a:ext cx="7518309" cy="1154162"/>
                    </a:xfrm>
                    <a:prstGeom prst="rect">
                      <a:avLst/>
                    </a:prstGeom>
                    <a:solidFill>
                      <a:schemeClr val="accent2">
                        <a:lumMod val="20000"/>
                        <a:lumOff val="80000"/>
                      </a:schemeClr>
                    </a:solidFill>
                    <a:ln>
                      <a:noFill/>
                    </a:ln>
                  </p:spPr>
                  <p:txBody>
                    <a:bodyPr wrap="square" rtlCol="0">
                      <a:spAutoFit/>
                    </a:bodyPr>
                    <a:lstStyle/>
                    <a:p>
                      <a:pPr>
                        <a:spcBef>
                          <a:spcPts val="600"/>
                        </a:spcBef>
                        <a:spcAft>
                          <a:spcPts val="300"/>
                        </a:spcAft>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𝟎𝟏</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i="1">
                              <a:solidFill>
                                <a:srgbClr val="C00000"/>
                              </a:solidFill>
                              <a:latin typeface="Cambria Math" panose="02040503050406030204" pitchFamily="18" charset="0"/>
                            </a:rPr>
                            <m:t>𝑷</m:t>
                          </m:r>
                        </m:oMath>
                      </a14:m>
                      <a:r>
                        <a:rPr lang="zh-CN" altLang="en-US" b="1">
                          <a:solidFill>
                            <a:srgbClr val="C00000"/>
                          </a:solidFill>
                        </a:rPr>
                        <a:t>以</a:t>
                      </a:r>
                      <a14:m>
                        <m:oMath xmlns:m="http://schemas.openxmlformats.org/officeDocument/2006/math">
                          <m:r>
                            <a:rPr lang="en-US" altLang="zh-CN" b="1" i="1">
                              <a:solidFill>
                                <a:srgbClr val="C00000"/>
                              </a:solidFill>
                              <a:latin typeface="Cambria Math" panose="02040503050406030204" pitchFamily="18" charset="0"/>
                            </a:rPr>
                            <m:t>𝟏</m:t>
                          </m:r>
                        </m:oMath>
                      </a14:m>
                      <a:r>
                        <a:rPr lang="zh-CN" altLang="en-US" b="1">
                          <a:solidFill>
                            <a:srgbClr val="C00000"/>
                          </a:solidFill>
                        </a:rPr>
                        <a:t>开头</a:t>
                      </a:r>
                      <a:r>
                        <a:rPr lang="zh-CN" altLang="en-US" b="1">
                          <a:solidFill>
                            <a:schemeClr val="accent6">
                              <a:lumMod val="50000"/>
                            </a:schemeClr>
                          </a:solidFill>
                        </a:rPr>
                        <a:t>的串一一对应</a:t>
                      </a:r>
                      <a:endParaRPr lang="en-US" altLang="zh-CN" b="1">
                        <a:solidFill>
                          <a:schemeClr val="accent6">
                            <a:lumMod val="50000"/>
                          </a:schemeClr>
                        </a:solidFill>
                      </a:endParaRPr>
                    </a:p>
                    <a:p>
                      <a:pPr>
                        <a:spcBef>
                          <a:spcPts val="600"/>
                        </a:spcBef>
                        <a:spcAft>
                          <a:spcPts val="300"/>
                        </a:spcAft>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𝟎𝟎𝟏</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a:solidFill>
                                <a:srgbClr val="C00000"/>
                              </a:solidFill>
                              <a:latin typeface="Cambria Math" panose="02040503050406030204" pitchFamily="18" charset="0"/>
                            </a:rPr>
                            <m:t>𝒏</m:t>
                          </m:r>
                          <m:r>
                            <a:rPr lang="en-US" altLang="zh-CN" b="1">
                              <a:solidFill>
                                <a:srgbClr val="C00000"/>
                              </a:solidFill>
                              <a:latin typeface="Cambria Math" panose="02040503050406030204" pitchFamily="18" charset="0"/>
                            </a:rPr>
                            <m:t>−</m:t>
                          </m:r>
                          <m:r>
                            <a:rPr lang="en-US" altLang="zh-CN" b="1" i="0" smtClean="0">
                              <a:solidFill>
                                <a:srgbClr val="C00000"/>
                              </a:solidFill>
                              <a:latin typeface="Cambria Math" panose="02040503050406030204" pitchFamily="18" charset="0"/>
                            </a:rPr>
                            <m:t>𝟐</m:t>
                          </m:r>
                        </m:oMath>
                      </a14:m>
                      <a:r>
                        <a:rPr lang="zh-CN" altLang="en-US" b="1">
                          <a:solidFill>
                            <a:srgbClr val="C00000"/>
                          </a:solidFill>
                        </a:rPr>
                        <a:t>有性质</a:t>
                      </a:r>
                      <a14:m>
                        <m:oMath xmlns:m="http://schemas.openxmlformats.org/officeDocument/2006/math">
                          <m:r>
                            <a:rPr lang="en-US" altLang="zh-CN" b="1">
                              <a:solidFill>
                                <a:srgbClr val="C00000"/>
                              </a:solidFill>
                              <a:latin typeface="Cambria Math" panose="02040503050406030204" pitchFamily="18" charset="0"/>
                            </a:rPr>
                            <m:t>𝑷</m:t>
                          </m:r>
                        </m:oMath>
                      </a14:m>
                      <a:r>
                        <a:rPr lang="zh-CN" altLang="en-US" b="1">
                          <a:solidFill>
                            <a:srgbClr val="C00000"/>
                          </a:solidFill>
                        </a:rPr>
                        <a:t>以</a:t>
                      </a:r>
                      <a14:m>
                        <m:oMath xmlns:m="http://schemas.openxmlformats.org/officeDocument/2006/math">
                          <m:r>
                            <a:rPr lang="en-US" altLang="zh-CN" b="1" i="0" smtClean="0">
                              <a:solidFill>
                                <a:srgbClr val="C00000"/>
                              </a:solidFill>
                              <a:latin typeface="Cambria Math" panose="02040503050406030204" pitchFamily="18" charset="0"/>
                            </a:rPr>
                            <m:t>𝟏</m:t>
                          </m:r>
                        </m:oMath>
                      </a14:m>
                      <a:r>
                        <a:rPr lang="zh-CN" altLang="en-US" b="1">
                          <a:solidFill>
                            <a:srgbClr val="C00000"/>
                          </a:solidFill>
                        </a:rPr>
                        <a:t>开头</a:t>
                      </a:r>
                      <a:r>
                        <a:rPr lang="zh-CN" altLang="en-US" b="1">
                          <a:solidFill>
                            <a:schemeClr val="accent6">
                              <a:lumMod val="50000"/>
                            </a:schemeClr>
                          </a:solidFill>
                        </a:rPr>
                        <a:t>的串一一对应</a:t>
                      </a:r>
                      <a:endParaRPr lang="en-US" altLang="zh-CN" b="1">
                        <a:solidFill>
                          <a:schemeClr val="accent6">
                            <a:lumMod val="50000"/>
                          </a:schemeClr>
                        </a:solidFill>
                      </a:endParaRPr>
                    </a:p>
                    <a:p>
                      <a:pPr>
                        <a:spcBef>
                          <a:spcPts val="600"/>
                        </a:spcBef>
                        <a:spcAft>
                          <a:spcPts val="300"/>
                        </a:spcAft>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a:solidFill>
                                <a:schemeClr val="accent6">
                                  <a:lumMod val="50000"/>
                                </a:schemeClr>
                              </a:solidFill>
                              <a:latin typeface="Cambria Math" panose="02040503050406030204" pitchFamily="18" charset="0"/>
                            </a:rPr>
                            <m:t>𝟎𝟎</m:t>
                          </m:r>
                          <m:r>
                            <a:rPr lang="en-US" altLang="zh-CN" b="1" i="1" smtClean="0">
                              <a:solidFill>
                                <a:schemeClr val="accent6">
                                  <a:lumMod val="50000"/>
                                </a:schemeClr>
                              </a:solidFill>
                              <a:latin typeface="Cambria Math" panose="02040503050406030204" pitchFamily="18" charset="0"/>
                            </a:rPr>
                            <m:t>𝟎</m:t>
                          </m:r>
                        </m:oMath>
                      </a14:m>
                      <a:r>
                        <a:rPr lang="zh-CN" altLang="en-US" b="1">
                          <a:solidFill>
                            <a:schemeClr val="accent6">
                              <a:lumMod val="50000"/>
                            </a:schemeClr>
                          </a:solidFill>
                        </a:rPr>
                        <a:t>开头的串与</a:t>
                      </a:r>
                      <a:r>
                        <a:rPr lang="zh-CN" altLang="en-US" b="1">
                          <a:solidFill>
                            <a:srgbClr val="C00000"/>
                          </a:solidFill>
                        </a:rPr>
                        <a:t>长为</a:t>
                      </a:r>
                      <a14:m>
                        <m:oMath xmlns:m="http://schemas.openxmlformats.org/officeDocument/2006/math">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𝟑</m:t>
                          </m:r>
                        </m:oMath>
                      </a14:m>
                      <a:r>
                        <a:rPr lang="zh-CN" altLang="en-US" b="1">
                          <a:solidFill>
                            <a:srgbClr val="C00000"/>
                          </a:solidFill>
                        </a:rPr>
                        <a:t>的任意二进串</a:t>
                      </a:r>
                      <a:r>
                        <a:rPr lang="zh-CN" altLang="en-US" b="1">
                          <a:solidFill>
                            <a:schemeClr val="accent6">
                              <a:lumMod val="50000"/>
                            </a:schemeClr>
                          </a:solidFill>
                        </a:rPr>
                        <a:t>一一对应</a:t>
                      </a:r>
                      <a:endParaRPr lang="en-US" altLang="zh-CN" b="1">
                        <a:solidFill>
                          <a:srgbClr val="0000FF"/>
                        </a:solidFill>
                      </a:endParaRPr>
                    </a:p>
                  </p:txBody>
                </p:sp>
              </mc:Choice>
              <mc:Fallback xmlns="">
                <p:sp>
                  <p:nvSpPr>
                    <p:cNvPr id="15" name="文本框 14">
                      <a:extLst>
                        <a:ext uri="{FF2B5EF4-FFF2-40B4-BE49-F238E27FC236}">
                          <a16:creationId xmlns:a16="http://schemas.microsoft.com/office/drawing/2014/main" id="{EF45B1C9-AF54-45A6-8D1A-F101BAB65790}"/>
                        </a:ext>
                      </a:extLst>
                    </p:cNvPr>
                    <p:cNvSpPr txBox="1">
                      <a:spLocks noRot="1" noChangeAspect="1" noMove="1" noResize="1" noEditPoints="1" noAdjustHandles="1" noChangeArrowheads="1" noChangeShapeType="1" noTextEdit="1"/>
                    </p:cNvSpPr>
                    <p:nvPr/>
                  </p:nvSpPr>
                  <p:spPr>
                    <a:xfrm>
                      <a:off x="684155" y="2219321"/>
                      <a:ext cx="7518309" cy="1154162"/>
                    </a:xfrm>
                    <a:prstGeom prst="rect">
                      <a:avLst/>
                    </a:prstGeom>
                    <a:blipFill>
                      <a:blip r:embed="rId6"/>
                      <a:stretch>
                        <a:fillRect l="-728" t="-3175" b="-793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56F8980D-4374-4176-91F3-36B50ED0DF8D}"/>
                        </a:ext>
                      </a:extLst>
                    </p:cNvPr>
                    <p:cNvSpPr txBox="1"/>
                    <p:nvPr/>
                  </p:nvSpPr>
                  <p:spPr>
                    <a:xfrm>
                      <a:off x="684155" y="3606248"/>
                      <a:ext cx="7308622" cy="369332"/>
                    </a:xfrm>
                    <a:prstGeom prst="rect">
                      <a:avLst/>
                    </a:prstGeom>
                    <a:solidFill>
                      <a:schemeClr val="accent2">
                        <a:lumMod val="20000"/>
                        <a:lumOff val="80000"/>
                      </a:schemeClr>
                    </a:solidFill>
                    <a:ln>
                      <a:noFill/>
                    </a:ln>
                  </p:spPr>
                  <p:txBody>
                    <a:bodyPr wrap="square" rtlCol="0">
                      <a:spAutoFit/>
                    </a:bodyPr>
                    <a:lstStyle/>
                    <a:p>
                      <a:pPr>
                        <a:spcBef>
                          <a:spcPts val="600"/>
                        </a:spcBef>
                      </a:pPr>
                      <a:r>
                        <a:rPr lang="zh-CN" altLang="en-US" b="1">
                          <a:solidFill>
                            <a:schemeClr val="accent6">
                              <a:lumMod val="50000"/>
                            </a:schemeClr>
                          </a:solidFill>
                        </a:rPr>
                        <a:t>长为</a:t>
                      </a:r>
                      <a14:m>
                        <m:oMath xmlns:m="http://schemas.openxmlformats.org/officeDocument/2006/math">
                          <m:r>
                            <a:rPr lang="en-US" altLang="zh-CN" b="1" i="1">
                              <a:solidFill>
                                <a:schemeClr val="accent6">
                                  <a:lumMod val="50000"/>
                                </a:schemeClr>
                              </a:solidFill>
                              <a:latin typeface="Cambria Math" panose="02040503050406030204" pitchFamily="18" charset="0"/>
                            </a:rPr>
                            <m:t>𝒏</m:t>
                          </m:r>
                        </m:oMath>
                      </a14:m>
                      <a:r>
                        <a:rPr lang="zh-CN" altLang="en-US" b="1">
                          <a:solidFill>
                            <a:schemeClr val="accent6">
                              <a:lumMod val="50000"/>
                            </a:schemeClr>
                          </a:solidFill>
                        </a:rPr>
                        <a:t>有性质</a:t>
                      </a:r>
                      <a14:m>
                        <m:oMath xmlns:m="http://schemas.openxmlformats.org/officeDocument/2006/math">
                          <m:r>
                            <a:rPr lang="en-US" altLang="zh-CN" b="1" i="1">
                              <a:solidFill>
                                <a:schemeClr val="accent6">
                                  <a:lumMod val="50000"/>
                                </a:schemeClr>
                              </a:solidFill>
                              <a:latin typeface="Cambria Math" panose="02040503050406030204" pitchFamily="18" charset="0"/>
                            </a:rPr>
                            <m:t>𝑷</m:t>
                          </m:r>
                        </m:oMath>
                      </a14:m>
                      <a:r>
                        <a:rPr lang="zh-CN" altLang="en-US" b="1">
                          <a:solidFill>
                            <a:schemeClr val="accent6">
                              <a:lumMod val="50000"/>
                            </a:schemeClr>
                          </a:solidFill>
                        </a:rPr>
                        <a:t>以</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开头的串与</a:t>
                      </a:r>
                      <a:r>
                        <a:rPr lang="zh-CN" altLang="en-US" b="1">
                          <a:solidFill>
                            <a:srgbClr val="C00000"/>
                          </a:solidFill>
                        </a:rPr>
                        <a:t>长度为</a:t>
                      </a:r>
                      <a14:m>
                        <m:oMath xmlns:m="http://schemas.openxmlformats.org/officeDocument/2006/math">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oMath>
                      </a14:m>
                      <a:r>
                        <a:rPr lang="zh-CN" altLang="en-US" b="1">
                          <a:solidFill>
                            <a:srgbClr val="C00000"/>
                          </a:solidFill>
                        </a:rPr>
                        <a:t>有性质</a:t>
                      </a:r>
                      <a14:m>
                        <m:oMath xmlns:m="http://schemas.openxmlformats.org/officeDocument/2006/math">
                          <m:r>
                            <a:rPr lang="en-US" altLang="zh-CN" b="1" i="1">
                              <a:solidFill>
                                <a:srgbClr val="C00000"/>
                              </a:solidFill>
                              <a:latin typeface="Cambria Math" panose="02040503050406030204" pitchFamily="18" charset="0"/>
                            </a:rPr>
                            <m:t>𝑷</m:t>
                          </m:r>
                        </m:oMath>
                      </a14:m>
                      <a:r>
                        <a:rPr lang="zh-CN" altLang="en-US" b="1">
                          <a:solidFill>
                            <a:srgbClr val="C00000"/>
                          </a:solidFill>
                        </a:rPr>
                        <a:t>的三进制串</a:t>
                      </a:r>
                      <a:r>
                        <a:rPr lang="zh-CN" altLang="en-US" b="1">
                          <a:solidFill>
                            <a:schemeClr val="accent6">
                              <a:lumMod val="50000"/>
                            </a:schemeClr>
                          </a:solidFill>
                        </a:rPr>
                        <a:t>一一对应</a:t>
                      </a:r>
                      <a:endParaRPr lang="en-US" altLang="zh-CN" b="1">
                        <a:solidFill>
                          <a:schemeClr val="accent6">
                            <a:lumMod val="50000"/>
                          </a:schemeClr>
                        </a:solidFill>
                      </a:endParaRPr>
                    </a:p>
                  </p:txBody>
                </p:sp>
              </mc:Choice>
              <mc:Fallback xmlns="">
                <p:sp>
                  <p:nvSpPr>
                    <p:cNvPr id="16" name="文本框 15">
                      <a:extLst>
                        <a:ext uri="{FF2B5EF4-FFF2-40B4-BE49-F238E27FC236}">
                          <a16:creationId xmlns:a16="http://schemas.microsoft.com/office/drawing/2014/main" id="{56F8980D-4374-4176-91F3-36B50ED0DF8D}"/>
                        </a:ext>
                      </a:extLst>
                    </p:cNvPr>
                    <p:cNvSpPr txBox="1">
                      <a:spLocks noRot="1" noChangeAspect="1" noMove="1" noResize="1" noEditPoints="1" noAdjustHandles="1" noChangeArrowheads="1" noChangeShapeType="1" noTextEdit="1"/>
                    </p:cNvSpPr>
                    <p:nvPr/>
                  </p:nvSpPr>
                  <p:spPr>
                    <a:xfrm>
                      <a:off x="684155" y="3606248"/>
                      <a:ext cx="7308622" cy="369332"/>
                    </a:xfrm>
                    <a:prstGeom prst="rect">
                      <a:avLst/>
                    </a:prstGeom>
                    <a:blipFill>
                      <a:blip r:embed="rId7"/>
                      <a:stretch>
                        <a:fillRect l="-749" t="-8197" r="-250" b="-245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1EAA896-8A69-4639-94FB-B71D600D8955}"/>
                        </a:ext>
                      </a:extLst>
                    </p:cNvPr>
                    <p:cNvSpPr txBox="1"/>
                    <p:nvPr/>
                  </p:nvSpPr>
                  <p:spPr>
                    <a:xfrm>
                      <a:off x="8725174" y="2571453"/>
                      <a:ext cx="2746813" cy="388504"/>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a:solidFill>
                                      <a:srgbClr val="C00000"/>
                                    </a:solidFill>
                                    <a:latin typeface="Cambria Math" panose="02040503050406030204" pitchFamily="18" charset="0"/>
                                  </a:rPr>
                                  <m:t>𝟎</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up>
                                <m:r>
                                  <a:rPr lang="en-US" altLang="zh-CN" b="1" i="1">
                                    <a:solidFill>
                                      <a:srgbClr val="C00000"/>
                                    </a:solidFill>
                                    <a:latin typeface="Cambria Math" panose="02040503050406030204" pitchFamily="18" charset="0"/>
                                  </a:rPr>
                                  <m:t>𝟏</m:t>
                                </m:r>
                              </m:sup>
                            </m:sSubSup>
                            <m:r>
                              <a:rPr lang="en-US" altLang="zh-CN" b="1" i="1">
                                <a:solidFill>
                                  <a:srgbClr val="C00000"/>
                                </a:solidFill>
                                <a:latin typeface="Cambria Math" panose="02040503050406030204" pitchFamily="18" charset="0"/>
                              </a:rPr>
                              <m:t>+</m:t>
                            </m:r>
                            <m:sSubSup>
                              <m:sSubSupPr>
                                <m:ctrlPr>
                                  <a:rPr lang="en-US" altLang="zh-CN" b="1" i="1">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𝟐</m:t>
                                </m:r>
                              </m:sub>
                              <m:sup>
                                <m:r>
                                  <a:rPr lang="en-US" altLang="zh-CN" b="1" i="1" smtClean="0">
                                    <a:solidFill>
                                      <a:srgbClr val="C00000"/>
                                    </a:solidFill>
                                    <a:latin typeface="Cambria Math" panose="02040503050406030204" pitchFamily="18" charset="0"/>
                                  </a:rPr>
                                  <m:t>𝟏</m:t>
                                </m:r>
                              </m:sup>
                            </m:sSubSup>
                            <m:r>
                              <a:rPr lang="en-US" altLang="zh-CN" b="1" i="1" smtClean="0">
                                <a:solidFill>
                                  <a:srgbClr val="C00000"/>
                                </a:solidFill>
                                <a:latin typeface="Cambria Math" panose="02040503050406030204" pitchFamily="18" charset="0"/>
                              </a:rPr>
                              <m:t>+</m:t>
                            </m:r>
                            <m:sSup>
                              <m:sSupPr>
                                <m:ctrlPr>
                                  <a:rPr lang="en-US" altLang="zh-CN" b="1" i="1" smtClean="0">
                                    <a:solidFill>
                                      <a:srgbClr val="C00000"/>
                                    </a:solidFill>
                                    <a:latin typeface="Cambria Math" panose="02040503050406030204" pitchFamily="18" charset="0"/>
                                  </a:rPr>
                                </m:ctrlPr>
                              </m:sSupPr>
                              <m:e>
                                <m:r>
                                  <a:rPr lang="en-US" altLang="zh-CN" b="1" i="1" smtClean="0">
                                    <a:solidFill>
                                      <a:srgbClr val="C00000"/>
                                    </a:solidFill>
                                    <a:latin typeface="Cambria Math" panose="02040503050406030204" pitchFamily="18" charset="0"/>
                                  </a:rPr>
                                  <m:t>𝟐</m:t>
                                </m:r>
                              </m:e>
                              <m:sup>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𝟑</m:t>
                                </m:r>
                              </m:sup>
                            </m:sSup>
                          </m:oMath>
                        </m:oMathPara>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01EAA896-8A69-4639-94FB-B71D600D8955}"/>
                        </a:ext>
                      </a:extLst>
                    </p:cNvPr>
                    <p:cNvSpPr txBox="1">
                      <a:spLocks noRot="1" noChangeAspect="1" noMove="1" noResize="1" noEditPoints="1" noAdjustHandles="1" noChangeArrowheads="1" noChangeShapeType="1" noTextEdit="1"/>
                    </p:cNvSpPr>
                    <p:nvPr/>
                  </p:nvSpPr>
                  <p:spPr>
                    <a:xfrm>
                      <a:off x="8725174" y="2571453"/>
                      <a:ext cx="2746813" cy="388504"/>
                    </a:xfrm>
                    <a:prstGeom prst="rect">
                      <a:avLst/>
                    </a:prstGeom>
                    <a:blipFill>
                      <a:blip r:embed="rId8"/>
                      <a:stretch>
                        <a:fillRect b="-15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A37C4CC6-EA3A-46D0-98E7-06FD72BA5274}"/>
                        </a:ext>
                      </a:extLst>
                    </p:cNvPr>
                    <p:cNvSpPr txBox="1"/>
                    <p:nvPr/>
                  </p:nvSpPr>
                  <p:spPr>
                    <a:xfrm>
                      <a:off x="8737856" y="3577018"/>
                      <a:ext cx="2183092" cy="375552"/>
                    </a:xfrm>
                    <a:prstGeom prst="rect">
                      <a:avLst/>
                    </a:prstGeom>
                    <a:solidFill>
                      <a:schemeClr val="accent4">
                        <a:lumMod val="20000"/>
                        <a:lumOff val="80000"/>
                      </a:schemeClr>
                    </a:solidFill>
                    <a:ln>
                      <a:noFill/>
                    </a:ln>
                  </p:spPr>
                  <p:txBody>
                    <a:bodyPr wrap="square" rtlCol="0">
                      <a:spAutoFit/>
                    </a:bodyPr>
                    <a:lstStyle/>
                    <a:p>
                      <a:pPr>
                        <a:spcBef>
                          <a:spcPts val="600"/>
                        </a:spcBef>
                      </a:pPr>
                      <a14:m>
                        <m:oMathPara xmlns:m="http://schemas.openxmlformats.org/officeDocument/2006/math">
                          <m:oMathParaPr>
                            <m:jc m:val="centerGroup"/>
                          </m:oMathParaPr>
                          <m:oMath xmlns:m="http://schemas.openxmlformats.org/officeDocument/2006/math">
                            <m:sSubSup>
                              <m:sSubSupPr>
                                <m:ctrlPr>
                                  <a:rPr lang="en-US" altLang="zh-CN" b="1" i="1" smtClean="0">
                                    <a:solidFill>
                                      <a:srgbClr val="C00000"/>
                                    </a:solidFill>
                                    <a:latin typeface="Cambria Math" panose="02040503050406030204" pitchFamily="18" charset="0"/>
                                  </a:rPr>
                                </m:ctrlPr>
                              </m:sSubSup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sub>
                              <m:sup>
                                <m:r>
                                  <a:rPr lang="en-US" altLang="zh-CN" b="1" i="1" smtClean="0">
                                    <a:solidFill>
                                      <a:srgbClr val="C00000"/>
                                    </a:solidFill>
                                    <a:latin typeface="Cambria Math" panose="02040503050406030204" pitchFamily="18" charset="0"/>
                                  </a:rPr>
                                  <m:t>𝟏</m:t>
                                </m:r>
                              </m:sup>
                            </m:sSubSup>
                            <m:r>
                              <a:rPr lang="en-US" altLang="zh-CN" b="1" i="1">
                                <a:solidFill>
                                  <a:srgbClr val="C00000"/>
                                </a:solidFill>
                                <a:latin typeface="Cambria Math" panose="02040503050406030204" pitchFamily="18" charset="0"/>
                              </a:rPr>
                              <m:t>= </m:t>
                            </m:r>
                            <m:sSub>
                              <m:sSubPr>
                                <m:ctrlPr>
                                  <a:rPr lang="en-US" altLang="zh-CN" b="1"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𝒂</m:t>
                                </m:r>
                              </m:e>
                              <m:sub>
                                <m:r>
                                  <a:rPr lang="en-US" altLang="zh-CN" b="1" i="1">
                                    <a:solidFill>
                                      <a:srgbClr val="C00000"/>
                                    </a:solidFill>
                                    <a:latin typeface="Cambria Math" panose="02040503050406030204" pitchFamily="18" charset="0"/>
                                  </a:rPr>
                                  <m:t>𝒏</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m:t>
                            </m:r>
                          </m:oMath>
                        </m:oMathPara>
                      </a14:m>
                      <a:endParaRPr lang="zh-CN" altLang="en-US">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A37C4CC6-EA3A-46D0-98E7-06FD72BA5274}"/>
                        </a:ext>
                      </a:extLst>
                    </p:cNvPr>
                    <p:cNvSpPr txBox="1">
                      <a:spLocks noRot="1" noChangeAspect="1" noMove="1" noResize="1" noEditPoints="1" noAdjustHandles="1" noChangeArrowheads="1" noChangeShapeType="1" noTextEdit="1"/>
                    </p:cNvSpPr>
                    <p:nvPr/>
                  </p:nvSpPr>
                  <p:spPr>
                    <a:xfrm>
                      <a:off x="8737856" y="3577018"/>
                      <a:ext cx="2183092" cy="375552"/>
                    </a:xfrm>
                    <a:prstGeom prst="rect">
                      <a:avLst/>
                    </a:prstGeom>
                    <a:blipFill>
                      <a:blip r:embed="rId9"/>
                      <a:stretch>
                        <a:fillRect/>
                      </a:stretch>
                    </a:blipFill>
                    <a:ln>
                      <a:noFill/>
                    </a:ln>
                  </p:spPr>
                  <p:txBody>
                    <a:bodyPr/>
                    <a:lstStyle/>
                    <a:p>
                      <a:r>
                        <a:rPr lang="zh-CN" altLang="en-US">
                          <a:noFill/>
                        </a:rPr>
                        <a:t> </a:t>
                      </a:r>
                    </a:p>
                  </p:txBody>
                </p:sp>
              </mc:Fallback>
            </mc:AlternateContent>
            <p:sp>
              <p:nvSpPr>
                <p:cNvPr id="21" name="箭头: 右 20">
                  <a:extLst>
                    <a:ext uri="{FF2B5EF4-FFF2-40B4-BE49-F238E27FC236}">
                      <a16:creationId xmlns:a16="http://schemas.microsoft.com/office/drawing/2014/main" id="{10330AD7-94AD-4D11-95AB-506F9CE5AD8F}"/>
                    </a:ext>
                  </a:extLst>
                </p:cNvPr>
                <p:cNvSpPr/>
                <p:nvPr/>
              </p:nvSpPr>
              <p:spPr>
                <a:xfrm>
                  <a:off x="8202464" y="2751352"/>
                  <a:ext cx="522710"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E761C0CA-8E86-4A7F-9C3E-EB513D2A2351}"/>
                    </a:ext>
                  </a:extLst>
                </p:cNvPr>
                <p:cNvSpPr/>
                <p:nvPr/>
              </p:nvSpPr>
              <p:spPr>
                <a:xfrm>
                  <a:off x="7992777" y="3764794"/>
                  <a:ext cx="745079" cy="4571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30" name="直接连接符 29">
                <a:extLst>
                  <a:ext uri="{FF2B5EF4-FFF2-40B4-BE49-F238E27FC236}">
                    <a16:creationId xmlns:a16="http://schemas.microsoft.com/office/drawing/2014/main" id="{435BBF11-6263-486D-A13B-DB35CFD3DAA0}"/>
                  </a:ext>
                </a:extLst>
              </p:cNvPr>
              <p:cNvCxnSpPr/>
              <p:nvPr/>
            </p:nvCxnSpPr>
            <p:spPr>
              <a:xfrm>
                <a:off x="4062295" y="3366292"/>
                <a:ext cx="263117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B71BAA28-F934-4313-AB0A-4C43B5158E4E}"/>
                  </a:ext>
                </a:extLst>
              </p:cNvPr>
              <p:cNvCxnSpPr/>
              <p:nvPr/>
            </p:nvCxnSpPr>
            <p:spPr>
              <a:xfrm>
                <a:off x="4176292" y="3770402"/>
                <a:ext cx="263117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D584701-C6F1-4D91-9573-19A03B865236}"/>
                  </a:ext>
                </a:extLst>
              </p:cNvPr>
              <p:cNvCxnSpPr>
                <a:cxnSpLocks/>
              </p:cNvCxnSpPr>
              <p:nvPr/>
            </p:nvCxnSpPr>
            <p:spPr>
              <a:xfrm>
                <a:off x="3913607" y="4738453"/>
                <a:ext cx="3190601"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C0859C48-DE76-464B-A0BB-2E1201D4188B}"/>
                  </a:ext>
                </a:extLst>
              </p:cNvPr>
              <p:cNvCxnSpPr>
                <a:cxnSpLocks/>
              </p:cNvCxnSpPr>
              <p:nvPr/>
            </p:nvCxnSpPr>
            <p:spPr>
              <a:xfrm>
                <a:off x="9574490" y="3770402"/>
                <a:ext cx="198910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C8C8071-EC99-4B74-9683-037ECE73C613}"/>
                  </a:ext>
                </a:extLst>
              </p:cNvPr>
              <p:cNvCxnSpPr>
                <a:cxnSpLocks/>
              </p:cNvCxnSpPr>
              <p:nvPr/>
            </p:nvCxnSpPr>
            <p:spPr>
              <a:xfrm>
                <a:off x="9601329" y="4738453"/>
                <a:ext cx="1479754"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1" name="直接连接符 40">
              <a:extLst>
                <a:ext uri="{FF2B5EF4-FFF2-40B4-BE49-F238E27FC236}">
                  <a16:creationId xmlns:a16="http://schemas.microsoft.com/office/drawing/2014/main" id="{EEE0C162-F0BA-402E-9BFA-F2F014447551}"/>
                </a:ext>
              </a:extLst>
            </p:cNvPr>
            <p:cNvCxnSpPr>
              <a:cxnSpLocks/>
            </p:cNvCxnSpPr>
            <p:nvPr/>
          </p:nvCxnSpPr>
          <p:spPr>
            <a:xfrm>
              <a:off x="4023509" y="4144574"/>
              <a:ext cx="2337820" cy="0"/>
            </a:xfrm>
            <a:prstGeom prst="line">
              <a:avLst/>
            </a:prstGeom>
            <a:ln w="190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54F6041B-2DA9-464A-9156-4063E3C4EFAA}"/>
                </a:ext>
              </a:extLst>
            </p:cNvPr>
            <p:cNvSpPr txBox="1"/>
            <p:nvPr/>
          </p:nvSpPr>
          <p:spPr>
            <a:xfrm>
              <a:off x="3866920" y="3081803"/>
              <a:ext cx="2673766" cy="276999"/>
            </a:xfrm>
            <a:prstGeom prst="rect">
              <a:avLst/>
            </a:prstGeom>
            <a:solidFill>
              <a:srgbClr val="FBE5D6"/>
            </a:solidFill>
          </p:spPr>
          <p:txBody>
            <a:bodyPr wrap="square" tIns="0" bIns="0" rtlCol="0">
              <a:spAutoFit/>
            </a:bodyPr>
            <a:lstStyle/>
            <a:p>
              <a:pPr algn="ctr"/>
              <a:r>
                <a:rPr lang="en-US" altLang="zh-CN" b="1">
                  <a:solidFill>
                    <a:srgbClr val="C00000"/>
                  </a:solidFill>
                </a:rPr>
                <a:t>(1)</a:t>
              </a:r>
              <a:endParaRPr lang="zh-CN" altLang="en-US" b="1">
                <a:solidFill>
                  <a:srgbClr val="C00000"/>
                </a:solidFill>
              </a:endParaRPr>
            </a:p>
          </p:txBody>
        </p:sp>
        <p:sp>
          <p:nvSpPr>
            <p:cNvPr id="33" name="文本框 32">
              <a:extLst>
                <a:ext uri="{FF2B5EF4-FFF2-40B4-BE49-F238E27FC236}">
                  <a16:creationId xmlns:a16="http://schemas.microsoft.com/office/drawing/2014/main" id="{F4842B31-3B10-4CF3-BAAA-1DE5EA21DDFD}"/>
                </a:ext>
              </a:extLst>
            </p:cNvPr>
            <p:cNvSpPr txBox="1"/>
            <p:nvPr/>
          </p:nvSpPr>
          <p:spPr>
            <a:xfrm>
              <a:off x="4002213" y="3470377"/>
              <a:ext cx="2673766" cy="276999"/>
            </a:xfrm>
            <a:prstGeom prst="rect">
              <a:avLst/>
            </a:prstGeom>
            <a:solidFill>
              <a:srgbClr val="FBE5D6"/>
            </a:solidFill>
          </p:spPr>
          <p:txBody>
            <a:bodyPr wrap="square" tIns="0" bIns="0" rtlCol="0">
              <a:spAutoFit/>
            </a:bodyPr>
            <a:lstStyle/>
            <a:p>
              <a:pPr algn="ctr"/>
              <a:r>
                <a:rPr lang="en-US" altLang="zh-CN" b="1">
                  <a:solidFill>
                    <a:srgbClr val="C00000"/>
                  </a:solidFill>
                </a:rPr>
                <a:t>(2)</a:t>
              </a:r>
              <a:endParaRPr lang="zh-CN" altLang="en-US" b="1">
                <a:solidFill>
                  <a:srgbClr val="C00000"/>
                </a:solidFill>
              </a:endParaRPr>
            </a:p>
          </p:txBody>
        </p:sp>
        <p:sp>
          <p:nvSpPr>
            <p:cNvPr id="35" name="文本框 34">
              <a:extLst>
                <a:ext uri="{FF2B5EF4-FFF2-40B4-BE49-F238E27FC236}">
                  <a16:creationId xmlns:a16="http://schemas.microsoft.com/office/drawing/2014/main" id="{94A84CDD-6477-4F59-8B77-39E06F1A0B0B}"/>
                </a:ext>
              </a:extLst>
            </p:cNvPr>
            <p:cNvSpPr txBox="1"/>
            <p:nvPr/>
          </p:nvSpPr>
          <p:spPr>
            <a:xfrm>
              <a:off x="4002213" y="3852264"/>
              <a:ext cx="2359116" cy="276999"/>
            </a:xfrm>
            <a:prstGeom prst="rect">
              <a:avLst/>
            </a:prstGeom>
            <a:solidFill>
              <a:srgbClr val="FBE5D6"/>
            </a:solidFill>
          </p:spPr>
          <p:txBody>
            <a:bodyPr wrap="square" tIns="0" bIns="0" rtlCol="0">
              <a:spAutoFit/>
            </a:bodyPr>
            <a:lstStyle/>
            <a:p>
              <a:pPr algn="ctr"/>
              <a:r>
                <a:rPr lang="en-US" altLang="zh-CN" b="1">
                  <a:solidFill>
                    <a:srgbClr val="C00000"/>
                  </a:solidFill>
                </a:rPr>
                <a:t>(3)</a:t>
              </a:r>
              <a:endParaRPr lang="zh-CN" altLang="en-US" b="1">
                <a:solidFill>
                  <a:srgbClr val="C00000"/>
                </a:solidFill>
              </a:endParaRPr>
            </a:p>
          </p:txBody>
        </p:sp>
        <p:sp>
          <p:nvSpPr>
            <p:cNvPr id="37" name="文本框 36">
              <a:extLst>
                <a:ext uri="{FF2B5EF4-FFF2-40B4-BE49-F238E27FC236}">
                  <a16:creationId xmlns:a16="http://schemas.microsoft.com/office/drawing/2014/main" id="{3AED8505-CB2C-462E-B799-6940AACAC857}"/>
                </a:ext>
              </a:extLst>
            </p:cNvPr>
            <p:cNvSpPr txBox="1"/>
            <p:nvPr/>
          </p:nvSpPr>
          <p:spPr>
            <a:xfrm>
              <a:off x="3694141" y="4457860"/>
              <a:ext cx="3257284" cy="276999"/>
            </a:xfrm>
            <a:prstGeom prst="rect">
              <a:avLst/>
            </a:prstGeom>
            <a:solidFill>
              <a:srgbClr val="FBE5D6"/>
            </a:solidFill>
          </p:spPr>
          <p:txBody>
            <a:bodyPr wrap="square" tIns="0" bIns="0" rtlCol="0">
              <a:spAutoFit/>
            </a:bodyPr>
            <a:lstStyle/>
            <a:p>
              <a:pPr algn="ctr"/>
              <a:r>
                <a:rPr lang="en-US" altLang="zh-CN" b="1">
                  <a:solidFill>
                    <a:srgbClr val="C00000"/>
                  </a:solidFill>
                </a:rPr>
                <a:t>(5)</a:t>
              </a:r>
              <a:endParaRPr lang="zh-CN" altLang="en-US" b="1">
                <a:solidFill>
                  <a:srgbClr val="C00000"/>
                </a:solidFill>
              </a:endParaRPr>
            </a:p>
          </p:txBody>
        </p:sp>
        <p:sp>
          <p:nvSpPr>
            <p:cNvPr id="42" name="文本框 41">
              <a:extLst>
                <a:ext uri="{FF2B5EF4-FFF2-40B4-BE49-F238E27FC236}">
                  <a16:creationId xmlns:a16="http://schemas.microsoft.com/office/drawing/2014/main" id="{BC6592F8-9184-4F4D-B08C-10DBED7865AE}"/>
                </a:ext>
              </a:extLst>
            </p:cNvPr>
            <p:cNvSpPr txBox="1"/>
            <p:nvPr/>
          </p:nvSpPr>
          <p:spPr>
            <a:xfrm>
              <a:off x="9405110" y="3465278"/>
              <a:ext cx="2006417" cy="276999"/>
            </a:xfrm>
            <a:prstGeom prst="rect">
              <a:avLst/>
            </a:prstGeom>
            <a:solidFill>
              <a:srgbClr val="FFF2CC"/>
            </a:solidFill>
          </p:spPr>
          <p:txBody>
            <a:bodyPr wrap="square" tIns="0" bIns="0" rtlCol="0">
              <a:spAutoFit/>
            </a:bodyPr>
            <a:lstStyle/>
            <a:p>
              <a:pPr algn="ctr"/>
              <a:r>
                <a:rPr lang="en-US" altLang="zh-CN" b="1">
                  <a:solidFill>
                    <a:srgbClr val="C00000"/>
                  </a:solidFill>
                </a:rPr>
                <a:t>(3)</a:t>
              </a:r>
              <a:endParaRPr lang="zh-CN" altLang="en-US" b="1">
                <a:solidFill>
                  <a:srgbClr val="C00000"/>
                </a:solidFill>
              </a:endParaRPr>
            </a:p>
          </p:txBody>
        </p:sp>
        <p:sp>
          <p:nvSpPr>
            <p:cNvPr id="43" name="文本框 42">
              <a:extLst>
                <a:ext uri="{FF2B5EF4-FFF2-40B4-BE49-F238E27FC236}">
                  <a16:creationId xmlns:a16="http://schemas.microsoft.com/office/drawing/2014/main" id="{2964FD42-A0C8-4659-AF70-06E434EAEF86}"/>
                </a:ext>
              </a:extLst>
            </p:cNvPr>
            <p:cNvSpPr txBox="1"/>
            <p:nvPr/>
          </p:nvSpPr>
          <p:spPr>
            <a:xfrm>
              <a:off x="9421707" y="4452001"/>
              <a:ext cx="1506593" cy="276999"/>
            </a:xfrm>
            <a:prstGeom prst="rect">
              <a:avLst/>
            </a:prstGeom>
            <a:solidFill>
              <a:srgbClr val="FFF2CC"/>
            </a:solidFill>
          </p:spPr>
          <p:txBody>
            <a:bodyPr wrap="square" tIns="0" bIns="0" rtlCol="0">
              <a:spAutoFit/>
            </a:bodyPr>
            <a:lstStyle/>
            <a:p>
              <a:pPr algn="ctr"/>
              <a:r>
                <a:rPr lang="en-US" altLang="zh-CN" b="1">
                  <a:solidFill>
                    <a:srgbClr val="C00000"/>
                  </a:solidFill>
                </a:rPr>
                <a:t>(6)</a:t>
              </a:r>
              <a:endParaRPr lang="zh-CN" altLang="en-US" b="1">
                <a:solidFill>
                  <a:srgbClr val="C00000"/>
                </a:solidFill>
              </a:endParaRPr>
            </a:p>
          </p:txBody>
        </p:sp>
      </p:grpSp>
    </p:spTree>
    <p:extLst>
      <p:ext uri="{BB962C8B-B14F-4D97-AF65-F5344CB8AC3E}">
        <p14:creationId xmlns:p14="http://schemas.microsoft.com/office/powerpoint/2010/main" val="11732169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2355</TotalTime>
  <Words>6415</Words>
  <Application>Microsoft Office PowerPoint</Application>
  <PresentationFormat>宽屏</PresentationFormat>
  <Paragraphs>645</Paragraphs>
  <Slides>37</Slides>
  <Notes>0</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等线</vt:lpstr>
      <vt:lpstr>等线 Light</vt:lpstr>
      <vt:lpstr>仿宋</vt:lpstr>
      <vt:lpstr>华文新魏</vt:lpstr>
      <vt:lpstr>楷体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108</cp:revision>
  <dcterms:created xsi:type="dcterms:W3CDTF">2022-01-01T06:39:40Z</dcterms:created>
  <dcterms:modified xsi:type="dcterms:W3CDTF">2022-06-01T08:07:47Z</dcterms:modified>
</cp:coreProperties>
</file>