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93" r:id="rId2"/>
    <p:sldId id="292" r:id="rId3"/>
    <p:sldId id="428" r:id="rId4"/>
    <p:sldId id="338" r:id="rId5"/>
    <p:sldId id="339" r:id="rId6"/>
    <p:sldId id="341" r:id="rId7"/>
    <p:sldId id="346" r:id="rId8"/>
    <p:sldId id="465" r:id="rId9"/>
    <p:sldId id="494" r:id="rId10"/>
    <p:sldId id="467" r:id="rId11"/>
    <p:sldId id="468" r:id="rId12"/>
    <p:sldId id="491" r:id="rId13"/>
    <p:sldId id="495" r:id="rId14"/>
    <p:sldId id="496" r:id="rId15"/>
    <p:sldId id="497" r:id="rId16"/>
    <p:sldId id="498" r:id="rId17"/>
    <p:sldId id="493" r:id="rId18"/>
    <p:sldId id="347" r:id="rId19"/>
    <p:sldId id="348" r:id="rId20"/>
    <p:sldId id="349" r:id="rId21"/>
    <p:sldId id="350" r:id="rId22"/>
    <p:sldId id="486" r:id="rId23"/>
    <p:sldId id="487" r:id="rId24"/>
    <p:sldId id="488" r:id="rId25"/>
    <p:sldId id="489" r:id="rId26"/>
    <p:sldId id="490" r:id="rId27"/>
    <p:sldId id="344" r:id="rId28"/>
    <p:sldId id="345" r:id="rId29"/>
    <p:sldId id="343" r:id="rId30"/>
    <p:sldId id="342" r:id="rId31"/>
    <p:sldId id="257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>
          <p15:clr>
            <a:srgbClr val="A4A3A4"/>
          </p15:clr>
        </p15:guide>
        <p15:guide id="2" pos="37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723"/>
    <a:srgbClr val="FF5D5D"/>
    <a:srgbClr val="C00000"/>
    <a:srgbClr val="CC3300"/>
    <a:srgbClr val="3A6695"/>
    <a:srgbClr val="9CC5FD"/>
    <a:srgbClr val="134263"/>
    <a:srgbClr val="1E2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780" autoAdjust="0"/>
  </p:normalViewPr>
  <p:slideViewPr>
    <p:cSldViewPr snapToGrid="0">
      <p:cViewPr varScale="1">
        <p:scale>
          <a:sx n="88" d="100"/>
          <a:sy n="88" d="100"/>
        </p:scale>
        <p:origin x="394" y="173"/>
      </p:cViewPr>
      <p:guideLst>
        <p:guide orient="horz" pos="2126"/>
        <p:guide pos="37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6C95E663-EA58-4D6D-80DA-FD056B523E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DE3B41F5-D27E-4F81-8CF5-CD3E09AEE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656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644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114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68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56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5F123A76-BE4A-41B7-AE69-924D5088B0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026BBEDE-A4DE-4EA8-9E31-BE2DBB6A41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参见教材</a:t>
            </a:r>
            <a:r>
              <a:rPr lang="en-US" altLang="zh-CN"/>
              <a:t>5.2</a:t>
            </a:r>
            <a:r>
              <a:rPr lang="zh-CN" altLang="en-US"/>
              <a:t>、</a:t>
            </a:r>
            <a:r>
              <a:rPr lang="en-US" altLang="zh-CN"/>
              <a:t>5.3</a:t>
            </a:r>
            <a:r>
              <a:rPr lang="zh-CN" altLang="en-US"/>
              <a:t>、</a:t>
            </a:r>
            <a:r>
              <a:rPr lang="en-US" altLang="zh-CN"/>
              <a:t>5.4</a:t>
            </a:r>
            <a:r>
              <a:rPr lang="zh-CN" altLang="en-US"/>
              <a:t>、</a:t>
            </a:r>
            <a:r>
              <a:rPr lang="en-US" altLang="zh-CN"/>
              <a:t>5.5.3</a:t>
            </a:r>
            <a:r>
              <a:rPr lang="zh-CN" altLang="en-US"/>
              <a:t>、</a:t>
            </a:r>
            <a:r>
              <a:rPr lang="en-US" altLang="zh-CN"/>
              <a:t>8.4.6</a:t>
            </a:r>
            <a:r>
              <a:rPr lang="zh-CN" altLang="en-US"/>
              <a:t>节。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348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9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39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83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31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96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42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475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2B2DE76B-EC38-4F0A-B020-041737E517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C646D9BE-952E-4BA2-BB2C-891A02E70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2B2DE76B-EC38-4F0A-B020-041737E517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C646D9BE-952E-4BA2-BB2C-891A02E70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261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46A0F451-0166-463D-AB52-9E43151C76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4500" cy="3822700"/>
          </a:xfrm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8CE7FA0F-3323-4472-BA08-55743D421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  <a:t>2022/2/17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boost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875005" y="2867828"/>
            <a:ext cx="6549081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dist"/>
            <a:r>
              <a:rPr lang="en-US" altLang="zh-CN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C to C++</a:t>
            </a: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中山大学计算机学院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4275306" y="5644929"/>
            <a:ext cx="1705868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zh-CN" altLang="en-US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6889661" y="5644929"/>
            <a:ext cx="2879266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</a:t>
            </a:r>
            <a:r>
              <a:rPr lang="en-US" altLang="zh-CN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000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3416978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"/>
          <p:cNvSpPr>
            <a:spLocks noChangeAspect="1" noEditPoints="1"/>
          </p:cNvSpPr>
          <p:nvPr/>
        </p:nvSpPr>
        <p:spPr bwMode="auto">
          <a:xfrm>
            <a:off x="6438230" y="5611848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650"/>
                            </p:stCondLst>
                            <p:childTnLst>
                              <p:par>
                                <p:cTn id="1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9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4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9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  <p:bldP spid="13" grpId="0"/>
      <p:bldP spid="14" grpId="0"/>
      <p:bldP spid="11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BB5A0832-0B87-40ED-8F67-ED35543A7E8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116496" y="146240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cin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与输入的实质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76F8B0B3-C38D-441D-9434-7FEF95F40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456" y="2595717"/>
            <a:ext cx="8473792" cy="56694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23" b="1">
                <a:solidFill>
                  <a:schemeClr val="tx1"/>
                </a:solidFill>
                <a:latin typeface="Arial" panose="020B0604020202020204" pitchFamily="34" charset="0"/>
              </a:rPr>
              <a:t>cin  &gt;&gt; someInt  &gt;&gt; someFloat &gt;&gt; someChar ; </a:t>
            </a: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F83D0956-DC67-4CF9-9642-88CD03179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17" y="3363978"/>
            <a:ext cx="8402923" cy="2672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23" b="1">
                <a:solidFill>
                  <a:schemeClr val="tx1"/>
                </a:solidFill>
                <a:latin typeface="Arial" panose="020B0604020202020204" pitchFamily="34" charset="0"/>
              </a:rPr>
              <a:t>1.</a:t>
            </a:r>
            <a:r>
              <a:rPr lang="zh-CN" altLang="en-US" sz="2423" b="1">
                <a:solidFill>
                  <a:schemeClr val="tx1"/>
                </a:solidFill>
                <a:latin typeface="Arial" panose="020B0604020202020204" pitchFamily="34" charset="0"/>
              </a:rPr>
              <a:t>键盘输入的字符一个一个进入输入流</a:t>
            </a:r>
            <a:r>
              <a:rPr lang="en-US" altLang="zh-CN" sz="2423" b="1">
                <a:solidFill>
                  <a:schemeClr val="tx1"/>
                </a:solidFill>
                <a:latin typeface="Arial" panose="020B0604020202020204" pitchFamily="34" charset="0"/>
              </a:rPr>
              <a:t>cin</a:t>
            </a:r>
            <a:r>
              <a:rPr lang="zh-CN" altLang="en-US" sz="2423" b="1">
                <a:solidFill>
                  <a:schemeClr val="tx1"/>
                </a:solidFill>
                <a:latin typeface="Arial" panose="020B0604020202020204" pitchFamily="34" charset="0"/>
              </a:rPr>
              <a:t>里面；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23" b="1">
                <a:solidFill>
                  <a:schemeClr val="tx1"/>
                </a:solidFill>
                <a:latin typeface="Arial" panose="020B0604020202020204" pitchFamily="34" charset="0"/>
              </a:rPr>
              <a:t>2. </a:t>
            </a:r>
            <a:r>
              <a:rPr lang="zh-CN" altLang="en-US" sz="2423" b="1">
                <a:solidFill>
                  <a:schemeClr val="tx1"/>
                </a:solidFill>
                <a:latin typeface="Arial" panose="020B0604020202020204" pitchFamily="34" charset="0"/>
              </a:rPr>
              <a:t>一个</a:t>
            </a:r>
            <a:r>
              <a:rPr lang="en-US" altLang="zh-CN" sz="2423" b="1">
                <a:solidFill>
                  <a:schemeClr val="tx1"/>
                </a:solidFill>
                <a:latin typeface="Arial" panose="020B0604020202020204" pitchFamily="34" charset="0"/>
              </a:rPr>
              <a:t>&gt;&gt;</a:t>
            </a:r>
            <a:r>
              <a:rPr lang="zh-CN" altLang="en-US" sz="2423" b="1">
                <a:solidFill>
                  <a:schemeClr val="tx1"/>
                </a:solidFill>
                <a:latin typeface="Arial" panose="020B0604020202020204" pitchFamily="34" charset="0"/>
              </a:rPr>
              <a:t>代表一个输入过程。</a:t>
            </a:r>
            <a:r>
              <a:rPr lang="en-US" altLang="zh-CN" sz="2423" b="1">
                <a:solidFill>
                  <a:schemeClr val="tx1"/>
                </a:solidFill>
                <a:latin typeface="Arial" panose="020B0604020202020204" pitchFamily="34" charset="0"/>
              </a:rPr>
              <a:t>&gt;&gt;</a:t>
            </a:r>
            <a:r>
              <a:rPr lang="zh-CN" altLang="en-US" sz="2423" b="1">
                <a:solidFill>
                  <a:schemeClr val="tx1"/>
                </a:solidFill>
                <a:latin typeface="Arial" panose="020B0604020202020204" pitchFamily="34" charset="0"/>
              </a:rPr>
              <a:t>从</a:t>
            </a:r>
            <a:r>
              <a:rPr lang="en-US" altLang="zh-CN" sz="2423" b="1">
                <a:solidFill>
                  <a:schemeClr val="tx1"/>
                </a:solidFill>
                <a:latin typeface="Arial" panose="020B0604020202020204" pitchFamily="34" charset="0"/>
              </a:rPr>
              <a:t>cin</a:t>
            </a:r>
            <a:r>
              <a:rPr lang="zh-CN" altLang="en-US" sz="2423" b="1">
                <a:solidFill>
                  <a:schemeClr val="tx1"/>
                </a:solidFill>
                <a:latin typeface="Arial" panose="020B0604020202020204" pitchFamily="34" charset="0"/>
              </a:rPr>
              <a:t>中一个接一个获取字符，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23" b="1">
                <a:solidFill>
                  <a:schemeClr val="tx1"/>
                </a:solidFill>
                <a:latin typeface="Arial" panose="020B0604020202020204" pitchFamily="34" charset="0"/>
              </a:rPr>
              <a:t>   这个获取过程在哪里结束取决于变量的数据类型。该获取过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23" b="1">
                <a:solidFill>
                  <a:schemeClr val="tx1"/>
                </a:solidFill>
                <a:latin typeface="Arial" panose="020B0604020202020204" pitchFamily="34" charset="0"/>
              </a:rPr>
              <a:t>   程结束后，</a:t>
            </a:r>
            <a:r>
              <a:rPr lang="en-US" altLang="zh-CN" sz="2423" b="1">
                <a:solidFill>
                  <a:schemeClr val="tx1"/>
                </a:solidFill>
                <a:latin typeface="Arial" panose="020B0604020202020204" pitchFamily="34" charset="0"/>
              </a:rPr>
              <a:t>&gt;&gt;</a:t>
            </a:r>
            <a:r>
              <a:rPr lang="zh-CN" altLang="en-US" sz="2423" b="1">
                <a:solidFill>
                  <a:schemeClr val="tx1"/>
                </a:solidFill>
                <a:latin typeface="Arial" panose="020B0604020202020204" pitchFamily="34" charset="0"/>
              </a:rPr>
              <a:t>根据变量的数据类型，把刚才获得的字符序列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23" b="1">
                <a:solidFill>
                  <a:schemeClr val="tx1"/>
                </a:solidFill>
                <a:latin typeface="Arial" panose="020B0604020202020204" pitchFamily="34" charset="0"/>
              </a:rPr>
              <a:t>   转化成跟变量类型一致的数据；然后把这个数据赋给变量。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23" b="1">
                <a:solidFill>
                  <a:schemeClr val="tx1"/>
                </a:solidFill>
                <a:latin typeface="Arial" panose="020B0604020202020204" pitchFamily="34" charset="0"/>
              </a:rPr>
              <a:t>3. </a:t>
            </a:r>
            <a:r>
              <a:rPr lang="zh-CN" altLang="en-US" sz="2423" b="1">
                <a:solidFill>
                  <a:schemeClr val="tx1"/>
                </a:solidFill>
                <a:latin typeface="Arial" panose="020B0604020202020204" pitchFamily="34" charset="0"/>
              </a:rPr>
              <a:t>下一个</a:t>
            </a:r>
            <a:r>
              <a:rPr lang="en-US" altLang="zh-CN" sz="2423" b="1">
                <a:solidFill>
                  <a:schemeClr val="tx1"/>
                </a:solidFill>
                <a:latin typeface="Arial" panose="020B0604020202020204" pitchFamily="34" charset="0"/>
              </a:rPr>
              <a:t>&gt;&gt;</a:t>
            </a:r>
            <a:r>
              <a:rPr lang="zh-CN" altLang="en-US" sz="2423" b="1">
                <a:solidFill>
                  <a:schemeClr val="tx1"/>
                </a:solidFill>
                <a:latin typeface="Arial" panose="020B0604020202020204" pitchFamily="34" charset="0"/>
              </a:rPr>
              <a:t>开始。</a:t>
            </a:r>
          </a:p>
        </p:txBody>
      </p:sp>
      <p:sp>
        <p:nvSpPr>
          <p:cNvPr id="5" name="学论网-矩形 1">
            <a:extLst>
              <a:ext uri="{FF2B5EF4-FFF2-40B4-BE49-F238E27FC236}">
                <a16:creationId xmlns:a16="http://schemas.microsoft.com/office/drawing/2014/main" id="{A2377E58-DB6D-4329-82D6-AC1C54385FC0}"/>
              </a:ext>
            </a:extLst>
          </p:cNvPr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23A406-6623-44E4-B1DB-AAE8D7A10C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 descr="W020051101402162439679">
            <a:extLst>
              <a:ext uri="{FF2B5EF4-FFF2-40B4-BE49-F238E27FC236}">
                <a16:creationId xmlns:a16="http://schemas.microsoft.com/office/drawing/2014/main" id="{7CBF40CB-B425-4C9F-B08D-73141991B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514" y="2876332"/>
            <a:ext cx="1459881" cy="140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5" name="Rectangle 3">
            <a:extLst>
              <a:ext uri="{FF2B5EF4-FFF2-40B4-BE49-F238E27FC236}">
                <a16:creationId xmlns:a16="http://schemas.microsoft.com/office/drawing/2014/main" id="{56C52D1E-0CFA-4570-BB10-932E9F639DB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08826" y="1603585"/>
            <a:ext cx="7769161" cy="605415"/>
          </a:xfrm>
        </p:spPr>
        <p:txBody>
          <a:bodyPr>
            <a:noAutofit/>
          </a:bodyPr>
          <a:lstStyle/>
          <a:p>
            <a:r>
              <a:rPr lang="en-US" altLang="zh-CN" sz="2800" dirty="0" err="1">
                <a:solidFill>
                  <a:schemeClr val="tx1"/>
                </a:solidFill>
                <a:ea typeface="宋体" panose="02010600030101010101" pitchFamily="2" charset="-122"/>
              </a:rPr>
              <a:t>cin</a:t>
            </a:r>
            <a:r>
              <a:rPr lang="zh-CN" altLang="en-US" sz="2800" dirty="0">
                <a:solidFill>
                  <a:schemeClr val="tx1"/>
                </a:solidFill>
                <a:ea typeface="宋体" panose="02010600030101010101" pitchFamily="2" charset="-122"/>
              </a:rPr>
              <a:t>与输入的实质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B49AEE5A-FE28-4FC4-A9F9-15AFA08F0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322" y="2663728"/>
            <a:ext cx="1548973" cy="443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806" b="1">
                <a:solidFill>
                  <a:schemeClr val="tx1"/>
                </a:solidFill>
                <a:latin typeface="Arial" panose="020B0604020202020204" pitchFamily="34" charset="0"/>
              </a:rPr>
              <a:t>memory</a:t>
            </a:r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D3999895-B9BF-4F04-B880-31B4F26E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099" y="3145631"/>
            <a:ext cx="3687161" cy="8261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2" tIns="46037" rIns="92072" bIns="46037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23" b="1">
                <a:solidFill>
                  <a:schemeClr val="tx1"/>
                </a:solidFill>
                <a:latin typeface="Arial" panose="020B0604020202020204" pitchFamily="34" charset="0"/>
              </a:rPr>
              <a:t>‘1’ ‘3’ ‘ ’ ‘3’ ‘.’ ‘1’ ‘4’ ‘ ’ ‘9’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1F53FD16-1DA2-45F5-BE94-718FEDED3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807" y="3259020"/>
            <a:ext cx="607440" cy="62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2" tIns="46037" rIns="92072" bIns="46037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3189" b="1">
                <a:solidFill>
                  <a:srgbClr val="FF0000"/>
                </a:solidFill>
                <a:latin typeface="Arial" panose="020B0604020202020204" pitchFamily="34" charset="0"/>
              </a:rPr>
              <a:t>&gt;&gt;</a:t>
            </a:r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4E5264D0-D45D-4B06-82E1-CD6A5FCC6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4562" y="3204351"/>
            <a:ext cx="1844593" cy="6945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2" tIns="46037" rIns="92072" bIns="46037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3189" b="1">
                <a:solidFill>
                  <a:schemeClr val="tx1"/>
                </a:solidFill>
                <a:latin typeface="Arial" panose="020B0604020202020204" pitchFamily="34" charset="0"/>
              </a:rPr>
              <a:t>someInt</a:t>
            </a:r>
          </a:p>
        </p:txBody>
      </p:sp>
      <p:sp>
        <p:nvSpPr>
          <p:cNvPr id="85000" name="Rectangle 8">
            <a:extLst>
              <a:ext uri="{FF2B5EF4-FFF2-40B4-BE49-F238E27FC236}">
                <a16:creationId xmlns:a16="http://schemas.microsoft.com/office/drawing/2014/main" id="{32787C34-577D-455D-9593-0550F81A5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049" y="4097287"/>
            <a:ext cx="3687161" cy="8261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2" tIns="46037" rIns="92072" bIns="46037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23" b="1">
                <a:solidFill>
                  <a:schemeClr val="tx1"/>
                </a:solidFill>
                <a:latin typeface="Arial" panose="020B0604020202020204" pitchFamily="34" charset="0"/>
              </a:rPr>
              <a:t> ‘ ’ ‘3’ ‘.’ ‘1’ ‘4’ ‘ ’ ‘9’</a:t>
            </a:r>
          </a:p>
        </p:txBody>
      </p:sp>
      <p:sp>
        <p:nvSpPr>
          <p:cNvPr id="85001" name="Rectangle 9">
            <a:extLst>
              <a:ext uri="{FF2B5EF4-FFF2-40B4-BE49-F238E27FC236}">
                <a16:creationId xmlns:a16="http://schemas.microsoft.com/office/drawing/2014/main" id="{AA85951B-CC8E-466D-A717-6A271B9A7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8731" y="4210676"/>
            <a:ext cx="609466" cy="62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2" tIns="46037" rIns="92072" bIns="46037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3189" b="1">
                <a:solidFill>
                  <a:srgbClr val="FF0000"/>
                </a:solidFill>
                <a:latin typeface="Arial" panose="020B0604020202020204" pitchFamily="34" charset="0"/>
              </a:rPr>
              <a:t>&gt;&gt;</a:t>
            </a:r>
          </a:p>
        </p:txBody>
      </p:sp>
      <p:sp>
        <p:nvSpPr>
          <p:cNvPr id="85002" name="Rectangle 10">
            <a:extLst>
              <a:ext uri="{FF2B5EF4-FFF2-40B4-BE49-F238E27FC236}">
                <a16:creationId xmlns:a16="http://schemas.microsoft.com/office/drawing/2014/main" id="{3C87AFF9-90C2-481A-B608-9D2B36117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513" y="4141834"/>
            <a:ext cx="2207033" cy="7086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2" tIns="46037" rIns="92072" bIns="46037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3189" b="1">
                <a:solidFill>
                  <a:schemeClr val="tx1"/>
                </a:solidFill>
                <a:latin typeface="Arial" panose="020B0604020202020204" pitchFamily="34" charset="0"/>
              </a:rPr>
              <a:t>someFloat</a:t>
            </a:r>
          </a:p>
        </p:txBody>
      </p:sp>
      <p:sp>
        <p:nvSpPr>
          <p:cNvPr id="85003" name="Rectangle 11">
            <a:extLst>
              <a:ext uri="{FF2B5EF4-FFF2-40B4-BE49-F238E27FC236}">
                <a16:creationId xmlns:a16="http://schemas.microsoft.com/office/drawing/2014/main" id="{15BBFB61-32EA-40FB-B3EB-29A05008E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221" y="5097539"/>
            <a:ext cx="3687163" cy="8261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2" tIns="46037" rIns="92072" bIns="46037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23" b="1">
                <a:solidFill>
                  <a:schemeClr val="tx1"/>
                </a:solidFill>
                <a:latin typeface="Arial" panose="020B0604020202020204" pitchFamily="34" charset="0"/>
              </a:rPr>
              <a:t> ‘ ’ ‘9’</a:t>
            </a:r>
          </a:p>
        </p:txBody>
      </p:sp>
      <p:sp>
        <p:nvSpPr>
          <p:cNvPr id="85004" name="Rectangle 12">
            <a:extLst>
              <a:ext uri="{FF2B5EF4-FFF2-40B4-BE49-F238E27FC236}">
                <a16:creationId xmlns:a16="http://schemas.microsoft.com/office/drawing/2014/main" id="{4E4F6043-B28D-4D91-8575-0FE2AD1FC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907" y="5210928"/>
            <a:ext cx="609464" cy="623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2" tIns="46037" rIns="92072" bIns="46037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3189" b="1">
                <a:solidFill>
                  <a:srgbClr val="FF0000"/>
                </a:solidFill>
                <a:latin typeface="Arial" panose="020B0604020202020204" pitchFamily="34" charset="0"/>
              </a:rPr>
              <a:t>&gt;&gt;</a:t>
            </a:r>
          </a:p>
        </p:txBody>
      </p:sp>
      <p:sp>
        <p:nvSpPr>
          <p:cNvPr id="85005" name="Rectangle 13">
            <a:extLst>
              <a:ext uri="{FF2B5EF4-FFF2-40B4-BE49-F238E27FC236}">
                <a16:creationId xmlns:a16="http://schemas.microsoft.com/office/drawing/2014/main" id="{49D00DC6-8712-4B88-81F4-3D3BFF4F4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685" y="5156258"/>
            <a:ext cx="2205009" cy="6945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2" tIns="46037" rIns="92072" bIns="46037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3189" b="1">
                <a:solidFill>
                  <a:schemeClr val="tx1"/>
                </a:solidFill>
                <a:latin typeface="Arial" panose="020B0604020202020204" pitchFamily="34" charset="0"/>
              </a:rPr>
              <a:t>someChar</a:t>
            </a:r>
          </a:p>
        </p:txBody>
      </p:sp>
      <p:sp>
        <p:nvSpPr>
          <p:cNvPr id="85006" name="AutoShape 14">
            <a:extLst>
              <a:ext uri="{FF2B5EF4-FFF2-40B4-BE49-F238E27FC236}">
                <a16:creationId xmlns:a16="http://schemas.microsoft.com/office/drawing/2014/main" id="{1CDCAD66-FB65-4E8B-8B3F-CC72E708C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872" y="3441252"/>
            <a:ext cx="463680" cy="291571"/>
          </a:xfrm>
          <a:prstGeom prst="rightArrow">
            <a:avLst>
              <a:gd name="adj1" fmla="val 50000"/>
              <a:gd name="adj2" fmla="val 3975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17438" tIns="58720" rIns="117438" bIns="58720" anchor="ctr"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endParaRPr lang="zh-CN" altLang="en-US" sz="1913"/>
          </a:p>
        </p:txBody>
      </p:sp>
      <p:sp>
        <p:nvSpPr>
          <p:cNvPr id="85007" name="Rectangle 15">
            <a:extLst>
              <a:ext uri="{FF2B5EF4-FFF2-40B4-BE49-F238E27FC236}">
                <a16:creationId xmlns:a16="http://schemas.microsoft.com/office/drawing/2014/main" id="{92902F42-BF06-48BB-BA6D-F17242DAA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144" y="2556414"/>
            <a:ext cx="1016450" cy="46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2" tIns="46037" rIns="92072" bIns="46037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3571" b="1">
                <a:solidFill>
                  <a:srgbClr val="FF0000"/>
                </a:solidFill>
                <a:latin typeface="Arial" panose="020B0604020202020204" pitchFamily="34" charset="0"/>
              </a:rPr>
              <a:t>cin</a:t>
            </a:r>
          </a:p>
        </p:txBody>
      </p:sp>
      <p:sp>
        <p:nvSpPr>
          <p:cNvPr id="85008" name="Line 16">
            <a:extLst>
              <a:ext uri="{FF2B5EF4-FFF2-40B4-BE49-F238E27FC236}">
                <a16:creationId xmlns:a16="http://schemas.microsoft.com/office/drawing/2014/main" id="{F122154A-43B6-44BA-AA56-1B388913DF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78029" y="5739400"/>
            <a:ext cx="429258" cy="6398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7438" tIns="58720" rIns="117438" bIns="58720" anchor="b"/>
          <a:lstStyle/>
          <a:p>
            <a:endParaRPr lang="zh-CN" altLang="en-US" sz="2296"/>
          </a:p>
        </p:txBody>
      </p:sp>
      <p:sp>
        <p:nvSpPr>
          <p:cNvPr id="85009" name="Rectangle 17">
            <a:extLst>
              <a:ext uri="{FF2B5EF4-FFF2-40B4-BE49-F238E27FC236}">
                <a16:creationId xmlns:a16="http://schemas.microsoft.com/office/drawing/2014/main" id="{99FAD05A-F9D4-493C-AAE7-6A404BF12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320" y="6381263"/>
            <a:ext cx="3000755" cy="429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2" tIns="46037" rIns="92072" bIns="46037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2806" b="1">
                <a:solidFill>
                  <a:srgbClr val="FF0000"/>
                </a:solidFill>
                <a:latin typeface="Arial" panose="020B0604020202020204" pitchFamily="34" charset="0"/>
              </a:rPr>
              <a:t>功能：读取、转化</a:t>
            </a:r>
          </a:p>
        </p:txBody>
      </p:sp>
      <p:sp>
        <p:nvSpPr>
          <p:cNvPr id="18" name="学论网-矩形 1">
            <a:extLst>
              <a:ext uri="{FF2B5EF4-FFF2-40B4-BE49-F238E27FC236}">
                <a16:creationId xmlns:a16="http://schemas.microsoft.com/office/drawing/2014/main" id="{6460D31A-86E5-4BEB-B97C-2F2158D372B2}"/>
              </a:ext>
            </a:extLst>
          </p:cNvPr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FC7A457-3DF7-4C20-AA1F-25E8492073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学论网-矩形 1">
            <a:extLst>
              <a:ext uri="{FF2B5EF4-FFF2-40B4-BE49-F238E27FC236}">
                <a16:creationId xmlns:a16="http://schemas.microsoft.com/office/drawing/2014/main" id="{45E1CAD7-69DB-4434-B821-7DBCCD76CBEC}"/>
              </a:ext>
            </a:extLst>
          </p:cNvPr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CEA7729-7868-4012-8621-E8475A2A50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A2AF75E-C859-475B-9144-3897C8B30EB2}"/>
              </a:ext>
            </a:extLst>
          </p:cNvPr>
          <p:cNvSpPr txBox="1"/>
          <p:nvPr/>
        </p:nvSpPr>
        <p:spPr>
          <a:xfrm>
            <a:off x="3371353" y="2289979"/>
            <a:ext cx="4436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2800" b="1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35945F-B9F7-44E5-9F70-495E77DE2298}"/>
              </a:ext>
            </a:extLst>
          </p:cNvPr>
          <p:cNvSpPr txBox="1"/>
          <p:nvPr/>
        </p:nvSpPr>
        <p:spPr>
          <a:xfrm>
            <a:off x="1614115" y="1709530"/>
            <a:ext cx="840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在前面的代码中，有这样的一行：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6F91DA8-8371-48E0-BE11-135FA856F333}"/>
              </a:ext>
            </a:extLst>
          </p:cNvPr>
          <p:cNvSpPr txBox="1"/>
          <p:nvPr/>
        </p:nvSpPr>
        <p:spPr>
          <a:xfrm>
            <a:off x="1622344" y="3164713"/>
            <a:ext cx="7712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这里</a:t>
            </a:r>
            <a:r>
              <a:rPr lang="en-US" altLang="zh-C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lang="zh-CN" alt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的作用是</a:t>
            </a:r>
            <a:r>
              <a:rPr lang="zh-CN" alt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引入命名空间</a:t>
            </a:r>
            <a:r>
              <a:rPr lang="en-US" altLang="zh-CN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zh-CN" alt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。</a:t>
            </a:r>
            <a:endParaRPr lang="en-US" altLang="zh-CN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>那么，</a:t>
            </a:r>
            <a:r>
              <a:rPr lang="zh-CN" altLang="en-US" sz="2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什么是命名空间呢？</a:t>
            </a:r>
            <a:endParaRPr lang="en-US" altLang="zh-CN" sz="2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3455DE-50B6-4767-8921-94661FF75A84}"/>
              </a:ext>
            </a:extLst>
          </p:cNvPr>
          <p:cNvSpPr txBox="1"/>
          <p:nvPr/>
        </p:nvSpPr>
        <p:spPr>
          <a:xfrm>
            <a:off x="1121134" y="4245996"/>
            <a:ext cx="10678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一个系统通常都不会仅由一个人来开发完成，不同的人开发同一个系统，不可避免地会出现变量或函数的命名冲突，当所有人的代码测试通过，没有问题时，将所有人的代码结合到一起，因为变量或函数重名而导致的问题将会造成一定的混乱，例如：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//A</a:t>
            </a:r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声明的变量</a:t>
            </a:r>
            <a:endParaRPr lang="zh-CN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 …… //</a:t>
            </a:r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若干行代码</a:t>
            </a:r>
            <a:endParaRPr lang="zh-CN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//B</a:t>
            </a:r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声明的变量</a:t>
            </a:r>
            <a:endParaRPr lang="zh-CN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55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学论网-矩形 1">
            <a:extLst>
              <a:ext uri="{FF2B5EF4-FFF2-40B4-BE49-F238E27FC236}">
                <a16:creationId xmlns:a16="http://schemas.microsoft.com/office/drawing/2014/main" id="{45E1CAD7-69DB-4434-B821-7DBCCD76CBEC}"/>
              </a:ext>
            </a:extLst>
          </p:cNvPr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CEA7729-7868-4012-8621-E8475A2A50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6F91DA8-8371-48E0-BE11-135FA856F333}"/>
              </a:ext>
            </a:extLst>
          </p:cNvPr>
          <p:cNvSpPr txBox="1"/>
          <p:nvPr/>
        </p:nvSpPr>
        <p:spPr>
          <a:xfrm>
            <a:off x="1606441" y="2576316"/>
            <a:ext cx="8050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但两个声明放到同一个函数中的时候，很明显编译器会提示出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PingFang SC"/>
              </a:rPr>
              <a:t>flag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PingFang SC"/>
              </a:rPr>
              <a:t>变量重新定义的错误。这种问题若不加以处理是无法编译通过的。</a:t>
            </a:r>
            <a:endParaRPr lang="en-US" altLang="zh-CN" sz="2000" b="0" i="0" dirty="0">
              <a:solidFill>
                <a:srgbClr val="000000"/>
              </a:solidFill>
              <a:effectLst/>
              <a:latin typeface="PingFang SC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4C9D80-ADB6-484B-A5E0-F7C6F06F9433}"/>
              </a:ext>
            </a:extLst>
          </p:cNvPr>
          <p:cNvSpPr txBox="1"/>
          <p:nvPr/>
        </p:nvSpPr>
        <p:spPr>
          <a:xfrm>
            <a:off x="2210462" y="1590261"/>
            <a:ext cx="4985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//A</a:t>
            </a:r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声明的变量</a:t>
            </a:r>
            <a:endParaRPr lang="zh-CN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 …… //</a:t>
            </a:r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若干行代码</a:t>
            </a:r>
            <a:endParaRPr lang="zh-CN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//B</a:t>
            </a:r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声明的变量</a:t>
            </a:r>
            <a:endParaRPr lang="zh-CN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AAE5E3-DC34-4BA3-AA6B-CC45F14483DC}"/>
              </a:ext>
            </a:extLst>
          </p:cNvPr>
          <p:cNvSpPr txBox="1"/>
          <p:nvPr/>
        </p:nvSpPr>
        <p:spPr>
          <a:xfrm>
            <a:off x="2630905" y="4499811"/>
            <a:ext cx="5895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namespace_name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  // </a:t>
            </a:r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代码声明</a:t>
            </a:r>
            <a:endParaRPr lang="zh-CN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0CADC2-66ED-4F90-AAD7-E946C19734D9}"/>
              </a:ext>
            </a:extLst>
          </p:cNvPr>
          <p:cNvSpPr txBox="1"/>
          <p:nvPr/>
        </p:nvSpPr>
        <p:spPr>
          <a:xfrm>
            <a:off x="1989145" y="3481137"/>
            <a:ext cx="68340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PingFang SC"/>
              </a:rPr>
              <a:t>这个时候我们就可以用到命名空间来解决这个问题了</a:t>
            </a:r>
            <a:r>
              <a:rPr lang="zh-CN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PingFang SC"/>
              </a:rPr>
              <a:t>命名空间的定义使用关键字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PingFang SC"/>
              </a:rPr>
              <a:t>namespace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PingFang SC"/>
              </a:rPr>
              <a:t>，后跟命名空间的名称，如下所示：</a:t>
            </a:r>
            <a:endParaRPr lang="en-US" altLang="zh-CN" sz="2000" b="0" dirty="0">
              <a:solidFill>
                <a:srgbClr val="000000"/>
              </a:solidFill>
              <a:effectLst/>
              <a:latin typeface="PingFang SC"/>
            </a:endParaRPr>
          </a:p>
          <a:p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A87D8E-7EAB-4377-A2B4-4091976A177F}"/>
              </a:ext>
            </a:extLst>
          </p:cNvPr>
          <p:cNvSpPr txBox="1"/>
          <p:nvPr/>
        </p:nvSpPr>
        <p:spPr>
          <a:xfrm>
            <a:off x="1588168" y="5342021"/>
            <a:ext cx="7804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为了调用带有命名空间的函数或变量，需要在前面加上命名空间的名称，如下所示：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5B2F2D-AA57-4F7F-B4CE-B4AAB16EE04C}"/>
              </a:ext>
            </a:extLst>
          </p:cNvPr>
          <p:cNvSpPr txBox="1"/>
          <p:nvPr/>
        </p:nvSpPr>
        <p:spPr>
          <a:xfrm>
            <a:off x="2608027" y="6042992"/>
            <a:ext cx="7339054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 // code </a:t>
            </a:r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可以是变量或函数</a:t>
            </a:r>
            <a:endParaRPr lang="zh-CN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08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学论网-矩形 1">
            <a:extLst>
              <a:ext uri="{FF2B5EF4-FFF2-40B4-BE49-F238E27FC236}">
                <a16:creationId xmlns:a16="http://schemas.microsoft.com/office/drawing/2014/main" id="{45E1CAD7-69DB-4434-B821-7DBCCD76CBEC}"/>
              </a:ext>
            </a:extLst>
          </p:cNvPr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CEA7729-7868-4012-8621-E8475A2A50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5AB265B-53C3-4C44-8B45-D8FCE7434705}"/>
              </a:ext>
            </a:extLst>
          </p:cNvPr>
          <p:cNvSpPr txBox="1"/>
          <p:nvPr/>
        </p:nvSpPr>
        <p:spPr>
          <a:xfrm>
            <a:off x="652007" y="1701579"/>
            <a:ext cx="25364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// A</a:t>
            </a:r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的变量声明</a:t>
            </a:r>
            <a:endParaRPr lang="zh-CN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// B</a:t>
            </a:r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的变量声明</a:t>
            </a:r>
            <a:endParaRPr lang="zh-CN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41AA23-D7CE-4C37-AFE9-1FD7386978FC}"/>
              </a:ext>
            </a:extLst>
          </p:cNvPr>
          <p:cNvSpPr txBox="1"/>
          <p:nvPr/>
        </p:nvSpPr>
        <p:spPr>
          <a:xfrm>
            <a:off x="318052" y="4653043"/>
            <a:ext cx="5446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而我们就可以像上面这样声明</a:t>
            </a:r>
            <a:r>
              <a:rPr lang="en-US" altLang="zh-CN" dirty="0"/>
              <a:t>flag</a:t>
            </a:r>
            <a:r>
              <a:rPr lang="zh-CN" altLang="en-US" dirty="0"/>
              <a:t>，就可以解决前面遇到的问题了。调用的时候用</a:t>
            </a:r>
            <a:r>
              <a:rPr lang="en-US" altLang="zh-CN" dirty="0"/>
              <a:t>A::flag</a:t>
            </a:r>
            <a:r>
              <a:rPr lang="zh-CN" altLang="en-US" dirty="0"/>
              <a:t>或者说</a:t>
            </a:r>
            <a:r>
              <a:rPr lang="en-US" altLang="zh-CN" dirty="0"/>
              <a:t>B::flag</a:t>
            </a:r>
            <a:r>
              <a:rPr lang="zh-CN" altLang="en-US" dirty="0"/>
              <a:t>就可以了。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 “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::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”操作符我们称之为域解析操作符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EB5F64-2C10-41F1-840A-9F791A77002B}"/>
              </a:ext>
            </a:extLst>
          </p:cNvPr>
          <p:cNvSpPr txBox="1"/>
          <p:nvPr/>
        </p:nvSpPr>
        <p:spPr>
          <a:xfrm>
            <a:off x="5764695" y="3221974"/>
            <a:ext cx="6233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使用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定义的变量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flag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flag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使用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定义的变量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flag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127091-8B5B-4238-876F-3519C01F133E}"/>
              </a:ext>
            </a:extLst>
          </p:cNvPr>
          <p:cNvSpPr txBox="1"/>
          <p:nvPr/>
        </p:nvSpPr>
        <p:spPr>
          <a:xfrm>
            <a:off x="5764695" y="4653043"/>
            <a:ext cx="630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在代码的开头用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using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声明了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A::flag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，其含义是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using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声明以后的程序中如果出现未指明的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flag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时，则使用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A::flag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，但是若要使用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定义的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flag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，则仍需要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B::flag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。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AAAB69-143A-4F60-AA53-6380D5C5A907}"/>
              </a:ext>
            </a:extLst>
          </p:cNvPr>
          <p:cNvSpPr txBox="1"/>
          <p:nvPr/>
        </p:nvSpPr>
        <p:spPr>
          <a:xfrm>
            <a:off x="5886616" y="1796069"/>
            <a:ext cx="55182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当然如果每次用到</a:t>
            </a:r>
            <a:r>
              <a:rPr lang="en-US" altLang="zh-CN" dirty="0"/>
              <a:t>flag</a:t>
            </a:r>
            <a:r>
              <a:rPr lang="zh-CN" altLang="en-US" dirty="0"/>
              <a:t>我们都要在</a:t>
            </a:r>
            <a:r>
              <a:rPr lang="en-US" altLang="zh-CN" dirty="0"/>
              <a:t>flag</a:t>
            </a:r>
            <a:r>
              <a:rPr lang="zh-CN" altLang="en-US" dirty="0"/>
              <a:t>前面加东西，难免有些麻烦。</a:t>
            </a: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除了直接使用域解析操作符，还可以采用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using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声明</a:t>
            </a:r>
            <a:r>
              <a:rPr lang="zh-CN" altLang="en-US" dirty="0"/>
              <a:t>我们可以这样调用：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41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学论网-矩形 1">
            <a:extLst>
              <a:ext uri="{FF2B5EF4-FFF2-40B4-BE49-F238E27FC236}">
                <a16:creationId xmlns:a16="http://schemas.microsoft.com/office/drawing/2014/main" id="{45E1CAD7-69DB-4434-B821-7DBCCD76CBEC}"/>
              </a:ext>
            </a:extLst>
          </p:cNvPr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CEA7729-7868-4012-8621-E8475A2A50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5AB265B-53C3-4C44-8B45-D8FCE7434705}"/>
              </a:ext>
            </a:extLst>
          </p:cNvPr>
          <p:cNvSpPr txBox="1"/>
          <p:nvPr/>
        </p:nvSpPr>
        <p:spPr>
          <a:xfrm>
            <a:off x="3210723" y="2672125"/>
            <a:ext cx="6390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使用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定义的变量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flag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flag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使用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定义的变量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flag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41AA23-D7CE-4C37-AFE9-1FD7386978FC}"/>
              </a:ext>
            </a:extLst>
          </p:cNvPr>
          <p:cNvSpPr txBox="1"/>
          <p:nvPr/>
        </p:nvSpPr>
        <p:spPr>
          <a:xfrm>
            <a:off x="2478505" y="1701295"/>
            <a:ext cx="8157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PingFang SC"/>
              </a:rPr>
              <a:t>using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/>
              </a:rPr>
              <a:t>声明不仅仅可以针对命名空间中的一个变量，也可以用于声明整个命名空间，例如：</a:t>
            </a:r>
            <a:endParaRPr lang="en-US" altLang="zh-CN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2DE82A-3BCF-47B8-8538-6A87E03CB65E}"/>
              </a:ext>
            </a:extLst>
          </p:cNvPr>
          <p:cNvSpPr txBox="1"/>
          <p:nvPr/>
        </p:nvSpPr>
        <p:spPr>
          <a:xfrm>
            <a:off x="2454442" y="3721768"/>
            <a:ext cx="8317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如果命名空间中还定义了其他的变量，则同样具有</a:t>
            </a:r>
            <a:r>
              <a:rPr lang="en-US" altLang="zh-CN" sz="2400" dirty="0"/>
              <a:t>flag</a:t>
            </a:r>
            <a:r>
              <a:rPr lang="zh-CN" altLang="en-US" sz="2400" dirty="0"/>
              <a:t>变量的效果，在</a:t>
            </a:r>
            <a:r>
              <a:rPr lang="en-US" altLang="zh-CN" sz="2400" dirty="0"/>
              <a:t>using</a:t>
            </a:r>
            <a:r>
              <a:rPr lang="zh-CN" altLang="en-US" sz="2400" dirty="0"/>
              <a:t>声明后，若出现未具体指定命名空间的命名冲突变量，则默认采用</a:t>
            </a:r>
            <a:r>
              <a:rPr lang="en-US" altLang="zh-CN" sz="2400" dirty="0"/>
              <a:t>A</a:t>
            </a:r>
            <a:r>
              <a:rPr lang="zh-CN" altLang="en-US" sz="2400" dirty="0"/>
              <a:t>命名空间中的变量。</a:t>
            </a:r>
          </a:p>
        </p:txBody>
      </p:sp>
    </p:spTree>
    <p:extLst>
      <p:ext uri="{BB962C8B-B14F-4D97-AF65-F5344CB8AC3E}">
        <p14:creationId xmlns:p14="http://schemas.microsoft.com/office/powerpoint/2010/main" val="411526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学论网-矩形 1">
            <a:extLst>
              <a:ext uri="{FF2B5EF4-FFF2-40B4-BE49-F238E27FC236}">
                <a16:creationId xmlns:a16="http://schemas.microsoft.com/office/drawing/2014/main" id="{45E1CAD7-69DB-4434-B821-7DBCCD76CBEC}"/>
              </a:ext>
            </a:extLst>
          </p:cNvPr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CEA7729-7868-4012-8621-E8475A2A50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5AB265B-53C3-4C44-8B45-D8FCE7434705}"/>
              </a:ext>
            </a:extLst>
          </p:cNvPr>
          <p:cNvSpPr txBox="1"/>
          <p:nvPr/>
        </p:nvSpPr>
        <p:spPr>
          <a:xfrm>
            <a:off x="3210723" y="2672125"/>
            <a:ext cx="6390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使用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定义的变量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flag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flag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使用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定义的变量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flag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41AA23-D7CE-4C37-AFE9-1FD7386978FC}"/>
              </a:ext>
            </a:extLst>
          </p:cNvPr>
          <p:cNvSpPr txBox="1"/>
          <p:nvPr/>
        </p:nvSpPr>
        <p:spPr>
          <a:xfrm>
            <a:off x="2478505" y="1701295"/>
            <a:ext cx="8157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PingFang SC"/>
              </a:rPr>
              <a:t>using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PingFang SC"/>
              </a:rPr>
              <a:t>声明不仅仅可以针对命名空间中的一个变量，也可以用于声明整个命名空间，例如：</a:t>
            </a:r>
            <a:endParaRPr lang="en-US" altLang="zh-CN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2DE82A-3BCF-47B8-8538-6A87E03CB65E}"/>
              </a:ext>
            </a:extLst>
          </p:cNvPr>
          <p:cNvSpPr txBox="1"/>
          <p:nvPr/>
        </p:nvSpPr>
        <p:spPr>
          <a:xfrm>
            <a:off x="2454441" y="3721768"/>
            <a:ext cx="8892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现在回到前面我们的问题，</a:t>
            </a:r>
            <a:r>
              <a:rPr lang="en-US" altLang="zh-CN" sz="2400" dirty="0"/>
              <a:t>using namespace std;</a:t>
            </a:r>
            <a:r>
              <a:rPr lang="zh-CN" altLang="en-US" sz="2400" dirty="0"/>
              <a:t>的作用是什么？</a:t>
            </a:r>
            <a:endParaRPr lang="en-US" altLang="zh-CN" sz="2400" dirty="0"/>
          </a:p>
          <a:p>
            <a:r>
              <a:rPr lang="en-US" altLang="zh-CN" sz="2400" dirty="0"/>
              <a:t>C++</a:t>
            </a:r>
            <a:r>
              <a:rPr lang="zh-CN" altLang="en-US" sz="2400" dirty="0"/>
              <a:t>标准库中的函数或者对象都是在命名空间</a:t>
            </a:r>
            <a:r>
              <a:rPr lang="en-US" altLang="zh-CN" sz="2400" dirty="0"/>
              <a:t>std</a:t>
            </a:r>
            <a:r>
              <a:rPr lang="zh-CN" altLang="en-US" sz="2400" dirty="0"/>
              <a:t>中定义的，所以我们要使用标准函数库中的函数或对象都要使用</a:t>
            </a:r>
            <a:r>
              <a:rPr lang="en-US" altLang="zh-CN" sz="2400" dirty="0"/>
              <a:t>std</a:t>
            </a:r>
            <a:r>
              <a:rPr lang="zh-CN" altLang="en-US" sz="2400" dirty="0"/>
              <a:t>来限定。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一种写法是每次需要调用库函数的时候我们在前面加</a:t>
            </a:r>
            <a:r>
              <a:rPr lang="en-US" altLang="zh-CN" sz="2400" dirty="0"/>
              <a:t>std::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r>
              <a:rPr lang="zh-CN" altLang="en-US" sz="2400" dirty="0"/>
              <a:t>一种写法是我们在开头加上</a:t>
            </a:r>
            <a:r>
              <a:rPr lang="en-US" altLang="zh-CN" sz="2400" dirty="0"/>
              <a:t>using namespace std;</a:t>
            </a:r>
          </a:p>
        </p:txBody>
      </p:sp>
    </p:spTree>
    <p:extLst>
      <p:ext uri="{BB962C8B-B14F-4D97-AF65-F5344CB8AC3E}">
        <p14:creationId xmlns:p14="http://schemas.microsoft.com/office/powerpoint/2010/main" val="390948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85343" y="1944964"/>
            <a:ext cx="95548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  <a:cs typeface="Consolas" panose="020B0609020204030204" charset="0"/>
              </a:rPr>
              <a:t>引用</a:t>
            </a:r>
            <a:r>
              <a:rPr lang="en-US" altLang="zh-CN" sz="2400" dirty="0">
                <a:latin typeface="+mn-ea"/>
                <a:cs typeface="Consolas" panose="020B0609020204030204" charset="0"/>
              </a:rPr>
              <a:t>C++</a:t>
            </a:r>
            <a:r>
              <a:rPr lang="zh-CN" altLang="en-US" sz="2400" dirty="0">
                <a:latin typeface="+mn-ea"/>
                <a:cs typeface="Consolas" panose="020B0609020204030204" charset="0"/>
              </a:rPr>
              <a:t>对</a:t>
            </a:r>
            <a:r>
              <a:rPr lang="en-US" altLang="zh-CN" sz="2400" dirty="0">
                <a:latin typeface="+mn-ea"/>
                <a:cs typeface="Consolas" panose="020B0609020204030204" charset="0"/>
              </a:rPr>
              <a:t>C</a:t>
            </a:r>
            <a:r>
              <a:rPr lang="zh-CN" altLang="en-US" sz="2400" dirty="0">
                <a:latin typeface="+mn-ea"/>
                <a:cs typeface="Consolas" panose="020B0609020204030204" charset="0"/>
              </a:rPr>
              <a:t>语言的重要扩充。引用就是某一变量（目标）的一个别名，对引用的操作与对变量直接操作完全一样。</a:t>
            </a:r>
            <a:endParaRPr lang="en-US" altLang="zh-CN" sz="2400" dirty="0">
              <a:latin typeface="+mn-ea"/>
              <a:cs typeface="Consolas" panose="020B0609020204030204" charset="0"/>
            </a:endParaRPr>
          </a:p>
          <a:p>
            <a:endParaRPr lang="en-US" altLang="zh-CN" sz="2400" dirty="0">
              <a:latin typeface="+mn-ea"/>
              <a:cs typeface="Consolas" panose="020B0609020204030204" charset="0"/>
            </a:endParaRPr>
          </a:p>
          <a:p>
            <a:r>
              <a:rPr lang="zh-CN" altLang="en-US" sz="2400" dirty="0">
                <a:latin typeface="+mn-ea"/>
                <a:cs typeface="Consolas" panose="020B0609020204030204" charset="0"/>
              </a:rPr>
              <a:t>引用的声明方法：类型标识符 </a:t>
            </a:r>
            <a:r>
              <a:rPr lang="en-US" altLang="zh-CN" sz="2400" dirty="0">
                <a:latin typeface="+mn-ea"/>
                <a:cs typeface="Consolas" panose="020B0609020204030204" charset="0"/>
              </a:rPr>
              <a:t>&amp;</a:t>
            </a:r>
            <a:r>
              <a:rPr lang="zh-CN" altLang="en-US" sz="2400" dirty="0">
                <a:latin typeface="+mn-ea"/>
                <a:cs typeface="Consolas" panose="020B0609020204030204" charset="0"/>
              </a:rPr>
              <a:t>引用名</a:t>
            </a:r>
            <a:r>
              <a:rPr lang="en-US" altLang="zh-CN" sz="2400" dirty="0">
                <a:latin typeface="+mn-ea"/>
                <a:cs typeface="Consolas" panose="020B0609020204030204" charset="0"/>
              </a:rPr>
              <a:t>=</a:t>
            </a:r>
            <a:r>
              <a:rPr lang="zh-CN" altLang="en-US" sz="2400" dirty="0">
                <a:latin typeface="+mn-ea"/>
                <a:cs typeface="Consolas" panose="020B0609020204030204" charset="0"/>
              </a:rPr>
              <a:t>目标变量名；</a:t>
            </a:r>
            <a:endParaRPr lang="en-US" altLang="zh-CN" sz="2400" dirty="0">
              <a:latin typeface="+mn-ea"/>
              <a:cs typeface="Consolas" panose="020B0609020204030204" charset="0"/>
            </a:endParaRPr>
          </a:p>
          <a:p>
            <a:endParaRPr lang="zh-CN" altLang="en-US" sz="2400" dirty="0">
              <a:latin typeface="+mn-ea"/>
              <a:cs typeface="Consolas" panose="020B0609020204030204" charset="0"/>
            </a:endParaRPr>
          </a:p>
          <a:p>
            <a:r>
              <a:rPr lang="zh-CN" altLang="en-US" sz="2400" dirty="0">
                <a:latin typeface="+mn-ea"/>
                <a:cs typeface="Consolas" panose="020B0609020204030204" charset="0"/>
              </a:rPr>
              <a:t>引用引入了对象的一个同义词。定义引用的表示方法与定义指针相似，只是用</a:t>
            </a:r>
            <a:r>
              <a:rPr lang="en-US" altLang="zh-CN" sz="2400" dirty="0">
                <a:latin typeface="+mn-ea"/>
                <a:cs typeface="Consolas" panose="020B0609020204030204" charset="0"/>
              </a:rPr>
              <a:t>&amp;</a:t>
            </a:r>
            <a:r>
              <a:rPr lang="zh-CN" altLang="en-US" sz="2400" dirty="0">
                <a:latin typeface="+mn-ea"/>
                <a:cs typeface="Consolas" panose="020B0609020204030204" charset="0"/>
              </a:rPr>
              <a:t>代替了</a:t>
            </a:r>
            <a:r>
              <a:rPr lang="en-US" altLang="zh-CN" sz="2400" dirty="0">
                <a:latin typeface="+mn-ea"/>
                <a:cs typeface="Consolas" panose="020B0609020204030204" charset="0"/>
              </a:rPr>
              <a:t>*</a:t>
            </a:r>
            <a:r>
              <a:rPr lang="zh-CN" altLang="en-US" sz="2400" dirty="0">
                <a:latin typeface="+mn-ea"/>
                <a:cs typeface="Consolas" panose="020B0609020204030204" charset="0"/>
              </a:rPr>
              <a:t>。</a:t>
            </a:r>
            <a:endParaRPr lang="en-US" altLang="zh-CN" sz="2400" dirty="0">
              <a:latin typeface="+mn-ea"/>
              <a:cs typeface="Consolas" panose="020B0609020204030204" charset="0"/>
            </a:endParaRPr>
          </a:p>
          <a:p>
            <a:endParaRPr lang="en-US" altLang="zh-CN" sz="2400" dirty="0">
              <a:latin typeface="+mn-ea"/>
              <a:cs typeface="Consolas" panose="020B0609020204030204" charset="0"/>
            </a:endParaRPr>
          </a:p>
          <a:p>
            <a:r>
              <a:rPr lang="zh-CN" altLang="en-US" sz="2400" dirty="0">
                <a:latin typeface="+mn-ea"/>
                <a:cs typeface="Consolas" panose="020B0609020204030204" charset="0"/>
              </a:rPr>
              <a:t>下面我们看几个引用的简单示例。</a:t>
            </a:r>
          </a:p>
        </p:txBody>
      </p:sp>
    </p:spTree>
    <p:extLst>
      <p:ext uri="{BB962C8B-B14F-4D97-AF65-F5344CB8AC3E}">
        <p14:creationId xmlns:p14="http://schemas.microsoft.com/office/powerpoint/2010/main" val="263247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5BE8F85D-F3E5-41F8-966D-BC7374152B37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2281904" y="1642227"/>
            <a:ext cx="6696075" cy="4238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dirty="0"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ea typeface="宋体" panose="02010600030101010101" pitchFamily="2" charset="-122"/>
              </a:rPr>
              <a:t>1 </a:t>
            </a:r>
            <a:r>
              <a:rPr lang="zh-CN" altLang="en-US" sz="2800" dirty="0">
                <a:ea typeface="宋体" panose="02010600030101010101" pitchFamily="2" charset="-122"/>
              </a:rPr>
              <a:t>利用引用为变量再起名称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717733-DBAE-4750-B90F-B83B26B3C16C}"/>
              </a:ext>
            </a:extLst>
          </p:cNvPr>
          <p:cNvSpPr txBox="1"/>
          <p:nvPr/>
        </p:nvSpPr>
        <p:spPr>
          <a:xfrm>
            <a:off x="2438402" y="2297861"/>
            <a:ext cx="66864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程序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Ref1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 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// p</a:t>
            </a:r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是指针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; &amp;a</a:t>
            </a:r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是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的地址</a:t>
            </a:r>
            <a:endParaRPr lang="zh-CN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   // x</a:t>
            </a:r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是引用，它实际上与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是同一个变量</a:t>
            </a:r>
            <a:endParaRPr lang="zh-CN" alt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*p =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08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5BE8F85D-F3E5-41F8-966D-BC7374152B37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2281904" y="1642227"/>
            <a:ext cx="6696075" cy="4238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dirty="0"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ea typeface="宋体" panose="02010600030101010101" pitchFamily="2" charset="-122"/>
              </a:rPr>
              <a:t>：在形参中使用引用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717733-DBAE-4750-B90F-B83B26B3C16C}"/>
              </a:ext>
            </a:extLst>
          </p:cNvPr>
          <p:cNvSpPr txBox="1"/>
          <p:nvPr/>
        </p:nvSpPr>
        <p:spPr>
          <a:xfrm>
            <a:off x="1548066" y="2402135"/>
            <a:ext cx="335059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程序</a:t>
            </a:r>
            <a:r>
              <a:rPr lang="en-US" altLang="zh-CN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RefSwap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825B0E-3B61-41C8-A99B-08AB359D6CED}"/>
              </a:ext>
            </a:extLst>
          </p:cNvPr>
          <p:cNvSpPr txBox="1"/>
          <p:nvPr/>
        </p:nvSpPr>
        <p:spPr>
          <a:xfrm>
            <a:off x="5928747" y="2458281"/>
            <a:ext cx="57567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"&lt;&lt;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1CA6467-C7DB-444F-B9CF-60B2E76A7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154" y="6001332"/>
            <a:ext cx="358775" cy="357187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689" tIns="35844" rIns="71689" bIns="35844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 sz="16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ED357AD-9762-4671-B172-12F498C0F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154" y="6320419"/>
            <a:ext cx="306387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689" tIns="35844" rIns="71689" bIns="35844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1">
                <a:solidFill>
                  <a:srgbClr val="FF0000"/>
                </a:solidFill>
                <a:ea typeface="华文新魏" panose="02010800040101010101" pitchFamily="2" charset="-122"/>
              </a:rPr>
              <a:t>x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9DFB2F08-2B98-406E-8846-87A6E2277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154" y="5586994"/>
            <a:ext cx="306387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689" tIns="35844" rIns="71689" bIns="35844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1">
                <a:solidFill>
                  <a:srgbClr val="FF0000"/>
                </a:solidFill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C1DD53B6-3B4A-44DF-9B7A-0C4118E0F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966" y="6001332"/>
            <a:ext cx="357188" cy="3571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689" tIns="35844" rIns="71689" bIns="35844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Courier New" panose="02070309020205020404" pitchFamily="49" charset="0"/>
              </a:rPr>
              <a:t>..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3629BC9-FE46-4C3A-B4F4-F945B4D50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279" y="6001332"/>
            <a:ext cx="358775" cy="3571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689" tIns="35844" rIns="71689" bIns="35844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Courier New" panose="02070309020205020404" pitchFamily="49" charset="0"/>
              </a:rPr>
              <a:t>..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E1D86C13-7718-45BC-8EE5-DDD734F08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829" y="6001332"/>
            <a:ext cx="358775" cy="357187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689" tIns="35844" rIns="71689" bIns="35844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 sz="16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A779E0B2-172E-4FDB-B46D-4DADD3487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829" y="6320419"/>
            <a:ext cx="3048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689" tIns="35844" rIns="71689" bIns="35844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1">
                <a:solidFill>
                  <a:srgbClr val="FF0000"/>
                </a:solidFill>
                <a:ea typeface="华文新魏" panose="02010800040101010101" pitchFamily="2" charset="-122"/>
              </a:rPr>
              <a:t>y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7262F59A-A9F9-4D4B-8016-93CE6A629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829" y="5586994"/>
            <a:ext cx="3048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689" tIns="35844" rIns="71689" bIns="35844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1">
                <a:solidFill>
                  <a:srgbClr val="FF0000"/>
                </a:solidFill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F0A9C68-AEFD-417D-AADB-C4783D06E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054" y="6001332"/>
            <a:ext cx="358775" cy="3571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689" tIns="35844" rIns="71689" bIns="35844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Courier New" panose="02070309020205020404" pitchFamily="49" charset="0"/>
              </a:rPr>
              <a:t>..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9FBB9AC7-8B61-4B83-8333-38C6E770A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6429" y="6001332"/>
            <a:ext cx="358775" cy="3571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689" tIns="35844" rIns="71689" bIns="35844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Courier New" panose="02070309020205020404" pitchFamily="49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6503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C to C++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61280" y="2113406"/>
            <a:ext cx="103846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  <a:cs typeface="Consolas" panose="020B0609020204030204" charset="0"/>
              </a:rPr>
              <a:t>C++</a:t>
            </a:r>
            <a:r>
              <a:rPr lang="zh-CN" altLang="en-US" sz="2400" dirty="0">
                <a:latin typeface="+mn-ea"/>
                <a:cs typeface="Consolas" panose="020B0609020204030204" charset="0"/>
              </a:rPr>
              <a:t>作为一门面向对象的语言，具有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+mn-ea"/>
              </a:rPr>
              <a:t>面向对象编程的众多特点：</a:t>
            </a:r>
            <a:endParaRPr lang="en-US" altLang="zh-CN" sz="2400" b="0" i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zh-CN" sz="2400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、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+mn-ea"/>
              </a:rPr>
              <a:t>封装、继承和多态 </a:t>
            </a:r>
            <a:endParaRPr lang="en-US" altLang="zh-CN" sz="2400" b="1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、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+mn-ea"/>
              </a:rPr>
              <a:t>作为抽象数据类型的类 </a:t>
            </a:r>
            <a:endParaRPr lang="en-US" altLang="zh-CN" sz="2400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+mn-ea"/>
              </a:rPr>
              <a:t>3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+mn-ea"/>
              </a:rPr>
              <a:t>、易于调试和维护 </a:t>
            </a:r>
            <a:endParaRPr lang="en-US" altLang="zh-CN" sz="2400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、是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+mn-ea"/>
              </a:rPr>
              <a:t>软件开发的主流</a:t>
            </a:r>
            <a:endParaRPr lang="en-US" altLang="zh-CN" sz="2400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  <a:cs typeface="Consolas" panose="020B0609020204030204" charset="0"/>
              </a:rPr>
              <a:t>……</a:t>
            </a:r>
            <a:endParaRPr lang="zh-CN" altLang="en-US" sz="2400" dirty="0">
              <a:latin typeface="+mn-ea"/>
              <a:cs typeface="Consolas" panose="020B0609020204030204" charset="0"/>
            </a:endParaRPr>
          </a:p>
          <a:p>
            <a:endParaRPr lang="en-US" sz="2400" dirty="0">
              <a:latin typeface="+mn-ea"/>
              <a:cs typeface="Consolas" panose="020B0609020204030204" charset="0"/>
            </a:endParaRPr>
          </a:p>
          <a:p>
            <a:r>
              <a:rPr lang="zh-CN" altLang="en-US" sz="2400" dirty="0">
                <a:latin typeface="+mn-ea"/>
                <a:cs typeface="Consolas" panose="020B0609020204030204" charset="0"/>
              </a:rPr>
              <a:t>而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+mn-ea"/>
              </a:rPr>
              <a:t>封装、继承和多态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+mn-ea"/>
              </a:rPr>
              <a:t>作为面向对象语言的三大特性会在后续课程中详细介绍。</a:t>
            </a:r>
            <a:endParaRPr sz="2400" dirty="0">
              <a:latin typeface="+mn-ea"/>
              <a:cs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5BE8F85D-F3E5-41F8-966D-BC7374152B37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2281904" y="1642227"/>
            <a:ext cx="6696075" cy="4238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dirty="0">
                <a:ea typeface="宋体" panose="02010600030101010101" pitchFamily="2" charset="-122"/>
              </a:rPr>
              <a:t>假如形参不使用引用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717733-DBAE-4750-B90F-B83B26B3C16C}"/>
              </a:ext>
            </a:extLst>
          </p:cNvPr>
          <p:cNvSpPr txBox="1"/>
          <p:nvPr/>
        </p:nvSpPr>
        <p:spPr>
          <a:xfrm>
            <a:off x="1548066" y="2402135"/>
            <a:ext cx="309732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程序</a:t>
            </a:r>
            <a:r>
              <a:rPr lang="en-US" altLang="zh-CN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RefSwap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825B0E-3B61-41C8-A99B-08AB359D6CED}"/>
              </a:ext>
            </a:extLst>
          </p:cNvPr>
          <p:cNvSpPr txBox="1"/>
          <p:nvPr/>
        </p:nvSpPr>
        <p:spPr>
          <a:xfrm>
            <a:off x="5928747" y="2458281"/>
            <a:ext cx="575670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“a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"&lt;&lt;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zh-CN" dirty="0">
                <a:solidFill>
                  <a:srgbClr val="448C27"/>
                </a:solidFill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B343ACF2-6C11-42CC-8E2C-F894C9257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169" y="5864971"/>
            <a:ext cx="358775" cy="357187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689" tIns="35844" rIns="71689" bIns="35844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 sz="16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DC22D37-016E-4315-BDB0-87D978FB4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380" y="6211752"/>
            <a:ext cx="306387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689" tIns="35844" rIns="71689" bIns="35844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1" dirty="0">
                <a:solidFill>
                  <a:srgbClr val="FF0000"/>
                </a:solidFill>
                <a:ea typeface="华文新魏" panose="02010800040101010101" pitchFamily="2" charset="-122"/>
              </a:rPr>
              <a:t>x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117FD3E5-6561-4394-B9B3-BE947165D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169" y="5450633"/>
            <a:ext cx="306387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689" tIns="35844" rIns="71689" bIns="35844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1">
                <a:solidFill>
                  <a:srgbClr val="FF0000"/>
                </a:solidFill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B76166C5-431D-4DEC-B151-A59912217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5981" y="5864971"/>
            <a:ext cx="357188" cy="3571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689" tIns="35844" rIns="71689" bIns="35844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Courier New" panose="02070309020205020404" pitchFamily="49" charset="0"/>
              </a:rPr>
              <a:t>..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0E094DAE-4817-4352-ABE2-3E07F0401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294" y="5864971"/>
            <a:ext cx="358775" cy="3571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689" tIns="35844" rIns="71689" bIns="35844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..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A45AB783-AF24-4B2A-9107-701E06159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844" y="5864971"/>
            <a:ext cx="358775" cy="357187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689" tIns="35844" rIns="71689" bIns="35844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 sz="16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8D3DC84F-763E-4975-86C5-F2240A57D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2857" y="6168028"/>
            <a:ext cx="3048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689" tIns="35844" rIns="71689" bIns="35844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1" dirty="0">
                <a:solidFill>
                  <a:srgbClr val="FF0000"/>
                </a:solidFill>
                <a:ea typeface="华文新魏" panose="02010800040101010101" pitchFamily="2" charset="-122"/>
              </a:rPr>
              <a:t>y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D58D137C-BB7F-49B2-8FFB-F99D80F6E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844" y="5450633"/>
            <a:ext cx="304800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689" tIns="35844" rIns="71689" bIns="35844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1">
                <a:solidFill>
                  <a:srgbClr val="FF0000"/>
                </a:solidFill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577A8424-1401-4E86-B49A-B010DC72D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069" y="5864971"/>
            <a:ext cx="358775" cy="3571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689" tIns="35844" rIns="71689" bIns="35844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 b="1">
                <a:solidFill>
                  <a:schemeClr val="tx1"/>
                </a:solidFill>
                <a:latin typeface="Courier New" panose="02070309020205020404" pitchFamily="49" charset="0"/>
              </a:rPr>
              <a:t>..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E53DBD2B-7194-41EC-95DF-0B018F304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444" y="5864971"/>
            <a:ext cx="358775" cy="3571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689" tIns="35844" rIns="71689" bIns="35844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..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9E3E986C-29FC-42E6-B4FF-441F89963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744" y="5864971"/>
            <a:ext cx="358775" cy="357187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689" tIns="35844" rIns="71689" bIns="35844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 sz="16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12C59F39-284F-4010-8842-01E7CE864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057" y="5864969"/>
            <a:ext cx="358775" cy="357187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689" tIns="35844" rIns="71689" bIns="35844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 sz="1600" b="1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5FBE0CA-8124-4324-9D63-9F35A9A3C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6932" y="5864970"/>
            <a:ext cx="358775" cy="3571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1689" tIns="35844" rIns="71689" bIns="35844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1964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5BE8F85D-F3E5-41F8-966D-BC7374152B37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2281904" y="1642227"/>
            <a:ext cx="6696075" cy="4238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与引用相比，这个指针例子又如何？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717733-DBAE-4750-B90F-B83B26B3C16C}"/>
              </a:ext>
            </a:extLst>
          </p:cNvPr>
          <p:cNvSpPr txBox="1"/>
          <p:nvPr/>
        </p:nvSpPr>
        <p:spPr>
          <a:xfrm>
            <a:off x="1548066" y="2402135"/>
            <a:ext cx="360387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825B0E-3B61-41C8-A99B-08AB359D6CED}"/>
              </a:ext>
            </a:extLst>
          </p:cNvPr>
          <p:cNvSpPr txBox="1"/>
          <p:nvPr/>
        </p:nvSpPr>
        <p:spPr>
          <a:xfrm>
            <a:off x="5928747" y="2458281"/>
            <a:ext cx="58833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"&lt;&lt;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39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9" name="Group 3">
            <a:extLst>
              <a:ext uri="{FF2B5EF4-FFF2-40B4-BE49-F238E27FC236}">
                <a16:creationId xmlns:a16="http://schemas.microsoft.com/office/drawing/2014/main" id="{3ACF5405-E977-44E4-970D-80D4D5AF70B9}"/>
              </a:ext>
            </a:extLst>
          </p:cNvPr>
          <p:cNvGrpSpPr>
            <a:grpSpLocks/>
          </p:cNvGrpSpPr>
          <p:nvPr/>
        </p:nvGrpSpPr>
        <p:grpSpPr bwMode="auto">
          <a:xfrm>
            <a:off x="2078796" y="1038724"/>
            <a:ext cx="2972407" cy="2132115"/>
            <a:chOff x="1584" y="288"/>
            <a:chExt cx="1872" cy="1344"/>
          </a:xfrm>
        </p:grpSpPr>
        <p:grpSp>
          <p:nvGrpSpPr>
            <p:cNvPr id="142418" name="Group 4">
              <a:extLst>
                <a:ext uri="{FF2B5EF4-FFF2-40B4-BE49-F238E27FC236}">
                  <a16:creationId xmlns:a16="http://schemas.microsoft.com/office/drawing/2014/main" id="{D60D2E09-5D4D-4A7D-9EA0-02C0C2742A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88"/>
              <a:ext cx="1872" cy="1344"/>
              <a:chOff x="1584" y="288"/>
              <a:chExt cx="1872" cy="1344"/>
            </a:xfrm>
          </p:grpSpPr>
          <p:grpSp>
            <p:nvGrpSpPr>
              <p:cNvPr id="142421" name="Group 5">
                <a:extLst>
                  <a:ext uri="{FF2B5EF4-FFF2-40B4-BE49-F238E27FC236}">
                    <a16:creationId xmlns:a16="http://schemas.microsoft.com/office/drawing/2014/main" id="{BA88925A-A82E-402B-86CD-A372AE1EE8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288"/>
                <a:ext cx="912" cy="720"/>
                <a:chOff x="576" y="96"/>
                <a:chExt cx="912" cy="720"/>
              </a:xfrm>
            </p:grpSpPr>
            <p:sp>
              <p:nvSpPr>
                <p:cNvPr id="142428" name="Rectangle 6">
                  <a:extLst>
                    <a:ext uri="{FF2B5EF4-FFF2-40B4-BE49-F238E27FC236}">
                      <a16:creationId xmlns:a16="http://schemas.microsoft.com/office/drawing/2014/main" id="{8A7F20AB-1E62-4158-907F-24543B7515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480"/>
                  <a:ext cx="576" cy="336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7" tIns="45718" rIns="91437" bIns="45718" anchor="ctr"/>
                <a:lstStyle>
                  <a:lvl1pPr defTabSz="71755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358775" indent="-223838" defTabSz="71755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717550" indent="-177800" defTabSz="71755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074738" indent="-179388" defTabSz="71755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1433513" indent="-179388" defTabSz="71755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18907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3479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28051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2623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23" b="1">
                      <a:solidFill>
                        <a:schemeClr val="tx1"/>
                      </a:solidFill>
                    </a:rPr>
                    <a:t>&amp;a</a:t>
                  </a:r>
                </a:p>
              </p:txBody>
            </p:sp>
            <p:sp>
              <p:nvSpPr>
                <p:cNvPr id="142429" name="Rectangle 7">
                  <a:extLst>
                    <a:ext uri="{FF2B5EF4-FFF2-40B4-BE49-F238E27FC236}">
                      <a16:creationId xmlns:a16="http://schemas.microsoft.com/office/drawing/2014/main" id="{8D788B85-EC69-4DE4-A365-67A4B361CB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96"/>
                  <a:ext cx="912" cy="4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7" tIns="45718" rIns="91437" bIns="45718" anchor="ctr"/>
                <a:lstStyle>
                  <a:lvl1pPr defTabSz="71755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358775" indent="-223838" defTabSz="71755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717550" indent="-177800" defTabSz="71755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074738" indent="-179388" defTabSz="71755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1433513" indent="-179388" defTabSz="71755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18907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3479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28051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2623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1786" b="1">
                      <a:solidFill>
                        <a:schemeClr val="tx1"/>
                      </a:solidFill>
                      <a:latin typeface="Comic Sans MS" panose="030F0702030302020204" pitchFamily="66" charset="0"/>
                    </a:rPr>
                    <a:t>main</a:t>
                  </a:r>
                  <a:r>
                    <a:rPr kumimoji="1" lang="zh-CN" altLang="en-US" sz="1786" b="1">
                      <a:solidFill>
                        <a:schemeClr val="tx1"/>
                      </a:solidFill>
                      <a:latin typeface="Comic Sans MS" panose="030F0702030302020204" pitchFamily="66" charset="0"/>
                    </a:rPr>
                    <a:t>的</a:t>
                  </a:r>
                  <a:r>
                    <a:rPr kumimoji="1" lang="en-US" altLang="zh-CN" sz="2423" b="1">
                      <a:solidFill>
                        <a:schemeClr val="tx1"/>
                      </a:solidFill>
                    </a:rPr>
                    <a:t>p1</a:t>
                  </a:r>
                </a:p>
              </p:txBody>
            </p:sp>
          </p:grpSp>
          <p:grpSp>
            <p:nvGrpSpPr>
              <p:cNvPr id="142422" name="Group 8">
                <a:extLst>
                  <a:ext uri="{FF2B5EF4-FFF2-40B4-BE49-F238E27FC236}">
                    <a16:creationId xmlns:a16="http://schemas.microsoft.com/office/drawing/2014/main" id="{565EF4BC-41E9-45E7-B09A-1D73818F9D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912"/>
                <a:ext cx="912" cy="720"/>
                <a:chOff x="576" y="96"/>
                <a:chExt cx="912" cy="720"/>
              </a:xfrm>
            </p:grpSpPr>
            <p:sp>
              <p:nvSpPr>
                <p:cNvPr id="142426" name="Rectangle 9">
                  <a:extLst>
                    <a:ext uri="{FF2B5EF4-FFF2-40B4-BE49-F238E27FC236}">
                      <a16:creationId xmlns:a16="http://schemas.microsoft.com/office/drawing/2014/main" id="{8F548466-BB20-4137-87FB-70E636C6C0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480"/>
                  <a:ext cx="576" cy="336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7" tIns="45718" rIns="91437" bIns="45718" anchor="ctr"/>
                <a:lstStyle>
                  <a:lvl1pPr defTabSz="71755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358775" indent="-223838" defTabSz="71755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717550" indent="-177800" defTabSz="71755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074738" indent="-179388" defTabSz="71755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1433513" indent="-179388" defTabSz="71755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18907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3479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28051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2623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23" b="1">
                      <a:solidFill>
                        <a:schemeClr val="tx1"/>
                      </a:solidFill>
                    </a:rPr>
                    <a:t>&amp;a</a:t>
                  </a:r>
                </a:p>
              </p:txBody>
            </p:sp>
            <p:sp>
              <p:nvSpPr>
                <p:cNvPr id="142427" name="Rectangle 10">
                  <a:extLst>
                    <a:ext uri="{FF2B5EF4-FFF2-40B4-BE49-F238E27FC236}">
                      <a16:creationId xmlns:a16="http://schemas.microsoft.com/office/drawing/2014/main" id="{6D082B19-09A9-4605-893F-DC187C7F6E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96"/>
                  <a:ext cx="912" cy="4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7" tIns="45718" rIns="91437" bIns="45718" anchor="ctr"/>
                <a:lstStyle>
                  <a:lvl1pPr defTabSz="71755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358775" indent="-223838" defTabSz="71755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717550" indent="-177800" defTabSz="71755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074738" indent="-179388" defTabSz="71755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1433513" indent="-179388" defTabSz="71755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18907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3479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28051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2623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1786" b="1">
                      <a:solidFill>
                        <a:schemeClr val="tx1"/>
                      </a:solidFill>
                      <a:latin typeface="Comic Sans MS" panose="030F0702030302020204" pitchFamily="66" charset="0"/>
                    </a:rPr>
                    <a:t>swap</a:t>
                  </a:r>
                  <a:r>
                    <a:rPr kumimoji="1" lang="zh-CN" altLang="en-US" sz="1786" b="1">
                      <a:solidFill>
                        <a:schemeClr val="tx1"/>
                      </a:solidFill>
                      <a:latin typeface="Comic Sans MS" panose="030F0702030302020204" pitchFamily="66" charset="0"/>
                    </a:rPr>
                    <a:t>的</a:t>
                  </a:r>
                  <a:r>
                    <a:rPr kumimoji="1" lang="en-US" altLang="zh-CN" sz="2423" b="1">
                      <a:solidFill>
                        <a:schemeClr val="tx1"/>
                      </a:solidFill>
                    </a:rPr>
                    <a:t>p1</a:t>
                  </a:r>
                </a:p>
              </p:txBody>
            </p:sp>
          </p:grpSp>
          <p:grpSp>
            <p:nvGrpSpPr>
              <p:cNvPr id="142423" name="Group 11">
                <a:extLst>
                  <a:ext uri="{FF2B5EF4-FFF2-40B4-BE49-F238E27FC236}">
                    <a16:creationId xmlns:a16="http://schemas.microsoft.com/office/drawing/2014/main" id="{06671862-F068-46F1-8D55-877E317DA6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44" y="576"/>
                <a:ext cx="912" cy="720"/>
                <a:chOff x="576" y="96"/>
                <a:chExt cx="912" cy="720"/>
              </a:xfrm>
            </p:grpSpPr>
            <p:sp>
              <p:nvSpPr>
                <p:cNvPr id="142424" name="Rectangle 12">
                  <a:extLst>
                    <a:ext uri="{FF2B5EF4-FFF2-40B4-BE49-F238E27FC236}">
                      <a16:creationId xmlns:a16="http://schemas.microsoft.com/office/drawing/2014/main" id="{D50D6599-5449-4A02-9DDC-D64A69E766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480"/>
                  <a:ext cx="576" cy="336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7" tIns="45718" rIns="91437" bIns="45718" anchor="ctr"/>
                <a:lstStyle>
                  <a:lvl1pPr defTabSz="71755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358775" indent="-223838" defTabSz="71755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717550" indent="-177800" defTabSz="71755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074738" indent="-179388" defTabSz="71755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1433513" indent="-179388" defTabSz="71755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18907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3479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28051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2623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23" b="1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42425" name="Rectangle 13">
                  <a:extLst>
                    <a:ext uri="{FF2B5EF4-FFF2-40B4-BE49-F238E27FC236}">
                      <a16:creationId xmlns:a16="http://schemas.microsoft.com/office/drawing/2014/main" id="{AE65BC43-50D4-4722-AD87-FEC5374008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96"/>
                  <a:ext cx="912" cy="4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7" tIns="45718" rIns="91437" bIns="45718" anchor="ctr"/>
                <a:lstStyle>
                  <a:lvl1pPr defTabSz="71755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358775" indent="-223838" defTabSz="71755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717550" indent="-177800" defTabSz="71755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074738" indent="-179388" defTabSz="71755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1433513" indent="-179388" defTabSz="71755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18907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3479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28051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2623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23" b="1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</p:grpSp>
        </p:grpSp>
        <p:sp>
          <p:nvSpPr>
            <p:cNvPr id="142419" name="Line 14">
              <a:extLst>
                <a:ext uri="{FF2B5EF4-FFF2-40B4-BE49-F238E27FC236}">
                  <a16:creationId xmlns:a16="http://schemas.microsoft.com/office/drawing/2014/main" id="{26E089D6-BA7E-4BE7-AEAB-DE197B5EC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81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96"/>
            </a:p>
          </p:txBody>
        </p:sp>
        <p:sp>
          <p:nvSpPr>
            <p:cNvPr id="142420" name="Line 15">
              <a:extLst>
                <a:ext uri="{FF2B5EF4-FFF2-40B4-BE49-F238E27FC236}">
                  <a16:creationId xmlns:a16="http://schemas.microsoft.com/office/drawing/2014/main" id="{DED847E8-E67B-4905-A1E7-64B775F168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20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96"/>
            </a:p>
          </p:txBody>
        </p:sp>
      </p:grpSp>
      <p:grpSp>
        <p:nvGrpSpPr>
          <p:cNvPr id="142340" name="Group 16">
            <a:extLst>
              <a:ext uri="{FF2B5EF4-FFF2-40B4-BE49-F238E27FC236}">
                <a16:creationId xmlns:a16="http://schemas.microsoft.com/office/drawing/2014/main" id="{89729096-D1AA-4878-A60C-1D8BD9A77801}"/>
              </a:ext>
            </a:extLst>
          </p:cNvPr>
          <p:cNvGrpSpPr>
            <a:grpSpLocks/>
          </p:cNvGrpSpPr>
          <p:nvPr/>
        </p:nvGrpSpPr>
        <p:grpSpPr bwMode="auto">
          <a:xfrm>
            <a:off x="5203064" y="1038724"/>
            <a:ext cx="2972407" cy="2132115"/>
            <a:chOff x="1584" y="1776"/>
            <a:chExt cx="1872" cy="1344"/>
          </a:xfrm>
        </p:grpSpPr>
        <p:grpSp>
          <p:nvGrpSpPr>
            <p:cNvPr id="142406" name="Group 17">
              <a:extLst>
                <a:ext uri="{FF2B5EF4-FFF2-40B4-BE49-F238E27FC236}">
                  <a16:creationId xmlns:a16="http://schemas.microsoft.com/office/drawing/2014/main" id="{FFD66663-98BB-410C-A758-20ED6F8C33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776"/>
              <a:ext cx="1872" cy="1344"/>
              <a:chOff x="1584" y="288"/>
              <a:chExt cx="1872" cy="1344"/>
            </a:xfrm>
          </p:grpSpPr>
          <p:grpSp>
            <p:nvGrpSpPr>
              <p:cNvPr id="142409" name="Group 18">
                <a:extLst>
                  <a:ext uri="{FF2B5EF4-FFF2-40B4-BE49-F238E27FC236}">
                    <a16:creationId xmlns:a16="http://schemas.microsoft.com/office/drawing/2014/main" id="{E73017F7-2395-4678-8803-6EDE1F6F58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288"/>
                <a:ext cx="912" cy="720"/>
                <a:chOff x="576" y="96"/>
                <a:chExt cx="912" cy="720"/>
              </a:xfrm>
            </p:grpSpPr>
            <p:sp>
              <p:nvSpPr>
                <p:cNvPr id="142416" name="Rectangle 19">
                  <a:extLst>
                    <a:ext uri="{FF2B5EF4-FFF2-40B4-BE49-F238E27FC236}">
                      <a16:creationId xmlns:a16="http://schemas.microsoft.com/office/drawing/2014/main" id="{F0629129-EFA1-4EEF-957A-469EB2544F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480"/>
                  <a:ext cx="576" cy="336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7" tIns="45718" rIns="91437" bIns="45718" anchor="ctr"/>
                <a:lstStyle>
                  <a:lvl1pPr defTabSz="71755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358775" indent="-223838" defTabSz="71755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717550" indent="-177800" defTabSz="71755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074738" indent="-179388" defTabSz="71755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1433513" indent="-179388" defTabSz="71755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18907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3479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28051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2623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23" b="1">
                      <a:solidFill>
                        <a:schemeClr val="tx1"/>
                      </a:solidFill>
                    </a:rPr>
                    <a:t>&amp;b</a:t>
                  </a:r>
                </a:p>
              </p:txBody>
            </p:sp>
            <p:sp>
              <p:nvSpPr>
                <p:cNvPr id="142417" name="Rectangle 20">
                  <a:extLst>
                    <a:ext uri="{FF2B5EF4-FFF2-40B4-BE49-F238E27FC236}">
                      <a16:creationId xmlns:a16="http://schemas.microsoft.com/office/drawing/2014/main" id="{EFE44D98-7579-4F58-9742-DBD12A9C76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96"/>
                  <a:ext cx="912" cy="4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7" tIns="45718" rIns="91437" bIns="45718" anchor="ctr"/>
                <a:lstStyle>
                  <a:lvl1pPr defTabSz="71755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358775" indent="-223838" defTabSz="71755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717550" indent="-177800" defTabSz="71755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074738" indent="-179388" defTabSz="71755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1433513" indent="-179388" defTabSz="71755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18907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3479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28051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2623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1786" b="1">
                      <a:solidFill>
                        <a:schemeClr val="tx1"/>
                      </a:solidFill>
                      <a:latin typeface="Comic Sans MS" panose="030F0702030302020204" pitchFamily="66" charset="0"/>
                    </a:rPr>
                    <a:t>main</a:t>
                  </a:r>
                  <a:r>
                    <a:rPr kumimoji="1" lang="zh-CN" altLang="en-US" sz="1786" b="1">
                      <a:solidFill>
                        <a:schemeClr val="tx1"/>
                      </a:solidFill>
                      <a:latin typeface="Comic Sans MS" panose="030F0702030302020204" pitchFamily="66" charset="0"/>
                    </a:rPr>
                    <a:t>的</a:t>
                  </a:r>
                  <a:r>
                    <a:rPr kumimoji="1" lang="en-US" altLang="zh-CN" sz="2423" b="1">
                      <a:solidFill>
                        <a:schemeClr val="tx1"/>
                      </a:solidFill>
                    </a:rPr>
                    <a:t>p2</a:t>
                  </a:r>
                </a:p>
              </p:txBody>
            </p:sp>
          </p:grpSp>
          <p:grpSp>
            <p:nvGrpSpPr>
              <p:cNvPr id="142410" name="Group 21">
                <a:extLst>
                  <a:ext uri="{FF2B5EF4-FFF2-40B4-BE49-F238E27FC236}">
                    <a16:creationId xmlns:a16="http://schemas.microsoft.com/office/drawing/2014/main" id="{B3E9702D-5270-4941-9FA9-EDAEDB8EDD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912"/>
                <a:ext cx="912" cy="720"/>
                <a:chOff x="576" y="96"/>
                <a:chExt cx="912" cy="720"/>
              </a:xfrm>
            </p:grpSpPr>
            <p:sp>
              <p:nvSpPr>
                <p:cNvPr id="142414" name="Rectangle 22">
                  <a:extLst>
                    <a:ext uri="{FF2B5EF4-FFF2-40B4-BE49-F238E27FC236}">
                      <a16:creationId xmlns:a16="http://schemas.microsoft.com/office/drawing/2014/main" id="{46BEC741-6FC2-4056-9172-97C6CA8E7E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480"/>
                  <a:ext cx="576" cy="336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7" tIns="45718" rIns="91437" bIns="45718" anchor="ctr"/>
                <a:lstStyle>
                  <a:lvl1pPr defTabSz="71755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358775" indent="-223838" defTabSz="71755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717550" indent="-177800" defTabSz="71755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074738" indent="-179388" defTabSz="71755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1433513" indent="-179388" defTabSz="71755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18907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3479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28051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2623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23" b="1">
                      <a:solidFill>
                        <a:schemeClr val="tx1"/>
                      </a:solidFill>
                    </a:rPr>
                    <a:t>&amp;b</a:t>
                  </a:r>
                </a:p>
              </p:txBody>
            </p:sp>
            <p:sp>
              <p:nvSpPr>
                <p:cNvPr id="142415" name="Rectangle 23">
                  <a:extLst>
                    <a:ext uri="{FF2B5EF4-FFF2-40B4-BE49-F238E27FC236}">
                      <a16:creationId xmlns:a16="http://schemas.microsoft.com/office/drawing/2014/main" id="{E5EF4B47-448A-41AB-93B1-FEC11FC9C1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96"/>
                  <a:ext cx="912" cy="4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7" tIns="45718" rIns="91437" bIns="45718" anchor="ctr"/>
                <a:lstStyle>
                  <a:lvl1pPr defTabSz="71755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358775" indent="-223838" defTabSz="71755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717550" indent="-177800" defTabSz="71755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074738" indent="-179388" defTabSz="71755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1433513" indent="-179388" defTabSz="71755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18907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3479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28051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2623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1786" b="1">
                      <a:solidFill>
                        <a:schemeClr val="tx1"/>
                      </a:solidFill>
                      <a:latin typeface="Comic Sans MS" panose="030F0702030302020204" pitchFamily="66" charset="0"/>
                    </a:rPr>
                    <a:t>swap</a:t>
                  </a:r>
                  <a:r>
                    <a:rPr kumimoji="1" lang="zh-CN" altLang="en-US" sz="1786" b="1">
                      <a:solidFill>
                        <a:schemeClr val="tx1"/>
                      </a:solidFill>
                      <a:latin typeface="Comic Sans MS" panose="030F0702030302020204" pitchFamily="66" charset="0"/>
                    </a:rPr>
                    <a:t>的</a:t>
                  </a:r>
                  <a:r>
                    <a:rPr kumimoji="1" lang="en-US" altLang="zh-CN" sz="2423" b="1">
                      <a:solidFill>
                        <a:schemeClr val="tx1"/>
                      </a:solidFill>
                    </a:rPr>
                    <a:t>p2</a:t>
                  </a:r>
                </a:p>
              </p:txBody>
            </p:sp>
          </p:grpSp>
          <p:grpSp>
            <p:nvGrpSpPr>
              <p:cNvPr id="142411" name="Group 24">
                <a:extLst>
                  <a:ext uri="{FF2B5EF4-FFF2-40B4-BE49-F238E27FC236}">
                    <a16:creationId xmlns:a16="http://schemas.microsoft.com/office/drawing/2014/main" id="{57AE49A8-2493-4010-91D7-47C3286CCF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44" y="576"/>
                <a:ext cx="912" cy="720"/>
                <a:chOff x="576" y="96"/>
                <a:chExt cx="912" cy="720"/>
              </a:xfrm>
            </p:grpSpPr>
            <p:sp>
              <p:nvSpPr>
                <p:cNvPr id="142412" name="Rectangle 25">
                  <a:extLst>
                    <a:ext uri="{FF2B5EF4-FFF2-40B4-BE49-F238E27FC236}">
                      <a16:creationId xmlns:a16="http://schemas.microsoft.com/office/drawing/2014/main" id="{01C40746-B072-4020-952F-F3F4BDFD8F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480"/>
                  <a:ext cx="576" cy="336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7" tIns="45718" rIns="91437" bIns="45718" anchor="ctr"/>
                <a:lstStyle>
                  <a:lvl1pPr defTabSz="71755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358775" indent="-223838" defTabSz="71755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717550" indent="-177800" defTabSz="71755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074738" indent="-179388" defTabSz="71755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1433513" indent="-179388" defTabSz="71755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18907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3479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28051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2623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23" b="1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142413" name="Rectangle 26">
                  <a:extLst>
                    <a:ext uri="{FF2B5EF4-FFF2-40B4-BE49-F238E27FC236}">
                      <a16:creationId xmlns:a16="http://schemas.microsoft.com/office/drawing/2014/main" id="{0FE7CC28-8484-48FA-83B7-14FFF2BDE0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96"/>
                  <a:ext cx="912" cy="4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7" tIns="45718" rIns="91437" bIns="45718" anchor="ctr"/>
                <a:lstStyle>
                  <a:lvl1pPr defTabSz="71755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358775" indent="-223838" defTabSz="71755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717550" indent="-177800" defTabSz="71755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074738" indent="-179388" defTabSz="71755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1433513" indent="-179388" defTabSz="71755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18907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3479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28051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2623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23" b="1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</p:grpSp>
        <p:sp>
          <p:nvSpPr>
            <p:cNvPr id="142407" name="Line 27">
              <a:extLst>
                <a:ext uri="{FF2B5EF4-FFF2-40B4-BE49-F238E27FC236}">
                  <a16:creationId xmlns:a16="http://schemas.microsoft.com/office/drawing/2014/main" id="{1F96448D-388F-4194-922D-0B8B1B6D4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30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96"/>
            </a:p>
          </p:txBody>
        </p:sp>
        <p:sp>
          <p:nvSpPr>
            <p:cNvPr id="142408" name="Line 28">
              <a:extLst>
                <a:ext uri="{FF2B5EF4-FFF2-40B4-BE49-F238E27FC236}">
                  <a16:creationId xmlns:a16="http://schemas.microsoft.com/office/drawing/2014/main" id="{79642A1D-4ED3-4250-A7EF-F77B3913CA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2592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96"/>
            </a:p>
          </p:txBody>
        </p:sp>
      </p:grpSp>
      <p:grpSp>
        <p:nvGrpSpPr>
          <p:cNvPr id="142341" name="Group 29">
            <a:extLst>
              <a:ext uri="{FF2B5EF4-FFF2-40B4-BE49-F238E27FC236}">
                <a16:creationId xmlns:a16="http://schemas.microsoft.com/office/drawing/2014/main" id="{6C679482-5612-4D65-B239-F6753F36878C}"/>
              </a:ext>
            </a:extLst>
          </p:cNvPr>
          <p:cNvGrpSpPr>
            <a:grpSpLocks/>
          </p:cNvGrpSpPr>
          <p:nvPr/>
        </p:nvGrpSpPr>
        <p:grpSpPr bwMode="auto">
          <a:xfrm>
            <a:off x="2078796" y="3170839"/>
            <a:ext cx="2972407" cy="2134140"/>
            <a:chOff x="3216" y="288"/>
            <a:chExt cx="1872" cy="1344"/>
          </a:xfrm>
        </p:grpSpPr>
        <p:grpSp>
          <p:nvGrpSpPr>
            <p:cNvPr id="142394" name="Group 30">
              <a:extLst>
                <a:ext uri="{FF2B5EF4-FFF2-40B4-BE49-F238E27FC236}">
                  <a16:creationId xmlns:a16="http://schemas.microsoft.com/office/drawing/2014/main" id="{72EE6692-2746-485D-9BAD-34214A769D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88"/>
              <a:ext cx="1872" cy="1344"/>
              <a:chOff x="1584" y="288"/>
              <a:chExt cx="1872" cy="1344"/>
            </a:xfrm>
          </p:grpSpPr>
          <p:grpSp>
            <p:nvGrpSpPr>
              <p:cNvPr id="142397" name="Group 31">
                <a:extLst>
                  <a:ext uri="{FF2B5EF4-FFF2-40B4-BE49-F238E27FC236}">
                    <a16:creationId xmlns:a16="http://schemas.microsoft.com/office/drawing/2014/main" id="{0EFC1048-12AB-4DF4-88DF-D74F3607EE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288"/>
                <a:ext cx="912" cy="720"/>
                <a:chOff x="576" y="96"/>
                <a:chExt cx="912" cy="720"/>
              </a:xfrm>
            </p:grpSpPr>
            <p:sp>
              <p:nvSpPr>
                <p:cNvPr id="142404" name="Rectangle 32">
                  <a:extLst>
                    <a:ext uri="{FF2B5EF4-FFF2-40B4-BE49-F238E27FC236}">
                      <a16:creationId xmlns:a16="http://schemas.microsoft.com/office/drawing/2014/main" id="{B669F20A-B2E6-466A-AC31-E9634ABEEA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480"/>
                  <a:ext cx="576" cy="336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7" tIns="45718" rIns="91437" bIns="45718" anchor="ctr"/>
                <a:lstStyle>
                  <a:lvl1pPr defTabSz="71755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358775" indent="-223838" defTabSz="71755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717550" indent="-177800" defTabSz="71755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074738" indent="-179388" defTabSz="71755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1433513" indent="-179388" defTabSz="71755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18907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3479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28051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2623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23" b="1">
                      <a:solidFill>
                        <a:schemeClr val="tx1"/>
                      </a:solidFill>
                    </a:rPr>
                    <a:t>&amp;a</a:t>
                  </a:r>
                </a:p>
              </p:txBody>
            </p:sp>
            <p:sp>
              <p:nvSpPr>
                <p:cNvPr id="142405" name="Rectangle 33">
                  <a:extLst>
                    <a:ext uri="{FF2B5EF4-FFF2-40B4-BE49-F238E27FC236}">
                      <a16:creationId xmlns:a16="http://schemas.microsoft.com/office/drawing/2014/main" id="{1D0A87B7-A986-4C79-B7F9-D8A26157FC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96"/>
                  <a:ext cx="912" cy="4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7" tIns="45718" rIns="91437" bIns="45718" anchor="ctr"/>
                <a:lstStyle>
                  <a:lvl1pPr defTabSz="71755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358775" indent="-223838" defTabSz="71755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717550" indent="-177800" defTabSz="71755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074738" indent="-179388" defTabSz="71755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1433513" indent="-179388" defTabSz="71755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18907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3479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28051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2623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1786" b="1">
                      <a:solidFill>
                        <a:schemeClr val="tx1"/>
                      </a:solidFill>
                      <a:latin typeface="Comic Sans MS" panose="030F0702030302020204" pitchFamily="66" charset="0"/>
                    </a:rPr>
                    <a:t>main</a:t>
                  </a:r>
                  <a:r>
                    <a:rPr kumimoji="1" lang="zh-CN" altLang="en-US" sz="1786" b="1">
                      <a:solidFill>
                        <a:schemeClr val="tx1"/>
                      </a:solidFill>
                      <a:latin typeface="Comic Sans MS" panose="030F0702030302020204" pitchFamily="66" charset="0"/>
                    </a:rPr>
                    <a:t>的</a:t>
                  </a:r>
                  <a:r>
                    <a:rPr kumimoji="1" lang="en-US" altLang="zh-CN" sz="2423" b="1">
                      <a:solidFill>
                        <a:schemeClr val="tx1"/>
                      </a:solidFill>
                    </a:rPr>
                    <a:t>p1</a:t>
                  </a:r>
                </a:p>
              </p:txBody>
            </p:sp>
          </p:grpSp>
          <p:grpSp>
            <p:nvGrpSpPr>
              <p:cNvPr id="142398" name="Group 34">
                <a:extLst>
                  <a:ext uri="{FF2B5EF4-FFF2-40B4-BE49-F238E27FC236}">
                    <a16:creationId xmlns:a16="http://schemas.microsoft.com/office/drawing/2014/main" id="{77782A8C-EABB-474E-B8DA-2A5851081F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912"/>
                <a:ext cx="912" cy="720"/>
                <a:chOff x="576" y="96"/>
                <a:chExt cx="912" cy="720"/>
              </a:xfrm>
            </p:grpSpPr>
            <p:sp>
              <p:nvSpPr>
                <p:cNvPr id="142402" name="Rectangle 35">
                  <a:extLst>
                    <a:ext uri="{FF2B5EF4-FFF2-40B4-BE49-F238E27FC236}">
                      <a16:creationId xmlns:a16="http://schemas.microsoft.com/office/drawing/2014/main" id="{9D702DCB-D249-4CA5-862C-08E780B778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480"/>
                  <a:ext cx="576" cy="336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7" tIns="45718" rIns="91437" bIns="45718" anchor="ctr"/>
                <a:lstStyle>
                  <a:lvl1pPr defTabSz="71755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358775" indent="-223838" defTabSz="71755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717550" indent="-177800" defTabSz="71755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074738" indent="-179388" defTabSz="71755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1433513" indent="-179388" defTabSz="71755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18907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3479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28051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2623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23" b="1">
                      <a:solidFill>
                        <a:schemeClr val="tx1"/>
                      </a:solidFill>
                    </a:rPr>
                    <a:t>&amp;a</a:t>
                  </a:r>
                </a:p>
              </p:txBody>
            </p:sp>
            <p:sp>
              <p:nvSpPr>
                <p:cNvPr id="142403" name="Rectangle 36">
                  <a:extLst>
                    <a:ext uri="{FF2B5EF4-FFF2-40B4-BE49-F238E27FC236}">
                      <a16:creationId xmlns:a16="http://schemas.microsoft.com/office/drawing/2014/main" id="{C384F3AC-45C2-4826-A70E-283E346445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96"/>
                  <a:ext cx="912" cy="4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7" tIns="45718" rIns="91437" bIns="45718" anchor="ctr"/>
                <a:lstStyle>
                  <a:lvl1pPr defTabSz="71755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358775" indent="-223838" defTabSz="71755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717550" indent="-177800" defTabSz="71755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074738" indent="-179388" defTabSz="71755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1433513" indent="-179388" defTabSz="71755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18907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3479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28051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2623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1786" b="1">
                      <a:solidFill>
                        <a:schemeClr val="tx1"/>
                      </a:solidFill>
                      <a:latin typeface="Comic Sans MS" panose="030F0702030302020204" pitchFamily="66" charset="0"/>
                    </a:rPr>
                    <a:t>swap</a:t>
                  </a:r>
                  <a:r>
                    <a:rPr kumimoji="1" lang="zh-CN" altLang="en-US" sz="1786" b="1">
                      <a:solidFill>
                        <a:schemeClr val="tx1"/>
                      </a:solidFill>
                      <a:latin typeface="Comic Sans MS" panose="030F0702030302020204" pitchFamily="66" charset="0"/>
                    </a:rPr>
                    <a:t>的</a:t>
                  </a:r>
                  <a:r>
                    <a:rPr kumimoji="1" lang="en-US" altLang="zh-CN" sz="2423" b="1">
                      <a:solidFill>
                        <a:schemeClr val="tx1"/>
                      </a:solidFill>
                    </a:rPr>
                    <a:t>p1</a:t>
                  </a:r>
                </a:p>
              </p:txBody>
            </p:sp>
          </p:grpSp>
          <p:grpSp>
            <p:nvGrpSpPr>
              <p:cNvPr id="142399" name="Group 37">
                <a:extLst>
                  <a:ext uri="{FF2B5EF4-FFF2-40B4-BE49-F238E27FC236}">
                    <a16:creationId xmlns:a16="http://schemas.microsoft.com/office/drawing/2014/main" id="{4B320C82-48AD-4445-95A8-CCF2DD56C0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44" y="576"/>
                <a:ext cx="912" cy="720"/>
                <a:chOff x="576" y="96"/>
                <a:chExt cx="912" cy="720"/>
              </a:xfrm>
            </p:grpSpPr>
            <p:sp>
              <p:nvSpPr>
                <p:cNvPr id="142400" name="Rectangle 38">
                  <a:extLst>
                    <a:ext uri="{FF2B5EF4-FFF2-40B4-BE49-F238E27FC236}">
                      <a16:creationId xmlns:a16="http://schemas.microsoft.com/office/drawing/2014/main" id="{2F7ED98E-5D3F-4F52-9D4A-47B898D189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480"/>
                  <a:ext cx="576" cy="336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7" tIns="45718" rIns="91437" bIns="45718" anchor="ctr"/>
                <a:lstStyle>
                  <a:lvl1pPr defTabSz="71755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358775" indent="-223838" defTabSz="71755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717550" indent="-177800" defTabSz="71755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074738" indent="-179388" defTabSz="71755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1433513" indent="-179388" defTabSz="71755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18907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3479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28051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2623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23" b="1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142401" name="Rectangle 39">
                  <a:extLst>
                    <a:ext uri="{FF2B5EF4-FFF2-40B4-BE49-F238E27FC236}">
                      <a16:creationId xmlns:a16="http://schemas.microsoft.com/office/drawing/2014/main" id="{E566ABC4-DC2F-481E-A14F-7BC15C8D53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96"/>
                  <a:ext cx="912" cy="4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7" tIns="45718" rIns="91437" bIns="45718" anchor="ctr"/>
                <a:lstStyle>
                  <a:lvl1pPr defTabSz="71755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358775" indent="-223838" defTabSz="71755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717550" indent="-177800" defTabSz="71755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074738" indent="-179388" defTabSz="71755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1433513" indent="-179388" defTabSz="71755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18907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3479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28051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2623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23" b="1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</p:grpSp>
        </p:grpSp>
        <p:sp>
          <p:nvSpPr>
            <p:cNvPr id="142395" name="Line 40">
              <a:extLst>
                <a:ext uri="{FF2B5EF4-FFF2-40B4-BE49-F238E27FC236}">
                  <a16:creationId xmlns:a16="http://schemas.microsoft.com/office/drawing/2014/main" id="{5C0C60CA-EC26-473B-8E00-18E15830F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81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96"/>
            </a:p>
          </p:txBody>
        </p:sp>
        <p:sp>
          <p:nvSpPr>
            <p:cNvPr id="142396" name="Line 41">
              <a:extLst>
                <a:ext uri="{FF2B5EF4-FFF2-40B4-BE49-F238E27FC236}">
                  <a16:creationId xmlns:a16="http://schemas.microsoft.com/office/drawing/2014/main" id="{074DAED4-DD9A-42A5-AA4C-DC194B0CC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152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96"/>
            </a:p>
          </p:txBody>
        </p:sp>
      </p:grpSp>
      <p:grpSp>
        <p:nvGrpSpPr>
          <p:cNvPr id="142342" name="Group 42">
            <a:extLst>
              <a:ext uri="{FF2B5EF4-FFF2-40B4-BE49-F238E27FC236}">
                <a16:creationId xmlns:a16="http://schemas.microsoft.com/office/drawing/2014/main" id="{95E70A23-F16E-44EB-BCF6-9ADBBB2B498E}"/>
              </a:ext>
            </a:extLst>
          </p:cNvPr>
          <p:cNvGrpSpPr>
            <a:grpSpLocks/>
          </p:cNvGrpSpPr>
          <p:nvPr/>
        </p:nvGrpSpPr>
        <p:grpSpPr bwMode="auto">
          <a:xfrm>
            <a:off x="5203064" y="3170839"/>
            <a:ext cx="2972407" cy="2134140"/>
            <a:chOff x="1584" y="1776"/>
            <a:chExt cx="1872" cy="1344"/>
          </a:xfrm>
        </p:grpSpPr>
        <p:grpSp>
          <p:nvGrpSpPr>
            <p:cNvPr id="142382" name="Group 43">
              <a:extLst>
                <a:ext uri="{FF2B5EF4-FFF2-40B4-BE49-F238E27FC236}">
                  <a16:creationId xmlns:a16="http://schemas.microsoft.com/office/drawing/2014/main" id="{FE34596E-296C-46D8-9623-E1FFFFCCAC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776"/>
              <a:ext cx="1872" cy="1344"/>
              <a:chOff x="1584" y="288"/>
              <a:chExt cx="1872" cy="1344"/>
            </a:xfrm>
          </p:grpSpPr>
          <p:grpSp>
            <p:nvGrpSpPr>
              <p:cNvPr id="142385" name="Group 44">
                <a:extLst>
                  <a:ext uri="{FF2B5EF4-FFF2-40B4-BE49-F238E27FC236}">
                    <a16:creationId xmlns:a16="http://schemas.microsoft.com/office/drawing/2014/main" id="{7B39667A-CCFD-49F2-A8C6-42AB84FD81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288"/>
                <a:ext cx="912" cy="720"/>
                <a:chOff x="576" y="96"/>
                <a:chExt cx="912" cy="720"/>
              </a:xfrm>
            </p:grpSpPr>
            <p:sp>
              <p:nvSpPr>
                <p:cNvPr id="142392" name="Rectangle 45">
                  <a:extLst>
                    <a:ext uri="{FF2B5EF4-FFF2-40B4-BE49-F238E27FC236}">
                      <a16:creationId xmlns:a16="http://schemas.microsoft.com/office/drawing/2014/main" id="{083E5BB5-03A3-493C-BEFC-9C99D81631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480"/>
                  <a:ext cx="576" cy="336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7" tIns="45718" rIns="91437" bIns="45718" anchor="ctr"/>
                <a:lstStyle>
                  <a:lvl1pPr defTabSz="71755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358775" indent="-223838" defTabSz="71755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717550" indent="-177800" defTabSz="71755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074738" indent="-179388" defTabSz="71755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1433513" indent="-179388" defTabSz="71755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18907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3479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28051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2623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23" b="1">
                      <a:solidFill>
                        <a:schemeClr val="tx1"/>
                      </a:solidFill>
                    </a:rPr>
                    <a:t>&amp;b</a:t>
                  </a:r>
                </a:p>
              </p:txBody>
            </p:sp>
            <p:sp>
              <p:nvSpPr>
                <p:cNvPr id="142393" name="Rectangle 46">
                  <a:extLst>
                    <a:ext uri="{FF2B5EF4-FFF2-40B4-BE49-F238E27FC236}">
                      <a16:creationId xmlns:a16="http://schemas.microsoft.com/office/drawing/2014/main" id="{599140CA-B059-47D8-805C-BDC05105E2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96"/>
                  <a:ext cx="912" cy="4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7" tIns="45718" rIns="91437" bIns="45718" anchor="ctr"/>
                <a:lstStyle>
                  <a:lvl1pPr defTabSz="71755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358775" indent="-223838" defTabSz="71755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717550" indent="-177800" defTabSz="71755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074738" indent="-179388" defTabSz="71755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1433513" indent="-179388" defTabSz="71755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18907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3479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28051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2623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1786" b="1">
                      <a:solidFill>
                        <a:schemeClr val="tx1"/>
                      </a:solidFill>
                      <a:latin typeface="Comic Sans MS" panose="030F0702030302020204" pitchFamily="66" charset="0"/>
                    </a:rPr>
                    <a:t>main</a:t>
                  </a:r>
                  <a:r>
                    <a:rPr kumimoji="1" lang="zh-CN" altLang="en-US" sz="1786" b="1">
                      <a:solidFill>
                        <a:schemeClr val="tx1"/>
                      </a:solidFill>
                      <a:latin typeface="Comic Sans MS" panose="030F0702030302020204" pitchFamily="66" charset="0"/>
                    </a:rPr>
                    <a:t>的</a:t>
                  </a:r>
                  <a:r>
                    <a:rPr kumimoji="1" lang="en-US" altLang="zh-CN" sz="2423" b="1">
                      <a:solidFill>
                        <a:schemeClr val="tx1"/>
                      </a:solidFill>
                    </a:rPr>
                    <a:t>p2</a:t>
                  </a:r>
                </a:p>
              </p:txBody>
            </p:sp>
          </p:grpSp>
          <p:grpSp>
            <p:nvGrpSpPr>
              <p:cNvPr id="142386" name="Group 47">
                <a:extLst>
                  <a:ext uri="{FF2B5EF4-FFF2-40B4-BE49-F238E27FC236}">
                    <a16:creationId xmlns:a16="http://schemas.microsoft.com/office/drawing/2014/main" id="{96D8C4AB-7A20-4914-9799-CB3847E530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912"/>
                <a:ext cx="912" cy="720"/>
                <a:chOff x="576" y="96"/>
                <a:chExt cx="912" cy="720"/>
              </a:xfrm>
            </p:grpSpPr>
            <p:sp>
              <p:nvSpPr>
                <p:cNvPr id="142390" name="Rectangle 48">
                  <a:extLst>
                    <a:ext uri="{FF2B5EF4-FFF2-40B4-BE49-F238E27FC236}">
                      <a16:creationId xmlns:a16="http://schemas.microsoft.com/office/drawing/2014/main" id="{11B6F3C2-DE33-4DA4-A8B0-E3889EFCBD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480"/>
                  <a:ext cx="576" cy="336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7" tIns="45718" rIns="91437" bIns="45718" anchor="ctr"/>
                <a:lstStyle>
                  <a:lvl1pPr defTabSz="71755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358775" indent="-223838" defTabSz="71755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717550" indent="-177800" defTabSz="71755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074738" indent="-179388" defTabSz="71755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1433513" indent="-179388" defTabSz="71755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18907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3479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28051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2623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23" b="1">
                      <a:solidFill>
                        <a:schemeClr val="tx1"/>
                      </a:solidFill>
                    </a:rPr>
                    <a:t>&amp;b</a:t>
                  </a:r>
                </a:p>
              </p:txBody>
            </p:sp>
            <p:sp>
              <p:nvSpPr>
                <p:cNvPr id="142391" name="Rectangle 49">
                  <a:extLst>
                    <a:ext uri="{FF2B5EF4-FFF2-40B4-BE49-F238E27FC236}">
                      <a16:creationId xmlns:a16="http://schemas.microsoft.com/office/drawing/2014/main" id="{DB2E74BE-49C7-4AD9-8D36-BACBE917B0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96"/>
                  <a:ext cx="912" cy="4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7" tIns="45718" rIns="91437" bIns="45718" anchor="ctr"/>
                <a:lstStyle>
                  <a:lvl1pPr defTabSz="71755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358775" indent="-223838" defTabSz="71755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717550" indent="-177800" defTabSz="71755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074738" indent="-179388" defTabSz="71755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1433513" indent="-179388" defTabSz="71755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18907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3479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28051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2623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1786" b="1">
                      <a:solidFill>
                        <a:schemeClr val="tx1"/>
                      </a:solidFill>
                      <a:latin typeface="Comic Sans MS" panose="030F0702030302020204" pitchFamily="66" charset="0"/>
                    </a:rPr>
                    <a:t>swap</a:t>
                  </a:r>
                  <a:r>
                    <a:rPr kumimoji="1" lang="zh-CN" altLang="en-US" sz="1786" b="1">
                      <a:solidFill>
                        <a:schemeClr val="tx1"/>
                      </a:solidFill>
                      <a:latin typeface="Comic Sans MS" panose="030F0702030302020204" pitchFamily="66" charset="0"/>
                    </a:rPr>
                    <a:t>的</a:t>
                  </a:r>
                  <a:r>
                    <a:rPr kumimoji="1" lang="en-US" altLang="zh-CN" sz="2423" b="1">
                      <a:solidFill>
                        <a:schemeClr val="tx1"/>
                      </a:solidFill>
                    </a:rPr>
                    <a:t>p2</a:t>
                  </a:r>
                </a:p>
              </p:txBody>
            </p:sp>
          </p:grpSp>
          <p:grpSp>
            <p:nvGrpSpPr>
              <p:cNvPr id="142387" name="Group 50">
                <a:extLst>
                  <a:ext uri="{FF2B5EF4-FFF2-40B4-BE49-F238E27FC236}">
                    <a16:creationId xmlns:a16="http://schemas.microsoft.com/office/drawing/2014/main" id="{1FA836D5-ED9E-466D-9B3F-AA59BBE8C8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44" y="576"/>
                <a:ext cx="912" cy="720"/>
                <a:chOff x="576" y="96"/>
                <a:chExt cx="912" cy="720"/>
              </a:xfrm>
            </p:grpSpPr>
            <p:sp>
              <p:nvSpPr>
                <p:cNvPr id="142388" name="Rectangle 51">
                  <a:extLst>
                    <a:ext uri="{FF2B5EF4-FFF2-40B4-BE49-F238E27FC236}">
                      <a16:creationId xmlns:a16="http://schemas.microsoft.com/office/drawing/2014/main" id="{A1C4F3BB-26C1-4F02-8505-7EEA634B26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480"/>
                  <a:ext cx="576" cy="336"/>
                </a:xfrm>
                <a:prstGeom prst="rect">
                  <a:avLst/>
                </a:prstGeom>
                <a:solidFill>
                  <a:schemeClr val="accent1">
                    <a:alpha val="50195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7" tIns="45718" rIns="91437" bIns="45718" anchor="ctr"/>
                <a:lstStyle>
                  <a:lvl1pPr defTabSz="71755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358775" indent="-223838" defTabSz="71755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717550" indent="-177800" defTabSz="71755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074738" indent="-179388" defTabSz="71755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1433513" indent="-179388" defTabSz="71755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18907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3479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28051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2623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23" b="1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42389" name="Rectangle 52">
                  <a:extLst>
                    <a:ext uri="{FF2B5EF4-FFF2-40B4-BE49-F238E27FC236}">
                      <a16:creationId xmlns:a16="http://schemas.microsoft.com/office/drawing/2014/main" id="{C45932D0-610C-4319-83D5-76D6D24900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96"/>
                  <a:ext cx="912" cy="4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>
                          <a:alpha val="50195"/>
                        </a:scheme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1437" tIns="45718" rIns="91437" bIns="45718" anchor="ctr"/>
                <a:lstStyle>
                  <a:lvl1pPr defTabSz="71755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l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358775" indent="-223838" defTabSz="71755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Wingdings" panose="05000000000000000000" pitchFamily="2" charset="2"/>
                    <a:buChar char="Ø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717550" indent="-177800" defTabSz="717550">
                    <a:spcBef>
                      <a:spcPct val="20000"/>
                    </a:spcBef>
                    <a:buClr>
                      <a:schemeClr val="hlink"/>
                    </a:buClr>
                    <a:buSzPct val="80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074738" indent="-179388" defTabSz="717550">
                    <a:spcBef>
                      <a:spcPct val="20000"/>
                    </a:spcBef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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1433513" indent="-179388" defTabSz="717550">
                    <a:spcBef>
                      <a:spcPct val="20000"/>
                    </a:spcBef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18907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3479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28051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262313" indent="-179388" defTabSz="71755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2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23" b="1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</p:grpSp>
        <p:sp>
          <p:nvSpPr>
            <p:cNvPr id="142383" name="Line 53">
              <a:extLst>
                <a:ext uri="{FF2B5EF4-FFF2-40B4-BE49-F238E27FC236}">
                  <a16:creationId xmlns:a16="http://schemas.microsoft.com/office/drawing/2014/main" id="{3ECDDB4E-2181-4D5A-8912-056933B9C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30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96"/>
            </a:p>
          </p:txBody>
        </p:sp>
        <p:sp>
          <p:nvSpPr>
            <p:cNvPr id="142384" name="Line 54">
              <a:extLst>
                <a:ext uri="{FF2B5EF4-FFF2-40B4-BE49-F238E27FC236}">
                  <a16:creationId xmlns:a16="http://schemas.microsoft.com/office/drawing/2014/main" id="{B9FB0146-2F74-4F4E-AF9C-69709EF36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2592"/>
              <a:ext cx="3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96"/>
            </a:p>
          </p:txBody>
        </p:sp>
      </p:grpSp>
      <p:grpSp>
        <p:nvGrpSpPr>
          <p:cNvPr id="142343" name="Group 55">
            <a:extLst>
              <a:ext uri="{FF2B5EF4-FFF2-40B4-BE49-F238E27FC236}">
                <a16:creationId xmlns:a16="http://schemas.microsoft.com/office/drawing/2014/main" id="{0A483DDE-487F-42EB-A791-8EB4B8225193}"/>
              </a:ext>
            </a:extLst>
          </p:cNvPr>
          <p:cNvGrpSpPr>
            <a:grpSpLocks/>
          </p:cNvGrpSpPr>
          <p:nvPr/>
        </p:nvGrpSpPr>
        <p:grpSpPr bwMode="auto">
          <a:xfrm>
            <a:off x="2078796" y="5381920"/>
            <a:ext cx="2895465" cy="1141988"/>
            <a:chOff x="-96" y="288"/>
            <a:chExt cx="1824" cy="720"/>
          </a:xfrm>
        </p:grpSpPr>
        <p:grpSp>
          <p:nvGrpSpPr>
            <p:cNvPr id="142375" name="Group 56">
              <a:extLst>
                <a:ext uri="{FF2B5EF4-FFF2-40B4-BE49-F238E27FC236}">
                  <a16:creationId xmlns:a16="http://schemas.microsoft.com/office/drawing/2014/main" id="{1DF72D88-7403-4B12-B26D-51B2F282E3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96" y="288"/>
              <a:ext cx="912" cy="720"/>
              <a:chOff x="576" y="96"/>
              <a:chExt cx="912" cy="720"/>
            </a:xfrm>
          </p:grpSpPr>
          <p:sp>
            <p:nvSpPr>
              <p:cNvPr id="142380" name="Rectangle 57">
                <a:extLst>
                  <a:ext uri="{FF2B5EF4-FFF2-40B4-BE49-F238E27FC236}">
                    <a16:creationId xmlns:a16="http://schemas.microsoft.com/office/drawing/2014/main" id="{FA684D38-D23D-4BF6-AF93-381E739BA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480"/>
                <a:ext cx="576" cy="336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7" tIns="45718" rIns="91437" bIns="45718" anchor="ctr"/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358775" indent="-223838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717550" indent="-1778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074738" indent="-179388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433513" indent="-179388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18907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3479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28051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2623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23" b="1">
                    <a:solidFill>
                      <a:schemeClr val="tx1"/>
                    </a:solidFill>
                  </a:rPr>
                  <a:t>&amp;a</a:t>
                </a:r>
              </a:p>
            </p:txBody>
          </p:sp>
          <p:sp>
            <p:nvSpPr>
              <p:cNvPr id="142381" name="Rectangle 58">
                <a:extLst>
                  <a:ext uri="{FF2B5EF4-FFF2-40B4-BE49-F238E27FC236}">
                    <a16:creationId xmlns:a16="http://schemas.microsoft.com/office/drawing/2014/main" id="{E5DA43F9-4CF2-4E8E-BA58-9B8B9EE62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96"/>
                <a:ext cx="912" cy="4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7" tIns="45718" rIns="91437" bIns="45718" anchor="ctr"/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358775" indent="-223838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717550" indent="-1778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074738" indent="-179388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433513" indent="-179388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18907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3479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28051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2623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786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main</a:t>
                </a:r>
                <a:r>
                  <a:rPr kumimoji="1" lang="zh-CN" altLang="en-US" sz="1786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的</a:t>
                </a:r>
                <a:r>
                  <a:rPr kumimoji="1" lang="en-US" altLang="zh-CN" sz="2423" b="1">
                    <a:solidFill>
                      <a:schemeClr val="tx1"/>
                    </a:solidFill>
                  </a:rPr>
                  <a:t>p1</a:t>
                </a:r>
              </a:p>
            </p:txBody>
          </p:sp>
        </p:grpSp>
        <p:grpSp>
          <p:nvGrpSpPr>
            <p:cNvPr id="142376" name="Group 59">
              <a:extLst>
                <a:ext uri="{FF2B5EF4-FFF2-40B4-BE49-F238E27FC236}">
                  <a16:creationId xmlns:a16="http://schemas.microsoft.com/office/drawing/2014/main" id="{AC00301C-73D7-4F57-8ADB-86C814CE06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88"/>
              <a:ext cx="912" cy="720"/>
              <a:chOff x="576" y="96"/>
              <a:chExt cx="912" cy="720"/>
            </a:xfrm>
          </p:grpSpPr>
          <p:sp>
            <p:nvSpPr>
              <p:cNvPr id="142378" name="Rectangle 60">
                <a:extLst>
                  <a:ext uri="{FF2B5EF4-FFF2-40B4-BE49-F238E27FC236}">
                    <a16:creationId xmlns:a16="http://schemas.microsoft.com/office/drawing/2014/main" id="{3D8366ED-BF55-40C5-9222-4FA03B9C2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480"/>
                <a:ext cx="576" cy="336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7" tIns="45718" rIns="91437" bIns="45718" anchor="ctr"/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358775" indent="-223838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717550" indent="-1778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074738" indent="-179388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433513" indent="-179388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18907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3479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28051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2623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23" b="1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42379" name="Rectangle 61">
                <a:extLst>
                  <a:ext uri="{FF2B5EF4-FFF2-40B4-BE49-F238E27FC236}">
                    <a16:creationId xmlns:a16="http://schemas.microsoft.com/office/drawing/2014/main" id="{B195B39A-6815-4370-9AB6-00CF7427E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96"/>
                <a:ext cx="912" cy="4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7" tIns="45718" rIns="91437" bIns="45718" anchor="ctr"/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358775" indent="-223838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717550" indent="-1778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074738" indent="-179388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433513" indent="-179388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18907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3479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28051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2623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23" b="1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sp>
          <p:nvSpPr>
            <p:cNvPr id="142377" name="Line 62">
              <a:extLst>
                <a:ext uri="{FF2B5EF4-FFF2-40B4-BE49-F238E27FC236}">
                  <a16:creationId xmlns:a16="http://schemas.microsoft.com/office/drawing/2014/main" id="{76C28701-429B-4FEB-A5AA-A7CD73E1B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8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96"/>
            </a:p>
          </p:txBody>
        </p:sp>
      </p:grpSp>
      <p:grpSp>
        <p:nvGrpSpPr>
          <p:cNvPr id="142344" name="Group 63">
            <a:extLst>
              <a:ext uri="{FF2B5EF4-FFF2-40B4-BE49-F238E27FC236}">
                <a16:creationId xmlns:a16="http://schemas.microsoft.com/office/drawing/2014/main" id="{E6418DE3-F039-4C55-89D1-64F0D3F3654D}"/>
              </a:ext>
            </a:extLst>
          </p:cNvPr>
          <p:cNvGrpSpPr>
            <a:grpSpLocks/>
          </p:cNvGrpSpPr>
          <p:nvPr/>
        </p:nvGrpSpPr>
        <p:grpSpPr bwMode="auto">
          <a:xfrm>
            <a:off x="5203064" y="5381920"/>
            <a:ext cx="2895465" cy="1141988"/>
            <a:chOff x="-96" y="2112"/>
            <a:chExt cx="1824" cy="720"/>
          </a:xfrm>
        </p:grpSpPr>
        <p:grpSp>
          <p:nvGrpSpPr>
            <p:cNvPr id="142368" name="Group 64">
              <a:extLst>
                <a:ext uri="{FF2B5EF4-FFF2-40B4-BE49-F238E27FC236}">
                  <a16:creationId xmlns:a16="http://schemas.microsoft.com/office/drawing/2014/main" id="{ACC1FB25-91BB-4CCB-9D97-BD70503DA5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96" y="2112"/>
              <a:ext cx="912" cy="720"/>
              <a:chOff x="576" y="96"/>
              <a:chExt cx="912" cy="720"/>
            </a:xfrm>
          </p:grpSpPr>
          <p:sp>
            <p:nvSpPr>
              <p:cNvPr id="142373" name="Rectangle 65">
                <a:extLst>
                  <a:ext uri="{FF2B5EF4-FFF2-40B4-BE49-F238E27FC236}">
                    <a16:creationId xmlns:a16="http://schemas.microsoft.com/office/drawing/2014/main" id="{9210D0AE-715B-4FDF-B2AB-A41D58E8E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480"/>
                <a:ext cx="576" cy="336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7" tIns="45718" rIns="91437" bIns="45718" anchor="ctr"/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358775" indent="-223838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717550" indent="-1778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074738" indent="-179388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433513" indent="-179388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18907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3479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28051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2623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23" b="1">
                    <a:solidFill>
                      <a:schemeClr val="tx1"/>
                    </a:solidFill>
                  </a:rPr>
                  <a:t>&amp;b</a:t>
                </a:r>
              </a:p>
            </p:txBody>
          </p:sp>
          <p:sp>
            <p:nvSpPr>
              <p:cNvPr id="142374" name="Rectangle 66">
                <a:extLst>
                  <a:ext uri="{FF2B5EF4-FFF2-40B4-BE49-F238E27FC236}">
                    <a16:creationId xmlns:a16="http://schemas.microsoft.com/office/drawing/2014/main" id="{D551C8AF-2D03-44F1-9735-17A93BD3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96"/>
                <a:ext cx="912" cy="4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7" tIns="45718" rIns="91437" bIns="45718" anchor="ctr"/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358775" indent="-223838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717550" indent="-1778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074738" indent="-179388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433513" indent="-179388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18907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3479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28051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2623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786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main</a:t>
                </a:r>
                <a:r>
                  <a:rPr kumimoji="1" lang="zh-CN" altLang="en-US" sz="1786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的</a:t>
                </a:r>
                <a:r>
                  <a:rPr kumimoji="1" lang="en-US" altLang="zh-CN" sz="2423" b="1">
                    <a:solidFill>
                      <a:schemeClr val="tx1"/>
                    </a:solidFill>
                  </a:rPr>
                  <a:t>p2</a:t>
                </a:r>
              </a:p>
            </p:txBody>
          </p:sp>
        </p:grpSp>
        <p:grpSp>
          <p:nvGrpSpPr>
            <p:cNvPr id="142369" name="Group 67">
              <a:extLst>
                <a:ext uri="{FF2B5EF4-FFF2-40B4-BE49-F238E27FC236}">
                  <a16:creationId xmlns:a16="http://schemas.microsoft.com/office/drawing/2014/main" id="{6749D499-B2E7-4B07-84DE-E802A7DA55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112"/>
              <a:ext cx="912" cy="720"/>
              <a:chOff x="576" y="96"/>
              <a:chExt cx="912" cy="720"/>
            </a:xfrm>
          </p:grpSpPr>
          <p:sp>
            <p:nvSpPr>
              <p:cNvPr id="142371" name="Rectangle 68">
                <a:extLst>
                  <a:ext uri="{FF2B5EF4-FFF2-40B4-BE49-F238E27FC236}">
                    <a16:creationId xmlns:a16="http://schemas.microsoft.com/office/drawing/2014/main" id="{15320F22-B328-4AD1-B40B-CFACCD43A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480"/>
                <a:ext cx="576" cy="336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7" tIns="45718" rIns="91437" bIns="45718" anchor="ctr"/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358775" indent="-223838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717550" indent="-1778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074738" indent="-179388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433513" indent="-179388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18907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3479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28051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2623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23" b="1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42372" name="Rectangle 69">
                <a:extLst>
                  <a:ext uri="{FF2B5EF4-FFF2-40B4-BE49-F238E27FC236}">
                    <a16:creationId xmlns:a16="http://schemas.microsoft.com/office/drawing/2014/main" id="{FA821DF9-DACE-443D-98E0-FB6FB4204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96"/>
                <a:ext cx="912" cy="4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7" tIns="45718" rIns="91437" bIns="45718" anchor="ctr"/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358775" indent="-223838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717550" indent="-1778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074738" indent="-179388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433513" indent="-179388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18907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3479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28051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2623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23" b="1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  <p:sp>
          <p:nvSpPr>
            <p:cNvPr id="142370" name="Line 70">
              <a:extLst>
                <a:ext uri="{FF2B5EF4-FFF2-40B4-BE49-F238E27FC236}">
                  <a16:creationId xmlns:a16="http://schemas.microsoft.com/office/drawing/2014/main" id="{586ADFDE-728D-4512-B65B-6338B6772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96"/>
            </a:p>
          </p:txBody>
        </p:sp>
      </p:grpSp>
      <p:sp>
        <p:nvSpPr>
          <p:cNvPr id="142345" name="Line 71">
            <a:extLst>
              <a:ext uri="{FF2B5EF4-FFF2-40B4-BE49-F238E27FC236}">
                <a16:creationId xmlns:a16="http://schemas.microsoft.com/office/drawing/2014/main" id="{F83EECA2-372B-4B0A-9E22-AE96D5AF90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5076" y="1220956"/>
            <a:ext cx="8534536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296"/>
          </a:p>
        </p:txBody>
      </p:sp>
      <p:sp>
        <p:nvSpPr>
          <p:cNvPr id="142346" name="Line 72">
            <a:extLst>
              <a:ext uri="{FF2B5EF4-FFF2-40B4-BE49-F238E27FC236}">
                <a16:creationId xmlns:a16="http://schemas.microsoft.com/office/drawing/2014/main" id="{3C2A05D8-61EB-4ED3-985F-5992BB79B4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5076" y="3324723"/>
            <a:ext cx="8534536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296"/>
          </a:p>
        </p:txBody>
      </p:sp>
      <p:sp>
        <p:nvSpPr>
          <p:cNvPr id="142347" name="Line 73">
            <a:extLst>
              <a:ext uri="{FF2B5EF4-FFF2-40B4-BE49-F238E27FC236}">
                <a16:creationId xmlns:a16="http://schemas.microsoft.com/office/drawing/2014/main" id="{C19E3109-7F37-427C-A680-93A641382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2018" y="5456839"/>
            <a:ext cx="8532510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296"/>
          </a:p>
        </p:txBody>
      </p:sp>
      <p:sp>
        <p:nvSpPr>
          <p:cNvPr id="142348" name="Rectangle 74">
            <a:extLst>
              <a:ext uri="{FF2B5EF4-FFF2-40B4-BE49-F238E27FC236}">
                <a16:creationId xmlns:a16="http://schemas.microsoft.com/office/drawing/2014/main" id="{07B03747-091E-41CD-9B63-65FF4CAFA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330" y="429258"/>
            <a:ext cx="1830420" cy="45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23" b="1">
                <a:solidFill>
                  <a:schemeClr val="tx1"/>
                </a:solidFill>
              </a:rPr>
              <a:t>在</a:t>
            </a:r>
            <a:r>
              <a:rPr kumimoji="1" lang="en-US" altLang="zh-CN" sz="2423" b="1">
                <a:solidFill>
                  <a:schemeClr val="tx1"/>
                </a:solidFill>
              </a:rPr>
              <a:t>main()</a:t>
            </a:r>
            <a:r>
              <a:rPr kumimoji="1" lang="zh-CN" altLang="en-US" sz="2423" b="1">
                <a:solidFill>
                  <a:schemeClr val="tx1"/>
                </a:solidFill>
              </a:rPr>
              <a:t>里面</a:t>
            </a:r>
          </a:p>
        </p:txBody>
      </p:sp>
      <p:sp>
        <p:nvSpPr>
          <p:cNvPr id="142349" name="Rectangle 75">
            <a:extLst>
              <a:ext uri="{FF2B5EF4-FFF2-40B4-BE49-F238E27FC236}">
                <a16:creationId xmlns:a16="http://schemas.microsoft.com/office/drawing/2014/main" id="{91BF34C5-87D2-4382-919A-A6B85E611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330" y="1876992"/>
            <a:ext cx="1830420" cy="457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23" b="1" dirty="0">
                <a:solidFill>
                  <a:schemeClr val="tx1"/>
                </a:solidFill>
              </a:rPr>
              <a:t>调用</a:t>
            </a:r>
            <a:r>
              <a:rPr kumimoji="1" lang="en-US" altLang="zh-CN" sz="2423" b="1" dirty="0">
                <a:solidFill>
                  <a:schemeClr val="tx1"/>
                </a:solidFill>
              </a:rPr>
              <a:t>swap()</a:t>
            </a:r>
            <a:r>
              <a:rPr kumimoji="1" lang="zh-CN" altLang="en-US" sz="2423" b="1" dirty="0">
                <a:solidFill>
                  <a:schemeClr val="tx1"/>
                </a:solidFill>
              </a:rPr>
              <a:t>时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23" b="1" dirty="0">
                <a:solidFill>
                  <a:schemeClr val="tx1"/>
                </a:solidFill>
              </a:rPr>
              <a:t>实参值传递给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23" b="1" dirty="0">
                <a:solidFill>
                  <a:schemeClr val="tx1"/>
                </a:solidFill>
              </a:rPr>
              <a:t>形参</a:t>
            </a:r>
          </a:p>
        </p:txBody>
      </p:sp>
      <p:sp>
        <p:nvSpPr>
          <p:cNvPr id="142350" name="Rectangle 76">
            <a:extLst>
              <a:ext uri="{FF2B5EF4-FFF2-40B4-BE49-F238E27FC236}">
                <a16:creationId xmlns:a16="http://schemas.microsoft.com/office/drawing/2014/main" id="{D3FA5CCE-5EF9-49A5-A220-06F83796C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273" y="4723862"/>
            <a:ext cx="1828396" cy="457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23" b="1">
                <a:solidFill>
                  <a:schemeClr val="tx1"/>
                </a:solidFill>
              </a:rPr>
              <a:t>在</a:t>
            </a:r>
            <a:r>
              <a:rPr kumimoji="1" lang="en-US" altLang="zh-CN" sz="2423" b="1">
                <a:solidFill>
                  <a:schemeClr val="tx1"/>
                </a:solidFill>
              </a:rPr>
              <a:t>swap()</a:t>
            </a:r>
            <a:r>
              <a:rPr kumimoji="1" lang="zh-CN" altLang="en-US" sz="2423" b="1">
                <a:solidFill>
                  <a:schemeClr val="tx1"/>
                </a:solidFill>
              </a:rPr>
              <a:t>里面</a:t>
            </a:r>
          </a:p>
        </p:txBody>
      </p:sp>
      <p:sp>
        <p:nvSpPr>
          <p:cNvPr id="142351" name="Rectangle 77">
            <a:extLst>
              <a:ext uri="{FF2B5EF4-FFF2-40B4-BE49-F238E27FC236}">
                <a16:creationId xmlns:a16="http://schemas.microsoft.com/office/drawing/2014/main" id="{E0ADFADB-1116-4548-B558-B08E93A96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273" y="5839525"/>
            <a:ext cx="1828396" cy="45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23" b="1">
                <a:solidFill>
                  <a:schemeClr val="tx1"/>
                </a:solidFill>
              </a:rPr>
              <a:t>返回到</a:t>
            </a:r>
            <a:r>
              <a:rPr kumimoji="1" lang="en-US" altLang="zh-CN" sz="2423" b="1">
                <a:solidFill>
                  <a:schemeClr val="tx1"/>
                </a:solidFill>
              </a:rPr>
              <a:t>main()</a:t>
            </a:r>
            <a:r>
              <a:rPr kumimoji="1" lang="zh-CN" altLang="en-US" sz="2423" b="1">
                <a:solidFill>
                  <a:schemeClr val="tx1"/>
                </a:solidFill>
              </a:rPr>
              <a:t>里面</a:t>
            </a:r>
          </a:p>
        </p:txBody>
      </p:sp>
      <p:grpSp>
        <p:nvGrpSpPr>
          <p:cNvPr id="142352" name="Group 78">
            <a:extLst>
              <a:ext uri="{FF2B5EF4-FFF2-40B4-BE49-F238E27FC236}">
                <a16:creationId xmlns:a16="http://schemas.microsoft.com/office/drawing/2014/main" id="{0F32C493-67AE-4079-9F6A-1BE5533D00C5}"/>
              </a:ext>
            </a:extLst>
          </p:cNvPr>
          <p:cNvGrpSpPr>
            <a:grpSpLocks/>
          </p:cNvGrpSpPr>
          <p:nvPr/>
        </p:nvGrpSpPr>
        <p:grpSpPr bwMode="auto">
          <a:xfrm>
            <a:off x="2026151" y="4050"/>
            <a:ext cx="2895465" cy="1144013"/>
            <a:chOff x="-96" y="288"/>
            <a:chExt cx="1824" cy="720"/>
          </a:xfrm>
        </p:grpSpPr>
        <p:grpSp>
          <p:nvGrpSpPr>
            <p:cNvPr id="142361" name="Group 79">
              <a:extLst>
                <a:ext uri="{FF2B5EF4-FFF2-40B4-BE49-F238E27FC236}">
                  <a16:creationId xmlns:a16="http://schemas.microsoft.com/office/drawing/2014/main" id="{9FB95A0E-C01D-4F5D-9999-49B27B2A69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96" y="288"/>
              <a:ext cx="912" cy="720"/>
              <a:chOff x="576" y="96"/>
              <a:chExt cx="912" cy="720"/>
            </a:xfrm>
          </p:grpSpPr>
          <p:sp>
            <p:nvSpPr>
              <p:cNvPr id="142366" name="Rectangle 80">
                <a:extLst>
                  <a:ext uri="{FF2B5EF4-FFF2-40B4-BE49-F238E27FC236}">
                    <a16:creationId xmlns:a16="http://schemas.microsoft.com/office/drawing/2014/main" id="{ED22B585-A46F-483B-A71E-E36AE724E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480"/>
                <a:ext cx="576" cy="336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7" tIns="45718" rIns="91437" bIns="45718" anchor="ctr"/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358775" indent="-223838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717550" indent="-1778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074738" indent="-179388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433513" indent="-179388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18907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3479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28051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2623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23" b="1">
                    <a:solidFill>
                      <a:schemeClr val="tx1"/>
                    </a:solidFill>
                  </a:rPr>
                  <a:t>&amp;a</a:t>
                </a:r>
              </a:p>
            </p:txBody>
          </p:sp>
          <p:sp>
            <p:nvSpPr>
              <p:cNvPr id="142367" name="Rectangle 81">
                <a:extLst>
                  <a:ext uri="{FF2B5EF4-FFF2-40B4-BE49-F238E27FC236}">
                    <a16:creationId xmlns:a16="http://schemas.microsoft.com/office/drawing/2014/main" id="{8A9E3C4F-2E33-4DD8-B487-2579DCC19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96"/>
                <a:ext cx="912" cy="4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7" tIns="45718" rIns="91437" bIns="45718" anchor="ctr"/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358775" indent="-223838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717550" indent="-1778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074738" indent="-179388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433513" indent="-179388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18907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3479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28051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2623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786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main</a:t>
                </a:r>
                <a:r>
                  <a:rPr kumimoji="1" lang="zh-CN" altLang="en-US" sz="1786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的</a:t>
                </a:r>
                <a:r>
                  <a:rPr kumimoji="1" lang="en-US" altLang="zh-CN" sz="2423" b="1">
                    <a:solidFill>
                      <a:schemeClr val="tx1"/>
                    </a:solidFill>
                  </a:rPr>
                  <a:t>p1</a:t>
                </a:r>
              </a:p>
            </p:txBody>
          </p:sp>
        </p:grpSp>
        <p:grpSp>
          <p:nvGrpSpPr>
            <p:cNvPr id="142362" name="Group 82">
              <a:extLst>
                <a:ext uri="{FF2B5EF4-FFF2-40B4-BE49-F238E27FC236}">
                  <a16:creationId xmlns:a16="http://schemas.microsoft.com/office/drawing/2014/main" id="{FF94C6A6-B44E-41C7-93FE-42597C27BF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88"/>
              <a:ext cx="912" cy="720"/>
              <a:chOff x="576" y="96"/>
              <a:chExt cx="912" cy="720"/>
            </a:xfrm>
          </p:grpSpPr>
          <p:sp>
            <p:nvSpPr>
              <p:cNvPr id="142364" name="Rectangle 83">
                <a:extLst>
                  <a:ext uri="{FF2B5EF4-FFF2-40B4-BE49-F238E27FC236}">
                    <a16:creationId xmlns:a16="http://schemas.microsoft.com/office/drawing/2014/main" id="{AAE43CD2-E356-4B7E-970D-41CC9DB34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480"/>
                <a:ext cx="576" cy="336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7" tIns="45718" rIns="91437" bIns="45718" anchor="ctr"/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358775" indent="-223838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717550" indent="-1778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074738" indent="-179388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433513" indent="-179388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18907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3479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28051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2623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23" b="1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42365" name="Rectangle 84">
                <a:extLst>
                  <a:ext uri="{FF2B5EF4-FFF2-40B4-BE49-F238E27FC236}">
                    <a16:creationId xmlns:a16="http://schemas.microsoft.com/office/drawing/2014/main" id="{AB5520DD-BDA3-4C52-BD99-916EE2755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96"/>
                <a:ext cx="912" cy="4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7" tIns="45718" rIns="91437" bIns="45718" anchor="ctr"/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358775" indent="-223838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717550" indent="-1778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074738" indent="-179388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433513" indent="-179388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18907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3479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28051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2623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23" b="1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sp>
          <p:nvSpPr>
            <p:cNvPr id="142363" name="Line 85">
              <a:extLst>
                <a:ext uri="{FF2B5EF4-FFF2-40B4-BE49-F238E27FC236}">
                  <a16:creationId xmlns:a16="http://schemas.microsoft.com/office/drawing/2014/main" id="{96B247CA-D9DB-46F3-BF45-721E457C6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8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96"/>
            </a:p>
          </p:txBody>
        </p:sp>
      </p:grpSp>
      <p:grpSp>
        <p:nvGrpSpPr>
          <p:cNvPr id="142353" name="Group 86">
            <a:extLst>
              <a:ext uri="{FF2B5EF4-FFF2-40B4-BE49-F238E27FC236}">
                <a16:creationId xmlns:a16="http://schemas.microsoft.com/office/drawing/2014/main" id="{EE2CFBC1-F416-4415-A125-19363DD7877B}"/>
              </a:ext>
            </a:extLst>
          </p:cNvPr>
          <p:cNvGrpSpPr>
            <a:grpSpLocks/>
          </p:cNvGrpSpPr>
          <p:nvPr/>
        </p:nvGrpSpPr>
        <p:grpSpPr bwMode="auto">
          <a:xfrm>
            <a:off x="5225336" y="4050"/>
            <a:ext cx="2895465" cy="1144013"/>
            <a:chOff x="-96" y="2112"/>
            <a:chExt cx="1824" cy="720"/>
          </a:xfrm>
        </p:grpSpPr>
        <p:grpSp>
          <p:nvGrpSpPr>
            <p:cNvPr id="142354" name="Group 87">
              <a:extLst>
                <a:ext uri="{FF2B5EF4-FFF2-40B4-BE49-F238E27FC236}">
                  <a16:creationId xmlns:a16="http://schemas.microsoft.com/office/drawing/2014/main" id="{5F323E3D-87F6-4F54-A7A1-665F5FDA20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96" y="2112"/>
              <a:ext cx="912" cy="720"/>
              <a:chOff x="576" y="96"/>
              <a:chExt cx="912" cy="720"/>
            </a:xfrm>
          </p:grpSpPr>
          <p:sp>
            <p:nvSpPr>
              <p:cNvPr id="142359" name="Rectangle 88">
                <a:extLst>
                  <a:ext uri="{FF2B5EF4-FFF2-40B4-BE49-F238E27FC236}">
                    <a16:creationId xmlns:a16="http://schemas.microsoft.com/office/drawing/2014/main" id="{3BF3E622-0237-4A98-BFF8-CF3879C7C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480"/>
                <a:ext cx="576" cy="336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7" tIns="45718" rIns="91437" bIns="45718" anchor="ctr"/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358775" indent="-223838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717550" indent="-1778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074738" indent="-179388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433513" indent="-179388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18907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3479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28051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2623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23" b="1">
                    <a:solidFill>
                      <a:schemeClr val="tx1"/>
                    </a:solidFill>
                  </a:rPr>
                  <a:t>&amp;b</a:t>
                </a:r>
              </a:p>
            </p:txBody>
          </p:sp>
          <p:sp>
            <p:nvSpPr>
              <p:cNvPr id="142360" name="Rectangle 89">
                <a:extLst>
                  <a:ext uri="{FF2B5EF4-FFF2-40B4-BE49-F238E27FC236}">
                    <a16:creationId xmlns:a16="http://schemas.microsoft.com/office/drawing/2014/main" id="{5F09E612-8C59-46F7-AB46-A49C02205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96"/>
                <a:ext cx="912" cy="4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7" tIns="45718" rIns="91437" bIns="45718" anchor="ctr"/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358775" indent="-223838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717550" indent="-1778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074738" indent="-179388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433513" indent="-179388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18907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3479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28051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2623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1786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main</a:t>
                </a:r>
                <a:r>
                  <a:rPr kumimoji="1" lang="zh-CN" altLang="en-US" sz="1786" b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的</a:t>
                </a:r>
                <a:r>
                  <a:rPr kumimoji="1" lang="en-US" altLang="zh-CN" sz="2423" b="1">
                    <a:solidFill>
                      <a:schemeClr val="tx1"/>
                    </a:solidFill>
                  </a:rPr>
                  <a:t>p2</a:t>
                </a:r>
              </a:p>
            </p:txBody>
          </p:sp>
        </p:grpSp>
        <p:grpSp>
          <p:nvGrpSpPr>
            <p:cNvPr id="142355" name="Group 90">
              <a:extLst>
                <a:ext uri="{FF2B5EF4-FFF2-40B4-BE49-F238E27FC236}">
                  <a16:creationId xmlns:a16="http://schemas.microsoft.com/office/drawing/2014/main" id="{4182E53F-AC16-4153-A828-15A1818FB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112"/>
              <a:ext cx="912" cy="720"/>
              <a:chOff x="576" y="96"/>
              <a:chExt cx="912" cy="720"/>
            </a:xfrm>
          </p:grpSpPr>
          <p:sp>
            <p:nvSpPr>
              <p:cNvPr id="142357" name="Rectangle 91">
                <a:extLst>
                  <a:ext uri="{FF2B5EF4-FFF2-40B4-BE49-F238E27FC236}">
                    <a16:creationId xmlns:a16="http://schemas.microsoft.com/office/drawing/2014/main" id="{7420C2AA-6B54-4246-B3B3-A2961FAB1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480"/>
                <a:ext cx="576" cy="336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7" tIns="45718" rIns="91437" bIns="45718" anchor="ctr"/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358775" indent="-223838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717550" indent="-1778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074738" indent="-179388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433513" indent="-179388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18907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3479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28051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2623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23" b="1">
                    <a:solidFill>
                      <a:schemeClr val="tx1"/>
                    </a:solidFill>
                  </a:rPr>
                  <a:t>9</a:t>
                </a:r>
              </a:p>
            </p:txBody>
          </p:sp>
          <p:sp>
            <p:nvSpPr>
              <p:cNvPr id="142358" name="Rectangle 92">
                <a:extLst>
                  <a:ext uri="{FF2B5EF4-FFF2-40B4-BE49-F238E27FC236}">
                    <a16:creationId xmlns:a16="http://schemas.microsoft.com/office/drawing/2014/main" id="{79D5D11E-71FF-4950-89A4-8954D3BE8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96"/>
                <a:ext cx="912" cy="4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50195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7" tIns="45718" rIns="91437" bIns="45718" anchor="ctr"/>
              <a:lstStyle>
                <a:lvl1pPr defTabSz="71755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l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358775" indent="-223838" defTabSz="71755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Ø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717550" indent="-177800" defTabSz="71755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074738" indent="-179388" defTabSz="71755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1433513" indent="-179388" defTabSz="71755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18907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3479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28051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262313" indent="-179388" defTabSz="71755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23" b="1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  <p:sp>
          <p:nvSpPr>
            <p:cNvPr id="142356" name="Line 93">
              <a:extLst>
                <a:ext uri="{FF2B5EF4-FFF2-40B4-BE49-F238E27FC236}">
                  <a16:creationId xmlns:a16="http://schemas.microsoft.com/office/drawing/2014/main" id="{6A55D26B-BF9A-4363-865D-939D79104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296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5FB67706-E766-4056-8CA2-F9EDD1FC255F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1918837" y="2255456"/>
            <a:ext cx="8281435" cy="4752207"/>
          </a:xfrm>
        </p:spPr>
        <p:txBody>
          <a:bodyPr/>
          <a:lstStyle/>
          <a:p>
            <a:pPr>
              <a:lnSpc>
                <a:spcPct val="145000"/>
              </a:lnSpc>
            </a:pPr>
            <a:r>
              <a:rPr lang="zh-CN" altLang="en-US" sz="2423" dirty="0">
                <a:solidFill>
                  <a:srgbClr val="FF0000"/>
                </a:solidFill>
                <a:ea typeface="宋体" panose="02010600030101010101" pitchFamily="2" charset="-122"/>
              </a:rPr>
              <a:t>相同</a:t>
            </a:r>
            <a:r>
              <a:rPr lang="zh-CN" altLang="en-US" sz="2423" dirty="0">
                <a:ea typeface="宋体" panose="02010600030101010101" pitchFamily="2" charset="-122"/>
              </a:rPr>
              <a:t>：可以使一个函数向调用者</a:t>
            </a:r>
            <a:r>
              <a:rPr lang="zh-CN" altLang="en-US" sz="2423" dirty="0">
                <a:solidFill>
                  <a:srgbClr val="FF0000"/>
                </a:solidFill>
                <a:ea typeface="宋体" panose="02010600030101010101" pitchFamily="2" charset="-122"/>
              </a:rPr>
              <a:t>返回多个数值</a:t>
            </a:r>
            <a:r>
              <a:rPr lang="zh-CN" altLang="en-US" sz="2423" dirty="0"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45000"/>
              </a:lnSpc>
            </a:pPr>
            <a:r>
              <a:rPr lang="zh-CN" altLang="en-US" sz="2423" dirty="0">
                <a:solidFill>
                  <a:srgbClr val="FF0000"/>
                </a:solidFill>
                <a:ea typeface="宋体" panose="02010600030101010101" pitchFamily="2" charset="-122"/>
              </a:rPr>
              <a:t>不同</a:t>
            </a:r>
            <a:r>
              <a:rPr lang="zh-CN" altLang="en-US" sz="2423" dirty="0">
                <a:ea typeface="宋体" panose="02010600030101010101" pitchFamily="2" charset="-122"/>
              </a:rPr>
              <a:t>：原理不同。引用传递中，形参、实参实质为同一变量，或者说是为某个变量起多了一个名字。而使用指针作函数参数，则是使被调用函数获得某变量的地址，从而使用这个地址访问这个变量。</a:t>
            </a:r>
          </a:p>
          <a:p>
            <a:pPr>
              <a:lnSpc>
                <a:spcPct val="145000"/>
              </a:lnSpc>
            </a:pPr>
            <a:r>
              <a:rPr lang="zh-CN" altLang="en-US" sz="2423" dirty="0">
                <a:ea typeface="宋体" panose="02010600030101010101" pitchFamily="2" charset="-122"/>
              </a:rPr>
              <a:t>从返回值的角度看，引用形参比利用指针方便。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D0219841-6607-45E4-8C01-0FC065542A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993278"/>
            <a:ext cx="10515600" cy="13255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37" tIns="45718" rIns="91437" bIns="45718" rtlCol="0" anchor="b">
            <a:norm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指针与引用 </a:t>
            </a:r>
          </a:p>
        </p:txBody>
      </p:sp>
      <p:sp>
        <p:nvSpPr>
          <p:cNvPr id="4" name="学论网-矩形 1">
            <a:extLst>
              <a:ext uri="{FF2B5EF4-FFF2-40B4-BE49-F238E27FC236}">
                <a16:creationId xmlns:a16="http://schemas.microsoft.com/office/drawing/2014/main" id="{C46F53F1-929E-4038-8D06-F5648539526A}"/>
              </a:ext>
            </a:extLst>
          </p:cNvPr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46DDD5-422C-4D02-950D-F420B2A062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CC5C53F-3D02-4600-B04A-E6965FF0E84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681038" y="1764553"/>
            <a:ext cx="4497126" cy="374348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ea typeface="宋体" panose="02010600030101010101" pitchFamily="2" charset="-122"/>
              </a:rPr>
              <a:t>例</a:t>
            </a:r>
            <a:r>
              <a:rPr lang="en-US" altLang="zh-CN" sz="3600" dirty="0">
                <a:ea typeface="宋体" panose="02010600030101010101" pitchFamily="2" charset="-122"/>
              </a:rPr>
              <a:t>3 </a:t>
            </a:r>
            <a:r>
              <a:rPr lang="zh-CN" altLang="en-US" sz="3600" dirty="0">
                <a:ea typeface="宋体" panose="02010600030101010101" pitchFamily="2" charset="-122"/>
              </a:rPr>
              <a:t>返回值不使用引用</a:t>
            </a:r>
          </a:p>
        </p:txBody>
      </p:sp>
      <p:sp>
        <p:nvSpPr>
          <p:cNvPr id="145411" name="Text Box 3">
            <a:extLst>
              <a:ext uri="{FF2B5EF4-FFF2-40B4-BE49-F238E27FC236}">
                <a16:creationId xmlns:a16="http://schemas.microsoft.com/office/drawing/2014/main" id="{4B5838F2-7A8E-467C-B360-32AED7B86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9338" y="2373790"/>
            <a:ext cx="3743856" cy="2675537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45718" rIns="91437" bIns="45718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  <a:r>
              <a:rPr kumimoji="1" lang="en-US" altLang="zh-CN" sz="1786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f( double x )     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    double y;</a:t>
            </a:r>
          </a:p>
          <a:p>
            <a:pPr eaLnBrk="1" hangingPunct="1">
              <a:buClrTx/>
              <a:buFontTx/>
              <a:buNone/>
            </a:pPr>
            <a:endParaRPr kumimoji="1" lang="en-US" altLang="zh-CN" sz="1786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    y = sin(x);</a:t>
            </a:r>
          </a:p>
          <a:p>
            <a:pPr eaLnBrk="1" hangingPunct="1">
              <a:buClrTx/>
              <a:buFontTx/>
              <a:buNone/>
            </a:pPr>
            <a:endParaRPr kumimoji="1" lang="en-US" altLang="zh-CN" sz="1786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    return y;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kumimoji="1" lang="en-US" altLang="zh-CN" sz="2041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412" name="Text Box 4">
            <a:extLst>
              <a:ext uri="{FF2B5EF4-FFF2-40B4-BE49-F238E27FC236}">
                <a16:creationId xmlns:a16="http://schemas.microsoft.com/office/drawing/2014/main" id="{69264606-40B0-4BA5-82BE-0C5C03081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164" y="1609678"/>
            <a:ext cx="4835074" cy="366484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7" tIns="45718" rIns="91437" bIns="45718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int main()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    double a = 3.14/6;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    double y;</a:t>
            </a:r>
          </a:p>
          <a:p>
            <a:pPr eaLnBrk="1" hangingPunct="1">
              <a:buClrTx/>
              <a:buFontTx/>
              <a:buNone/>
            </a:pPr>
            <a:endParaRPr kumimoji="1" lang="en-US" altLang="zh-CN" sz="1786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    y = f( a );</a:t>
            </a:r>
          </a:p>
          <a:p>
            <a:pPr eaLnBrk="1" hangingPunct="1">
              <a:buClrTx/>
              <a:buFontTx/>
              <a:buChar char="•"/>
            </a:pPr>
            <a:endParaRPr kumimoji="1" lang="en-US" altLang="zh-CN" sz="1786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kumimoji="1" lang="en-US" altLang="zh-CN" sz="1786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"y = " &lt;&lt; y &lt;&lt; </a:t>
            </a:r>
            <a:r>
              <a:rPr kumimoji="1" lang="en-US" altLang="zh-CN" sz="1786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buClrTx/>
              <a:buFontTx/>
              <a:buChar char="•"/>
            </a:pPr>
            <a:endParaRPr kumimoji="1" lang="en-US" altLang="zh-CN" sz="1786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    return 0;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kumimoji="1" lang="en-US" altLang="zh-CN" sz="1786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45413" name="Rectangle 5">
            <a:extLst>
              <a:ext uri="{FF2B5EF4-FFF2-40B4-BE49-F238E27FC236}">
                <a16:creationId xmlns:a16="http://schemas.microsoft.com/office/drawing/2014/main" id="{458B740E-FDE4-421D-8E60-1F3BD7C5D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182" y="5717523"/>
            <a:ext cx="973929" cy="4312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41" b="1">
                <a:solidFill>
                  <a:schemeClr val="tx1"/>
                </a:solidFill>
                <a:latin typeface="Courier New" panose="02070309020205020404" pitchFamily="49" charset="0"/>
              </a:rPr>
              <a:t>0.499</a:t>
            </a:r>
          </a:p>
        </p:txBody>
      </p:sp>
      <p:sp>
        <p:nvSpPr>
          <p:cNvPr id="145414" name="Rectangle 6">
            <a:extLst>
              <a:ext uri="{FF2B5EF4-FFF2-40B4-BE49-F238E27FC236}">
                <a16:creationId xmlns:a16="http://schemas.microsoft.com/office/drawing/2014/main" id="{C822B398-B6EC-4C5B-B3B4-10091A62A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8739" y="5717523"/>
            <a:ext cx="933434" cy="4312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41" b="1" dirty="0">
                <a:solidFill>
                  <a:schemeClr val="tx1"/>
                </a:solidFill>
                <a:latin typeface="Courier New" panose="02070309020205020404" pitchFamily="49" charset="0"/>
              </a:rPr>
              <a:t>0.499</a:t>
            </a:r>
          </a:p>
        </p:txBody>
      </p:sp>
      <p:sp>
        <p:nvSpPr>
          <p:cNvPr id="145415" name="AutoShape 7">
            <a:extLst>
              <a:ext uri="{FF2B5EF4-FFF2-40B4-BE49-F238E27FC236}">
                <a16:creationId xmlns:a16="http://schemas.microsoft.com/office/drawing/2014/main" id="{C270A849-83CC-4752-8419-96AFE4CDA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067" y="5861285"/>
            <a:ext cx="506200" cy="214629"/>
          </a:xfrm>
          <a:prstGeom prst="rightArrow">
            <a:avLst>
              <a:gd name="adj1" fmla="val 50000"/>
              <a:gd name="adj2" fmla="val 58962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endParaRPr lang="zh-CN" altLang="en-US" sz="1913"/>
          </a:p>
        </p:txBody>
      </p:sp>
      <p:sp>
        <p:nvSpPr>
          <p:cNvPr id="145416" name="Rectangle 8">
            <a:extLst>
              <a:ext uri="{FF2B5EF4-FFF2-40B4-BE49-F238E27FC236}">
                <a16:creationId xmlns:a16="http://schemas.microsoft.com/office/drawing/2014/main" id="{DDD95FC5-5A41-4C3B-8A35-666E9FD96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504" y="5687382"/>
            <a:ext cx="1581369" cy="457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23" b="1" dirty="0">
                <a:solidFill>
                  <a:srgbClr val="FF0000"/>
                </a:solidFill>
                <a:ea typeface="华文新魏" panose="02010800040101010101" pitchFamily="2" charset="-122"/>
              </a:rPr>
              <a:t>不使用引用</a:t>
            </a:r>
          </a:p>
        </p:txBody>
      </p:sp>
      <p:sp>
        <p:nvSpPr>
          <p:cNvPr id="145417" name="Rectangle 9">
            <a:extLst>
              <a:ext uri="{FF2B5EF4-FFF2-40B4-BE49-F238E27FC236}">
                <a16:creationId xmlns:a16="http://schemas.microsoft.com/office/drawing/2014/main" id="{FC2669C2-467B-46C2-8ADC-8BF4C6555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186" y="5330787"/>
            <a:ext cx="935458" cy="31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168" b="1" dirty="0">
                <a:solidFill>
                  <a:srgbClr val="FF0000"/>
                </a:solidFill>
                <a:ea typeface="华文新魏" panose="02010800040101010101" pitchFamily="2" charset="-122"/>
              </a:rPr>
              <a:t>f</a:t>
            </a:r>
            <a:r>
              <a:rPr kumimoji="1" lang="zh-CN" altLang="en-US" sz="2168" b="1" dirty="0">
                <a:solidFill>
                  <a:srgbClr val="FF0000"/>
                </a:solidFill>
                <a:ea typeface="华文新魏" panose="02010800040101010101" pitchFamily="2" charset="-122"/>
              </a:rPr>
              <a:t>中的</a:t>
            </a:r>
            <a:r>
              <a:rPr kumimoji="1" lang="en-US" altLang="zh-CN" sz="2168" b="1" dirty="0">
                <a:solidFill>
                  <a:srgbClr val="FF0000"/>
                </a:solidFill>
                <a:ea typeface="华文新魏" panose="02010800040101010101" pitchFamily="2" charset="-122"/>
              </a:rPr>
              <a:t>y</a:t>
            </a:r>
          </a:p>
        </p:txBody>
      </p:sp>
      <p:sp>
        <p:nvSpPr>
          <p:cNvPr id="145418" name="Rectangle 10">
            <a:extLst>
              <a:ext uri="{FF2B5EF4-FFF2-40B4-BE49-F238E27FC236}">
                <a16:creationId xmlns:a16="http://schemas.microsoft.com/office/drawing/2014/main" id="{5476763F-44F4-4869-882D-B21435436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107" y="5284216"/>
            <a:ext cx="1439633" cy="38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168" b="1">
                <a:solidFill>
                  <a:srgbClr val="FF0000"/>
                </a:solidFill>
                <a:ea typeface="华文新魏" panose="02010800040101010101" pitchFamily="2" charset="-122"/>
              </a:rPr>
              <a:t>main</a:t>
            </a:r>
            <a:r>
              <a:rPr kumimoji="1" lang="zh-CN" altLang="en-US" sz="2168" b="1">
                <a:solidFill>
                  <a:srgbClr val="FF0000"/>
                </a:solidFill>
                <a:ea typeface="华文新魏" panose="02010800040101010101" pitchFamily="2" charset="-122"/>
              </a:rPr>
              <a:t>中的</a:t>
            </a:r>
            <a:r>
              <a:rPr kumimoji="1" lang="en-US" altLang="zh-CN" sz="2168" b="1">
                <a:solidFill>
                  <a:srgbClr val="FF0000"/>
                </a:solidFill>
                <a:ea typeface="华文新魏" panose="02010800040101010101" pitchFamily="2" charset="-122"/>
              </a:rPr>
              <a:t>y</a:t>
            </a:r>
          </a:p>
        </p:txBody>
      </p:sp>
      <p:sp>
        <p:nvSpPr>
          <p:cNvPr id="145419" name="AutoShape 11">
            <a:extLst>
              <a:ext uri="{FF2B5EF4-FFF2-40B4-BE49-F238E27FC236}">
                <a16:creationId xmlns:a16="http://schemas.microsoft.com/office/drawing/2014/main" id="{C80B687B-DAC1-4B66-8CF1-678D60236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1560" y="5861285"/>
            <a:ext cx="506200" cy="214629"/>
          </a:xfrm>
          <a:prstGeom prst="rightArrow">
            <a:avLst>
              <a:gd name="adj1" fmla="val 50000"/>
              <a:gd name="adj2" fmla="val 58962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endParaRPr lang="zh-CN" altLang="en-US" sz="1913"/>
          </a:p>
        </p:txBody>
      </p:sp>
      <p:grpSp>
        <p:nvGrpSpPr>
          <p:cNvPr id="205836" name="Group 12">
            <a:extLst>
              <a:ext uri="{FF2B5EF4-FFF2-40B4-BE49-F238E27FC236}">
                <a16:creationId xmlns:a16="http://schemas.microsoft.com/office/drawing/2014/main" id="{B57DDC75-9D9E-488A-8250-5E173995DA60}"/>
              </a:ext>
            </a:extLst>
          </p:cNvPr>
          <p:cNvGrpSpPr>
            <a:grpSpLocks/>
          </p:cNvGrpSpPr>
          <p:nvPr/>
        </p:nvGrpSpPr>
        <p:grpSpPr bwMode="auto">
          <a:xfrm>
            <a:off x="4691927" y="5284216"/>
            <a:ext cx="1439633" cy="864591"/>
            <a:chOff x="2744" y="3385"/>
            <a:chExt cx="907" cy="545"/>
          </a:xfrm>
        </p:grpSpPr>
        <p:sp>
          <p:nvSpPr>
            <p:cNvPr id="145421" name="Rectangle 13">
              <a:extLst>
                <a:ext uri="{FF2B5EF4-FFF2-40B4-BE49-F238E27FC236}">
                  <a16:creationId xmlns:a16="http://schemas.microsoft.com/office/drawing/2014/main" id="{5BAFFE1D-E7DE-41F3-A107-5A915FCCE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" y="3658"/>
              <a:ext cx="613" cy="2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8" rIns="91437" bIns="45718" anchor="ctr"/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358775" indent="-223838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717550" indent="-1778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074738" indent="-179388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433513" indent="-179388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1890713" indent="-179388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347913" indent="-179388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2805113" indent="-179388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262313" indent="-179388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41" b="1">
                  <a:solidFill>
                    <a:schemeClr val="tx1"/>
                  </a:solidFill>
                  <a:latin typeface="Courier New" panose="02070309020205020404" pitchFamily="49" charset="0"/>
                </a:rPr>
                <a:t>0.499</a:t>
              </a:r>
            </a:p>
          </p:txBody>
        </p:sp>
        <p:sp>
          <p:nvSpPr>
            <p:cNvPr id="145422" name="Rectangle 14">
              <a:extLst>
                <a:ext uri="{FF2B5EF4-FFF2-40B4-BE49-F238E27FC236}">
                  <a16:creationId xmlns:a16="http://schemas.microsoft.com/office/drawing/2014/main" id="{3C424E64-6A2D-4094-869B-DE088E9B3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385"/>
              <a:ext cx="907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7" tIns="45718" rIns="91437" bIns="45718" anchor="ctr"/>
            <a:lstStyle>
              <a:lvl1pPr defTabSz="71755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l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358775" indent="-223838" defTabSz="717550">
                <a:spcBef>
                  <a:spcPct val="20000"/>
                </a:spcBef>
                <a:buClr>
                  <a:schemeClr val="tx1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717550" indent="-177800" defTabSz="71755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074738" indent="-179388" defTabSz="71755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1433513" indent="-179388" defTabSz="71755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1890713" indent="-179388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347913" indent="-179388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2805113" indent="-179388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262313" indent="-179388" defTabSz="71755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168" b="1">
                  <a:solidFill>
                    <a:srgbClr val="FF0000"/>
                  </a:solidFill>
                  <a:ea typeface="华文新魏" panose="02010800040101010101" pitchFamily="2" charset="-122"/>
                </a:rPr>
                <a:t>临时变量</a:t>
              </a:r>
            </a:p>
          </p:txBody>
        </p:sp>
      </p:grpSp>
      <p:sp>
        <p:nvSpPr>
          <p:cNvPr id="15" name="学论网-矩形 1">
            <a:extLst>
              <a:ext uri="{FF2B5EF4-FFF2-40B4-BE49-F238E27FC236}">
                <a16:creationId xmlns:a16="http://schemas.microsoft.com/office/drawing/2014/main" id="{6384EC0D-7563-4273-8B24-D50385480B0E}"/>
              </a:ext>
            </a:extLst>
          </p:cNvPr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46352C9-A274-4514-8556-372F052380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9F6FACB-87C5-464A-A5A6-06D9DB5F59A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16264" y="1923581"/>
            <a:ext cx="6225209" cy="294833"/>
          </a:xfrm>
        </p:spPr>
        <p:txBody>
          <a:bodyPr>
            <a:no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ea typeface="宋体" panose="02010600030101010101" pitchFamily="2" charset="-122"/>
              </a:rPr>
              <a:t>3 </a:t>
            </a:r>
            <a:r>
              <a:rPr lang="zh-CN" altLang="en-US" sz="2800" dirty="0">
                <a:ea typeface="宋体" panose="02010600030101010101" pitchFamily="2" charset="-122"/>
              </a:rPr>
              <a:t>返回值使用引用</a:t>
            </a:r>
          </a:p>
        </p:txBody>
      </p:sp>
      <p:sp>
        <p:nvSpPr>
          <p:cNvPr id="146435" name="Text Box 3">
            <a:extLst>
              <a:ext uri="{FF2B5EF4-FFF2-40B4-BE49-F238E27FC236}">
                <a16:creationId xmlns:a16="http://schemas.microsoft.com/office/drawing/2014/main" id="{DCF630F9-0C8A-45E4-A2EC-3D49B2882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850" y="2373794"/>
            <a:ext cx="3887617" cy="295035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45718" rIns="91437" bIns="45718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  <a:r>
              <a:rPr kumimoji="1" lang="en-US" altLang="zh-CN" sz="1786" b="1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f( double x )     //</a:t>
            </a:r>
            <a:r>
              <a:rPr kumimoji="1" lang="zh-CN" altLang="en-US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程序</a:t>
            </a: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ref2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kumimoji="1" lang="en-US" altLang="zh-CN" sz="1786" b="1" dirty="0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 double y;</a:t>
            </a:r>
          </a:p>
          <a:p>
            <a:pPr eaLnBrk="1" hangingPunct="1">
              <a:buClrTx/>
              <a:buFontTx/>
              <a:buNone/>
            </a:pPr>
            <a:endParaRPr kumimoji="1" lang="en-US" altLang="zh-CN" sz="1786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    y = sin(x);</a:t>
            </a:r>
          </a:p>
          <a:p>
            <a:pPr eaLnBrk="1" hangingPunct="1">
              <a:buClrTx/>
              <a:buFontTx/>
              <a:buNone/>
            </a:pPr>
            <a:endParaRPr kumimoji="1" lang="en-US" altLang="zh-CN" sz="1786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    return y;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kumimoji="1" lang="en-US" altLang="zh-CN" sz="2041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436" name="Text Box 4">
            <a:extLst>
              <a:ext uri="{FF2B5EF4-FFF2-40B4-BE49-F238E27FC236}">
                <a16:creationId xmlns:a16="http://schemas.microsoft.com/office/drawing/2014/main" id="{CD438B01-C736-488E-A24D-52171C0B7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075" y="1698708"/>
            <a:ext cx="4755560" cy="366484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7" tIns="45718" rIns="91437" bIns="45718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int main()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    double a = 3.14/6;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    double y;</a:t>
            </a:r>
          </a:p>
          <a:p>
            <a:pPr eaLnBrk="1" hangingPunct="1">
              <a:buClrTx/>
              <a:buFontTx/>
              <a:buNone/>
            </a:pPr>
            <a:endParaRPr kumimoji="1" lang="en-US" altLang="zh-CN" sz="1786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    y = f( a );</a:t>
            </a:r>
          </a:p>
          <a:p>
            <a:pPr eaLnBrk="1" hangingPunct="1">
              <a:buClrTx/>
              <a:buFontTx/>
              <a:buChar char="•"/>
            </a:pPr>
            <a:endParaRPr kumimoji="1" lang="en-US" altLang="zh-CN" sz="1786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kumimoji="1" lang="en-US" altLang="zh-CN" sz="1786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"y = " &lt;&lt; y &lt;&lt; </a:t>
            </a:r>
            <a:r>
              <a:rPr kumimoji="1" lang="en-US" altLang="zh-CN" sz="1786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buClrTx/>
              <a:buFontTx/>
              <a:buChar char="•"/>
            </a:pPr>
            <a:endParaRPr kumimoji="1" lang="en-US" altLang="zh-CN" sz="1786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    return 0;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kumimoji="1" lang="en-US" altLang="zh-CN" sz="1786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46437" name="Rectangle 5">
            <a:extLst>
              <a:ext uri="{FF2B5EF4-FFF2-40B4-BE49-F238E27FC236}">
                <a16:creationId xmlns:a16="http://schemas.microsoft.com/office/drawing/2014/main" id="{0F4214A7-1AB8-4E92-B0BE-8638175A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3384" y="5959953"/>
            <a:ext cx="971904" cy="4312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41" b="1">
                <a:solidFill>
                  <a:schemeClr val="tx1"/>
                </a:solidFill>
                <a:latin typeface="Courier New" panose="02070309020205020404" pitchFamily="49" charset="0"/>
              </a:rPr>
              <a:t>0.499</a:t>
            </a:r>
          </a:p>
        </p:txBody>
      </p:sp>
      <p:sp>
        <p:nvSpPr>
          <p:cNvPr id="146438" name="Rectangle 6">
            <a:extLst>
              <a:ext uri="{FF2B5EF4-FFF2-40B4-BE49-F238E27FC236}">
                <a16:creationId xmlns:a16="http://schemas.microsoft.com/office/drawing/2014/main" id="{82F4E1CE-D3D0-4CBD-ACCD-C7744CA78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7965" y="5959953"/>
            <a:ext cx="935458" cy="43128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41" b="1">
                <a:solidFill>
                  <a:schemeClr val="tx1"/>
                </a:solidFill>
                <a:latin typeface="Courier New" panose="02070309020205020404" pitchFamily="49" charset="0"/>
              </a:rPr>
              <a:t>0.499</a:t>
            </a:r>
          </a:p>
        </p:txBody>
      </p:sp>
      <p:sp>
        <p:nvSpPr>
          <p:cNvPr id="146439" name="AutoShape 7">
            <a:extLst>
              <a:ext uri="{FF2B5EF4-FFF2-40B4-BE49-F238E27FC236}">
                <a16:creationId xmlns:a16="http://schemas.microsoft.com/office/drawing/2014/main" id="{EBB58B75-497B-40C4-90E5-E4FD158FD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315" y="6103715"/>
            <a:ext cx="504176" cy="214629"/>
          </a:xfrm>
          <a:prstGeom prst="rightArrow">
            <a:avLst>
              <a:gd name="adj1" fmla="val 50000"/>
              <a:gd name="adj2" fmla="val 58726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endParaRPr lang="zh-CN" altLang="en-US" sz="1913"/>
          </a:p>
        </p:txBody>
      </p:sp>
      <p:sp>
        <p:nvSpPr>
          <p:cNvPr id="146440" name="Rectangle 8">
            <a:extLst>
              <a:ext uri="{FF2B5EF4-FFF2-40B4-BE49-F238E27FC236}">
                <a16:creationId xmlns:a16="http://schemas.microsoft.com/office/drawing/2014/main" id="{A5446047-D3B9-410C-B922-64754C86D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3910" y="5887061"/>
            <a:ext cx="1293848" cy="457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23" b="1" dirty="0">
                <a:solidFill>
                  <a:srgbClr val="FF0000"/>
                </a:solidFill>
                <a:ea typeface="华文新魏" panose="02010800040101010101" pitchFamily="2" charset="-122"/>
              </a:rPr>
              <a:t>使用引用</a:t>
            </a:r>
          </a:p>
        </p:txBody>
      </p:sp>
      <p:sp>
        <p:nvSpPr>
          <p:cNvPr id="146441" name="Rectangle 9">
            <a:extLst>
              <a:ext uri="{FF2B5EF4-FFF2-40B4-BE49-F238E27FC236}">
                <a16:creationId xmlns:a16="http://schemas.microsoft.com/office/drawing/2014/main" id="{96C2AFF1-199E-4F99-8D6B-E76B5EACD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411" y="5573217"/>
            <a:ext cx="937483" cy="31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168" b="1">
                <a:solidFill>
                  <a:srgbClr val="FF0000"/>
                </a:solidFill>
                <a:ea typeface="华文新魏" panose="02010800040101010101" pitchFamily="2" charset="-122"/>
              </a:rPr>
              <a:t>f</a:t>
            </a:r>
            <a:r>
              <a:rPr kumimoji="1" lang="zh-CN" altLang="en-US" sz="2168" b="1">
                <a:solidFill>
                  <a:srgbClr val="FF0000"/>
                </a:solidFill>
                <a:ea typeface="华文新魏" panose="02010800040101010101" pitchFamily="2" charset="-122"/>
              </a:rPr>
              <a:t>中的</a:t>
            </a:r>
            <a:r>
              <a:rPr kumimoji="1" lang="en-US" altLang="zh-CN" sz="2168" b="1">
                <a:solidFill>
                  <a:srgbClr val="FF0000"/>
                </a:solidFill>
                <a:ea typeface="华文新魏" panose="02010800040101010101" pitchFamily="2" charset="-122"/>
              </a:rPr>
              <a:t>y</a:t>
            </a:r>
          </a:p>
        </p:txBody>
      </p:sp>
      <p:sp>
        <p:nvSpPr>
          <p:cNvPr id="146442" name="Rectangle 10">
            <a:extLst>
              <a:ext uri="{FF2B5EF4-FFF2-40B4-BE49-F238E27FC236}">
                <a16:creationId xmlns:a16="http://schemas.microsoft.com/office/drawing/2014/main" id="{33E23CB7-63A0-4603-80E9-D7AA534E9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2308" y="5526646"/>
            <a:ext cx="1439633" cy="38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168" b="1">
                <a:solidFill>
                  <a:srgbClr val="FF0000"/>
                </a:solidFill>
                <a:ea typeface="华文新魏" panose="02010800040101010101" pitchFamily="2" charset="-122"/>
              </a:rPr>
              <a:t>main</a:t>
            </a:r>
            <a:r>
              <a:rPr kumimoji="1" lang="zh-CN" altLang="en-US" sz="2168" b="1">
                <a:solidFill>
                  <a:srgbClr val="FF0000"/>
                </a:solidFill>
                <a:ea typeface="华文新魏" panose="02010800040101010101" pitchFamily="2" charset="-122"/>
              </a:rPr>
              <a:t>中的</a:t>
            </a:r>
            <a:r>
              <a:rPr kumimoji="1" lang="en-US" altLang="zh-CN" sz="2168" b="1">
                <a:solidFill>
                  <a:srgbClr val="FF0000"/>
                </a:solidFill>
                <a:ea typeface="华文新魏" panose="02010800040101010101" pitchFamily="2" charset="-122"/>
              </a:rPr>
              <a:t>y</a:t>
            </a:r>
          </a:p>
        </p:txBody>
      </p:sp>
      <p:sp>
        <p:nvSpPr>
          <p:cNvPr id="13" name="学论网-矩形 1">
            <a:extLst>
              <a:ext uri="{FF2B5EF4-FFF2-40B4-BE49-F238E27FC236}">
                <a16:creationId xmlns:a16="http://schemas.microsoft.com/office/drawing/2014/main" id="{00B1BE24-9DBD-41AE-AC9A-4A04EA040449}"/>
              </a:ext>
            </a:extLst>
          </p:cNvPr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DBFE094-3295-4C4D-8A57-0CEA1CDC00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F3B69C7D-FF6B-4D4D-981F-5C7A9AA33F4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580836" y="1536349"/>
            <a:ext cx="4767470" cy="692398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ea typeface="宋体" panose="02010600030101010101" pitchFamily="2" charset="-122"/>
              </a:rPr>
              <a:t>3 </a:t>
            </a:r>
            <a:r>
              <a:rPr lang="zh-CN" altLang="en-US" sz="2800" dirty="0">
                <a:ea typeface="宋体" panose="02010600030101010101" pitchFamily="2" charset="-122"/>
              </a:rPr>
              <a:t>返回值使用引用</a:t>
            </a:r>
          </a:p>
        </p:txBody>
      </p:sp>
      <p:sp>
        <p:nvSpPr>
          <p:cNvPr id="147459" name="Text Box 3">
            <a:extLst>
              <a:ext uri="{FF2B5EF4-FFF2-40B4-BE49-F238E27FC236}">
                <a16:creationId xmlns:a16="http://schemas.microsoft.com/office/drawing/2014/main" id="{49C79BB9-83D0-41E8-A476-AB58A04E3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0836" y="2150187"/>
            <a:ext cx="3743856" cy="2675537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45718" rIns="91437" bIns="45718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double</a:t>
            </a:r>
            <a:r>
              <a:rPr kumimoji="1" lang="en-US" altLang="zh-CN" sz="1786" b="1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f( double x )    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    double y;</a:t>
            </a:r>
          </a:p>
          <a:p>
            <a:pPr eaLnBrk="1" hangingPunct="1">
              <a:buClrTx/>
              <a:buFontTx/>
              <a:buNone/>
            </a:pPr>
            <a:endParaRPr kumimoji="1" lang="en-US" altLang="zh-CN" sz="1786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    y = sin(x);</a:t>
            </a:r>
          </a:p>
          <a:p>
            <a:pPr eaLnBrk="1" hangingPunct="1">
              <a:buClrTx/>
              <a:buFontTx/>
              <a:buNone/>
            </a:pPr>
            <a:endParaRPr kumimoji="1" lang="en-US" altLang="zh-CN" sz="1786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    return y;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kumimoji="1" lang="en-US" altLang="zh-CN" sz="2041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460" name="Text Box 4">
            <a:extLst>
              <a:ext uri="{FF2B5EF4-FFF2-40B4-BE49-F238E27FC236}">
                <a16:creationId xmlns:a16="http://schemas.microsoft.com/office/drawing/2014/main" id="{85175250-FE97-47A3-8907-14F4034EC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294" y="1568392"/>
            <a:ext cx="4206921" cy="366484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7" tIns="45718" rIns="91437" bIns="45718">
            <a:spAutoFit/>
          </a:bodyPr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int main()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    double a = 3.14/6;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    double y;</a:t>
            </a:r>
          </a:p>
          <a:p>
            <a:pPr eaLnBrk="1" hangingPunct="1">
              <a:buClrTx/>
              <a:buFontTx/>
              <a:buNone/>
            </a:pPr>
            <a:endParaRPr kumimoji="1" lang="en-US" altLang="zh-CN" sz="1786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    y = f( a );</a:t>
            </a:r>
          </a:p>
          <a:p>
            <a:pPr eaLnBrk="1" hangingPunct="1">
              <a:buClrTx/>
              <a:buFontTx/>
              <a:buChar char="•"/>
            </a:pPr>
            <a:endParaRPr kumimoji="1" lang="en-US" altLang="zh-CN" sz="1786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kumimoji="1" lang="en-US" altLang="zh-CN" sz="1786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 &lt;&lt; "y = " &lt;&lt; y &lt;&lt; </a:t>
            </a:r>
            <a:r>
              <a:rPr kumimoji="1" lang="en-US" altLang="zh-CN" sz="1786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endl</a:t>
            </a: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buClrTx/>
              <a:buFontTx/>
              <a:buChar char="•"/>
            </a:pPr>
            <a:endParaRPr kumimoji="1" lang="en-US" altLang="zh-CN" sz="1786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    return 0;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sz="1786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r>
              <a:rPr kumimoji="1" lang="en-US" altLang="zh-CN" sz="1786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997BE481-99E7-4C62-9140-FA49B4CBB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274" y="5588600"/>
            <a:ext cx="971904" cy="43330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41" b="1">
                <a:solidFill>
                  <a:schemeClr val="tx1"/>
                </a:solidFill>
                <a:latin typeface="Courier New" panose="02070309020205020404" pitchFamily="49" charset="0"/>
              </a:rPr>
              <a:t>0.499</a:t>
            </a:r>
          </a:p>
        </p:txBody>
      </p:sp>
      <p:sp>
        <p:nvSpPr>
          <p:cNvPr id="147462" name="Rectangle 6">
            <a:extLst>
              <a:ext uri="{FF2B5EF4-FFF2-40B4-BE49-F238E27FC236}">
                <a16:creationId xmlns:a16="http://schemas.microsoft.com/office/drawing/2014/main" id="{552734FE-B952-4003-948E-13ABF4683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855" y="5588600"/>
            <a:ext cx="935458" cy="43330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41" b="1">
                <a:solidFill>
                  <a:schemeClr val="tx1"/>
                </a:solidFill>
                <a:latin typeface="Courier New" panose="02070309020205020404" pitchFamily="49" charset="0"/>
              </a:rPr>
              <a:t>0.499</a:t>
            </a:r>
          </a:p>
        </p:txBody>
      </p:sp>
      <p:sp>
        <p:nvSpPr>
          <p:cNvPr id="147463" name="AutoShape 7">
            <a:extLst>
              <a:ext uri="{FF2B5EF4-FFF2-40B4-BE49-F238E27FC236}">
                <a16:creationId xmlns:a16="http://schemas.microsoft.com/office/drawing/2014/main" id="{B59E7545-D963-44D3-B237-BC47F493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204" y="5732359"/>
            <a:ext cx="504176" cy="214629"/>
          </a:xfrm>
          <a:prstGeom prst="rightArrow">
            <a:avLst>
              <a:gd name="adj1" fmla="val 50000"/>
              <a:gd name="adj2" fmla="val 58726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endParaRPr lang="zh-CN" altLang="en-US" sz="1913"/>
          </a:p>
        </p:txBody>
      </p:sp>
      <p:sp>
        <p:nvSpPr>
          <p:cNvPr id="147464" name="Rectangle 8">
            <a:extLst>
              <a:ext uri="{FF2B5EF4-FFF2-40B4-BE49-F238E27FC236}">
                <a16:creationId xmlns:a16="http://schemas.microsoft.com/office/drawing/2014/main" id="{6904009F-AD81-4F5F-B002-259D5E030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799" y="5515707"/>
            <a:ext cx="1295872" cy="457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23" b="1">
                <a:solidFill>
                  <a:srgbClr val="FF0000"/>
                </a:solidFill>
                <a:ea typeface="华文新魏" panose="02010800040101010101" pitchFamily="2" charset="-122"/>
              </a:rPr>
              <a:t>使用引用</a:t>
            </a:r>
          </a:p>
        </p:txBody>
      </p:sp>
      <p:sp>
        <p:nvSpPr>
          <p:cNvPr id="147465" name="Rectangle 9">
            <a:extLst>
              <a:ext uri="{FF2B5EF4-FFF2-40B4-BE49-F238E27FC236}">
                <a16:creationId xmlns:a16="http://schemas.microsoft.com/office/drawing/2014/main" id="{7B86F4F3-1E7F-4D40-9F54-E51180B7C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301" y="5201862"/>
            <a:ext cx="937483" cy="3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168" b="1" dirty="0">
                <a:solidFill>
                  <a:srgbClr val="FF0000"/>
                </a:solidFill>
                <a:ea typeface="华文新魏" panose="02010800040101010101" pitchFamily="2" charset="-122"/>
              </a:rPr>
              <a:t>f</a:t>
            </a:r>
            <a:r>
              <a:rPr kumimoji="1" lang="zh-CN" altLang="en-US" sz="2168" b="1" dirty="0">
                <a:solidFill>
                  <a:srgbClr val="FF0000"/>
                </a:solidFill>
                <a:ea typeface="华文新魏" panose="02010800040101010101" pitchFamily="2" charset="-122"/>
              </a:rPr>
              <a:t>中的</a:t>
            </a:r>
            <a:r>
              <a:rPr kumimoji="1" lang="en-US" altLang="zh-CN" sz="2168" b="1" dirty="0">
                <a:solidFill>
                  <a:srgbClr val="FF0000"/>
                </a:solidFill>
                <a:ea typeface="华文新魏" panose="02010800040101010101" pitchFamily="2" charset="-122"/>
              </a:rPr>
              <a:t>y</a:t>
            </a:r>
          </a:p>
        </p:txBody>
      </p:sp>
      <p:sp>
        <p:nvSpPr>
          <p:cNvPr id="147466" name="Rectangle 10">
            <a:extLst>
              <a:ext uri="{FF2B5EF4-FFF2-40B4-BE49-F238E27FC236}">
                <a16:creationId xmlns:a16="http://schemas.microsoft.com/office/drawing/2014/main" id="{C838FBF0-85BE-41C9-82B7-FBE809FB3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98" y="5155292"/>
            <a:ext cx="1439633" cy="38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168" b="1">
                <a:solidFill>
                  <a:srgbClr val="FF0000"/>
                </a:solidFill>
                <a:ea typeface="华文新魏" panose="02010800040101010101" pitchFamily="2" charset="-122"/>
              </a:rPr>
              <a:t>main</a:t>
            </a:r>
            <a:r>
              <a:rPr kumimoji="1" lang="zh-CN" altLang="en-US" sz="2168" b="1">
                <a:solidFill>
                  <a:srgbClr val="FF0000"/>
                </a:solidFill>
                <a:ea typeface="华文新魏" panose="02010800040101010101" pitchFamily="2" charset="-122"/>
              </a:rPr>
              <a:t>中的</a:t>
            </a:r>
            <a:r>
              <a:rPr kumimoji="1" lang="en-US" altLang="zh-CN" sz="2168" b="1">
                <a:solidFill>
                  <a:srgbClr val="FF0000"/>
                </a:solidFill>
                <a:ea typeface="华文新魏" panose="02010800040101010101" pitchFamily="2" charset="-122"/>
              </a:rPr>
              <a:t>y</a:t>
            </a:r>
          </a:p>
        </p:txBody>
      </p:sp>
      <p:grpSp>
        <p:nvGrpSpPr>
          <p:cNvPr id="147467" name="Group 11">
            <a:extLst>
              <a:ext uri="{FF2B5EF4-FFF2-40B4-BE49-F238E27FC236}">
                <a16:creationId xmlns:a16="http://schemas.microsoft.com/office/drawing/2014/main" id="{B2350A19-0522-44BF-8E64-B7C43CE92820}"/>
              </a:ext>
            </a:extLst>
          </p:cNvPr>
          <p:cNvGrpSpPr>
            <a:grpSpLocks/>
          </p:cNvGrpSpPr>
          <p:nvPr/>
        </p:nvGrpSpPr>
        <p:grpSpPr bwMode="auto">
          <a:xfrm>
            <a:off x="3969961" y="2947077"/>
            <a:ext cx="937482" cy="1366741"/>
            <a:chOff x="1655" y="1570"/>
            <a:chExt cx="272" cy="454"/>
          </a:xfrm>
        </p:grpSpPr>
        <p:sp>
          <p:nvSpPr>
            <p:cNvPr id="147471" name="Line 12">
              <a:extLst>
                <a:ext uri="{FF2B5EF4-FFF2-40B4-BE49-F238E27FC236}">
                  <a16:creationId xmlns:a16="http://schemas.microsoft.com/office/drawing/2014/main" id="{8925F7B9-283F-4EE2-B7EE-8F3FCEDD4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1616"/>
              <a:ext cx="272" cy="4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296"/>
            </a:p>
          </p:txBody>
        </p:sp>
        <p:sp>
          <p:nvSpPr>
            <p:cNvPr id="147472" name="Line 13">
              <a:extLst>
                <a:ext uri="{FF2B5EF4-FFF2-40B4-BE49-F238E27FC236}">
                  <a16:creationId xmlns:a16="http://schemas.microsoft.com/office/drawing/2014/main" id="{9EA48945-19A4-4DAC-8A8D-F13D47FBC6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5" y="1570"/>
              <a:ext cx="272" cy="4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296"/>
            </a:p>
          </p:txBody>
        </p:sp>
      </p:grpSp>
      <p:grpSp>
        <p:nvGrpSpPr>
          <p:cNvPr id="147468" name="Group 14">
            <a:extLst>
              <a:ext uri="{FF2B5EF4-FFF2-40B4-BE49-F238E27FC236}">
                <a16:creationId xmlns:a16="http://schemas.microsoft.com/office/drawing/2014/main" id="{F36B3409-FCA5-437A-AC5C-4785095B54BD}"/>
              </a:ext>
            </a:extLst>
          </p:cNvPr>
          <p:cNvGrpSpPr>
            <a:grpSpLocks/>
          </p:cNvGrpSpPr>
          <p:nvPr/>
        </p:nvGrpSpPr>
        <p:grpSpPr bwMode="auto">
          <a:xfrm>
            <a:off x="4139651" y="5732360"/>
            <a:ext cx="431283" cy="214629"/>
            <a:chOff x="1655" y="1570"/>
            <a:chExt cx="272" cy="454"/>
          </a:xfrm>
        </p:grpSpPr>
        <p:sp>
          <p:nvSpPr>
            <p:cNvPr id="147469" name="Line 15">
              <a:extLst>
                <a:ext uri="{FF2B5EF4-FFF2-40B4-BE49-F238E27FC236}">
                  <a16:creationId xmlns:a16="http://schemas.microsoft.com/office/drawing/2014/main" id="{A103D495-2BD9-4C90-B343-B98914840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1616"/>
              <a:ext cx="272" cy="4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296"/>
            </a:p>
          </p:txBody>
        </p:sp>
        <p:sp>
          <p:nvSpPr>
            <p:cNvPr id="147470" name="Line 16">
              <a:extLst>
                <a:ext uri="{FF2B5EF4-FFF2-40B4-BE49-F238E27FC236}">
                  <a16:creationId xmlns:a16="http://schemas.microsoft.com/office/drawing/2014/main" id="{44AACF39-0CCC-4E60-BB11-D885BF82D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5" y="1570"/>
              <a:ext cx="272" cy="4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296"/>
            </a:p>
          </p:txBody>
        </p:sp>
      </p:grpSp>
      <p:sp>
        <p:nvSpPr>
          <p:cNvPr id="17" name="学论网-矩形 1">
            <a:extLst>
              <a:ext uri="{FF2B5EF4-FFF2-40B4-BE49-F238E27FC236}">
                <a16:creationId xmlns:a16="http://schemas.microsoft.com/office/drawing/2014/main" id="{45E1CAD7-69DB-4434-B821-7DBCCD76CBEC}"/>
              </a:ext>
            </a:extLst>
          </p:cNvPr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CEA7729-7868-4012-8621-E8475A2A50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constexpr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F7A8BCA-AE52-46E5-9274-537C65183C78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537411" y="2011738"/>
            <a:ext cx="5895473" cy="391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668" tIns="35834" rIns="71668" bIns="35834" numCol="1" anchor="t" anchorCtr="0" compatLnSpc="1">
            <a:prstTxWarp prst="textNoShape">
              <a:avLst/>
            </a:prstTxWarp>
            <a:spAutoFit/>
          </a:bodyPr>
          <a:lstStyle>
            <a:lvl1pPr marL="268288" indent="-268288" algn="l" defTabSz="7175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+mn-lt"/>
                <a:ea typeface="宋体" charset="-122"/>
                <a:cs typeface="+mn-cs"/>
              </a:defRPr>
            </a:lvl1pPr>
            <a:lvl2pPr marL="582613" indent="-223838" algn="l" defTabSz="7175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+mn-lt"/>
                <a:ea typeface="宋体" charset="-122"/>
              </a:defRPr>
            </a:lvl2pPr>
            <a:lvl3pPr marL="895350" indent="-177800" algn="l" defTabSz="7175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宋体" charset="-122"/>
              </a:defRPr>
            </a:lvl3pPr>
            <a:lvl4pPr marL="1254125" indent="-179388" algn="l" defTabSz="7175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+mn-lt"/>
                <a:ea typeface="宋体" charset="-122"/>
              </a:defRPr>
            </a:lvl4pPr>
            <a:lvl5pPr marL="1612900" indent="-179388" algn="l" defTabSz="7175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宋体" charset="-122"/>
              </a:defRPr>
            </a:lvl5pPr>
            <a:lvl6pPr marL="2070100" indent="-179388" algn="l" defTabSz="717550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+mn-ea"/>
              </a:defRPr>
            </a:lvl6pPr>
            <a:lvl7pPr marL="2527300" indent="-179388" algn="l" defTabSz="717550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+mn-ea"/>
              </a:defRPr>
            </a:lvl7pPr>
            <a:lvl8pPr marL="2984500" indent="-179388" algn="l" defTabSz="717550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+mn-ea"/>
              </a:defRPr>
            </a:lvl8pPr>
            <a:lvl9pPr marL="3441700" indent="-179388" algn="l" defTabSz="717550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400" kern="0" dirty="0">
                <a:latin typeface="+mn-ea"/>
                <a:ea typeface="+mn-ea"/>
              </a:rPr>
              <a:t>想必大家对</a:t>
            </a:r>
            <a:r>
              <a:rPr lang="en-US" altLang="zh-CN" sz="2400" kern="0" dirty="0">
                <a:latin typeface="+mn-ea"/>
                <a:ea typeface="+mn-ea"/>
              </a:rPr>
              <a:t>const</a:t>
            </a:r>
            <a:r>
              <a:rPr lang="zh-CN" altLang="en-US" sz="2400" kern="0" dirty="0">
                <a:latin typeface="+mn-ea"/>
                <a:ea typeface="+mn-ea"/>
              </a:rPr>
              <a:t>这个关键字并不陌生，而</a:t>
            </a:r>
            <a:r>
              <a:rPr lang="en-US" altLang="zh-CN" sz="2400" kern="0" dirty="0" err="1">
                <a:latin typeface="+mn-ea"/>
                <a:ea typeface="+mn-ea"/>
              </a:rPr>
              <a:t>constexpr</a:t>
            </a:r>
            <a:r>
              <a:rPr lang="en-US" altLang="zh-CN" sz="2400" kern="0" dirty="0">
                <a:latin typeface="+mn-ea"/>
                <a:ea typeface="+mn-ea"/>
              </a:rPr>
              <a:t> </a:t>
            </a:r>
            <a:r>
              <a:rPr lang="zh-CN" altLang="en-US" sz="2400" kern="0" dirty="0">
                <a:latin typeface="+mn-ea"/>
                <a:ea typeface="+mn-ea"/>
              </a:rPr>
              <a:t>是 </a:t>
            </a:r>
            <a:r>
              <a:rPr lang="en-US" altLang="zh-CN" sz="2400" kern="0" dirty="0">
                <a:latin typeface="+mn-ea"/>
                <a:ea typeface="+mn-ea"/>
              </a:rPr>
              <a:t>C++11 </a:t>
            </a:r>
            <a:r>
              <a:rPr lang="zh-CN" altLang="en-US" sz="2400" kern="0" dirty="0">
                <a:latin typeface="+mn-ea"/>
                <a:ea typeface="+mn-ea"/>
              </a:rPr>
              <a:t>标准新添加的关键字，在此之前（</a:t>
            </a:r>
            <a:r>
              <a:rPr lang="en-US" altLang="zh-CN" sz="2400" kern="0" dirty="0">
                <a:latin typeface="+mn-ea"/>
                <a:ea typeface="+mn-ea"/>
              </a:rPr>
              <a:t>C++ 98/03</a:t>
            </a:r>
            <a:r>
              <a:rPr lang="zh-CN" altLang="en-US" sz="2400" kern="0" dirty="0">
                <a:latin typeface="+mn-ea"/>
                <a:ea typeface="+mn-ea"/>
              </a:rPr>
              <a:t>标准）只有 </a:t>
            </a:r>
            <a:r>
              <a:rPr lang="en-US" altLang="zh-CN" sz="2400" kern="0" dirty="0">
                <a:latin typeface="+mn-ea"/>
                <a:ea typeface="+mn-ea"/>
              </a:rPr>
              <a:t>const </a:t>
            </a:r>
            <a:r>
              <a:rPr lang="zh-CN" altLang="en-US" sz="2400" kern="0" dirty="0">
                <a:latin typeface="+mn-ea"/>
                <a:ea typeface="+mn-ea"/>
              </a:rPr>
              <a:t>关键字，其在实际使用中经常会表现出两种不同的语义。</a:t>
            </a:r>
            <a:endParaRPr lang="en-US" altLang="zh-CN" sz="2400" kern="0" dirty="0">
              <a:latin typeface="+mn-ea"/>
              <a:ea typeface="+mn-ea"/>
            </a:endParaRPr>
          </a:p>
          <a:p>
            <a:pPr marL="0" indent="0" eaLnBrk="1" hangingPunct="1">
              <a:buNone/>
              <a:defRPr/>
            </a:pPr>
            <a:endParaRPr lang="en-US" altLang="zh-CN" sz="2400" kern="0" dirty="0">
              <a:latin typeface="+mn-ea"/>
              <a:ea typeface="+mn-ea"/>
            </a:endParaRPr>
          </a:p>
          <a:p>
            <a:pPr marL="0" indent="0" eaLnBrk="1" hangingPunct="1"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举个例子，在右边的示例代码中，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dis_1()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和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dis_2()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函数中都包含一个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const int x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，但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dis_1()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函数中的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x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无法完成初始化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array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容器的任务，而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dis_2()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函数中的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x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却可以。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2876C8-FBE7-44D7-89F9-99C4D8D02ED3}"/>
              </a:ext>
            </a:extLst>
          </p:cNvPr>
          <p:cNvSpPr txBox="1"/>
          <p:nvPr/>
        </p:nvSpPr>
        <p:spPr>
          <a:xfrm>
            <a:off x="2141621" y="5887453"/>
            <a:ext cx="879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D098B0-E020-49A2-A25F-A5E1C8F70124}"/>
              </a:ext>
            </a:extLst>
          </p:cNvPr>
          <p:cNvSpPr txBox="1"/>
          <p:nvPr/>
        </p:nvSpPr>
        <p:spPr>
          <a:xfrm>
            <a:off x="7202905" y="1748593"/>
            <a:ext cx="36094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dis_1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   //</a:t>
            </a:r>
            <a:r>
              <a:rPr lang="zh-CN" altLang="en-US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错误，</a:t>
            </a:r>
            <a:r>
              <a:rPr lang="en-US" altLang="zh-CN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zh-CN" altLang="en-US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是只读的变量</a:t>
            </a:r>
            <a:endParaRPr lang="zh-CN" alt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myarr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myarr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dis_2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myarr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myarr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dis_1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dis_2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63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constexpr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F7A8BCA-AE52-46E5-9274-537C65183C78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537411" y="2011738"/>
            <a:ext cx="5895473" cy="40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668" tIns="35834" rIns="71668" bIns="35834" numCol="1" anchor="t" anchorCtr="0" compatLnSpc="1">
            <a:prstTxWarp prst="textNoShape">
              <a:avLst/>
            </a:prstTxWarp>
            <a:spAutoFit/>
          </a:bodyPr>
          <a:lstStyle>
            <a:lvl1pPr marL="268288" indent="-268288" algn="l" defTabSz="7175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+mn-lt"/>
                <a:ea typeface="宋体" charset="-122"/>
                <a:cs typeface="+mn-cs"/>
              </a:defRPr>
            </a:lvl1pPr>
            <a:lvl2pPr marL="582613" indent="-223838" algn="l" defTabSz="7175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+mn-lt"/>
                <a:ea typeface="宋体" charset="-122"/>
              </a:defRPr>
            </a:lvl2pPr>
            <a:lvl3pPr marL="895350" indent="-177800" algn="l" defTabSz="7175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宋体" charset="-122"/>
              </a:defRPr>
            </a:lvl3pPr>
            <a:lvl4pPr marL="1254125" indent="-179388" algn="l" defTabSz="7175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+mn-lt"/>
                <a:ea typeface="宋体" charset="-122"/>
              </a:defRPr>
            </a:lvl4pPr>
            <a:lvl5pPr marL="1612900" indent="-179388" algn="l" defTabSz="7175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宋体" charset="-122"/>
              </a:defRPr>
            </a:lvl5pPr>
            <a:lvl6pPr marL="2070100" indent="-179388" algn="l" defTabSz="717550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+mn-ea"/>
              </a:defRPr>
            </a:lvl6pPr>
            <a:lvl7pPr marL="2527300" indent="-179388" algn="l" defTabSz="717550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+mn-ea"/>
              </a:defRPr>
            </a:lvl7pPr>
            <a:lvl8pPr marL="2984500" indent="-179388" algn="l" defTabSz="717550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+mn-ea"/>
              </a:defRPr>
            </a:lvl8pPr>
            <a:lvl9pPr marL="3441700" indent="-179388" algn="l" defTabSz="717550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这是因为，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dis_1() 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函数中的“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const int x”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只是想强调 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x 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是一个只读的变量，其本质仍为变量，无法用来初始化 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array 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容器；而 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dis_2() 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函数中的“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const int x”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，表明 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x 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是一个只读变量的同时，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x 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还是一个值为 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5 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的常量，所以可以用来初始化 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array 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容器。</a:t>
            </a:r>
            <a:br>
              <a:rPr lang="zh-CN" altLang="en-US" sz="2000" dirty="0"/>
            </a:br>
            <a:br>
              <a:rPr lang="zh-CN" altLang="en-US" sz="2000" dirty="0"/>
            </a:br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C++ 11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标准中，为了解决 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const 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关键字的双重语义问题，保留了 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const 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表示“只读”的语义，而将“常量”的语义划分给了新添加的 </a:t>
            </a:r>
            <a:r>
              <a:rPr lang="en-US" altLang="zh-CN" sz="2000" b="0" i="0" dirty="0" err="1">
                <a:solidFill>
                  <a:srgbClr val="444444"/>
                </a:solidFill>
                <a:effectLst/>
                <a:latin typeface="Helvetica Neue"/>
              </a:rPr>
              <a:t>constexpr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关键字。因此 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C++11 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标准中，建议将 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const 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和 </a:t>
            </a:r>
            <a:r>
              <a:rPr lang="en-US" altLang="zh-CN" sz="2000" b="0" i="0" dirty="0" err="1">
                <a:solidFill>
                  <a:srgbClr val="444444"/>
                </a:solidFill>
                <a:effectLst/>
                <a:latin typeface="Helvetica Neue"/>
              </a:rPr>
              <a:t>constexpr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 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的功能区分开，即凡是表达“只读”语义的场景都使用 </a:t>
            </a:r>
            <a:r>
              <a:rPr lang="en-US" altLang="zh-CN" sz="2000" b="0" i="0" dirty="0">
                <a:solidFill>
                  <a:srgbClr val="444444"/>
                </a:solidFill>
                <a:effectLst/>
                <a:latin typeface="Helvetica Neue"/>
              </a:rPr>
              <a:t>const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，表达“常量”语义的场景都使用 </a:t>
            </a:r>
            <a:r>
              <a:rPr lang="en-US" altLang="zh-CN" sz="2000" b="0" i="0" dirty="0" err="1">
                <a:solidFill>
                  <a:srgbClr val="444444"/>
                </a:solidFill>
                <a:effectLst/>
                <a:latin typeface="Helvetica Neue"/>
              </a:rPr>
              <a:t>constexpr</a:t>
            </a:r>
            <a:r>
              <a:rPr lang="zh-CN" altLang="en-US" sz="2000" b="0" i="0" dirty="0">
                <a:solidFill>
                  <a:srgbClr val="444444"/>
                </a:solidFill>
                <a:effectLst/>
                <a:latin typeface="Helvetica Neue"/>
              </a:rPr>
              <a:t>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2876C8-FBE7-44D7-89F9-99C4D8D02ED3}"/>
              </a:ext>
            </a:extLst>
          </p:cNvPr>
          <p:cNvSpPr txBox="1"/>
          <p:nvPr/>
        </p:nvSpPr>
        <p:spPr>
          <a:xfrm>
            <a:off x="2141621" y="5887453"/>
            <a:ext cx="879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D098B0-E020-49A2-A25F-A5E1C8F70124}"/>
              </a:ext>
            </a:extLst>
          </p:cNvPr>
          <p:cNvSpPr txBox="1"/>
          <p:nvPr/>
        </p:nvSpPr>
        <p:spPr>
          <a:xfrm>
            <a:off x="7202906" y="1748593"/>
            <a:ext cx="45639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dis_1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    //</a:t>
            </a:r>
            <a:r>
              <a:rPr lang="zh-CN" altLang="en-US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错误，</a:t>
            </a:r>
            <a:r>
              <a:rPr lang="en-US" altLang="zh-CN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zh-CN" altLang="en-US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是只读的变量</a:t>
            </a:r>
            <a:endParaRPr lang="zh-CN" alt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myarr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myarr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dis_2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myarr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myarr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dis_1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dis_2</a:t>
            </a:r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82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F7A8BCA-AE52-46E5-9274-537C65183C78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014074" y="1730636"/>
            <a:ext cx="9740144" cy="3851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668" tIns="35834" rIns="71668" bIns="35834" numCol="1" anchor="t" anchorCtr="0" compatLnSpc="1">
            <a:prstTxWarp prst="textNoShape">
              <a:avLst/>
            </a:prstTxWarp>
            <a:spAutoFit/>
          </a:bodyPr>
          <a:lstStyle>
            <a:lvl1pPr marL="268288" indent="-268288" algn="l" defTabSz="7175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+mn-lt"/>
                <a:ea typeface="宋体" charset="-122"/>
                <a:cs typeface="+mn-cs"/>
              </a:defRPr>
            </a:lvl1pPr>
            <a:lvl2pPr marL="582613" indent="-223838" algn="l" defTabSz="7175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+mn-lt"/>
                <a:ea typeface="宋体" charset="-122"/>
              </a:defRPr>
            </a:lvl2pPr>
            <a:lvl3pPr marL="895350" indent="-177800" algn="l" defTabSz="7175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宋体" charset="-122"/>
              </a:defRPr>
            </a:lvl3pPr>
            <a:lvl4pPr marL="1254125" indent="-179388" algn="l" defTabSz="7175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+mn-lt"/>
                <a:ea typeface="宋体" charset="-122"/>
              </a:defRPr>
            </a:lvl4pPr>
            <a:lvl5pPr marL="1612900" indent="-179388" algn="l" defTabSz="7175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宋体" charset="-122"/>
              </a:defRPr>
            </a:lvl5pPr>
            <a:lvl6pPr marL="2070100" indent="-179388" algn="l" defTabSz="717550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+mn-ea"/>
              </a:defRPr>
            </a:lvl6pPr>
            <a:lvl7pPr marL="2527300" indent="-179388" algn="l" defTabSz="717550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+mn-ea"/>
              </a:defRPr>
            </a:lvl7pPr>
            <a:lvl8pPr marL="2984500" indent="-179388" algn="l" defTabSz="717550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+mn-ea"/>
              </a:defRPr>
            </a:lvl8pPr>
            <a:lvl9pPr marL="3441700" indent="-179388" algn="l" defTabSz="717550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	auto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的原理就是根据后面的值，自行在编译期间推测前面的类型是什么。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auto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的作用就是为了简化变量初始化，如果这个变量有一个比较长的初始化类型，就可以用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auto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代替。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indent="0" eaLnBrk="1" hangingPunct="1"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注意点：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1.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auto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声明的变量必须初始化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2.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函数和模板参数不能被声明为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auto</a:t>
            </a:r>
          </a:p>
          <a:p>
            <a:pPr marL="0" indent="0" eaLnBrk="1" hangingPunct="1"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3.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因为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auto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是一个占位符，并不是一个他自己的类型，因此不能用于类型转换或其他一些操作，如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sizeof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和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typeid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indent="0" eaLnBrk="1" hangingPunct="1"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4.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定义在一个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auto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序列的变量必须始终推导成同一类型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2876C8-FBE7-44D7-89F9-99C4D8D02ED3}"/>
              </a:ext>
            </a:extLst>
          </p:cNvPr>
          <p:cNvSpPr txBox="1"/>
          <p:nvPr/>
        </p:nvSpPr>
        <p:spPr>
          <a:xfrm>
            <a:off x="2141621" y="5887453"/>
            <a:ext cx="879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it-IT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it-IT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t-IT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it-IT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it-IT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x3</a:t>
            </a:r>
            <a:r>
              <a:rPr lang="it-IT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it-IT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it-IT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r>
              <a:rPr lang="it-IT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it-IT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这样写是不合法的，因为各个变量类型不同</a:t>
            </a:r>
            <a:endParaRPr lang="it-IT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37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学论网-矩形 1">
            <a:extLst>
              <a:ext uri="{FF2B5EF4-FFF2-40B4-BE49-F238E27FC236}">
                <a16:creationId xmlns:a16="http://schemas.microsoft.com/office/drawing/2014/main" id="{78487C0A-8E03-467A-9585-9A2949C15837}"/>
              </a:ext>
            </a:extLst>
          </p:cNvPr>
          <p:cNvSpPr/>
          <p:nvPr/>
        </p:nvSpPr>
        <p:spPr>
          <a:xfrm>
            <a:off x="0" y="684416"/>
            <a:ext cx="12192000" cy="778753"/>
          </a:xfrm>
          <a:prstGeom prst="rect">
            <a:avLst/>
          </a:prstGeom>
          <a:solidFill>
            <a:srgbClr val="4C6C5C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buSzPct val="60000"/>
              <a:buFont typeface="Wingdings" pitchFamily="2" charset="2"/>
              <a:buNone/>
            </a:pPr>
            <a:r>
              <a:rPr lang="zh-CN" altLang="en-US" sz="3600" b="1" dirty="0">
                <a:solidFill>
                  <a:schemeClr val="bg1"/>
                </a:solidFill>
              </a:rPr>
              <a:t>面向对象程序设计</a:t>
            </a:r>
            <a:endParaRPr lang="en-US" altLang="zh-CN" sz="36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E3E40E-EE35-4C25-A733-4E84C137CF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EF7B9AE-A4AE-4A31-9D08-03725C4D76D9}"/>
              </a:ext>
            </a:extLst>
          </p:cNvPr>
          <p:cNvSpPr/>
          <p:nvPr/>
        </p:nvSpPr>
        <p:spPr>
          <a:xfrm>
            <a:off x="471489" y="1604393"/>
            <a:ext cx="11472862" cy="406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/>
              <a:t>在面向对象程序设计</a:t>
            </a: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FF0000"/>
                </a:solidFill>
              </a:rPr>
              <a:t>Object</a:t>
            </a:r>
            <a:r>
              <a:rPr lang="zh-CN" altLang="en-US" sz="2400" dirty="0"/>
              <a:t> Oriented Programming</a:t>
            </a:r>
            <a:r>
              <a:rPr lang="en-US" altLang="zh-CN" sz="2400" dirty="0"/>
              <a:t>,OOP</a:t>
            </a:r>
            <a:r>
              <a:rPr lang="zh-CN" altLang="en-US" sz="2400" dirty="0"/>
              <a:t>）</a:t>
            </a:r>
            <a:r>
              <a:rPr lang="en-US" altLang="zh-CN" sz="2400" dirty="0"/>
              <a:t>中，</a:t>
            </a:r>
            <a:r>
              <a:rPr lang="zh-CN" altLang="en-US" sz="2400" dirty="0"/>
              <a:t>使用对象（</a:t>
            </a:r>
            <a:r>
              <a:rPr lang="en-US" altLang="zh-CN" sz="2400" dirty="0">
                <a:solidFill>
                  <a:srgbClr val="FF0000"/>
                </a:solidFill>
              </a:rPr>
              <a:t>object</a:t>
            </a:r>
            <a:r>
              <a:rPr lang="zh-CN" altLang="en-US" sz="2400" dirty="0"/>
              <a:t>）进行编程。</a:t>
            </a:r>
            <a:endParaRPr lang="en-US" altLang="zh-CN" sz="2400" dirty="0"/>
          </a:p>
          <a:p>
            <a:pPr marL="285750" indent="-285750" fontAlgn="auto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一个</a:t>
            </a:r>
            <a:r>
              <a:rPr lang="zh-CN" altLang="en-US" sz="2400" dirty="0">
                <a:solidFill>
                  <a:srgbClr val="FF0000"/>
                </a:solidFill>
              </a:rPr>
              <a:t>对象</a:t>
            </a:r>
            <a:r>
              <a:rPr lang="zh-CN" altLang="en-US" sz="2400" dirty="0"/>
              <a:t>代表了现实世界中能够被确切描述的实体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entity</a:t>
            </a:r>
            <a:r>
              <a:rPr lang="en-US" altLang="zh-CN" sz="2400" dirty="0"/>
              <a:t>)</a:t>
            </a:r>
            <a:r>
              <a:rPr lang="zh-CN" altLang="en-US" sz="2400" dirty="0"/>
              <a:t>，如学生，桌子，披萨，圆，按钮，甚至银行贷款等都可以被看作对象。</a:t>
            </a:r>
            <a:endParaRPr lang="en-US" altLang="zh-CN" sz="2400" dirty="0"/>
          </a:p>
          <a:p>
            <a:pPr marL="285750" indent="-285750" fontAlgn="auto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en-US" sz="2400" dirty="0"/>
              <a:t>一个对象中包含有描述对象的</a:t>
            </a:r>
            <a:r>
              <a:rPr lang="zh-CN" altLang="en-US" sz="2400" dirty="0">
                <a:solidFill>
                  <a:srgbClr val="FF0000"/>
                </a:solidFill>
              </a:rPr>
              <a:t>数据</a:t>
            </a:r>
            <a:r>
              <a:rPr lang="zh-CN" altLang="en-US" sz="2400" dirty="0"/>
              <a:t>和和操作数据的</a:t>
            </a:r>
            <a:r>
              <a:rPr lang="zh-CN" altLang="en-US" sz="2400" dirty="0">
                <a:solidFill>
                  <a:srgbClr val="FF0000"/>
                </a:solidFill>
              </a:rPr>
              <a:t>方法</a:t>
            </a:r>
            <a:r>
              <a:rPr lang="zh-CN" altLang="en-US" sz="2400" dirty="0"/>
              <a:t>（</a:t>
            </a:r>
            <a:r>
              <a:rPr lang="en-US" altLang="zh-CN" sz="2400" dirty="0"/>
              <a:t>method),</a:t>
            </a:r>
            <a:r>
              <a:rPr lang="zh-CN" altLang="en-US" sz="2400" dirty="0"/>
              <a:t> 通过</a:t>
            </a:r>
            <a:r>
              <a:rPr lang="en-US" altLang="zh-CN" sz="2400" dirty="0" err="1"/>
              <a:t>把数据以及对数据的操作</a:t>
            </a:r>
            <a:r>
              <a:rPr lang="en-US" altLang="zh-CN" sz="2400" dirty="0" err="1">
                <a:solidFill>
                  <a:srgbClr val="FF0000"/>
                </a:solidFill>
              </a:rPr>
              <a:t>封装</a:t>
            </a:r>
            <a:r>
              <a:rPr lang="en-US" altLang="zh-CN" sz="2400" dirty="0" err="1"/>
              <a:t>在一起，组成一个整体（</a:t>
            </a:r>
            <a:r>
              <a:rPr lang="en-US" altLang="zh-CN" sz="2400" dirty="0" err="1">
                <a:solidFill>
                  <a:srgbClr val="FF0000"/>
                </a:solidFill>
              </a:rPr>
              <a:t>对象</a:t>
            </a:r>
            <a:r>
              <a:rPr lang="zh-CN" altLang="en-US" sz="2400" dirty="0">
                <a:solidFill>
                  <a:srgbClr val="FF0000"/>
                </a:solidFill>
              </a:rPr>
              <a:t>）。</a:t>
            </a:r>
            <a:endParaRPr lang="en-US" altLang="zh-CN" sz="2400" dirty="0"/>
          </a:p>
          <a:p>
            <a:pPr marL="285750" indent="-285750" fontAlgn="auto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/>
              <a:t>对于相同类型的对象进行分类、抽象后，得出共同的特征而形成了</a:t>
            </a:r>
            <a:r>
              <a:rPr lang="en-US" altLang="zh-CN" sz="2400" dirty="0" err="1">
                <a:solidFill>
                  <a:srgbClr val="FF0000"/>
                </a:solidFill>
              </a:rPr>
              <a:t>类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2" name="KSO_Shape">
            <a:extLst>
              <a:ext uri="{FF2B5EF4-FFF2-40B4-BE49-F238E27FC236}">
                <a16:creationId xmlns:a16="http://schemas.microsoft.com/office/drawing/2014/main" id="{7C7C71E3-46D5-4CEC-B2E9-C0C2272D3379}"/>
              </a:ext>
            </a:extLst>
          </p:cNvPr>
          <p:cNvSpPr/>
          <p:nvPr/>
        </p:nvSpPr>
        <p:spPr>
          <a:xfrm>
            <a:off x="247648" y="1558156"/>
            <a:ext cx="11806239" cy="4871220"/>
          </a:xfrm>
          <a:prstGeom prst="roundRect">
            <a:avLst>
              <a:gd name="adj" fmla="val 7849"/>
            </a:avLst>
          </a:prstGeom>
          <a:noFill/>
          <a:ln w="12700">
            <a:solidFill>
              <a:srgbClr val="B1C4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2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F7A8BCA-AE52-46E5-9274-537C65183C78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447439" y="1650791"/>
            <a:ext cx="9501299" cy="243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668" tIns="35834" rIns="71668" bIns="35834" numCol="1" anchor="t" anchorCtr="0" compatLnSpc="1">
            <a:prstTxWarp prst="textNoShape">
              <a:avLst/>
            </a:prstTxWarp>
            <a:spAutoFit/>
          </a:bodyPr>
          <a:lstStyle>
            <a:lvl1pPr marL="268288" indent="-268288" algn="l" defTabSz="7175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+mn-lt"/>
                <a:ea typeface="宋体" charset="-122"/>
                <a:cs typeface="+mn-cs"/>
              </a:defRPr>
            </a:lvl1pPr>
            <a:lvl2pPr marL="582613" indent="-223838" algn="l" defTabSz="7175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+mn-lt"/>
                <a:ea typeface="宋体" charset="-122"/>
              </a:defRPr>
            </a:lvl2pPr>
            <a:lvl3pPr marL="895350" indent="-177800" algn="l" defTabSz="7175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宋体" charset="-122"/>
              </a:defRPr>
            </a:lvl3pPr>
            <a:lvl4pPr marL="1254125" indent="-179388" algn="l" defTabSz="7175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+mn-lt"/>
                <a:ea typeface="宋体" charset="-122"/>
              </a:defRPr>
            </a:lvl4pPr>
            <a:lvl5pPr marL="1612900" indent="-179388" algn="l" defTabSz="7175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宋体" charset="-122"/>
              </a:defRPr>
            </a:lvl5pPr>
            <a:lvl6pPr marL="2070100" indent="-179388" algn="l" defTabSz="717550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+mn-ea"/>
              </a:defRPr>
            </a:lvl6pPr>
            <a:lvl7pPr marL="2527300" indent="-179388" algn="l" defTabSz="717550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+mn-ea"/>
              </a:defRPr>
            </a:lvl7pPr>
            <a:lvl8pPr marL="2984500" indent="-179388" algn="l" defTabSz="717550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+mn-ea"/>
              </a:defRPr>
            </a:lvl8pPr>
            <a:lvl9pPr marL="3441700" indent="-179388" algn="l" defTabSz="717550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400" kern="0" dirty="0">
                <a:latin typeface="+mn-ea"/>
                <a:ea typeface="+mn-ea"/>
              </a:rPr>
              <a:t>比如下面的代码：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eaLnBrk="1" hangingPunct="1">
              <a:buNone/>
              <a:defRPr/>
            </a:pPr>
            <a:r>
              <a:rPr lang="zh-CN" altLang="en-US" sz="2000" kern="0" dirty="0">
                <a:latin typeface="+mn-ea"/>
                <a:ea typeface="+mn-ea"/>
              </a:rPr>
              <a:t>当然定义</a:t>
            </a:r>
            <a:r>
              <a:rPr lang="en-US" altLang="zh-CN" sz="2000" kern="0" dirty="0">
                <a:latin typeface="+mn-ea"/>
                <a:ea typeface="+mn-ea"/>
              </a:rPr>
              <a:t>it</a:t>
            </a:r>
            <a:r>
              <a:rPr lang="zh-CN" altLang="en-US" sz="2000" kern="0" dirty="0">
                <a:latin typeface="+mn-ea"/>
                <a:ea typeface="+mn-ea"/>
              </a:rPr>
              <a:t>对应的变量类型时，名字有点长。</a:t>
            </a:r>
            <a:endParaRPr lang="en-US" altLang="zh-CN" sz="2000" kern="0" dirty="0">
              <a:latin typeface="+mn-ea"/>
              <a:ea typeface="+mn-ea"/>
            </a:endParaRPr>
          </a:p>
          <a:p>
            <a:pPr marL="0" indent="0" eaLnBrk="1" hangingPunct="1"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我们在初始化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it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的时候可以这样写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: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uto it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</a:t>
            </a:r>
            <a:r>
              <a:rPr lang="en-US" altLang="zh-CN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eaLnBrk="1" hangingPunct="1"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3402E7-8F6E-474A-98D1-CBBE70761A0C}"/>
              </a:ext>
            </a:extLst>
          </p:cNvPr>
          <p:cNvSpPr txBox="1"/>
          <p:nvPr/>
        </p:nvSpPr>
        <p:spPr>
          <a:xfrm>
            <a:off x="1447440" y="3723688"/>
            <a:ext cx="77045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而在遍历迭代器的时候我们也可以用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auto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</a:rPr>
              <a:t>简化代码：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33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61452" y="2867904"/>
            <a:ext cx="1886392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中山大学计算机学院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4275306" y="5644929"/>
            <a:ext cx="1705868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zh-CN" altLang="en-US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6889661" y="5644929"/>
            <a:ext cx="2879266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</a:t>
            </a:r>
            <a:r>
              <a:rPr lang="en-US" altLang="zh-CN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000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3416978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"/>
          <p:cNvSpPr>
            <a:spLocks noChangeAspect="1" noEditPoints="1"/>
          </p:cNvSpPr>
          <p:nvPr/>
        </p:nvSpPr>
        <p:spPr bwMode="auto">
          <a:xfrm>
            <a:off x="6438230" y="5611848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50"/>
                            </p:stCondLst>
                            <p:childTnLst>
                              <p:par>
                                <p:cTn id="1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6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6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  <p:bldP spid="13" grpId="0"/>
      <p:bldP spid="14" grpId="0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发展历史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54188" y="2072217"/>
            <a:ext cx="10384644" cy="357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marR="0" lvl="0" indent="-266700" algn="l" defTabSz="7159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Merges notions from S</a:t>
            </a:r>
            <a:r>
              <a:rPr kumimoji="0" lang="en-US" altLang="zh-CN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i</a:t>
            </a:r>
            <a:r>
              <a: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mula 67 and notions from C</a:t>
            </a:r>
          </a:p>
          <a:p>
            <a:pPr marL="266700" marR="0" lvl="0" indent="-266700" algn="l" defTabSz="7159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900" b="0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1979,1980,C with Classes,</a:t>
            </a:r>
            <a:r>
              <a: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Bjarne Stroustrup</a:t>
            </a:r>
            <a:r>
              <a: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at Bell Labs</a:t>
            </a:r>
          </a:p>
          <a:p>
            <a:pPr marL="266700" marR="0" lvl="0" indent="-266700" algn="l" defTabSz="7159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900" b="0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1983,first C++ </a:t>
            </a:r>
            <a:r>
              <a: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complier implemented</a:t>
            </a:r>
            <a:endParaRPr kumimoji="0" lang="en-US" altLang="zh-CN" sz="19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581025" marR="0" lvl="1" indent="-222250" algn="l" defTabSz="7159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85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Keeps C's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efficiency, flexibility and philosophy, </a:t>
            </a:r>
            <a:r>
              <a:rPr kumimoji="0" lang="en-US" altLang="zh-CN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while enjoying object-oriented programming </a:t>
            </a:r>
          </a:p>
          <a:p>
            <a:pPr marL="266700" marR="0" lvl="0" indent="-266700" algn="l" defTabSz="7159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9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1985, </a:t>
            </a:r>
            <a:r>
              <a: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Cfront Release 1.0, The C++ programming language V1.0</a:t>
            </a:r>
          </a:p>
          <a:p>
            <a:pPr marL="266700" marR="0" lvl="0" indent="-266700" algn="l" defTabSz="7159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9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1990, </a:t>
            </a:r>
            <a:r>
              <a: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Cfront Release 3.0, The C++ programming language V2.0</a:t>
            </a:r>
          </a:p>
          <a:p>
            <a:pPr marL="266700" marR="0" lvl="0" indent="-266700" algn="l" defTabSz="7159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900" b="0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1994,</a:t>
            </a:r>
            <a:r>
              <a: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first draft of ANSI/ISO proposed standard</a:t>
            </a:r>
          </a:p>
          <a:p>
            <a:pPr marL="266700" marR="0" lvl="0" indent="-266700" algn="l" defTabSz="7159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900" b="0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1997,</a:t>
            </a:r>
            <a:r>
              <a: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final draft passed, The C++ programming language V3.0</a:t>
            </a:r>
          </a:p>
          <a:p>
            <a:pPr marL="266700" marR="0" lvl="0" indent="-266700" algn="l" defTabSz="7159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900" b="0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1998,</a:t>
            </a:r>
            <a:r>
              <a:rPr kumimoji="0" lang="zh-CN" alt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ANSI/ISO standard, ISO/IEC:98-14882</a:t>
            </a:r>
          </a:p>
          <a:p>
            <a:endParaRPr lang="zh-CN" altLang="en-US" sz="2400" dirty="0">
              <a:latin typeface="+mn-ea"/>
              <a:cs typeface="Consolas" panose="020B0609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90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发展历史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F7A8BCA-AE52-46E5-9274-537C65183C78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676016" y="1564453"/>
            <a:ext cx="9002095" cy="510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668" tIns="35834" rIns="71668" bIns="35834" numCol="1" anchor="t" anchorCtr="0" compatLnSpc="1">
            <a:prstTxWarp prst="textNoShape">
              <a:avLst/>
            </a:prstTxWarp>
            <a:spAutoFit/>
          </a:bodyPr>
          <a:lstStyle>
            <a:lvl1pPr marL="268288" indent="-268288" algn="l" defTabSz="7175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+mn-lt"/>
                <a:ea typeface="宋体" charset="-122"/>
                <a:cs typeface="+mn-cs"/>
              </a:defRPr>
            </a:lvl1pPr>
            <a:lvl2pPr marL="582613" indent="-223838" algn="l" defTabSz="7175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+mn-lt"/>
                <a:ea typeface="宋体" charset="-122"/>
              </a:defRPr>
            </a:lvl2pPr>
            <a:lvl3pPr marL="895350" indent="-177800" algn="l" defTabSz="7175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宋体" charset="-122"/>
              </a:defRPr>
            </a:lvl3pPr>
            <a:lvl4pPr marL="1254125" indent="-179388" algn="l" defTabSz="7175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+mn-lt"/>
                <a:ea typeface="宋体" charset="-122"/>
              </a:defRPr>
            </a:lvl4pPr>
            <a:lvl5pPr marL="1612900" indent="-179388" algn="l" defTabSz="7175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宋体" charset="-122"/>
              </a:defRPr>
            </a:lvl5pPr>
            <a:lvl6pPr marL="2070100" indent="-179388" algn="l" defTabSz="717550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+mn-ea"/>
              </a:defRPr>
            </a:lvl6pPr>
            <a:lvl7pPr marL="2527300" indent="-179388" algn="l" defTabSz="717550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+mn-ea"/>
              </a:defRPr>
            </a:lvl7pPr>
            <a:lvl8pPr marL="2984500" indent="-179388" algn="l" defTabSz="717550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+mn-ea"/>
              </a:defRPr>
            </a:lvl8pPr>
            <a:lvl9pPr marL="3441700" indent="-179388" algn="l" defTabSz="717550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268288" marR="0" lvl="0" indent="-268288" algn="l" defTabSz="7175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2011</a:t>
            </a:r>
            <a:r>
              <a:rPr kumimoji="0" lang="zh-CN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C++11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标准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  <a:p>
            <a:pPr lvl="0" eaLnBrk="1" hangingPunct="1"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charset="-122"/>
                <a:cs typeface="+mn-cs"/>
                <a:hlinkClick r:id="rId4"/>
              </a:rPr>
              <a:t>Boost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charset="-122"/>
                <a:cs typeface="+mn-cs"/>
              </a:rPr>
              <a:t>库对该版本影响很大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charset="-122"/>
                <a:cs typeface="+mn-cs"/>
              </a:rPr>
              <a:t>(Boost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charset="-122"/>
                <a:cs typeface="+mn-cs"/>
              </a:rPr>
              <a:t>是一个志愿者组织，其创建的目的是提供基于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charset="-122"/>
                <a:cs typeface="+mn-cs"/>
              </a:rPr>
              <a:t>STL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charset="-122"/>
                <a:cs typeface="+mn-cs"/>
              </a:rPr>
              <a:t>的有用的库组件（</a:t>
            </a:r>
            <a:r>
              <a:rPr lang="en-US" altLang="zh-CN" sz="2400" kern="0" dirty="0">
                <a:latin typeface="Times New Roman"/>
              </a:rPr>
              <a:t>Boost</a:t>
            </a:r>
            <a:r>
              <a:rPr lang="zh-CN" altLang="en-US" sz="2400" kern="0" dirty="0">
                <a:latin typeface="Times New Roman"/>
              </a:rPr>
              <a:t>库）</a:t>
            </a:r>
            <a:endParaRPr lang="en-US" altLang="zh-CN" sz="2400" kern="0" dirty="0">
              <a:latin typeface="Times New Roman"/>
            </a:endParaRPr>
          </a:p>
          <a:p>
            <a:pPr lvl="1" eaLnBrk="1" hangingPunct="1"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charset="-122"/>
                <a:cs typeface="+mn-cs"/>
              </a:rPr>
              <a:t>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charset="-122"/>
                <a:cs typeface="+mn-cs"/>
              </a:rPr>
              <a:t>包括正则表达式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charset="-122"/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charset="-122"/>
                <a:cs typeface="+mn-cs"/>
              </a:rPr>
              <a:t>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charset="-122"/>
                <a:cs typeface="+mn-cs"/>
              </a:rPr>
              <a:t>完备的随机数生成函数库、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charset="-122"/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charset="-122"/>
                <a:cs typeface="+mn-cs"/>
              </a:rPr>
              <a:t>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charset="-122"/>
                <a:cs typeface="+mn-cs"/>
              </a:rPr>
              <a:t>新的时间相关函数，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charset="-122"/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charset="-122"/>
                <a:cs typeface="+mn-cs"/>
              </a:rPr>
              <a:t>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charset="-122"/>
                <a:cs typeface="+mn-cs"/>
              </a:rPr>
              <a:t>原子操作支持、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charset="-122"/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charset="-122"/>
                <a:cs typeface="+mn-cs"/>
              </a:rPr>
              <a:t>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charset="-122"/>
                <a:cs typeface="+mn-cs"/>
              </a:rPr>
              <a:t>标准线程库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charset="-122"/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charset="-122"/>
                <a:cs typeface="+mn-cs"/>
              </a:rPr>
              <a:t>    新的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charset="-122"/>
                <a:cs typeface="+mn-cs"/>
              </a:rPr>
              <a:t>for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charset="-122"/>
                <a:cs typeface="+mn-cs"/>
              </a:rPr>
              <a:t>语法、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charset="-122"/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charset="-122"/>
                <a:cs typeface="+mn-cs"/>
              </a:rPr>
              <a:t>    auto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charset="-122"/>
                <a:cs typeface="+mn-cs"/>
              </a:rPr>
              <a:t>关键字、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charset="-122"/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charset="-122"/>
                <a:cs typeface="+mn-cs"/>
              </a:rPr>
              <a:t>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charset="-122"/>
                <a:cs typeface="+mn-cs"/>
              </a:rPr>
              <a:t>新的容器类、更好的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charset="-122"/>
                <a:cs typeface="+mn-cs"/>
              </a:rPr>
              <a:t>union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 charset="-122"/>
                <a:cs typeface="+mn-cs"/>
              </a:rPr>
              <a:t>支持、数组初始化列表的支持以及变参模板的支持等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80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发展历史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DF7A8BCA-AE52-46E5-9274-537C65183C78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2117705" y="2035801"/>
            <a:ext cx="8502170" cy="354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1668" tIns="35834" rIns="71668" bIns="35834" numCol="1" anchor="t" anchorCtr="0" compatLnSpc="1">
            <a:prstTxWarp prst="textNoShape">
              <a:avLst/>
            </a:prstTxWarp>
            <a:spAutoFit/>
          </a:bodyPr>
          <a:lstStyle>
            <a:lvl1pPr marL="268288" indent="-268288" algn="l" defTabSz="7175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+mn-lt"/>
                <a:ea typeface="宋体" charset="-122"/>
                <a:cs typeface="+mn-cs"/>
              </a:defRPr>
            </a:lvl1pPr>
            <a:lvl2pPr marL="582613" indent="-223838" algn="l" defTabSz="7175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+mn-lt"/>
                <a:ea typeface="宋体" charset="-122"/>
              </a:defRPr>
            </a:lvl2pPr>
            <a:lvl3pPr marL="895350" indent="-177800" algn="l" defTabSz="7175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宋体" charset="-122"/>
              </a:defRPr>
            </a:lvl3pPr>
            <a:lvl4pPr marL="1254125" indent="-179388" algn="l" defTabSz="7175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+mn-lt"/>
                <a:ea typeface="宋体" charset="-122"/>
              </a:defRPr>
            </a:lvl4pPr>
            <a:lvl5pPr marL="1612900" indent="-179388" algn="l" defTabSz="7175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宋体" charset="-122"/>
              </a:defRPr>
            </a:lvl5pPr>
            <a:lvl6pPr marL="2070100" indent="-179388" algn="l" defTabSz="717550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+mn-ea"/>
              </a:defRPr>
            </a:lvl6pPr>
            <a:lvl7pPr marL="2527300" indent="-179388" algn="l" defTabSz="717550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+mn-ea"/>
              </a:defRPr>
            </a:lvl7pPr>
            <a:lvl8pPr marL="2984500" indent="-179388" algn="l" defTabSz="717550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+mn-ea"/>
              </a:defRPr>
            </a:lvl8pPr>
            <a:lvl9pPr marL="3441700" indent="-179388" algn="l" defTabSz="717550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下面介绍一些</a:t>
            </a: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C++</a:t>
            </a: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中和</a:t>
            </a: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</a:t>
            </a: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不同或是新增的语法内容。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zh-CN" altLang="en-US" sz="3200" dirty="0">
                <a:latin typeface="+mn-ea"/>
                <a:ea typeface="+mn-ea"/>
              </a:rPr>
              <a:t>流式</a:t>
            </a:r>
            <a:r>
              <a:rPr lang="en-US" altLang="zh-CN" sz="3200" dirty="0">
                <a:latin typeface="+mn-ea"/>
                <a:ea typeface="+mn-ea"/>
              </a:rPr>
              <a:t>IO</a:t>
            </a:r>
            <a:r>
              <a:rPr lang="zh-CN" altLang="en-US" sz="3200" dirty="0">
                <a:latin typeface="+mn-ea"/>
                <a:ea typeface="+mn-ea"/>
              </a:rPr>
              <a:t>操作</a:t>
            </a:r>
            <a:r>
              <a:rPr lang="en-US" altLang="zh-CN" sz="3200" dirty="0">
                <a:latin typeface="+mn-ea"/>
                <a:ea typeface="+mn-ea"/>
              </a:rPr>
              <a:t>( std::</a:t>
            </a:r>
            <a:r>
              <a:rPr lang="en-US" altLang="zh-CN" sz="3200" dirty="0" err="1">
                <a:latin typeface="+mn-ea"/>
                <a:ea typeface="+mn-ea"/>
              </a:rPr>
              <a:t>cin</a:t>
            </a:r>
            <a:r>
              <a:rPr lang="en-US" altLang="zh-CN" sz="3200" dirty="0">
                <a:latin typeface="+mn-ea"/>
                <a:ea typeface="+mn-ea"/>
              </a:rPr>
              <a:t> , std::</a:t>
            </a:r>
            <a:r>
              <a:rPr lang="en-US" altLang="zh-CN" sz="3200" dirty="0" err="1">
                <a:latin typeface="+mn-ea"/>
                <a:ea typeface="+mn-ea"/>
              </a:rPr>
              <a:t>cout</a:t>
            </a:r>
            <a:r>
              <a:rPr lang="en-US" altLang="zh-CN" sz="3200" dirty="0">
                <a:latin typeface="+mn-ea"/>
                <a:ea typeface="+mn-ea"/>
              </a:rPr>
              <a:t> )</a:t>
            </a:r>
          </a:p>
          <a:p>
            <a:pPr eaLnBrk="1" hangingPunct="1">
              <a:defRPr/>
            </a:pPr>
            <a:r>
              <a:rPr lang="zh-CN" altLang="en-US" sz="3200" kern="0" dirty="0">
                <a:latin typeface="+mn-ea"/>
                <a:ea typeface="+mn-ea"/>
              </a:rPr>
              <a:t>命名空间</a:t>
            </a:r>
            <a:endParaRPr lang="en-US" altLang="zh-CN" sz="3200" kern="0" dirty="0">
              <a:latin typeface="+mn-ea"/>
              <a:ea typeface="+mn-ea"/>
            </a:endParaRPr>
          </a:p>
          <a:p>
            <a:pPr eaLnBrk="1" hangingPunct="1">
              <a:defRPr/>
            </a:pPr>
            <a:r>
              <a:rPr lang="zh-CN" altLang="en-US" sz="3200" kern="0" dirty="0">
                <a:latin typeface="+mn-ea"/>
                <a:ea typeface="+mn-ea"/>
              </a:rPr>
              <a:t>引用</a:t>
            </a:r>
            <a:endParaRPr lang="en-US" altLang="zh-CN" sz="3200" kern="0" dirty="0">
              <a:latin typeface="+mn-ea"/>
              <a:ea typeface="+mn-ea"/>
            </a:endParaRPr>
          </a:p>
          <a:p>
            <a:pPr marL="268288" marR="0" lvl="0" indent="-268288" algn="l" defTabSz="71755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const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和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constexpr</a:t>
            </a:r>
            <a:endParaRPr kumimoji="0" lang="en-US" altLang="zh-CN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19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85343" y="1944964"/>
            <a:ext cx="955484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n-ea"/>
                <a:cs typeface="Consolas" panose="020B0609020204030204" charset="0"/>
              </a:rPr>
              <a:t>C++</a:t>
            </a:r>
            <a:r>
              <a:rPr lang="zh-CN" altLang="en-US" sz="2400" dirty="0">
                <a:latin typeface="+mn-ea"/>
                <a:cs typeface="Consolas" panose="020B0609020204030204" charset="0"/>
              </a:rPr>
              <a:t>可以使用之前我们在</a:t>
            </a:r>
            <a:r>
              <a:rPr lang="en-US" altLang="zh-CN" sz="2400" dirty="0">
                <a:latin typeface="+mn-ea"/>
                <a:cs typeface="Consolas" panose="020B0609020204030204" charset="0"/>
              </a:rPr>
              <a:t>C</a:t>
            </a:r>
            <a:r>
              <a:rPr lang="zh-CN" altLang="en-US" sz="2400" dirty="0">
                <a:latin typeface="+mn-ea"/>
                <a:cs typeface="Consolas" panose="020B0609020204030204" charset="0"/>
              </a:rPr>
              <a:t>中学习过的</a:t>
            </a:r>
            <a:r>
              <a:rPr lang="en-US" altLang="zh-CN" sz="2400" dirty="0" err="1">
                <a:latin typeface="+mn-ea"/>
                <a:cs typeface="Consolas" panose="020B0609020204030204" charset="0"/>
              </a:rPr>
              <a:t>scanf</a:t>
            </a:r>
            <a:r>
              <a:rPr lang="zh-CN" altLang="en-US" sz="2400" dirty="0">
                <a:latin typeface="+mn-ea"/>
                <a:cs typeface="Consolas" panose="020B0609020204030204" charset="0"/>
              </a:rPr>
              <a:t>、</a:t>
            </a:r>
            <a:r>
              <a:rPr lang="en-US" altLang="zh-CN" sz="2400" dirty="0" err="1">
                <a:latin typeface="+mn-ea"/>
                <a:cs typeface="Consolas" panose="020B0609020204030204" charset="0"/>
              </a:rPr>
              <a:t>printf</a:t>
            </a:r>
            <a:r>
              <a:rPr lang="zh-CN" altLang="en-US" sz="2400" dirty="0">
                <a:latin typeface="+mn-ea"/>
                <a:cs typeface="Consolas" panose="020B0609020204030204" charset="0"/>
              </a:rPr>
              <a:t>输入输出。也可以使用</a:t>
            </a:r>
            <a:r>
              <a:rPr lang="en-US" altLang="zh-CN" sz="2400" dirty="0">
                <a:latin typeface="+mn-ea"/>
                <a:cs typeface="Consolas" panose="020B0609020204030204" charset="0"/>
              </a:rPr>
              <a:t>C++</a:t>
            </a:r>
            <a:r>
              <a:rPr lang="zh-CN" altLang="en-US" sz="2400" dirty="0">
                <a:latin typeface="+mn-ea"/>
                <a:cs typeface="Consolas" panose="020B0609020204030204" charset="0"/>
              </a:rPr>
              <a:t>中新增的流输入输出</a:t>
            </a:r>
            <a:r>
              <a:rPr lang="en-US" altLang="zh-CN" sz="2400" dirty="0" err="1">
                <a:latin typeface="+mn-ea"/>
                <a:cs typeface="Consolas" panose="020B0609020204030204" charset="0"/>
              </a:rPr>
              <a:t>cin</a:t>
            </a:r>
            <a:r>
              <a:rPr lang="zh-CN" altLang="en-US" sz="2400" dirty="0">
                <a:latin typeface="+mn-ea"/>
                <a:cs typeface="Consolas" panose="020B0609020204030204" charset="0"/>
              </a:rPr>
              <a:t>、</a:t>
            </a:r>
            <a:r>
              <a:rPr lang="en-US" altLang="zh-CN" sz="2400" dirty="0" err="1">
                <a:latin typeface="+mn-ea"/>
                <a:cs typeface="Consolas" panose="020B0609020204030204" charset="0"/>
              </a:rPr>
              <a:t>cout</a:t>
            </a:r>
            <a:r>
              <a:rPr lang="zh-CN" altLang="en-US" sz="2400" dirty="0">
                <a:latin typeface="+mn-ea"/>
                <a:cs typeface="Consolas" panose="020B0609020204030204" charset="0"/>
              </a:rPr>
              <a:t>。</a:t>
            </a:r>
            <a:endParaRPr lang="en-US" altLang="zh-CN" sz="2400" dirty="0">
              <a:latin typeface="+mn-ea"/>
              <a:cs typeface="Consolas" panose="020B0609020204030204" charset="0"/>
            </a:endParaRPr>
          </a:p>
          <a:p>
            <a:endParaRPr lang="en-US" altLang="zh-CN" sz="2400" dirty="0">
              <a:latin typeface="+mn-ea"/>
              <a:cs typeface="Consolas" panose="020B0609020204030204" charset="0"/>
            </a:endParaRPr>
          </a:p>
          <a:p>
            <a:r>
              <a:rPr lang="zh-CN" altLang="en-US" sz="2400" dirty="0">
                <a:latin typeface="+mn-ea"/>
                <a:cs typeface="Consolas" panose="020B0609020204030204" charset="0"/>
              </a:rPr>
              <a:t>来看看下面中这个示例：</a:t>
            </a:r>
            <a:endParaRPr lang="en-US" altLang="zh-CN" sz="2400" dirty="0">
              <a:latin typeface="+mn-ea"/>
              <a:cs typeface="Consolas" panose="020B0609020204030204" charset="0"/>
            </a:endParaRPr>
          </a:p>
          <a:p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iostream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简单</a:t>
            </a:r>
            <a:r>
              <a:rPr lang="en-US" altLang="zh-CN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IO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using namespace </a:t>
            </a:r>
            <a:r>
              <a:rPr lang="en-US" altLang="zh-CN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someInt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someFloat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someChar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the answer is: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someInt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CN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someFloat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someChar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2400" dirty="0">
              <a:latin typeface="+mn-ea"/>
              <a:cs typeface="Consolas" panose="020B060902020403020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A3B181-4352-4A48-AA04-1FD6BE095183}"/>
              </a:ext>
            </a:extLst>
          </p:cNvPr>
          <p:cNvSpPr txBox="1"/>
          <p:nvPr/>
        </p:nvSpPr>
        <p:spPr>
          <a:xfrm>
            <a:off x="8518357" y="5606715"/>
            <a:ext cx="3569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可以发现，我们输入输出不需要像</a:t>
            </a:r>
            <a:r>
              <a:rPr lang="en-US" altLang="zh-CN" dirty="0" err="1"/>
              <a:t>scanf</a:t>
            </a:r>
            <a:r>
              <a:rPr lang="zh-CN" altLang="en-US" dirty="0"/>
              <a:t>一样用到格式化字符，一定程度上来说简单了一些。</a:t>
            </a:r>
          </a:p>
        </p:txBody>
      </p:sp>
    </p:spTree>
    <p:extLst>
      <p:ext uri="{BB962C8B-B14F-4D97-AF65-F5344CB8AC3E}">
        <p14:creationId xmlns:p14="http://schemas.microsoft.com/office/powerpoint/2010/main" val="245476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358C4BFD-1084-4615-9F1D-FE19F45B0D6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30249" y="112844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ea typeface="宋体" panose="02010600030101010101" pitchFamily="2" charset="-122"/>
              </a:rPr>
              <a:t>cout</a:t>
            </a:r>
            <a:r>
              <a:rPr lang="zh-CN" altLang="en-US" sz="2800" dirty="0">
                <a:ea typeface="宋体" panose="02010600030101010101" pitchFamily="2" charset="-122"/>
              </a:rPr>
              <a:t>与输出的实质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0065271E-0B3C-4C15-96EB-F2CD969DF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678" y="1962644"/>
            <a:ext cx="8473792" cy="7835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</a:rPr>
              <a:t> &lt;&lt; “the answer is: ” &lt;&lt; 3*4 &lt;&lt; </a:t>
            </a:r>
            <a:r>
              <a:rPr lang="en-US" altLang="zh-CN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endl</a:t>
            </a: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</a:rPr>
              <a:t>; 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该语句在屏幕上输出 </a:t>
            </a: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</a:rPr>
              <a:t>the answer is 12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E4A2921C-DD5D-47A7-A87E-F2EBAEF9C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026" y="2962895"/>
            <a:ext cx="8402923" cy="196000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chemeClr val="tx1"/>
                </a:solidFill>
                <a:latin typeface="Arial" panose="020B0604020202020204" pitchFamily="34" charset="0"/>
              </a:rPr>
              <a:t>1.</a:t>
            </a:r>
            <a:r>
              <a:rPr lang="zh-CN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计算机对</a:t>
            </a:r>
            <a:r>
              <a:rPr lang="en-US" altLang="zh-CN" sz="1600" b="1">
                <a:solidFill>
                  <a:schemeClr val="tx1"/>
                </a:solidFill>
                <a:latin typeface="Arial" panose="020B0604020202020204" pitchFamily="34" charset="0"/>
              </a:rPr>
              <a:t>3*4</a:t>
            </a:r>
            <a:r>
              <a:rPr lang="zh-CN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求值得整数值</a:t>
            </a:r>
            <a:r>
              <a:rPr lang="en-US" altLang="zh-CN" sz="1600" b="1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  <a:r>
              <a:rPr lang="zh-CN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；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chemeClr val="tx1"/>
                </a:solidFill>
                <a:latin typeface="Arial" panose="020B0604020202020204" pitchFamily="34" charset="0"/>
              </a:rPr>
              <a:t>2. &lt;&lt;</a:t>
            </a:r>
            <a:r>
              <a:rPr lang="zh-CN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把字符‘</a:t>
            </a:r>
            <a:r>
              <a:rPr lang="en-US" altLang="zh-CN" sz="1600" b="1">
                <a:solidFill>
                  <a:schemeClr val="tx1"/>
                </a:solidFill>
                <a:latin typeface="Arial" panose="020B0604020202020204" pitchFamily="34" charset="0"/>
              </a:rPr>
              <a:t>t’</a:t>
            </a:r>
            <a:r>
              <a:rPr lang="zh-CN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、’</a:t>
            </a:r>
            <a:r>
              <a:rPr lang="en-US" altLang="zh-CN" sz="1600" b="1">
                <a:solidFill>
                  <a:schemeClr val="tx1"/>
                </a:solidFill>
                <a:latin typeface="Arial" panose="020B0604020202020204" pitchFamily="34" charset="0"/>
              </a:rPr>
              <a:t>h’ … ‘s’</a:t>
            </a:r>
            <a:r>
              <a:rPr lang="zh-CN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、’</a:t>
            </a:r>
            <a:r>
              <a:rPr lang="en-US" altLang="zh-CN" sz="1600" b="1">
                <a:solidFill>
                  <a:schemeClr val="tx1"/>
                </a:solidFill>
                <a:latin typeface="Arial" panose="020B0604020202020204" pitchFamily="34" charset="0"/>
              </a:rPr>
              <a:t>:’</a:t>
            </a:r>
            <a:r>
              <a:rPr lang="zh-CN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、’ ‘放入</a:t>
            </a:r>
            <a:r>
              <a:rPr lang="en-US" altLang="zh-CN" sz="1600" b="1">
                <a:solidFill>
                  <a:schemeClr val="tx1"/>
                </a:solidFill>
                <a:latin typeface="Arial" panose="020B0604020202020204" pitchFamily="34" charset="0"/>
              </a:rPr>
              <a:t>cout</a:t>
            </a:r>
            <a:r>
              <a:rPr lang="zh-CN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流中；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chemeClr val="tx1"/>
                </a:solidFill>
                <a:latin typeface="Arial" panose="020B0604020202020204" pitchFamily="34" charset="0"/>
              </a:rPr>
              <a:t>3. &lt;&lt;</a:t>
            </a:r>
            <a:r>
              <a:rPr lang="zh-CN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把整数值</a:t>
            </a:r>
            <a:r>
              <a:rPr lang="en-US" altLang="zh-CN" sz="1600" b="1">
                <a:solidFill>
                  <a:schemeClr val="tx1"/>
                </a:solidFill>
                <a:latin typeface="Arial" panose="020B0604020202020204" pitchFamily="34" charset="0"/>
              </a:rPr>
              <a:t>12</a:t>
            </a:r>
            <a:r>
              <a:rPr lang="zh-CN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转化为字符‘</a:t>
            </a:r>
            <a:r>
              <a:rPr lang="en-US" altLang="zh-CN" sz="1600" b="1">
                <a:solidFill>
                  <a:schemeClr val="tx1"/>
                </a:solidFill>
                <a:latin typeface="Arial" panose="020B0604020202020204" pitchFamily="34" charset="0"/>
              </a:rPr>
              <a:t>1’</a:t>
            </a:r>
            <a:r>
              <a:rPr lang="zh-CN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和‘</a:t>
            </a:r>
            <a:r>
              <a:rPr lang="en-US" altLang="zh-CN" sz="1600" b="1">
                <a:solidFill>
                  <a:schemeClr val="tx1"/>
                </a:solidFill>
                <a:latin typeface="Arial" panose="020B0604020202020204" pitchFamily="34" charset="0"/>
              </a:rPr>
              <a:t>2’</a:t>
            </a:r>
            <a:r>
              <a:rPr lang="zh-CN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，也放入</a:t>
            </a:r>
            <a:r>
              <a:rPr lang="en-US" altLang="zh-CN" sz="1600" b="1">
                <a:solidFill>
                  <a:schemeClr val="tx1"/>
                </a:solidFill>
                <a:latin typeface="Arial" panose="020B0604020202020204" pitchFamily="34" charset="0"/>
              </a:rPr>
              <a:t>cout</a:t>
            </a:r>
            <a:r>
              <a:rPr lang="zh-CN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流中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chemeClr val="tx1"/>
                </a:solidFill>
                <a:latin typeface="Arial" panose="020B0604020202020204" pitchFamily="34" charset="0"/>
              </a:rPr>
              <a:t>4.  endl</a:t>
            </a:r>
            <a:r>
              <a:rPr lang="zh-CN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产生一个换行符，该字符也被放入</a:t>
            </a:r>
            <a:r>
              <a:rPr lang="en-US" altLang="zh-CN" sz="1600" b="1">
                <a:solidFill>
                  <a:schemeClr val="tx1"/>
                </a:solidFill>
                <a:latin typeface="Arial" panose="020B0604020202020204" pitchFamily="34" charset="0"/>
              </a:rPr>
              <a:t>cout</a:t>
            </a:r>
            <a:r>
              <a:rPr lang="zh-CN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流中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chemeClr val="tx1"/>
                </a:solidFill>
                <a:latin typeface="Arial" panose="020B0604020202020204" pitchFamily="34" charset="0"/>
              </a:rPr>
              <a:t>5.cout</a:t>
            </a:r>
            <a:r>
              <a:rPr lang="zh-CN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把这些字符送往显示器</a:t>
            </a:r>
          </a:p>
        </p:txBody>
      </p:sp>
      <p:sp>
        <p:nvSpPr>
          <p:cNvPr id="78853" name="AutoShape 5">
            <a:extLst>
              <a:ext uri="{FF2B5EF4-FFF2-40B4-BE49-F238E27FC236}">
                <a16:creationId xmlns:a16="http://schemas.microsoft.com/office/drawing/2014/main" id="{C5BD5529-D746-48BF-ACC8-05830A63394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147639" y="5269143"/>
            <a:ext cx="4092123" cy="1546948"/>
          </a:xfrm>
          <a:prstGeom prst="rightArrow">
            <a:avLst>
              <a:gd name="adj1" fmla="val 63037"/>
              <a:gd name="adj2" fmla="val 2818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chemeClr val="tx1"/>
                </a:solidFill>
                <a:latin typeface="Arial" panose="020B0604020202020204" pitchFamily="34" charset="0"/>
              </a:rPr>
              <a:t>‘t’ ‘h’ ‘e’…’s’ ‘:’ ‘ ‘ ‘1’ ‘2’ ‘\n’</a:t>
            </a:r>
          </a:p>
        </p:txBody>
      </p:sp>
      <p:sp>
        <p:nvSpPr>
          <p:cNvPr id="78854" name="Rectangle 6">
            <a:extLst>
              <a:ext uri="{FF2B5EF4-FFF2-40B4-BE49-F238E27FC236}">
                <a16:creationId xmlns:a16="http://schemas.microsoft.com/office/drawing/2014/main" id="{57EAC356-9C53-4270-90FC-56A52799F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423" y="5372408"/>
            <a:ext cx="522399" cy="1261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显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示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器</a:t>
            </a:r>
          </a:p>
        </p:txBody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FE87E721-5AE9-4BF1-B998-C084B6B20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166" y="5048440"/>
            <a:ext cx="1640089" cy="50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chemeClr val="tx1"/>
                </a:solidFill>
                <a:latin typeface="Arial" panose="020B0604020202020204" pitchFamily="34" charset="0"/>
              </a:rPr>
              <a:t>cout</a:t>
            </a:r>
            <a:r>
              <a:rPr lang="zh-CN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数据流</a:t>
            </a:r>
          </a:p>
        </p:txBody>
      </p:sp>
      <p:sp>
        <p:nvSpPr>
          <p:cNvPr id="78856" name="Rectangle 8">
            <a:extLst>
              <a:ext uri="{FF2B5EF4-FFF2-40B4-BE49-F238E27FC236}">
                <a16:creationId xmlns:a16="http://schemas.microsoft.com/office/drawing/2014/main" id="{EC6A0E10-6AEC-49E8-9ED9-3CFE62E49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025" y="5751045"/>
            <a:ext cx="421159" cy="53657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chemeClr val="tx1"/>
                </a:solidFill>
                <a:latin typeface="Arial" panose="020B0604020202020204" pitchFamily="34" charset="0"/>
              </a:rPr>
              <a:t>&lt;&lt;</a:t>
            </a:r>
          </a:p>
        </p:txBody>
      </p:sp>
      <p:sp>
        <p:nvSpPr>
          <p:cNvPr id="78857" name="Rectangle 9">
            <a:extLst>
              <a:ext uri="{FF2B5EF4-FFF2-40B4-BE49-F238E27FC236}">
                <a16:creationId xmlns:a16="http://schemas.microsoft.com/office/drawing/2014/main" id="{F6A72AA5-47D7-44BF-986D-1F3D7BF4A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1251" y="5589062"/>
            <a:ext cx="3731707" cy="94558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chemeClr val="tx1"/>
                </a:solidFill>
                <a:latin typeface="Arial" panose="020B0604020202020204" pitchFamily="34" charset="0"/>
              </a:rPr>
              <a:t>“the anwser is: ”  12  ‘\n’</a:t>
            </a:r>
          </a:p>
        </p:txBody>
      </p:sp>
      <p:sp>
        <p:nvSpPr>
          <p:cNvPr id="10" name="学论网-矩形 1">
            <a:extLst>
              <a:ext uri="{FF2B5EF4-FFF2-40B4-BE49-F238E27FC236}">
                <a16:creationId xmlns:a16="http://schemas.microsoft.com/office/drawing/2014/main" id="{E998C71F-EAAE-4C29-AA5B-A330953142BD}"/>
              </a:ext>
            </a:extLst>
          </p:cNvPr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4C0E66D-8151-4D6B-9466-2BD6BC683A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358C4BFD-1084-4615-9F1D-FE19F45B0D6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830249" y="112844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ea typeface="宋体" panose="02010600030101010101" pitchFamily="2" charset="-122"/>
              </a:rPr>
              <a:t>cout</a:t>
            </a:r>
            <a:r>
              <a:rPr lang="zh-CN" altLang="en-US" sz="2800" dirty="0">
                <a:ea typeface="宋体" panose="02010600030101010101" pitchFamily="2" charset="-122"/>
              </a:rPr>
              <a:t>与输出的实质</a:t>
            </a:r>
          </a:p>
        </p:txBody>
      </p:sp>
      <p:sp>
        <p:nvSpPr>
          <p:cNvPr id="10" name="学论网-矩形 1">
            <a:extLst>
              <a:ext uri="{FF2B5EF4-FFF2-40B4-BE49-F238E27FC236}">
                <a16:creationId xmlns:a16="http://schemas.microsoft.com/office/drawing/2014/main" id="{E998C71F-EAAE-4C29-AA5B-A330953142BD}"/>
              </a:ext>
            </a:extLst>
          </p:cNvPr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endParaRPr lang="zh-CN" altLang="en-US" sz="28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4C0E66D-8151-4D6B-9466-2BD6BC683A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5D360A52-6504-4B1F-BEDE-A7E113BEB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678" y="2145526"/>
            <a:ext cx="8473792" cy="50215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cout</a:t>
            </a: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</a:rPr>
              <a:t> &lt;&lt; “the answer is: ” &lt;&lt; 3*4 &lt;&lt; </a:t>
            </a:r>
            <a:r>
              <a:rPr lang="en-US" altLang="zh-CN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endl</a:t>
            </a: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</a:rPr>
              <a:t>;  </a:t>
            </a: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95B3C63F-5ED2-4102-B95B-0B4624501E5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147639" y="5452025"/>
            <a:ext cx="4092123" cy="1546948"/>
          </a:xfrm>
          <a:prstGeom prst="rightArrow">
            <a:avLst>
              <a:gd name="adj1" fmla="val 63037"/>
              <a:gd name="adj2" fmla="val 2818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chemeClr val="tx1"/>
                </a:solidFill>
                <a:latin typeface="Arial" panose="020B0604020202020204" pitchFamily="34" charset="0"/>
              </a:rPr>
              <a:t>‘t’ ‘h’ ‘e’…’s’ ‘:’ ‘ ‘ ‘1’ ‘2’ ‘\n’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14EDDC57-4B94-49F3-AC40-E3E1D2D5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423" y="5555290"/>
            <a:ext cx="522399" cy="1261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显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示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器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EB2A28BC-DDC8-43B0-A688-27867EA48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166" y="5231322"/>
            <a:ext cx="1640089" cy="50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chemeClr val="tx1"/>
                </a:solidFill>
                <a:latin typeface="Arial" panose="020B0604020202020204" pitchFamily="34" charset="0"/>
              </a:rPr>
              <a:t>cout</a:t>
            </a:r>
            <a:r>
              <a:rPr lang="zh-CN" altLang="en-US" sz="1600" b="1">
                <a:solidFill>
                  <a:schemeClr val="tx1"/>
                </a:solidFill>
                <a:latin typeface="Arial" panose="020B0604020202020204" pitchFamily="34" charset="0"/>
              </a:rPr>
              <a:t>数据流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330FD069-5E40-4515-B265-5E155E3E1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025" y="5933927"/>
            <a:ext cx="421159" cy="53657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chemeClr val="tx1"/>
                </a:solidFill>
                <a:latin typeface="Arial" panose="020B0604020202020204" pitchFamily="34" charset="0"/>
              </a:rPr>
              <a:t>&lt;&lt;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CA94A515-91F2-4290-86A7-5CAF581F7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1251" y="5771944"/>
            <a:ext cx="3731707" cy="94558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chemeClr val="tx1"/>
                </a:solidFill>
                <a:latin typeface="Arial" panose="020B0604020202020204" pitchFamily="34" charset="0"/>
              </a:rPr>
              <a:t>“the anwser is: ”  12  ‘\n’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613688D-33A7-4BB5-BD42-767619152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208" y="3224744"/>
            <a:ext cx="8496064" cy="12229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7" tIns="45718" rIns="91437" bIns="45718" anchor="ctr"/>
          <a:lstStyle>
            <a:lvl1pPr defTabSz="7175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l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8775" indent="-223838" defTabSz="717550">
              <a:spcBef>
                <a:spcPct val="20000"/>
              </a:spcBef>
              <a:buClr>
                <a:schemeClr val="tx1"/>
              </a:buClr>
              <a:buSzPct val="85000"/>
              <a:buFont typeface="Wingdings" panose="05000000000000000000" pitchFamily="2" charset="2"/>
              <a:buChar char="Ø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17550" indent="-177800" defTabSz="71755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4738" indent="-179388" defTabSz="71755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3513" indent="-179388" defTabSz="71755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07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79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51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2313" indent="-179388" defTabSz="7175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chemeClr val="tx1"/>
                </a:solidFill>
                <a:latin typeface="Arial" panose="020B0604020202020204" pitchFamily="34" charset="0"/>
              </a:rPr>
              <a:t>              cout &lt;&lt; “the answer is: ”;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chemeClr val="tx1"/>
                </a:solidFill>
                <a:latin typeface="Arial" panose="020B0604020202020204" pitchFamily="34" charset="0"/>
              </a:rPr>
              <a:t>              cout &lt;&lt; 3*4;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solidFill>
                  <a:schemeClr val="tx1"/>
                </a:solidFill>
                <a:latin typeface="Arial" panose="020B0604020202020204" pitchFamily="34" charset="0"/>
              </a:rPr>
              <a:t>              cout &lt;&lt; endl;  </a:t>
            </a:r>
          </a:p>
        </p:txBody>
      </p:sp>
    </p:spTree>
    <p:extLst>
      <p:ext uri="{BB962C8B-B14F-4D97-AF65-F5344CB8AC3E}">
        <p14:creationId xmlns:p14="http://schemas.microsoft.com/office/powerpoint/2010/main" val="94305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4723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3797</Words>
  <Application>Microsoft Office PowerPoint</Application>
  <PresentationFormat>宽屏</PresentationFormat>
  <Paragraphs>519</Paragraphs>
  <Slides>31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Helvetica Neue</vt:lpstr>
      <vt:lpstr>PingFang SC</vt:lpstr>
      <vt:lpstr>等线</vt:lpstr>
      <vt:lpstr>等线 Light</vt:lpstr>
      <vt:lpstr>华文新魏</vt:lpstr>
      <vt:lpstr>宋体</vt:lpstr>
      <vt:lpstr>微软雅黑</vt:lpstr>
      <vt:lpstr>Arial</vt:lpstr>
      <vt:lpstr>Comic Sans MS</vt:lpstr>
      <vt:lpstr>Consolas</vt:lpstr>
      <vt:lpstr>Courier New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cout与输出的实质</vt:lpstr>
      <vt:lpstr>cout与输出的实质</vt:lpstr>
      <vt:lpstr>cin与输入的实质</vt:lpstr>
      <vt:lpstr>cin与输入的实质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指针与引用 </vt:lpstr>
      <vt:lpstr>例3 返回值不使用引用</vt:lpstr>
      <vt:lpstr>例3 返回值使用引用</vt:lpstr>
      <vt:lpstr>例3 返回值使用引用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答辩-19</dc:title>
  <dc:creator>LP</dc:creator>
  <cp:lastModifiedBy>dell</cp:lastModifiedBy>
  <cp:revision>528</cp:revision>
  <dcterms:created xsi:type="dcterms:W3CDTF">2016-11-24T09:20:00Z</dcterms:created>
  <dcterms:modified xsi:type="dcterms:W3CDTF">2022-02-17T15:52:20Z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D164641C52934E3A8EDB63E1192342B8</vt:lpwstr>
  </property>
</Properties>
</file>