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2"/>
    <p:sldId id="334" r:id="rId3"/>
    <p:sldId id="335" r:id="rId4"/>
    <p:sldId id="336" r:id="rId5"/>
    <p:sldId id="338" r:id="rId6"/>
    <p:sldId id="337" r:id="rId7"/>
    <p:sldId id="258" r:id="rId8"/>
    <p:sldId id="316" r:id="rId9"/>
    <p:sldId id="327" r:id="rId10"/>
    <p:sldId id="277" r:id="rId11"/>
    <p:sldId id="317" r:id="rId12"/>
    <p:sldId id="328" r:id="rId13"/>
    <p:sldId id="339" r:id="rId14"/>
    <p:sldId id="318" r:id="rId15"/>
    <p:sldId id="329" r:id="rId16"/>
    <p:sldId id="319" r:id="rId17"/>
    <p:sldId id="330" r:id="rId18"/>
    <p:sldId id="340" r:id="rId19"/>
    <p:sldId id="321" r:id="rId20"/>
    <p:sldId id="322" r:id="rId21"/>
    <p:sldId id="323" r:id="rId22"/>
    <p:sldId id="324" r:id="rId23"/>
    <p:sldId id="331" r:id="rId24"/>
    <p:sldId id="326" r:id="rId25"/>
    <p:sldId id="333" r:id="rId26"/>
    <p:sldId id="31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5780" autoAdjust="0"/>
  </p:normalViewPr>
  <p:slideViewPr>
    <p:cSldViewPr snapToGrid="0">
      <p:cViewPr varScale="1">
        <p:scale>
          <a:sx n="83" d="100"/>
          <a:sy n="83" d="100"/>
        </p:scale>
        <p:origin x="658" y="168"/>
      </p:cViewPr>
      <p:guideLst>
        <p:guide orient="horz" pos="2160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6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52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55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条件表达式位置返回非布尔类型，则发生隐式</a:t>
            </a:r>
            <a:r>
              <a:rPr lang="en-US" altLang="zh-CN" dirty="0"/>
              <a:t>Cast</a:t>
            </a:r>
          </a:p>
          <a:p>
            <a:r>
              <a:rPr lang="zh-CN" altLang="en-US" dirty="0"/>
              <a:t>显式</a:t>
            </a:r>
            <a:r>
              <a:rPr lang="en-US" altLang="zh-CN" dirty="0"/>
              <a:t>Cast</a:t>
            </a:r>
            <a:r>
              <a:rPr lang="zh-CN" altLang="en-US" dirty="0"/>
              <a:t>，</a:t>
            </a:r>
            <a:r>
              <a:rPr lang="en-US" altLang="zh-CN" dirty="0"/>
              <a:t>bool</a:t>
            </a:r>
            <a:r>
              <a:rPr lang="zh-CN" altLang="en-US" dirty="0"/>
              <a:t>（表达式）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85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53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66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6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54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4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6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条件表达式位置返回非布尔类型，则发生隐式</a:t>
            </a:r>
            <a:r>
              <a:rPr lang="en-US" altLang="zh-CN" dirty="0"/>
              <a:t>Cast</a:t>
            </a:r>
          </a:p>
          <a:p>
            <a:r>
              <a:rPr lang="zh-CN" altLang="en-US" dirty="0"/>
              <a:t>显式</a:t>
            </a:r>
            <a:r>
              <a:rPr lang="en-US" altLang="zh-CN" dirty="0"/>
              <a:t>Cast</a:t>
            </a:r>
            <a:r>
              <a:rPr lang="zh-CN" altLang="en-US" dirty="0"/>
              <a:t>，</a:t>
            </a:r>
            <a:r>
              <a:rPr lang="en-US" altLang="zh-CN" dirty="0"/>
              <a:t>bool</a:t>
            </a:r>
            <a:r>
              <a:rPr lang="zh-CN" altLang="en-US" dirty="0"/>
              <a:t>（表达式）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32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41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27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620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99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83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5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4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1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2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382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任务就是把 </a:t>
            </a:r>
            <a:r>
              <a:rPr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string.h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函数，转到 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 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命名空间下。</a:t>
            </a:r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0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82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数据抽象和类</a:t>
            </a:r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br>
              <a:rPr lang="zh-CN" altLang="en-US" sz="6000" dirty="0"/>
            </a:b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75305" y="5644929"/>
            <a:ext cx="170586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10498" y="5644929"/>
            <a:ext cx="283758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私有（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private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）成员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953063" y="2005727"/>
            <a:ext cx="4869239" cy="43088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成员数据或函数在类的外部是不可访问的，甚至是不可查看的。只有类和友元函数可以访问私有成员。</a:t>
            </a:r>
          </a:p>
          <a:p>
            <a:pPr latinLnBrk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默认情况下，类的所有成员都是私有的。例如在右面的类中，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是一个私有成员，这意味着，如果没有使用任何访问修饰符，类的成员将被假定为私有成员。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9D5215-E1E7-40A5-BC5C-1A6EC1CDC591}"/>
              </a:ext>
            </a:extLst>
          </p:cNvPr>
          <p:cNvSpPr txBox="1"/>
          <p:nvPr/>
        </p:nvSpPr>
        <p:spPr>
          <a:xfrm>
            <a:off x="6096000" y="2758079"/>
            <a:ext cx="86093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wid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getWidth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私有（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private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）成员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实际操作中，我们一般会在私有区域定义数据，在公有区域定义相关的函数，以便在类的外部也可以调用这些函数，如下所示：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012022-A5A8-4C4F-BB1D-8A3A748CAE97}"/>
              </a:ext>
            </a:extLst>
          </p:cNvPr>
          <p:cNvSpPr txBox="1"/>
          <p:nvPr/>
        </p:nvSpPr>
        <p:spPr>
          <a:xfrm>
            <a:off x="914400" y="2393283"/>
            <a:ext cx="925545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wid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getWidth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成员函数定义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getWidth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wid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wid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2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私有（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private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）成员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实际操作中，我们一般会在私有区域定义数据，在公有区域定义相关的函数，以便在类的外部也可以调用这些函数，如下所示：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B55DC7-CDC9-41EA-899F-39C541B46989}"/>
              </a:ext>
            </a:extLst>
          </p:cNvPr>
          <p:cNvSpPr txBox="1"/>
          <p:nvPr/>
        </p:nvSpPr>
        <p:spPr>
          <a:xfrm>
            <a:off x="731932" y="2363535"/>
            <a:ext cx="79323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程序的主函数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不使用成员函数设置长度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OK: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因为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是公有的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Length of box :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不使用成员函数设置宽度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0" i="0" dirty="0" err="1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box.width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 = 10.0; </a:t>
            </a:r>
          </a:p>
          <a:p>
            <a:r>
              <a:rPr lang="en-US" altLang="zh-CN" dirty="0">
                <a:solidFill>
                  <a:srgbClr val="AA55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Error: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因为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width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是私有的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setWidth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使用成员函数设置宽度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Width of box :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getWidth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BD1652-BD1B-4D00-944F-3E10D4744D2A}"/>
              </a:ext>
            </a:extLst>
          </p:cNvPr>
          <p:cNvSpPr txBox="1"/>
          <p:nvPr/>
        </p:nvSpPr>
        <p:spPr>
          <a:xfrm>
            <a:off x="8837142" y="3290016"/>
            <a:ext cx="226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Length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of box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Width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of box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42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小知识：无参函数是否需要申明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void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795924" y="1766488"/>
            <a:ext cx="10464496" cy="458587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以下两个申明的区别 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/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2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// 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该函数参数为任意。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fun(int </a:t>
            </a:r>
            <a:r>
              <a:rPr lang="en-US" altLang="zh-CN" sz="22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a,int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b){} 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是它的正确实现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 latinLnBrk="1"/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2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(void);  //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该函数不能接受任何参数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必须使用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表示无参数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以下两个申明无区别，因为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有可变参数函数模板。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/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2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 // 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 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2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</a:t>
            </a:r>
          </a:p>
          <a:p>
            <a:pPr lvl="2" latinLnBrk="1"/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2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(void);  //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该函数不能接受任何参数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按习惯或团队风格决定是否使用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例如：本课件习惯 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22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0055AA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2200" dirty="0">
                <a:solidFill>
                  <a:srgbClr val="80808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200" dirty="0" err="1">
                <a:solidFill>
                  <a:srgbClr val="0055AA"/>
                </a:solidFill>
                <a:latin typeface="Consolas" panose="020B0609020204030204" pitchFamily="49" charset="0"/>
              </a:rPr>
              <a:t>getWidth</a:t>
            </a:r>
            <a:r>
              <a:rPr lang="en-US" altLang="zh-CN" sz="2200" dirty="0">
                <a:solidFill>
                  <a:srgbClr val="808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200" dirty="0">
                <a:solidFill>
                  <a:srgbClr val="808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2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15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构造函数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dirty="0"/>
              <a:t>类的</a:t>
            </a:r>
            <a:r>
              <a:rPr lang="zh-CN" altLang="en-US" b="1" dirty="0"/>
              <a:t>构造函数</a:t>
            </a:r>
            <a:r>
              <a:rPr lang="zh-CN" altLang="en-US" dirty="0"/>
              <a:t>是类的一种特殊的成员函数，它会在每次创建类的新对象时执行。</a:t>
            </a:r>
          </a:p>
          <a:p>
            <a:pPr latinLnBrk="1"/>
            <a:r>
              <a:rPr lang="zh-CN" altLang="en-US" dirty="0"/>
              <a:t>构造函数的名称与类的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名称</a:t>
            </a:r>
            <a:r>
              <a:rPr lang="zh-CN" altLang="en-US" dirty="0"/>
              <a:t>是完全相同的，并且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不会返回</a:t>
            </a:r>
            <a:r>
              <a:rPr lang="zh-CN" altLang="en-US" dirty="0"/>
              <a:t>任何类型，也不会返回 </a:t>
            </a:r>
            <a:r>
              <a:rPr lang="en-US" altLang="zh-CN" dirty="0"/>
              <a:t>void</a:t>
            </a:r>
            <a:r>
              <a:rPr lang="zh-CN" altLang="en-US" dirty="0"/>
              <a:t>。构造函数可用于为某些成员变量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设置初始值</a:t>
            </a:r>
            <a:r>
              <a:rPr lang="zh-CN" altLang="en-US" dirty="0"/>
              <a:t>。下面的实例有助于更好地理解构造函数的概念：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012022-A5A8-4C4F-BB1D-8A3A748CAE97}"/>
              </a:ext>
            </a:extLst>
          </p:cNvPr>
          <p:cNvSpPr txBox="1"/>
          <p:nvPr/>
        </p:nvSpPr>
        <p:spPr>
          <a:xfrm>
            <a:off x="914400" y="2393283"/>
            <a:ext cx="925545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这是构造函数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成员函数定义，包括构造函数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Object is being created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构造函数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dirty="0"/>
              <a:t>类的</a:t>
            </a:r>
            <a:r>
              <a:rPr lang="zh-CN" altLang="en-US" b="1" dirty="0"/>
              <a:t>构造函数</a:t>
            </a:r>
            <a:r>
              <a:rPr lang="zh-CN" altLang="en-US" dirty="0"/>
              <a:t>是类的一种特殊的成员函数，它会在每次创建类的新对象时执行。</a:t>
            </a:r>
          </a:p>
          <a:p>
            <a:pPr latinLnBrk="1"/>
            <a:r>
              <a:rPr lang="zh-CN" altLang="en-US" dirty="0"/>
              <a:t>构造函数的名称与类的名称是完全相同的，并且不会返回任何类型，也不会返回 </a:t>
            </a:r>
            <a:r>
              <a:rPr lang="en-US" altLang="zh-CN" dirty="0"/>
              <a:t>void</a:t>
            </a:r>
            <a:r>
              <a:rPr lang="zh-CN" altLang="en-US" dirty="0"/>
              <a:t>。构造函数可用于为某些成员变量设置初始值。下面的实例有助于更好地理解构造函数的概念：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B55DC7-CDC9-41EA-899F-39C541B46989}"/>
              </a:ext>
            </a:extLst>
          </p:cNvPr>
          <p:cNvSpPr txBox="1"/>
          <p:nvPr/>
        </p:nvSpPr>
        <p:spPr>
          <a:xfrm>
            <a:off x="747540" y="2784951"/>
            <a:ext cx="8244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程序的主函数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设置长度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Length of line :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BD1652-BD1B-4D00-944F-3E10D4744D2A}"/>
              </a:ext>
            </a:extLst>
          </p:cNvPr>
          <p:cNvSpPr txBox="1"/>
          <p:nvPr/>
        </p:nvSpPr>
        <p:spPr>
          <a:xfrm>
            <a:off x="8490244" y="3936348"/>
            <a:ext cx="5908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being created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Length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of line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51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-50648" y="623751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带参数的构造函数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337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582699" y="1344746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681050" y="1360986"/>
            <a:ext cx="104644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默认的构造函数没有任何参数，但如果需要，构造函数也可以带有参数。这样在创建对象时就会给对象赋初始值，如下面的例子所示：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012022-A5A8-4C4F-BB1D-8A3A748CAE97}"/>
              </a:ext>
            </a:extLst>
          </p:cNvPr>
          <p:cNvSpPr txBox="1"/>
          <p:nvPr/>
        </p:nvSpPr>
        <p:spPr>
          <a:xfrm>
            <a:off x="1759876" y="1884717"/>
            <a:ext cx="92554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这是构造函数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成员函数定义，包括构造函数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Object is being created, length =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7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9" grpId="0" bldLvl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带参数的构造函数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默认的构造函数没有任何参数，但如果需要，构造函数也可以带有参数。这样在创建对象时就会给对象赋初始值，如下面的例子所示：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B55DC7-CDC9-41EA-899F-39C541B46989}"/>
              </a:ext>
            </a:extLst>
          </p:cNvPr>
          <p:cNvSpPr txBox="1"/>
          <p:nvPr/>
        </p:nvSpPr>
        <p:spPr>
          <a:xfrm>
            <a:off x="813104" y="2532771"/>
            <a:ext cx="93202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程序的主函数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获取默认设置的长度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Length of line :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再次设置长度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Length of line :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BD1652-BD1B-4D00-944F-3E10D4744D2A}"/>
              </a:ext>
            </a:extLst>
          </p:cNvPr>
          <p:cNvSpPr txBox="1"/>
          <p:nvPr/>
        </p:nvSpPr>
        <p:spPr>
          <a:xfrm>
            <a:off x="7134765" y="2482645"/>
            <a:ext cx="5908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being created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length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Length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of line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Length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of line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构造函数例子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-Date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70F40E7F-D1F5-4683-881A-D8A89C297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041" y="1663405"/>
            <a:ext cx="7535166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 </a:t>
            </a:r>
            <a:r>
              <a:rPr lang="en-US" altLang="zh-CN" sz="1800" dirty="0" err="1">
                <a:latin typeface="Consolas" panose="020B0609020204030204" pitchFamily="49" charset="0"/>
              </a:rPr>
              <a:t>DATE.h</a:t>
            </a:r>
            <a:r>
              <a:rPr lang="en-US" altLang="zh-CN" sz="1800" dirty="0">
                <a:latin typeface="Consolas" panose="020B0609020204030204" pitchFamily="49" charset="0"/>
              </a:rPr>
              <a:t>----</a:t>
            </a:r>
            <a:r>
              <a:rPr lang="zh-CN" altLang="en-US" sz="1800" dirty="0">
                <a:latin typeface="Consolas" panose="020B0609020204030204" pitchFamily="49" charset="0"/>
              </a:rPr>
              <a:t>类</a:t>
            </a:r>
            <a:r>
              <a:rPr lang="en-US" altLang="zh-CN" sz="1800" dirty="0">
                <a:latin typeface="Consolas" panose="020B0609020204030204" pitchFamily="49" charset="0"/>
              </a:rPr>
              <a:t>DATE</a:t>
            </a:r>
            <a:r>
              <a:rPr lang="zh-CN" altLang="en-US" sz="1800" dirty="0">
                <a:latin typeface="Consolas" panose="020B0609020204030204" pitchFamily="49" charset="0"/>
              </a:rPr>
              <a:t>的说明文件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DATE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nsolas" panose="020B0609020204030204" pitchFamily="49" charset="0"/>
              </a:rPr>
              <a:t>         DATE( int, int, int ); //</a:t>
            </a:r>
            <a:r>
              <a:rPr lang="zh-CN" altLang="en-US" sz="2000" dirty="0">
                <a:solidFill>
                  <a:schemeClr val="hlink"/>
                </a:solidFill>
                <a:latin typeface="Consolas" panose="020B0609020204030204" pitchFamily="49" charset="0"/>
              </a:rPr>
              <a:t>构造函数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hlink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000" dirty="0">
                <a:solidFill>
                  <a:schemeClr val="hlink"/>
                </a:solidFill>
                <a:latin typeface="Consolas" panose="020B0609020204030204" pitchFamily="49" charset="0"/>
              </a:rPr>
              <a:t>DATE();              //</a:t>
            </a:r>
            <a:r>
              <a:rPr lang="zh-CN" altLang="en-US" sz="2000" dirty="0">
                <a:solidFill>
                  <a:schemeClr val="hlink"/>
                </a:solidFill>
                <a:latin typeface="Consolas" panose="020B0609020204030204" pitchFamily="49" charset="0"/>
              </a:rPr>
              <a:t>缺省构造函数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     </a:t>
            </a:r>
            <a:r>
              <a:rPr lang="en-US" altLang="zh-CN" sz="2000" dirty="0">
                <a:latin typeface="Consolas" panose="020B0609020204030204" pitchFamily="49" charset="0"/>
              </a:rPr>
              <a:t>void Set( int, int, int);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int </a:t>
            </a:r>
            <a:r>
              <a:rPr lang="en-US" altLang="zh-CN" sz="2000" dirty="0" err="1">
                <a:latin typeface="Consolas" panose="020B0609020204030204" pitchFamily="49" charset="0"/>
              </a:rPr>
              <a:t>getMonth</a:t>
            </a:r>
            <a:r>
              <a:rPr lang="en-US" altLang="zh-CN" sz="2000" dirty="0">
                <a:latin typeface="Consolas" panose="020B0609020204030204" pitchFamily="49" charset="0"/>
              </a:rPr>
              <a:t>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int </a:t>
            </a:r>
            <a:r>
              <a:rPr lang="en-US" altLang="zh-CN" sz="2000" dirty="0" err="1">
                <a:latin typeface="Consolas" panose="020B0609020204030204" pitchFamily="49" charset="0"/>
              </a:rPr>
              <a:t>getDay</a:t>
            </a:r>
            <a:r>
              <a:rPr lang="en-US" altLang="zh-CN" sz="2000" dirty="0">
                <a:latin typeface="Consolas" panose="020B0609020204030204" pitchFamily="49" charset="0"/>
              </a:rPr>
              <a:t>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int </a:t>
            </a:r>
            <a:r>
              <a:rPr lang="en-US" altLang="zh-CN" sz="2000" dirty="0" err="1">
                <a:latin typeface="Consolas" panose="020B0609020204030204" pitchFamily="49" charset="0"/>
              </a:rPr>
              <a:t>getYear</a:t>
            </a:r>
            <a:r>
              <a:rPr lang="en-US" altLang="zh-CN" sz="2000" dirty="0">
                <a:latin typeface="Consolas" panose="020B0609020204030204" pitchFamily="49" charset="0"/>
              </a:rPr>
              <a:t>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void Print() const;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void Increment();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void Decrement();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            :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4E52EB57-D9D8-4810-8256-74ED4CEA1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471" y="1493228"/>
            <a:ext cx="42349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private: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int month;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int day;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       int year;	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0284EA5-D363-415C-A630-E26E6D9A4E24}"/>
              </a:ext>
            </a:extLst>
          </p:cNvPr>
          <p:cNvCxnSpPr/>
          <p:nvPr/>
        </p:nvCxnSpPr>
        <p:spPr>
          <a:xfrm>
            <a:off x="7450111" y="1768839"/>
            <a:ext cx="0" cy="457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CA65324E-099A-4623-B1FB-DAA09D703A11}"/>
              </a:ext>
            </a:extLst>
          </p:cNvPr>
          <p:cNvSpPr/>
          <p:nvPr/>
        </p:nvSpPr>
        <p:spPr>
          <a:xfrm>
            <a:off x="4238045" y="2328020"/>
            <a:ext cx="2035534" cy="421419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构造函数重载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B33D49C8-2EFB-4AFE-9224-AD97BC2AC1A9}"/>
              </a:ext>
            </a:extLst>
          </p:cNvPr>
          <p:cNvSpPr/>
          <p:nvPr/>
        </p:nvSpPr>
        <p:spPr>
          <a:xfrm>
            <a:off x="5416432" y="4603419"/>
            <a:ext cx="2035534" cy="421419"/>
          </a:xfrm>
          <a:prstGeom prst="wedgeRectCallout">
            <a:avLst>
              <a:gd name="adj1" fmla="val -64192"/>
              <a:gd name="adj2" fmla="val -731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const </a:t>
            </a:r>
            <a:r>
              <a:rPr lang="zh-CN" altLang="en-US" dirty="0">
                <a:solidFill>
                  <a:srgbClr val="C00000"/>
                </a:solidFill>
              </a:rPr>
              <a:t>成员函数</a:t>
            </a:r>
          </a:p>
        </p:txBody>
      </p: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3D31777-D1B3-421D-8DBF-A567CCC35C03}"/>
              </a:ext>
            </a:extLst>
          </p:cNvPr>
          <p:cNvSpPr/>
          <p:nvPr/>
        </p:nvSpPr>
        <p:spPr>
          <a:xfrm>
            <a:off x="8636189" y="3874130"/>
            <a:ext cx="2035534" cy="421419"/>
          </a:xfrm>
          <a:prstGeom prst="wedgeRectCallout">
            <a:avLst>
              <a:gd name="adj1" fmla="val -10676"/>
              <a:gd name="adj2" fmla="val -12995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封装成员数据</a:t>
            </a:r>
          </a:p>
        </p:txBody>
      </p:sp>
    </p:spTree>
    <p:extLst>
      <p:ext uri="{BB962C8B-B14F-4D97-AF65-F5344CB8AC3E}">
        <p14:creationId xmlns:p14="http://schemas.microsoft.com/office/powerpoint/2010/main" val="14165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2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构造函数例子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-Date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3A62F5-1579-42A4-986D-DB356BA4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873" y="1663405"/>
            <a:ext cx="8496300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//Date.cpp ---- 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Date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中各成员函数的实现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除增加了构造函数的定义外，其余代码与之前的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Date.cpp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相同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                                            </a:t>
            </a:r>
            <a:r>
              <a:rPr lang="en-US" altLang="zh-CN" sz="2000" dirty="0">
                <a:latin typeface="Consolas" panose="020B060902020403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Date</a:t>
            </a:r>
            <a:r>
              <a:rPr lang="en-US" altLang="zh-CN" sz="2000" dirty="0">
                <a:solidFill>
                  <a:schemeClr val="hlin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>
                <a:latin typeface="Consolas" panose="020B0609020204030204" pitchFamily="49" charset="0"/>
              </a:rPr>
              <a:t>Date( int </a:t>
            </a:r>
            <a:r>
              <a:rPr lang="en-US" altLang="zh-CN" sz="2000" dirty="0" err="1">
                <a:latin typeface="Consolas" panose="020B0609020204030204" pitchFamily="49" charset="0"/>
              </a:rPr>
              <a:t>initYear</a:t>
            </a:r>
            <a:r>
              <a:rPr lang="en-US" altLang="zh-CN" sz="2000" dirty="0">
                <a:latin typeface="Consolas" panose="020B0609020204030204" pitchFamily="49" charset="0"/>
              </a:rPr>
              <a:t>, int </a:t>
            </a:r>
            <a:r>
              <a:rPr lang="en-US" altLang="zh-CN" sz="2000" dirty="0" err="1">
                <a:latin typeface="Consolas" panose="020B0609020204030204" pitchFamily="49" charset="0"/>
              </a:rPr>
              <a:t>initMonth</a:t>
            </a:r>
            <a:r>
              <a:rPr lang="en-US" altLang="zh-CN" sz="2000" dirty="0">
                <a:latin typeface="Consolas" panose="020B0609020204030204" pitchFamily="49" charset="0"/>
              </a:rPr>
              <a:t>, int </a:t>
            </a:r>
            <a:r>
              <a:rPr lang="en-US" altLang="zh-CN" sz="2000" dirty="0" err="1">
                <a:latin typeface="Consolas" panose="020B0609020204030204" pitchFamily="49" charset="0"/>
              </a:rPr>
              <a:t>initDay</a:t>
            </a:r>
            <a:r>
              <a:rPr lang="en-US" altLang="zh-CN" sz="200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year = </a:t>
            </a:r>
            <a:r>
              <a:rPr lang="en-US" altLang="zh-CN" sz="2000" dirty="0" err="1">
                <a:latin typeface="Consolas" panose="020B0609020204030204" pitchFamily="49" charset="0"/>
              </a:rPr>
              <a:t>initYear</a:t>
            </a:r>
            <a:r>
              <a:rPr lang="en-US" altLang="zh-CN" sz="2000" dirty="0">
                <a:latin typeface="Consolas" panose="020B0609020204030204" pitchFamily="49" charset="0"/>
              </a:rPr>
              <a:t>;          //</a:t>
            </a:r>
            <a:r>
              <a:rPr lang="zh-CN" altLang="en-US" sz="2000" dirty="0">
                <a:latin typeface="Consolas" panose="020B0609020204030204" pitchFamily="49" charset="0"/>
              </a:rPr>
              <a:t>在构造函数中进行初始化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 </a:t>
            </a:r>
            <a:r>
              <a:rPr lang="en-US" altLang="zh-CN" sz="2000" dirty="0">
                <a:latin typeface="Consolas" panose="020B0609020204030204" pitchFamily="49" charset="0"/>
              </a:rPr>
              <a:t>month = </a:t>
            </a:r>
            <a:r>
              <a:rPr lang="en-US" altLang="zh-CN" sz="2000" dirty="0" err="1">
                <a:latin typeface="Consolas" panose="020B0609020204030204" pitchFamily="49" charset="0"/>
              </a:rPr>
              <a:t>initMonth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day  = </a:t>
            </a:r>
            <a:r>
              <a:rPr lang="en-US" altLang="zh-CN" sz="2000" dirty="0" err="1">
                <a:latin typeface="Consolas" panose="020B0609020204030204" pitchFamily="49" charset="0"/>
              </a:rPr>
              <a:t>initDay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Date</a:t>
            </a:r>
            <a:r>
              <a:rPr lang="en-US" altLang="zh-CN" sz="2000" dirty="0">
                <a:solidFill>
                  <a:schemeClr val="hlin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2000" dirty="0">
                <a:latin typeface="Consolas" panose="020B0609020204030204" pitchFamily="49" charset="0"/>
              </a:rPr>
              <a:t>Date()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year = 2000;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month =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day = 1;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                                                 :</a:t>
            </a:r>
          </a:p>
        </p:txBody>
      </p:sp>
    </p:spTree>
    <p:extLst>
      <p:ext uri="{BB962C8B-B14F-4D97-AF65-F5344CB8AC3E}">
        <p14:creationId xmlns:p14="http://schemas.microsoft.com/office/powerpoint/2010/main" val="304726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的新类型：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bool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50475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程序员通常用 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/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TRUE=1</a:t>
            </a:r>
          </a:p>
          <a:p>
            <a:pPr lvl="2" latinLnBrk="1"/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FALSE=0</a:t>
            </a: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C99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_Bool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类型，并通过 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stdbool.h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实现与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定义了三个关键字：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当显式或隐式转为 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类型时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值转为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值转为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/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true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输出是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2" latinLnBrk="1"/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false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输出是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2" latinLnBrk="1"/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89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构造函数例子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-Date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394EC8C-89EB-47B8-AF15-3F07EDD7C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27" y="1730636"/>
            <a:ext cx="946501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//client.cpp ---- </a:t>
            </a:r>
            <a:r>
              <a:rPr lang="zh-CN" altLang="en-US" sz="2000" dirty="0">
                <a:latin typeface="Consolas" panose="020B0609020204030204" pitchFamily="49" charset="0"/>
              </a:rPr>
              <a:t>类</a:t>
            </a:r>
            <a:r>
              <a:rPr lang="en-US" altLang="zh-CN" sz="2000" dirty="0">
                <a:latin typeface="Consolas" panose="020B0609020204030204" pitchFamily="49" charset="0"/>
              </a:rPr>
              <a:t>Date</a:t>
            </a:r>
            <a:r>
              <a:rPr lang="zh-CN" altLang="en-US" sz="2000" dirty="0">
                <a:latin typeface="Consolas" panose="020B0609020204030204" pitchFamily="49" charset="0"/>
              </a:rPr>
              <a:t>中各成员函数的使用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"</a:t>
            </a:r>
            <a:r>
              <a:rPr lang="en-US" altLang="zh-CN" sz="2000" dirty="0" err="1">
                <a:latin typeface="Consolas" panose="020B0609020204030204" pitchFamily="49" charset="0"/>
              </a:rPr>
              <a:t>Date.h</a:t>
            </a:r>
            <a:r>
              <a:rPr lang="en-US" altLang="zh-CN" sz="2000" dirty="0">
                <a:latin typeface="Consolas" panose="020B0609020204030204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 date1;                  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//①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自动调用缺省构造函数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 </a:t>
            </a:r>
            <a:r>
              <a:rPr lang="en-US" altLang="zh-CN" sz="2000" dirty="0">
                <a:latin typeface="Consolas" panose="020B0609020204030204" pitchFamily="49" charset="0"/>
              </a:rPr>
              <a:t>Date  date2( 1976, 12, 20 ); 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//②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自动调用另一个有参数的构造函数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 </a:t>
            </a:r>
            <a:r>
              <a:rPr lang="en-US" altLang="zh-CN" sz="2000" dirty="0">
                <a:latin typeface="Consolas" panose="020B0609020204030204" pitchFamily="49" charset="0"/>
              </a:rPr>
              <a:t>date1.print();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date2.print();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   return 0;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默认构造函数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373910" y="1624530"/>
            <a:ext cx="9683835" cy="69185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609600" indent="-609600" algn="just">
              <a:lnSpc>
                <a:spcPct val="130000"/>
              </a:lnSpc>
            </a:pPr>
            <a:r>
              <a:rPr lang="zh-CN" altLang="en-US" dirty="0"/>
              <a:t>         如果设计的类没有构造函数，</a:t>
            </a:r>
            <a:r>
              <a:rPr lang="en-US" altLang="zh-CN" dirty="0"/>
              <a:t>C++</a:t>
            </a:r>
            <a:r>
              <a:rPr lang="zh-CN" altLang="en-US" dirty="0"/>
              <a:t>编译器会自动为该类型建立一个缺省构造函数。该构造函数没有任何形参，且函数体为空。应该养成编写构造函数的习惯。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06F69C5E-9981-4C8D-82E1-A53996A91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645" y="2363896"/>
            <a:ext cx="895249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Date                                                                                                   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public: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hlink"/>
                </a:solidFill>
                <a:latin typeface="Consolas" panose="020B0609020204030204" pitchFamily="49" charset="0"/>
              </a:rPr>
              <a:t>         Date( int = 2000, int = 1, int = 1 );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hlink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dirty="0">
                <a:latin typeface="Consolas" panose="020B0609020204030204" pitchFamily="49" charset="0"/>
              </a:rPr>
              <a:t>                             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5D767C1D-9A31-48F9-9A43-EC40445FA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645" y="3930544"/>
            <a:ext cx="87852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Date</a:t>
            </a:r>
            <a:r>
              <a:rPr lang="en-US" altLang="zh-CN" sz="1600" dirty="0">
                <a:solidFill>
                  <a:schemeClr val="hlink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600" dirty="0">
                <a:latin typeface="Consolas" panose="020B0609020204030204" pitchFamily="49" charset="0"/>
              </a:rPr>
              <a:t>Date( int </a:t>
            </a:r>
            <a:r>
              <a:rPr lang="en-US" altLang="zh-CN" sz="1600" dirty="0" err="1">
                <a:latin typeface="Consolas" panose="020B0609020204030204" pitchFamily="49" charset="0"/>
              </a:rPr>
              <a:t>initYear</a:t>
            </a:r>
            <a:r>
              <a:rPr lang="en-US" altLang="zh-CN" sz="1600" dirty="0">
                <a:latin typeface="Consolas" panose="020B0609020204030204" pitchFamily="49" charset="0"/>
              </a:rPr>
              <a:t>, int </a:t>
            </a:r>
            <a:r>
              <a:rPr lang="en-US" altLang="zh-CN" sz="1600" dirty="0" err="1">
                <a:latin typeface="Consolas" panose="020B0609020204030204" pitchFamily="49" charset="0"/>
              </a:rPr>
              <a:t>initMonth</a:t>
            </a:r>
            <a:r>
              <a:rPr lang="en-US" altLang="zh-CN" sz="1600" dirty="0">
                <a:latin typeface="Consolas" panose="020B0609020204030204" pitchFamily="49" charset="0"/>
              </a:rPr>
              <a:t>, int </a:t>
            </a:r>
            <a:r>
              <a:rPr lang="en-US" altLang="zh-CN" sz="1600" dirty="0" err="1">
                <a:latin typeface="Consolas" panose="020B0609020204030204" pitchFamily="49" charset="0"/>
              </a:rPr>
              <a:t>initDay</a:t>
            </a:r>
            <a:r>
              <a:rPr lang="en-US" altLang="zh-CN" sz="1600" dirty="0">
                <a:latin typeface="Consolas" panose="020B0609020204030204" pitchFamily="49" charset="0"/>
              </a:rPr>
              <a:t> )                            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year = </a:t>
            </a:r>
            <a:r>
              <a:rPr lang="en-US" altLang="zh-CN" sz="1600" dirty="0" err="1">
                <a:latin typeface="Consolas" panose="020B0609020204030204" pitchFamily="49" charset="0"/>
              </a:rPr>
              <a:t>initYear</a:t>
            </a:r>
            <a:r>
              <a:rPr lang="en-US" altLang="zh-CN" sz="1600" dirty="0">
                <a:latin typeface="Consolas" panose="020B0609020204030204" pitchFamily="49" charset="0"/>
              </a:rPr>
              <a:t>;  month = </a:t>
            </a:r>
            <a:r>
              <a:rPr lang="en-US" altLang="zh-CN" sz="1600" dirty="0" err="1">
                <a:latin typeface="Consolas" panose="020B0609020204030204" pitchFamily="49" charset="0"/>
              </a:rPr>
              <a:t>initMonth</a:t>
            </a:r>
            <a:r>
              <a:rPr lang="en-US" altLang="zh-CN" sz="1600" dirty="0">
                <a:latin typeface="Consolas" panose="020B0609020204030204" pitchFamily="49" charset="0"/>
              </a:rPr>
              <a:t>;  day  = </a:t>
            </a:r>
            <a:r>
              <a:rPr lang="en-US" altLang="zh-CN" sz="1600" dirty="0" err="1">
                <a:latin typeface="Consolas" panose="020B0609020204030204" pitchFamily="49" charset="0"/>
              </a:rPr>
              <a:t>initDay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6162AE33-BFCE-49FD-BCE2-563444B67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645" y="5007762"/>
            <a:ext cx="1117104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int main() {                   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//client.cpp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Date  date1;              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initYear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initMonth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initDay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分别为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2000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Date  date2( 1976 );      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initYear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initMonth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initDay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分别为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1976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600" dirty="0">
                <a:latin typeface="Consolas" panose="020B0609020204030204" pitchFamily="49" charset="0"/>
              </a:rPr>
              <a:t>Date  date2( 1976, 12 );  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initYear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initMonth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initDay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分别为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1976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12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Date  date2( 1976, 12, 20 );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initYear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initMonth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initDay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分别为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1976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12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10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43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析构函数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933746" y="1709058"/>
            <a:ext cx="9683835" cy="14397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dirty="0"/>
              <a:t>类的</a:t>
            </a:r>
            <a:r>
              <a:rPr lang="zh-CN" altLang="en-US" b="1" dirty="0"/>
              <a:t>析构函数</a:t>
            </a:r>
            <a:r>
              <a:rPr lang="zh-CN" altLang="en-US" dirty="0"/>
              <a:t>是类的一种特殊的成员函数，它会在每次删除所创建的对象时执行。</a:t>
            </a:r>
          </a:p>
          <a:p>
            <a:pPr latinLnBrk="1"/>
            <a:r>
              <a:rPr lang="zh-CN" altLang="en-US" dirty="0"/>
              <a:t>析构函数的名称与类的名称是完全相同的，只是在前面加了个波浪号（</a:t>
            </a:r>
            <a:r>
              <a:rPr lang="en-US" altLang="zh-CN" dirty="0"/>
              <a:t>~</a:t>
            </a:r>
            <a:r>
              <a:rPr lang="zh-CN" altLang="en-US" dirty="0"/>
              <a:t>）作为前缀，它不会返回任何值，也不能带有任何参数。析构函数有助于在跳出程序（比如关闭文件、释放内存等）前释放资源。下面的实例有助于更好地理解析构函数的概念：</a:t>
            </a:r>
          </a:p>
          <a:p>
            <a:pPr marL="609600" indent="-609600" algn="just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B70275-94A5-4755-9B97-82FBC97EB795}"/>
              </a:ext>
            </a:extLst>
          </p:cNvPr>
          <p:cNvSpPr txBox="1"/>
          <p:nvPr/>
        </p:nvSpPr>
        <p:spPr>
          <a:xfrm>
            <a:off x="1043090" y="2892998"/>
            <a:ext cx="62871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这是构造函数声明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这是析构函数声明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成员函数定义，包括构造函数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Object is being created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8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析构函数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933746" y="1709058"/>
            <a:ext cx="9683835" cy="14397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dirty="0"/>
              <a:t>类的</a:t>
            </a:r>
            <a:r>
              <a:rPr lang="zh-CN" altLang="en-US" b="1" dirty="0"/>
              <a:t>析构函数</a:t>
            </a:r>
            <a:r>
              <a:rPr lang="zh-CN" altLang="en-US" dirty="0"/>
              <a:t>是类的一种特殊的成员函数，它会在每次删除所创建的对象时执行。</a:t>
            </a:r>
          </a:p>
          <a:p>
            <a:pPr latinLnBrk="1"/>
            <a:r>
              <a:rPr lang="zh-CN" altLang="en-US" dirty="0"/>
              <a:t>析构函数的名称与类的名称是完全相同的，只是在前面加了个波浪号（</a:t>
            </a:r>
            <a:r>
              <a:rPr lang="en-US" altLang="zh-CN" dirty="0"/>
              <a:t>~</a:t>
            </a:r>
            <a:r>
              <a:rPr lang="zh-CN" altLang="en-US" dirty="0"/>
              <a:t>）作为前缀，它不会返回任何值，也不能带有任何参数。析构函数有助于在跳出程序（比如关闭文件、释放内存等）前释放资源。下面的实例有助于更好地理解析构函数的概念：</a:t>
            </a:r>
          </a:p>
          <a:p>
            <a:pPr marL="609600" indent="-609600" algn="just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97990A-D3D6-487F-A802-828FD340876B}"/>
              </a:ext>
            </a:extLst>
          </p:cNvPr>
          <p:cNvSpPr txBox="1"/>
          <p:nvPr/>
        </p:nvSpPr>
        <p:spPr>
          <a:xfrm>
            <a:off x="933746" y="2892998"/>
            <a:ext cx="77676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5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::~</a:t>
            </a:r>
            <a:r>
              <a:rPr lang="en-US" altLang="zh-CN" sz="15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5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5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5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Object is being deleted</a:t>
            </a:r>
            <a:r>
              <a:rPr lang="en-US" altLang="zh-CN" sz="15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5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5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5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5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程序的主函数</a:t>
            </a:r>
            <a:r>
              <a:rPr lang="zh-CN" altLang="en-US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5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5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5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5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设置长度</a:t>
            </a:r>
            <a:r>
              <a:rPr lang="zh-CN" altLang="en-US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5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5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5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5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5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Length of line : </a:t>
            </a:r>
            <a:r>
              <a:rPr lang="en-US" altLang="zh-CN" sz="15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5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sz="15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5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5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5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5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3577CA-99EA-4C28-8C1D-7208AECE0BE7}"/>
              </a:ext>
            </a:extLst>
          </p:cNvPr>
          <p:cNvSpPr txBox="1"/>
          <p:nvPr/>
        </p:nvSpPr>
        <p:spPr>
          <a:xfrm>
            <a:off x="7382296" y="3739670"/>
            <a:ext cx="5908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being created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Length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of line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Object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being deleted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2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This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987921" y="2710207"/>
            <a:ext cx="4218212" cy="25477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中，每一个对象都能通过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 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this</a:t>
            </a:r>
            <a:r>
              <a:rPr lang="zh-CN" altLang="en-US" dirty="0"/>
              <a:t> 指针来访问自己的地址。</a:t>
            </a:r>
            <a:r>
              <a:rPr lang="en-US" altLang="zh-CN" b="1" dirty="0"/>
              <a:t>this</a:t>
            </a:r>
            <a:r>
              <a:rPr lang="zh-CN" altLang="en-US" dirty="0"/>
              <a:t> 指针是所有成员函数的隐含参数。因此，在成员函数内部，它可以用来指向调用对象。</a:t>
            </a:r>
          </a:p>
          <a:p>
            <a:pPr latinLnBrk="1"/>
            <a:r>
              <a:rPr lang="zh-CN" altLang="en-US" dirty="0"/>
              <a:t>友元函数没有 </a:t>
            </a:r>
            <a:r>
              <a:rPr lang="en-US" altLang="zh-CN" b="1" dirty="0"/>
              <a:t>this</a:t>
            </a:r>
            <a:r>
              <a:rPr lang="zh-CN" altLang="en-US" dirty="0"/>
              <a:t> 指针，因为友元不是类的成员。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只有成员函数才有 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this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 指针</a:t>
            </a:r>
            <a:r>
              <a:rPr lang="zh-CN" altLang="en-US" dirty="0"/>
              <a:t>。下面的实例有助于更好地理解 </a:t>
            </a:r>
            <a:r>
              <a:rPr lang="en-US" altLang="zh-CN" dirty="0"/>
              <a:t>this </a:t>
            </a:r>
            <a:r>
              <a:rPr lang="zh-CN" altLang="en-US" dirty="0"/>
              <a:t>指针的概念：</a:t>
            </a:r>
          </a:p>
          <a:p>
            <a:pPr marL="609600" indent="-609600" algn="just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B70275-94A5-4755-9B97-82FBC97EB795}"/>
              </a:ext>
            </a:extLst>
          </p:cNvPr>
          <p:cNvSpPr txBox="1"/>
          <p:nvPr/>
        </p:nvSpPr>
        <p:spPr>
          <a:xfrm>
            <a:off x="5494251" y="1668794"/>
            <a:ext cx="585272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4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zh-CN" sz="14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构造函数定义</a:t>
            </a:r>
            <a:r>
              <a:rPr lang="zh-CN" altLang="en-US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4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sz="14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Constructor called.</a:t>
            </a:r>
            <a:r>
              <a:rPr lang="en-US" altLang="zh-CN" sz="14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4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breadth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breadth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sz="14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4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Length of a box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breadth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Breadth of a box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Height of a box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65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This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指针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1019332" y="2150508"/>
            <a:ext cx="2986462" cy="33787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中，每一个对象都能通过 </a:t>
            </a:r>
            <a:r>
              <a:rPr lang="en-US" altLang="zh-CN" b="1" dirty="0"/>
              <a:t>this</a:t>
            </a:r>
            <a:r>
              <a:rPr lang="zh-CN" altLang="en-US" dirty="0"/>
              <a:t> 指针来访问自己的地址。</a:t>
            </a:r>
            <a:r>
              <a:rPr lang="en-US" altLang="zh-CN" b="1" dirty="0"/>
              <a:t>this</a:t>
            </a:r>
            <a:r>
              <a:rPr lang="zh-CN" altLang="en-US" dirty="0"/>
              <a:t> 指针是所有成员函数的隐含参数。因此，在成员函数内部，它可以用来指向调用对象。</a:t>
            </a:r>
          </a:p>
          <a:p>
            <a:pPr latinLnBrk="1"/>
            <a:r>
              <a:rPr lang="zh-CN" altLang="en-US" dirty="0"/>
              <a:t>友元函数没有 </a:t>
            </a:r>
            <a:r>
              <a:rPr lang="en-US" altLang="zh-CN" b="1" dirty="0"/>
              <a:t>this</a:t>
            </a:r>
            <a:r>
              <a:rPr lang="zh-CN" altLang="en-US" dirty="0"/>
              <a:t> 指针，因为友元不是类的成员。只有成员函数才有 </a:t>
            </a:r>
            <a:r>
              <a:rPr lang="en-US" altLang="zh-CN" b="1" dirty="0"/>
              <a:t>this</a:t>
            </a:r>
            <a:r>
              <a:rPr lang="zh-CN" altLang="en-US" dirty="0"/>
              <a:t> 指针。下面的实例有助于更好地理解 </a:t>
            </a:r>
            <a:r>
              <a:rPr lang="en-US" altLang="zh-CN" dirty="0"/>
              <a:t>this </a:t>
            </a:r>
            <a:r>
              <a:rPr lang="zh-CN" altLang="en-US" dirty="0"/>
              <a:t>指针的概念：</a:t>
            </a:r>
          </a:p>
          <a:p>
            <a:pPr marL="609600" indent="-609600" algn="just"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7A42A4-D461-4086-AA92-4BD9CD38E227}"/>
              </a:ext>
            </a:extLst>
          </p:cNvPr>
          <p:cNvSpPr txBox="1"/>
          <p:nvPr/>
        </p:nvSpPr>
        <p:spPr>
          <a:xfrm>
            <a:off x="4240570" y="2001645"/>
            <a:ext cx="71182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Box1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Declare box1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8.5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Declare box2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Box1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Box2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Box2 is smaller than Box1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Box2 is equal to or larger than Box1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5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5E4D36-9464-4964-A92B-2C5BC6DA77C6}"/>
              </a:ext>
            </a:extLst>
          </p:cNvPr>
          <p:cNvSpPr txBox="1"/>
          <p:nvPr/>
        </p:nvSpPr>
        <p:spPr>
          <a:xfrm>
            <a:off x="5685117" y="5028756"/>
            <a:ext cx="5908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Constructor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called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Constructor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called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Box2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is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equal to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Menlo"/>
              </a:rPr>
              <a:t>or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larger than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Box1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77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6000" dirty="0"/>
              <a:t> </a:t>
            </a:r>
            <a:br>
              <a:rPr lang="zh-CN" altLang="en-US" sz="6000" dirty="0"/>
            </a:b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</a:rPr>
              <a:t>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75305" y="5644929"/>
            <a:ext cx="170586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10498" y="5644929"/>
            <a:ext cx="283758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1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的新特性：函数重载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40626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在开发中，需要的函数功能类似，但参数数量或类型不同。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例如，交换整数和交换浮点数两个函数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语言解决方法：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必须申明两个函数，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否则会标识符重定义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。例如：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/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/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语言解决方法：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申明同样名称的函数，但参数类型不同：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/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477F35-ABA6-44A5-9704-E3340FBFE09C}"/>
              </a:ext>
            </a:extLst>
          </p:cNvPr>
          <p:cNvSpPr txBox="1"/>
          <p:nvPr/>
        </p:nvSpPr>
        <p:spPr>
          <a:xfrm>
            <a:off x="1898073" y="3761674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SwapInt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26B775-FC14-4D3A-BF42-9812EAD80764}"/>
              </a:ext>
            </a:extLst>
          </p:cNvPr>
          <p:cNvSpPr txBox="1"/>
          <p:nvPr/>
        </p:nvSpPr>
        <p:spPr>
          <a:xfrm>
            <a:off x="11762509" y="4675909"/>
            <a:ext cx="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0C75FB-0223-4F7E-8826-9121E921F179}"/>
              </a:ext>
            </a:extLst>
          </p:cNvPr>
          <p:cNvSpPr txBox="1"/>
          <p:nvPr/>
        </p:nvSpPr>
        <p:spPr>
          <a:xfrm>
            <a:off x="1898073" y="5482841"/>
            <a:ext cx="4110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672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的新特性：函数重载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5105465" cy="504753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程序更易于理解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两个实现唯一差别是 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 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类型不同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类型，则实现代码完全一样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让编译去</a:t>
            </a:r>
            <a:r>
              <a:rPr lang="zh-CN" altLang="en-US" sz="2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推导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决定哪个函数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函数签名：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编译器将函数名、参数数量、参数类型编译为唯一的内部函数名。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Swap_int_int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Swap_float_float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是不同函数签名，所以不是一个函数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函数签名是复杂的，后面课程详解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26B775-FC14-4D3A-BF42-9812EAD80764}"/>
              </a:ext>
            </a:extLst>
          </p:cNvPr>
          <p:cNvSpPr txBox="1"/>
          <p:nvPr/>
        </p:nvSpPr>
        <p:spPr>
          <a:xfrm>
            <a:off x="11762509" y="4675909"/>
            <a:ext cx="5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E24D2E-6839-4025-A6F9-35360A338AE5}"/>
              </a:ext>
            </a:extLst>
          </p:cNvPr>
          <p:cNvSpPr txBox="1"/>
          <p:nvPr/>
        </p:nvSpPr>
        <p:spPr>
          <a:xfrm>
            <a:off x="6384651" y="1600044"/>
            <a:ext cx="4798645" cy="48320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double&amp;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D5642F-DEA1-4E2B-8C65-D0CD5441BD59}"/>
              </a:ext>
            </a:extLst>
          </p:cNvPr>
          <p:cNvSpPr txBox="1"/>
          <p:nvPr/>
        </p:nvSpPr>
        <p:spPr>
          <a:xfrm>
            <a:off x="6273433" y="6564655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请搜索 </a:t>
            </a:r>
            <a:r>
              <a:rPr lang="en-US" altLang="zh-CN" sz="1400" dirty="0">
                <a:solidFill>
                  <a:srgbClr val="C00000"/>
                </a:solidFill>
              </a:rPr>
              <a:t>“dev </a:t>
            </a:r>
            <a:r>
              <a:rPr lang="en-US" altLang="zh-CN" sz="1400" dirty="0" err="1">
                <a:solidFill>
                  <a:srgbClr val="C00000"/>
                </a:solidFill>
              </a:rPr>
              <a:t>c++</a:t>
            </a:r>
            <a:r>
              <a:rPr lang="en-US" altLang="zh-CN" sz="1400" dirty="0">
                <a:solidFill>
                  <a:srgbClr val="C00000"/>
                </a:solidFill>
              </a:rPr>
              <a:t> auto” </a:t>
            </a:r>
            <a:r>
              <a:rPr lang="zh-CN" altLang="en-US" sz="1400" dirty="0">
                <a:solidFill>
                  <a:srgbClr val="C00000"/>
                </a:solidFill>
              </a:rPr>
              <a:t>使得 </a:t>
            </a:r>
            <a:r>
              <a:rPr lang="en-US" altLang="zh-CN" sz="1400" dirty="0">
                <a:solidFill>
                  <a:srgbClr val="C00000"/>
                </a:solidFill>
              </a:rPr>
              <a:t>IDE </a:t>
            </a:r>
            <a:r>
              <a:rPr lang="zh-CN" altLang="en-US" sz="1400" dirty="0">
                <a:solidFill>
                  <a:srgbClr val="C00000"/>
                </a:solidFill>
              </a:rPr>
              <a:t>正确支持 </a:t>
            </a:r>
            <a:r>
              <a:rPr lang="en-US" altLang="zh-CN" sz="1400" dirty="0">
                <a:solidFill>
                  <a:srgbClr val="C00000"/>
                </a:solidFill>
              </a:rPr>
              <a:t>C++11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94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的新特性：默认参数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04278" y="1730636"/>
            <a:ext cx="5213664" cy="4524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函数默认参数和值 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默认参数并非编程方面的重大突破，而只是提供了一种便捷的方式。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默认参数只能定义在参数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一个申明和实现，有多个函数签名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右例申明可匹配的函数，包括：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</a:t>
            </a: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int,float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int,float,char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30265-77C1-40BA-814D-EE38205E3347}"/>
              </a:ext>
            </a:extLst>
          </p:cNvPr>
          <p:cNvSpPr txBox="1"/>
          <p:nvPr/>
        </p:nvSpPr>
        <p:spPr>
          <a:xfrm>
            <a:off x="6124647" y="1750356"/>
            <a:ext cx="5234125" cy="43088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带默认参数的函数申明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实现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9.8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7205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的字符串：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string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49859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语言字符串：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字符串是 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类型，是以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’\0’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字符结束的字符数组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/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const char *s =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plus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中处理字符数组，请使用 </a:t>
            </a:r>
            <a:r>
              <a:rPr lang="en-US" altLang="zh-CN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#include&lt;cstring&gt;</a:t>
            </a:r>
          </a:p>
          <a:p>
            <a:pPr latinLnBrk="1"/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语言字符串：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是类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作为区别，用 </a:t>
            </a:r>
            <a:r>
              <a:rPr lang="en-US" altLang="zh-CN" sz="22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cstring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en-US" altLang="zh-CN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latinLnBrk="1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阅读右边程序，思考</a:t>
            </a:r>
            <a:endParaRPr lang="en-US" altLang="zh-CN" sz="2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对象为什么必须构造？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为什么需要那么多构造方法？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s3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为什么不是赋值？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移出作用域时，对象要拆除吗？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latinLnBrk="1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latinLnBrk="1"/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87258D-B1D2-4D28-AB75-54632E94A907}"/>
              </a:ext>
            </a:extLst>
          </p:cNvPr>
          <p:cNvSpPr txBox="1"/>
          <p:nvPr/>
        </p:nvSpPr>
        <p:spPr>
          <a:xfrm>
            <a:off x="5942792" y="3214303"/>
            <a:ext cx="5436104" cy="3539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默认构造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 plus 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cstring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构造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用同类对象构造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int,char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作为参数构造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E12D2C-0BC8-43CA-9DAF-3EF4ACAD9BC3}"/>
              </a:ext>
            </a:extLst>
          </p:cNvPr>
          <p:cNvSpPr txBox="1"/>
          <p:nvPr/>
        </p:nvSpPr>
        <p:spPr>
          <a:xfrm>
            <a:off x="853476" y="6194909"/>
            <a:ext cx="405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C00000"/>
                </a:solidFill>
              </a:rPr>
              <a:t>搜索</a:t>
            </a:r>
            <a:r>
              <a:rPr lang="en-US" altLang="zh-CN" sz="1600" dirty="0">
                <a:solidFill>
                  <a:srgbClr val="C00000"/>
                </a:solidFill>
              </a:rPr>
              <a:t>”</a:t>
            </a:r>
            <a:r>
              <a:rPr lang="en-US" altLang="zh-CN" sz="1600" dirty="0" err="1">
                <a:solidFill>
                  <a:srgbClr val="C00000"/>
                </a:solidFill>
              </a:rPr>
              <a:t>c++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string</a:t>
            </a:r>
            <a:r>
              <a:rPr lang="zh-CN" altLang="en-US" sz="1600" dirty="0">
                <a:solidFill>
                  <a:srgbClr val="C00000"/>
                </a:solidFill>
              </a:rPr>
              <a:t>详解</a:t>
            </a:r>
            <a:r>
              <a:rPr lang="en-US" altLang="zh-CN" sz="1600" dirty="0">
                <a:solidFill>
                  <a:srgbClr val="C00000"/>
                </a:solidFill>
              </a:rPr>
              <a:t>” </a:t>
            </a:r>
            <a:r>
              <a:rPr lang="zh-CN" altLang="en-US" sz="1600" dirty="0">
                <a:solidFill>
                  <a:srgbClr val="C00000"/>
                </a:solidFill>
              </a:rPr>
              <a:t>了解</a:t>
            </a:r>
            <a:r>
              <a:rPr lang="en-US" altLang="zh-CN" sz="1600" dirty="0">
                <a:solidFill>
                  <a:srgbClr val="C00000"/>
                </a:solidFill>
              </a:rPr>
              <a:t>string</a:t>
            </a:r>
            <a:r>
              <a:rPr lang="zh-CN" altLang="en-US" sz="1600" dirty="0">
                <a:solidFill>
                  <a:srgbClr val="C00000"/>
                </a:solidFill>
              </a:rPr>
              <a:t>方法和运算</a:t>
            </a:r>
          </a:p>
        </p:txBody>
      </p:sp>
    </p:spTree>
    <p:extLst>
      <p:ext uri="{BB962C8B-B14F-4D97-AF65-F5344CB8AC3E}">
        <p14:creationId xmlns:p14="http://schemas.microsoft.com/office/powerpoint/2010/main" val="30336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46944" y="2025394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1907" y="2131413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827892" y="227891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5827892" y="324683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62" name="圆角矩形 61"/>
          <p:cNvSpPr/>
          <p:nvPr/>
        </p:nvSpPr>
        <p:spPr>
          <a:xfrm>
            <a:off x="6932792" y="227891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Public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private</a:t>
            </a:r>
            <a:r>
              <a:rPr lang="zh-CN" altLang="en-US" sz="2000" b="1" dirty="0"/>
              <a:t>与访问控制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932792" y="324683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构造函数与析构函数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6" name="圆角矩形 7">
            <a:extLst>
              <a:ext uri="{FF2B5EF4-FFF2-40B4-BE49-F238E27FC236}">
                <a16:creationId xmlns:a16="http://schemas.microsoft.com/office/drawing/2014/main" id="{56589135-D075-4B47-AE93-F3047A5C58B2}"/>
              </a:ext>
            </a:extLst>
          </p:cNvPr>
          <p:cNvSpPr/>
          <p:nvPr/>
        </p:nvSpPr>
        <p:spPr>
          <a:xfrm>
            <a:off x="5830392" y="4155184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19" name="圆角矩形 61">
            <a:extLst>
              <a:ext uri="{FF2B5EF4-FFF2-40B4-BE49-F238E27FC236}">
                <a16:creationId xmlns:a16="http://schemas.microsoft.com/office/drawing/2014/main" id="{4C6B3B19-FC67-4D08-962E-5A54ED7A18FB}"/>
              </a:ext>
            </a:extLst>
          </p:cNvPr>
          <p:cNvSpPr/>
          <p:nvPr/>
        </p:nvSpPr>
        <p:spPr>
          <a:xfrm>
            <a:off x="6935292" y="4155184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This</a:t>
            </a:r>
            <a:r>
              <a:rPr lang="zh-CN" altLang="en-US" sz="2000" b="1" dirty="0"/>
              <a:t>关键字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8" grpId="0" animBg="1"/>
      <p:bldP spid="9" grpId="0" animBg="1"/>
      <p:bldP spid="62" grpId="0" animBg="1"/>
      <p:bldP spid="63" grpId="0" animBg="1"/>
      <p:bldP spid="64" grpId="0"/>
      <p:bldP spid="65" grpId="0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公有（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public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）成员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成员在程序中类的外部是可访问的。可以不使用任何成员函数来设置和获取公有变量的值，如下所示：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012022-A5A8-4C4F-BB1D-8A3A748CAE97}"/>
              </a:ext>
            </a:extLst>
          </p:cNvPr>
          <p:cNvSpPr txBox="1"/>
          <p:nvPr/>
        </p:nvSpPr>
        <p:spPr>
          <a:xfrm>
            <a:off x="914400" y="2393283"/>
            <a:ext cx="92554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  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成员函数定义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83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公有（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public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）成员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8137FF-8090-4949-BA2A-54FEABB9737A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9B8949D-1770-4AF9-A641-ACEEB00DD87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学论网-矩形 1">
            <a:extLst>
              <a:ext uri="{FF2B5EF4-FFF2-40B4-BE49-F238E27FC236}">
                <a16:creationId xmlns:a16="http://schemas.microsoft.com/office/drawing/2014/main" id="{5032E5EF-75AA-449F-BAFE-74D3D2D7AE57}"/>
              </a:ext>
            </a:extLst>
          </p:cNvPr>
          <p:cNvSpPr/>
          <p:nvPr/>
        </p:nvSpPr>
        <p:spPr>
          <a:xfrm>
            <a:off x="697573" y="1600044"/>
            <a:ext cx="10661199" cy="496959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CE2984DF-CECA-4F2A-8281-79978A8D8C40}"/>
              </a:ext>
            </a:extLst>
          </p:cNvPr>
          <p:cNvSpPr txBox="1"/>
          <p:nvPr/>
        </p:nvSpPr>
        <p:spPr>
          <a:xfrm>
            <a:off x="813104" y="1672392"/>
            <a:ext cx="1046449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latinLnBrk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成员在程序中类的外部是可访问的。您可以不使用任何成员函数来设置和获取公有变量的值，如下所示：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B55DC7-CDC9-41EA-899F-39C541B46989}"/>
              </a:ext>
            </a:extLst>
          </p:cNvPr>
          <p:cNvSpPr txBox="1"/>
          <p:nvPr/>
        </p:nvSpPr>
        <p:spPr>
          <a:xfrm>
            <a:off x="1002263" y="2482020"/>
            <a:ext cx="7744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程序的主函数</a:t>
            </a:r>
            <a:r>
              <a:rPr lang="zh-CN" altLang="en-US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8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设置长度</a:t>
            </a:r>
            <a:r>
              <a:rPr lang="zh-CN" altLang="en-US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8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8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setLength</a:t>
            </a:r>
            <a:r>
              <a:rPr lang="en-US" altLang="zh-CN" sz="18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CN" sz="18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8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Length of line : </a:t>
            </a:r>
            <a:r>
              <a:rPr lang="en-US" altLang="zh-CN" sz="18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8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getLength</a:t>
            </a:r>
            <a:r>
              <a:rPr lang="en-US" altLang="zh-CN" sz="18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不使用成员函数设置长度</a:t>
            </a:r>
            <a:r>
              <a:rPr lang="zh-CN" altLang="en-US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8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8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8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OK: </a:t>
            </a:r>
            <a:r>
              <a:rPr lang="zh-CN" altLang="en-US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因为 </a:t>
            </a:r>
            <a:r>
              <a:rPr lang="en-US" altLang="zh-CN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lang="zh-CN" altLang="en-US" sz="1800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是公有的</a:t>
            </a:r>
            <a:endParaRPr lang="en-US" altLang="zh-CN" sz="1800" b="0" i="0" dirty="0">
              <a:solidFill>
                <a:srgbClr val="AA55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800" dirty="0">
                <a:solidFill>
                  <a:srgbClr val="AA5500"/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8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Length of line : </a:t>
            </a:r>
            <a:r>
              <a:rPr lang="en-US" altLang="zh-CN" sz="18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altLang="zh-CN" sz="18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</a:t>
            </a:r>
            <a:r>
              <a:rPr lang="en-US" altLang="zh-CN" sz="18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8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8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8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BD1652-BD1B-4D00-944F-3E10D4744D2A}"/>
              </a:ext>
            </a:extLst>
          </p:cNvPr>
          <p:cNvSpPr txBox="1"/>
          <p:nvPr/>
        </p:nvSpPr>
        <p:spPr>
          <a:xfrm>
            <a:off x="9051637" y="3747736"/>
            <a:ext cx="2153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Length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of line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Length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of line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: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10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35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9" grpId="0" bldLvl="0" animBg="1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3841</Words>
  <Application>Microsoft Office PowerPoint</Application>
  <PresentationFormat>宽屏</PresentationFormat>
  <Paragraphs>538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 Unicode MS</vt:lpstr>
      <vt:lpstr>Impact MT Std</vt:lpstr>
      <vt:lpstr>Menlo</vt:lpstr>
      <vt:lpstr>等线</vt:lpstr>
      <vt:lpstr>等线 Light</vt:lpstr>
      <vt:lpstr>宋体</vt:lpstr>
      <vt:lpstr>微软雅黑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dell</cp:lastModifiedBy>
  <cp:revision>226</cp:revision>
  <dcterms:created xsi:type="dcterms:W3CDTF">2016-11-24T09:20:00Z</dcterms:created>
  <dcterms:modified xsi:type="dcterms:W3CDTF">2022-03-03T14:03:34Z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7E38F6AF0AEB4547AE4ACB4243E3DBEC</vt:lpwstr>
  </property>
</Properties>
</file>