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1" r:id="rId4"/>
    <p:sldId id="270" r:id="rId5"/>
    <p:sldId id="302" r:id="rId6"/>
    <p:sldId id="299" r:id="rId7"/>
    <p:sldId id="271" r:id="rId8"/>
    <p:sldId id="300" r:id="rId9"/>
    <p:sldId id="303" r:id="rId10"/>
    <p:sldId id="301" r:id="rId11"/>
    <p:sldId id="272" r:id="rId12"/>
    <p:sldId id="262" r:id="rId13"/>
    <p:sldId id="304" r:id="rId14"/>
    <p:sldId id="274" r:id="rId15"/>
    <p:sldId id="305" r:id="rId16"/>
    <p:sldId id="275" r:id="rId17"/>
    <p:sldId id="308" r:id="rId18"/>
    <p:sldId id="306" r:id="rId19"/>
    <p:sldId id="309" r:id="rId20"/>
    <p:sldId id="307" r:id="rId21"/>
    <p:sldId id="310" r:id="rId22"/>
    <p:sldId id="311" r:id="rId23"/>
    <p:sldId id="312" r:id="rId24"/>
    <p:sldId id="313" r:id="rId25"/>
    <p:sldId id="276" r:id="rId26"/>
    <p:sldId id="314" r:id="rId27"/>
    <p:sldId id="31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5780" autoAdjust="0"/>
  </p:normalViewPr>
  <p:slideViewPr>
    <p:cSldViewPr snapToGrid="0">
      <p:cViewPr varScale="1">
        <p:scale>
          <a:sx n="83" d="100"/>
          <a:sy n="83" d="100"/>
        </p:scale>
        <p:origin x="545" y="43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31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63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39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13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50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87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28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8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72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4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92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55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55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36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97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4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2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4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1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1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9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数据抽象和类</a:t>
            </a:r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6000" dirty="0"/>
              <a:t> </a:t>
            </a:r>
            <a:br>
              <a:rPr lang="zh-CN" altLang="en-US" sz="6000" dirty="0"/>
            </a:b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75305" y="5644929"/>
            <a:ext cx="170586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10498" y="5644929"/>
            <a:ext cx="283758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类的例子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A524B8-1C38-4731-B3F0-1326EE1F47C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学论网-矩形 1">
            <a:extLst>
              <a:ext uri="{FF2B5EF4-FFF2-40B4-BE49-F238E27FC236}">
                <a16:creationId xmlns:a16="http://schemas.microsoft.com/office/drawing/2014/main" id="{7B60B25A-6BC0-43EE-A858-5551A30FDA53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5" name="学论网-www.xuelun.me">
            <a:extLst>
              <a:ext uri="{FF2B5EF4-FFF2-40B4-BE49-F238E27FC236}">
                <a16:creationId xmlns:a16="http://schemas.microsoft.com/office/drawing/2014/main" id="{215BBAB4-E866-4398-9226-E535794E4AD6}"/>
              </a:ext>
            </a:extLst>
          </p:cNvPr>
          <p:cNvSpPr txBox="1"/>
          <p:nvPr/>
        </p:nvSpPr>
        <p:spPr>
          <a:xfrm>
            <a:off x="833228" y="1663405"/>
            <a:ext cx="4743113" cy="4448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类定义是以关键字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开头，后跟类的名称。类的主体是包含在一对花括号中。类定义后必须跟着一个分号或一个声明列表。例如，我们使用关键字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定义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数据类型，如右所示。</a:t>
            </a:r>
            <a:endParaRPr lang="en-US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48F8EA-D99B-41F3-8216-BE782CA4149B}"/>
              </a:ext>
            </a:extLst>
          </p:cNvPr>
          <p:cNvSpPr txBox="1"/>
          <p:nvPr/>
        </p:nvSpPr>
        <p:spPr>
          <a:xfrm>
            <a:off x="5576341" y="1528840"/>
            <a:ext cx="8184629" cy="472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Date</a:t>
            </a: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Set( int, int, int 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getMonth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getDay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getYear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Print()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Increment();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Decrement();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month;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day;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year;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86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14" grpId="0" bldLvl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32089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648348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类的例子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A524B8-1C38-4731-B3F0-1326EE1F47C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学论网-矩形 1">
            <a:extLst>
              <a:ext uri="{FF2B5EF4-FFF2-40B4-BE49-F238E27FC236}">
                <a16:creationId xmlns:a16="http://schemas.microsoft.com/office/drawing/2014/main" id="{7B60B25A-6BC0-43EE-A858-5551A30FDA53}"/>
              </a:ext>
            </a:extLst>
          </p:cNvPr>
          <p:cNvSpPr/>
          <p:nvPr/>
        </p:nvSpPr>
        <p:spPr>
          <a:xfrm>
            <a:off x="425753" y="1385583"/>
            <a:ext cx="10933020" cy="5184053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5" name="学论网-www.xuelun.me">
            <a:extLst>
              <a:ext uri="{FF2B5EF4-FFF2-40B4-BE49-F238E27FC236}">
                <a16:creationId xmlns:a16="http://schemas.microsoft.com/office/drawing/2014/main" id="{215BBAB4-E866-4398-9226-E535794E4AD6}"/>
              </a:ext>
            </a:extLst>
          </p:cNvPr>
          <p:cNvSpPr txBox="1"/>
          <p:nvPr/>
        </p:nvSpPr>
        <p:spPr>
          <a:xfrm>
            <a:off x="721204" y="1495826"/>
            <a:ext cx="4743113" cy="48070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609600" indent="-609600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中列出类的成员。类的成员包括：</a:t>
            </a:r>
          </a:p>
          <a:p>
            <a:pPr marL="609600" indent="-609600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：一般说来，数据成员是</a:t>
            </a:r>
            <a:r>
              <a:rPr lang="zh-CN" altLang="en-US" sz="16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需要隐藏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的对象；即外部的程序是不能直接访问这些数据的，应该通过函数成员来访问这些数据。所以一般情况下，数据成员通过关键字</a:t>
            </a:r>
            <a:r>
              <a:rPr lang="en-US" altLang="zh-CN" sz="16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声明为私有成员（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member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609600" indent="-609600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函数成员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：通过关键字</a:t>
            </a:r>
            <a:r>
              <a:rPr lang="en-US" altLang="zh-CN" sz="16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声明为公有成员（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member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）。外部程序可以访问共有成员，但无法访问私有成员。</a:t>
            </a:r>
          </a:p>
          <a:p>
            <a:pPr marL="609600" indent="-609600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16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类的使用者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（即用户代码，简称用户）而言，</a:t>
            </a:r>
            <a:r>
              <a:rPr lang="zh-CN" altLang="en-US" sz="16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只需要获得</a:t>
            </a:r>
            <a:r>
              <a:rPr lang="en-US" altLang="zh-CN" sz="1600" dirty="0" err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，即可调用类对象的公有函数访问其内部的数据成员。使用者无法直接访问私有成员，也无需知晓公有函数的内部实现。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C543BE-0D49-452C-B09F-627950CE422E}"/>
              </a:ext>
            </a:extLst>
          </p:cNvPr>
          <p:cNvSpPr txBox="1"/>
          <p:nvPr/>
        </p:nvSpPr>
        <p:spPr>
          <a:xfrm>
            <a:off x="5576341" y="1528840"/>
            <a:ext cx="6482129" cy="471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Date</a:t>
            </a:r>
            <a:r>
              <a:rPr lang="en-US" altLang="zh-CN" dirty="0">
                <a:solidFill>
                  <a:srgbClr val="99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Set( int, int, int 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getMonth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getDay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getYear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Print()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Increment();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Decrement();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month;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day;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year;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25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14" grpId="0" bldLvl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结构体与类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765400" y="1947157"/>
            <a:ext cx="10525544" cy="38018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只能包含变量，而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除了可以包含变量，还可以包含函数。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是用来处理成员变量的函数，在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语言中，我们将它放在了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Date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外面，它和成员变量是分离的；而在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中，我们将它放在了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Date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内部，使它和成员变量聚集在一起，看起来更像一个整体。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8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结构体、类与对象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780125" y="1583845"/>
            <a:ext cx="6205026" cy="49207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结构体和类都可以看做一种由用户自己定义的复杂数据类型，在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语言中可以通过结构体名来定义变量，在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中可以通过类名来定义变量。不同的是，通过结构体定义出来的变量还是叫变量，而通过类定义出来的变量有了新的名称，叫做对象（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在右边代码中，我们先通过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关键字定义了一个类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，然后又通过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类创建了一个对象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119D98-9C89-473B-A3F9-0DF82F660606}"/>
              </a:ext>
            </a:extLst>
          </p:cNvPr>
          <p:cNvSpPr txBox="1"/>
          <p:nvPr/>
        </p:nvSpPr>
        <p:spPr>
          <a:xfrm>
            <a:off x="6985151" y="1528840"/>
            <a:ext cx="6482129" cy="505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Date </a:t>
            </a: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set( int, int, int 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getMonth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getDay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getYear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print()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increment();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decrement();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month;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day;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year;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DATE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date</a:t>
            </a: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44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成员函数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527539" y="1600044"/>
            <a:ext cx="10831234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697573" y="1730636"/>
            <a:ext cx="6123080" cy="40173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类的成员函数是指那些把定义和原型写在类定义内部的函数，就像类定义中的其他变量一样。类成员函数是类的一个成员，它可以操作类的任意对象，可以访问对象中的所有成员。</a:t>
            </a:r>
          </a:p>
          <a:p>
            <a:pPr latinLnBrk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让我们看看之前定义的类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，现在我们要使用成员函数来访问类的成员，而不是直接访问这些类的成员。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A25694-C64D-4B68-A27F-918B063EB0E0}"/>
              </a:ext>
            </a:extLst>
          </p:cNvPr>
          <p:cNvSpPr txBox="1"/>
          <p:nvPr/>
        </p:nvSpPr>
        <p:spPr>
          <a:xfrm>
            <a:off x="6820653" y="1619587"/>
            <a:ext cx="6482129" cy="4052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Date</a:t>
            </a:r>
            <a:r>
              <a:rPr lang="en-US" altLang="zh-CN" dirty="0">
                <a:solidFill>
                  <a:srgbClr val="99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set( int, int, int 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getMonth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getDay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getYear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print() const;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increment();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void decrement();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int month,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day,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year;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8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成员函数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527539" y="1600044"/>
            <a:ext cx="10831234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697573" y="1730636"/>
            <a:ext cx="5219378" cy="4448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成员函数可以定义在类定义内部，或者单独使用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范围解析运算符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来定义。在类定义中定义的成员函数把函数声明为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的，即便没有使用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inline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标识符。所以可以按照如下方式定义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set( int  , int  , int  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A18C8-4309-4940-8A4B-D1479E67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617" y="1954190"/>
            <a:ext cx="5219378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DATE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: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et(int newYear,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newMonth,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newDay )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month = newMonth;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day = newDay;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year = newYear;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……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private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: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……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};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70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成员函数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975346" y="3007037"/>
            <a:ext cx="4211251" cy="18710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也可以在类的外部使用</a:t>
            </a:r>
            <a:r>
              <a:rPr lang="zh-CN" altLang="en-US" sz="2800" b="1" dirty="0"/>
              <a:t>范围解析运算符 </a:t>
            </a:r>
            <a:r>
              <a:rPr lang="en-US" altLang="zh-CN" sz="2800" b="1" dirty="0"/>
              <a:t>::</a:t>
            </a:r>
            <a:r>
              <a:rPr lang="zh-CN" altLang="en-US" sz="2800" dirty="0"/>
              <a:t> 定义该函数，如右所示。</a:t>
            </a:r>
            <a:endParaRPr lang="en-US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F4ECB9-877B-4A13-9FB3-DF739DBB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202" y="1600044"/>
            <a:ext cx="564257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D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: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(int newYear,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newMonth,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newDay 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……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private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: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……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};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  <a:ea typeface="Roboto Mono"/>
              </a:rPr>
              <a:t>D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  <a:ea typeface="Roboto Mono"/>
              </a:rPr>
              <a:t>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::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(int newYear,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newMonth,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newDay )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month = newMonth;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day = newDay;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year = newYear;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Date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类中成员函数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9C1DDA3-FD1E-43DA-9CAE-873F6E6D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137" y="2186121"/>
            <a:ext cx="40322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"</a:t>
            </a:r>
            <a:r>
              <a:rPr lang="en-US" altLang="zh-CN" sz="2000" dirty="0" err="1">
                <a:latin typeface="Consolas" panose="020B0609020204030204" pitchFamily="49" charset="0"/>
              </a:rPr>
              <a:t>Date.h</a:t>
            </a:r>
            <a:r>
              <a:rPr lang="en-US" altLang="zh-CN" sz="2000" dirty="0">
                <a:latin typeface="Consolas" panose="020B0609020204030204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</a:t>
            </a:r>
            <a:r>
              <a:rPr lang="en-US" altLang="zh-CN" sz="2000" dirty="0" err="1">
                <a:latin typeface="Consolas" panose="020B0609020204030204" pitchFamily="49" charset="0"/>
              </a:rPr>
              <a:t>DaysInMonth</a:t>
            </a:r>
            <a:r>
              <a:rPr lang="en-US" altLang="zh-CN" sz="2000" dirty="0">
                <a:latin typeface="Consolas" panose="020B0609020204030204" pitchFamily="49" charset="0"/>
              </a:rPr>
              <a:t>( int, int );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Date::set(int </a:t>
            </a:r>
            <a:r>
              <a:rPr lang="en-US" altLang="zh-CN" sz="2000" dirty="0" err="1">
                <a:latin typeface="Consolas" panose="020B0609020204030204" pitchFamily="49" charset="0"/>
              </a:rPr>
              <a:t>newYear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              int </a:t>
            </a:r>
            <a:r>
              <a:rPr lang="en-US" altLang="zh-CN" sz="2000" dirty="0" err="1">
                <a:latin typeface="Consolas" panose="020B0609020204030204" pitchFamily="49" charset="0"/>
              </a:rPr>
              <a:t>newMonth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              int </a:t>
            </a:r>
            <a:r>
              <a:rPr lang="en-US" altLang="zh-CN" sz="2000" dirty="0" err="1">
                <a:latin typeface="Consolas" panose="020B0609020204030204" pitchFamily="49" charset="0"/>
              </a:rPr>
              <a:t>newDay</a:t>
            </a:r>
            <a:r>
              <a:rPr lang="en-US" altLang="zh-CN" sz="200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  }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2AAE5159-90B7-4391-A880-440AADBD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172" y="1878344"/>
            <a:ext cx="759002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Date::</a:t>
            </a:r>
            <a:r>
              <a:rPr lang="en-US" altLang="zh-CN" sz="2000" dirty="0" err="1">
                <a:latin typeface="Consolas" panose="020B0609020204030204" pitchFamily="49" charset="0"/>
              </a:rPr>
              <a:t>getMonth</a:t>
            </a:r>
            <a:r>
              <a:rPr lang="en-US" altLang="zh-CN" sz="2000" dirty="0">
                <a:latin typeface="Consolas" panose="020B0609020204030204" pitchFamily="49" charset="0"/>
              </a:rPr>
              <a:t>() const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Date::</a:t>
            </a:r>
            <a:r>
              <a:rPr lang="en-US" altLang="zh-CN" sz="2000" dirty="0" err="1">
                <a:latin typeface="Consolas" panose="020B0609020204030204" pitchFamily="49" charset="0"/>
              </a:rPr>
              <a:t>getDay</a:t>
            </a:r>
            <a:r>
              <a:rPr lang="en-US" altLang="zh-CN" sz="2000" dirty="0">
                <a:latin typeface="Consolas" panose="020B0609020204030204" pitchFamily="49" charset="0"/>
              </a:rPr>
              <a:t>() const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Date::</a:t>
            </a:r>
            <a:r>
              <a:rPr lang="en-US" altLang="zh-CN" sz="2000" dirty="0" err="1">
                <a:latin typeface="Consolas" panose="020B0609020204030204" pitchFamily="49" charset="0"/>
              </a:rPr>
              <a:t>getYear</a:t>
            </a:r>
            <a:r>
              <a:rPr lang="en-US" altLang="zh-CN" sz="2000" dirty="0">
                <a:latin typeface="Consolas" panose="020B0609020204030204" pitchFamily="49" charset="0"/>
              </a:rPr>
              <a:t>() const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Date::Print() const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Date::Increment()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Date::Decrement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DaysInMonth</a:t>
            </a:r>
            <a:r>
              <a:rPr lang="en-US" altLang="zh-CN" sz="2000" dirty="0">
                <a:latin typeface="Consolas" panose="020B0609020204030204" pitchFamily="49" charset="0"/>
              </a:rPr>
              <a:t>(  int </a:t>
            </a:r>
            <a:r>
              <a:rPr lang="en-US" altLang="zh-CN" sz="2000" dirty="0" err="1">
                <a:latin typeface="Consolas" panose="020B0609020204030204" pitchFamily="49" charset="0"/>
              </a:rPr>
              <a:t>mo</a:t>
            </a:r>
            <a:r>
              <a:rPr lang="en-US" altLang="zh-CN" sz="2000" dirty="0">
                <a:latin typeface="Consolas" panose="020B0609020204030204" pitchFamily="49" charset="0"/>
              </a:rPr>
              <a:t>,  int </a:t>
            </a:r>
            <a:r>
              <a:rPr lang="en-US" altLang="zh-CN" sz="2000" dirty="0" err="1">
                <a:latin typeface="Consolas" panose="020B0609020204030204" pitchFamily="49" charset="0"/>
              </a:rPr>
              <a:t>yr</a:t>
            </a:r>
            <a:r>
              <a:rPr lang="en-US" altLang="zh-CN" sz="2000" dirty="0">
                <a:latin typeface="Consolas" panose="020B0609020204030204" pitchFamily="49" charset="0"/>
              </a:rPr>
              <a:t>  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  }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27EF7F-C1D7-4B83-90AF-899FC372921D}"/>
              </a:ext>
            </a:extLst>
          </p:cNvPr>
          <p:cNvCxnSpPr/>
          <p:nvPr/>
        </p:nvCxnSpPr>
        <p:spPr>
          <a:xfrm>
            <a:off x="5546361" y="1878344"/>
            <a:ext cx="0" cy="4401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其他成员函数实现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B943CDAC-0A10-4443-B639-6193DE3BD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28" y="1718006"/>
            <a:ext cx="8064500" cy="473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990000"/>
                </a:solidFill>
                <a:latin typeface="Consolas" panose="020B0609020204030204" pitchFamily="49" charset="0"/>
              </a:rPr>
              <a:t>//Date.cpp  the implementation of each member //function of Date.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void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  <a:ea typeface="Roboto Mono"/>
              </a:rPr>
              <a:t>D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Consolas" panose="020B0609020204030204" pitchFamily="49" charset="0"/>
                <a:ea typeface="Roboto Mono"/>
              </a:rPr>
              <a:t>ate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::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et</a:t>
            </a:r>
            <a:r>
              <a:rPr lang="en-US" altLang="zh-CN" sz="2400" dirty="0">
                <a:latin typeface="Consolas" panose="020B0609020204030204" pitchFamily="49" charset="0"/>
              </a:rPr>
              <a:t>(int </a:t>
            </a:r>
            <a:r>
              <a:rPr lang="en-US" altLang="zh-CN" sz="2400" dirty="0" err="1">
                <a:latin typeface="Consolas" panose="020B0609020204030204" pitchFamily="49" charset="0"/>
              </a:rPr>
              <a:t>newYear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       int </a:t>
            </a:r>
            <a:r>
              <a:rPr lang="en-US" altLang="zh-CN" sz="2400" dirty="0" err="1">
                <a:latin typeface="Consolas" panose="020B0609020204030204" pitchFamily="49" charset="0"/>
              </a:rPr>
              <a:t>newMonth</a:t>
            </a:r>
            <a:r>
              <a:rPr lang="en-US" altLang="zh-CN" sz="2400" dirty="0">
                <a:latin typeface="Consolas" panose="020B0609020204030204" pitchFamily="49" charset="0"/>
              </a:rPr>
              <a:t>,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       int </a:t>
            </a:r>
            <a:r>
              <a:rPr lang="en-US" altLang="zh-CN" sz="2400" dirty="0" err="1">
                <a:latin typeface="Consolas" panose="020B0609020204030204" pitchFamily="49" charset="0"/>
              </a:rPr>
              <a:t>newDay</a:t>
            </a:r>
            <a:r>
              <a:rPr lang="en-US" altLang="zh-CN" sz="2400" dirty="0">
                <a:latin typeface="Consolas" panose="020B0609020204030204" pitchFamily="49" charset="0"/>
              </a:rPr>
              <a:t> ) {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month = </a:t>
            </a:r>
            <a:r>
              <a:rPr lang="en-US" altLang="zh-CN" sz="2400" dirty="0" err="1">
                <a:latin typeface="Consolas" panose="020B0609020204030204" pitchFamily="49" charset="0"/>
              </a:rPr>
              <a:t>newMonth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day = </a:t>
            </a:r>
            <a:r>
              <a:rPr lang="en-US" altLang="zh-CN" sz="2400" dirty="0" err="1">
                <a:latin typeface="Consolas" panose="020B0609020204030204" pitchFamily="49" charset="0"/>
              </a:rPr>
              <a:t>newDay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year = </a:t>
            </a:r>
            <a:r>
              <a:rPr lang="en-US" altLang="zh-CN" sz="2400" dirty="0" err="1">
                <a:latin typeface="Consolas" panose="020B0609020204030204" pitchFamily="49" charset="0"/>
              </a:rPr>
              <a:t>newYear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9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其他成员函数实现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815948C-043C-4493-9211-F07AD8DA4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48" y="1650886"/>
            <a:ext cx="8351837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//Date.cpp  the implementation of each member function of //Date.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Date::</a:t>
            </a:r>
            <a:r>
              <a:rPr lang="en-US" altLang="zh-CN" sz="2000" dirty="0" err="1">
                <a:latin typeface="Consolas" panose="020B0609020204030204" pitchFamily="49" charset="0"/>
              </a:rPr>
              <a:t>getMonth</a:t>
            </a:r>
            <a:r>
              <a:rPr lang="en-US" altLang="zh-CN" sz="2000" dirty="0">
                <a:latin typeface="Consolas" panose="020B0609020204030204" pitchFamily="49" charset="0"/>
              </a:rPr>
              <a:t>() const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return month;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Date::</a:t>
            </a:r>
            <a:r>
              <a:rPr lang="en-US" altLang="zh-CN" sz="2000" dirty="0" err="1">
                <a:latin typeface="Consolas" panose="020B0609020204030204" pitchFamily="49" charset="0"/>
              </a:rPr>
              <a:t>getDay</a:t>
            </a:r>
            <a:r>
              <a:rPr lang="en-US" altLang="zh-CN" sz="2000" dirty="0">
                <a:latin typeface="Consolas" panose="020B0609020204030204" pitchFamily="49" charset="0"/>
              </a:rPr>
              <a:t>() const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return day;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Date::</a:t>
            </a:r>
            <a:r>
              <a:rPr lang="en-US" altLang="zh-CN" sz="2000" dirty="0" err="1">
                <a:latin typeface="Consolas" panose="020B0609020204030204" pitchFamily="49" charset="0"/>
              </a:rPr>
              <a:t>getYear</a:t>
            </a:r>
            <a:r>
              <a:rPr lang="en-US" altLang="zh-CN" sz="2000" dirty="0">
                <a:latin typeface="Consolas" panose="020B0609020204030204" pitchFamily="49" charset="0"/>
              </a:rPr>
              <a:t>() const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return year;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7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69631" y="197844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5334" y="2159143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47656" y="210002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447656" y="3067954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447656" y="403587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552556" y="210002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基本概念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552556" y="3067954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结构体、类与对象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552556" y="403587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成员函数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59" grpId="0" animBg="1"/>
      <p:bldP spid="60" grpId="0" animBg="1"/>
      <p:bldP spid="61" grpId="0" animBg="1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其他成员函数实现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8FAEF6-DE14-42C5-AE85-FF56435CB312}"/>
              </a:ext>
            </a:extLst>
          </p:cNvPr>
          <p:cNvSpPr txBox="1"/>
          <p:nvPr/>
        </p:nvSpPr>
        <p:spPr>
          <a:xfrm>
            <a:off x="980439" y="1564453"/>
            <a:ext cx="9826941" cy="44781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//Date.cpp  the implementation of each member function of //DATE.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void Date::print() const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switch (month)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case 1 : </a:t>
            </a:r>
            <a:r>
              <a:rPr lang="en-US" altLang="zh-CN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&lt;&lt; "January";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   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case 2 : </a:t>
            </a:r>
            <a:r>
              <a:rPr lang="en-US" altLang="zh-CN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&lt;&lt; "February";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   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    case 12 : </a:t>
            </a:r>
            <a:r>
              <a:rPr lang="en-US" altLang="zh-CN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&lt;&lt; "December";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&lt;&lt; ' ' &lt;&lt; day &lt;&lt; ", " &lt;&lt; year &lt;&lt; </a:t>
            </a:r>
            <a:r>
              <a:rPr lang="en-US" altLang="zh-CN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&lt;&lt; </a:t>
            </a:r>
            <a:r>
              <a:rPr lang="en-US" altLang="zh-CN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7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其他成员函数实现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7651389D-8FE6-4DA7-BF29-B79F81CC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72" y="1528840"/>
            <a:ext cx="10086833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//Date.cpp  the implementation of each member function of Date.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Date::increment()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day++;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if (day &gt; </a:t>
            </a:r>
            <a:r>
              <a:rPr lang="en-US" altLang="zh-CN" sz="2000" dirty="0" err="1">
                <a:latin typeface="Consolas" panose="020B0609020204030204" pitchFamily="49" charset="0"/>
              </a:rPr>
              <a:t>DaysInMonth</a:t>
            </a:r>
            <a:r>
              <a:rPr lang="en-US" altLang="zh-CN" sz="2000" dirty="0">
                <a:latin typeface="Consolas" panose="020B0609020204030204" pitchFamily="49" charset="0"/>
              </a:rPr>
              <a:t>(month, year))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day =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month++;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if (month &gt; 12)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month =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year++;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其他成员函数实现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1F2EA26-1F1A-43E0-8145-8AF4D672C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73" y="1528601"/>
            <a:ext cx="8820150" cy="51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//Date.cpp  the implementation of each member function of Date.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Date::decrement()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  day--;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if ( day == 0 )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if( month == 1 )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{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day = 31;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month = 12;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year--;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month--;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day = </a:t>
            </a:r>
            <a:r>
              <a:rPr lang="en-US" altLang="zh-CN" sz="1800" dirty="0" err="1">
                <a:latin typeface="Consolas" panose="020B0609020204030204" pitchFamily="49" charset="0"/>
              </a:rPr>
              <a:t>DaysInMonth</a:t>
            </a:r>
            <a:r>
              <a:rPr lang="en-US" altLang="zh-CN" sz="1800" dirty="0">
                <a:latin typeface="Consolas" panose="020B0609020204030204" pitchFamily="49" charset="0"/>
              </a:rPr>
              <a:t>( month, year 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0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其他成员函数实现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12B7BC9-54D7-4F12-AA78-4BCEB03D5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73" y="1614933"/>
            <a:ext cx="10141973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//Date.cpp  the implementation of the auxiliary function  </a:t>
            </a:r>
            <a:r>
              <a:rPr lang="en-US" altLang="zh-CN" sz="1800" dirty="0" err="1">
                <a:solidFill>
                  <a:srgbClr val="990000"/>
                </a:solidFill>
                <a:latin typeface="Consolas" panose="020B0609020204030204" pitchFamily="49" charset="0"/>
              </a:rPr>
              <a:t>DaysInMonth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</a:t>
            </a:r>
            <a:r>
              <a:rPr lang="en-US" altLang="zh-CN" sz="1800" dirty="0" err="1">
                <a:latin typeface="Consolas" panose="020B0609020204030204" pitchFamily="49" charset="0"/>
              </a:rPr>
              <a:t>DaysInMonth</a:t>
            </a:r>
            <a:r>
              <a:rPr lang="en-US" altLang="zh-CN" sz="1800" dirty="0">
                <a:latin typeface="Consolas" panose="020B0609020204030204" pitchFamily="49" charset="0"/>
              </a:rPr>
              <a:t>( /* in */ int </a:t>
            </a:r>
            <a:r>
              <a:rPr lang="en-US" altLang="zh-CN" sz="1800" dirty="0" err="1">
                <a:latin typeface="Consolas" panose="020B0609020204030204" pitchFamily="49" charset="0"/>
              </a:rPr>
              <a:t>mo</a:t>
            </a:r>
            <a:r>
              <a:rPr lang="en-US" altLang="zh-CN" sz="1800" dirty="0">
                <a:latin typeface="Consolas" panose="020B0609020204030204" pitchFamily="49" charset="0"/>
              </a:rPr>
              <a:t>, /* in */ int </a:t>
            </a:r>
            <a:r>
              <a:rPr lang="en-US" altLang="zh-CN" sz="1800" dirty="0" err="1">
                <a:latin typeface="Consolas" panose="020B0609020204030204" pitchFamily="49" charset="0"/>
              </a:rPr>
              <a:t>yr</a:t>
            </a:r>
            <a:r>
              <a:rPr lang="en-US" altLang="zh-CN" sz="1800" dirty="0">
                <a:latin typeface="Consolas" panose="020B0609020204030204" pitchFamily="49" charset="0"/>
              </a:rPr>
              <a:t>  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switch (</a:t>
            </a:r>
            <a:r>
              <a:rPr lang="en-US" altLang="zh-CN" sz="1800" dirty="0" err="1">
                <a:latin typeface="Consolas" panose="020B0609020204030204" pitchFamily="49" charset="0"/>
              </a:rPr>
              <a:t>mo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case 1: case 3: case 5: case 7: case 8: case 10: case 12: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 return 31;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case 4: case 6: case 9: case 11: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return 30;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case 2: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if ((</a:t>
            </a:r>
            <a:r>
              <a:rPr lang="en-US" altLang="zh-CN" sz="1800" dirty="0" err="1">
                <a:latin typeface="Consolas" panose="020B0609020204030204" pitchFamily="49" charset="0"/>
              </a:rPr>
              <a:t>yr</a:t>
            </a:r>
            <a:r>
              <a:rPr lang="en-US" altLang="zh-CN" sz="1800" dirty="0">
                <a:latin typeface="Consolas" panose="020B0609020204030204" pitchFamily="49" charset="0"/>
              </a:rPr>
              <a:t> % 4 == 0 &amp;&amp; </a:t>
            </a:r>
            <a:r>
              <a:rPr lang="en-US" altLang="zh-CN" sz="1800" dirty="0" err="1">
                <a:latin typeface="Consolas" panose="020B0609020204030204" pitchFamily="49" charset="0"/>
              </a:rPr>
              <a:t>yr</a:t>
            </a:r>
            <a:r>
              <a:rPr lang="en-US" altLang="zh-CN" sz="1800" dirty="0">
                <a:latin typeface="Consolas" panose="020B0609020204030204" pitchFamily="49" charset="0"/>
              </a:rPr>
              <a:t> % 100 != 0) ||</a:t>
            </a:r>
            <a:r>
              <a:rPr lang="en-US" altLang="zh-CN" sz="1800" dirty="0" err="1">
                <a:latin typeface="Consolas" panose="020B0609020204030204" pitchFamily="49" charset="0"/>
              </a:rPr>
              <a:t>yr</a:t>
            </a:r>
            <a:r>
              <a:rPr lang="en-US" altLang="zh-CN" sz="1800" dirty="0">
                <a:latin typeface="Consolas" panose="020B0609020204030204" pitchFamily="49" charset="0"/>
              </a:rPr>
              <a:t> % 400 == 0)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 return 29;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 return 28;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4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成员函数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1023036" y="2019005"/>
            <a:ext cx="10145927" cy="42852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609600" indent="-609600">
              <a:lnSpc>
                <a:spcPct val="14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Date.cpp</a:t>
            </a:r>
            <a:r>
              <a:rPr lang="zh-CN" altLang="en-US" sz="2000" dirty="0"/>
              <a:t>文件开头需要加入预处理命令</a:t>
            </a:r>
          </a:p>
          <a:p>
            <a:pPr marL="609600" indent="-609600">
              <a:lnSpc>
                <a:spcPct val="140000"/>
              </a:lnSpc>
            </a:pPr>
            <a:r>
              <a:rPr lang="zh-CN" altLang="en-US" sz="2000" dirty="0"/>
              <a:t>                                </a:t>
            </a:r>
            <a:r>
              <a:rPr lang="en-US" altLang="zh-CN" sz="2000" dirty="0">
                <a:solidFill>
                  <a:schemeClr val="hlink"/>
                </a:solidFill>
              </a:rPr>
              <a:t>#include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dirty="0" err="1">
                <a:solidFill>
                  <a:schemeClr val="hlink"/>
                </a:solidFill>
              </a:rPr>
              <a:t>Date.h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”</a:t>
            </a:r>
            <a:endParaRPr lang="en-US" altLang="zh-CN" sz="2000" dirty="0">
              <a:solidFill>
                <a:schemeClr val="hlink"/>
              </a:solidFill>
            </a:endParaRPr>
          </a:p>
          <a:p>
            <a:pPr marL="609600" indent="-609600">
              <a:lnSpc>
                <a:spcPct val="14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这是因为在</a:t>
            </a:r>
            <a:r>
              <a:rPr lang="en-US" altLang="zh-CN" sz="2000" dirty="0"/>
              <a:t>Date.cpp</a:t>
            </a:r>
            <a:r>
              <a:rPr lang="zh-CN" altLang="en-US" sz="2000" dirty="0"/>
              <a:t>中要用到用户自定义的标识符</a:t>
            </a:r>
            <a:r>
              <a:rPr lang="en-US" altLang="zh-CN" sz="2000" dirty="0"/>
              <a:t>Date</a:t>
            </a:r>
            <a:r>
              <a:rPr lang="zh-CN" altLang="en-US" sz="2000" dirty="0"/>
              <a:t>，而它的定义在</a:t>
            </a:r>
            <a:r>
              <a:rPr lang="en-US" altLang="zh-CN" sz="2000" dirty="0" err="1"/>
              <a:t>Date.h</a:t>
            </a:r>
            <a:r>
              <a:rPr lang="zh-CN" altLang="en-US" sz="2000" dirty="0"/>
              <a:t>中。</a:t>
            </a:r>
          </a:p>
          <a:p>
            <a:pPr marL="609600" indent="-609600">
              <a:lnSpc>
                <a:spcPct val="140000"/>
              </a:lnSpc>
            </a:pPr>
            <a:r>
              <a:rPr lang="zh-CN" altLang="en-US" sz="2000" dirty="0"/>
              <a:t>在</a:t>
            </a:r>
            <a:r>
              <a:rPr lang="en-US" altLang="zh-CN" sz="2000" dirty="0" err="1"/>
              <a:t>Date.h</a:t>
            </a:r>
            <a:r>
              <a:rPr lang="zh-CN" altLang="en-US" sz="2000" dirty="0"/>
              <a:t>中，各函数原型是在</a:t>
            </a:r>
            <a:r>
              <a:rPr lang="en-US" altLang="zh-CN" sz="2000" dirty="0"/>
              <a:t>{}</a:t>
            </a:r>
            <a:r>
              <a:rPr lang="zh-CN" altLang="en-US" sz="2000" dirty="0"/>
              <a:t>中的。根据标识符的作用域规则，它们的作用范围仅在类定义中，而不包括</a:t>
            </a:r>
            <a:r>
              <a:rPr lang="en-US" altLang="zh-CN" sz="2000" dirty="0"/>
              <a:t>Date.cpp</a:t>
            </a:r>
            <a:r>
              <a:rPr lang="zh-CN" altLang="en-US" sz="2000" dirty="0"/>
              <a:t>。因此在</a:t>
            </a:r>
            <a:r>
              <a:rPr lang="en-US" altLang="zh-CN" sz="2000" dirty="0"/>
              <a:t>Date.cpp</a:t>
            </a:r>
            <a:r>
              <a:rPr lang="zh-CN" altLang="en-US" sz="2000" dirty="0"/>
              <a:t>中需要利用作用域解释运算符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solidFill>
                  <a:schemeClr val="hlink"/>
                </a:solidFill>
              </a:rPr>
              <a:t>::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来指明这里的函数是类</a:t>
            </a:r>
            <a:r>
              <a:rPr lang="en-US" altLang="zh-CN" sz="2000" dirty="0"/>
              <a:t>Date</a:t>
            </a:r>
            <a:r>
              <a:rPr lang="zh-CN" altLang="en-US" sz="2000" dirty="0"/>
              <a:t>里的成员函数。</a:t>
            </a:r>
          </a:p>
          <a:p>
            <a:pPr marL="609600" indent="-609600">
              <a:lnSpc>
                <a:spcPct val="140000"/>
              </a:lnSpc>
            </a:pPr>
            <a:r>
              <a:rPr lang="en-US" altLang="zh-CN" sz="2000" dirty="0"/>
              <a:t>Date.cpp</a:t>
            </a:r>
            <a:r>
              <a:rPr lang="zh-CN" altLang="en-US" sz="2000" dirty="0"/>
              <a:t>中有时还包括</a:t>
            </a:r>
            <a:r>
              <a:rPr lang="en-US" altLang="zh-CN" sz="2000" dirty="0"/>
              <a:t>Date</a:t>
            </a:r>
            <a:r>
              <a:rPr lang="zh-CN" altLang="en-US" sz="2000" dirty="0"/>
              <a:t>内部要使用到的函数，例如</a:t>
            </a:r>
            <a:r>
              <a:rPr lang="en-US" altLang="zh-CN" sz="2000" dirty="0" err="1"/>
              <a:t>DaysInMonth</a:t>
            </a:r>
            <a:r>
              <a:rPr lang="zh-CN" altLang="en-US" sz="2000" dirty="0"/>
              <a:t>。这种函数并非对外公开供用户使用，因此可以将其声明为类的私有成员。若在该函数中没有涉及该类的数据成员，则无需将它们声明为类的成员。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6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访问成员变量和成员函数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1070713" y="2190961"/>
            <a:ext cx="5204336" cy="38018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调用成员函数和成员变量是在对象上使用点运算符（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），这样它就能操作与该对象相关的数据，如下所示：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date.flag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date.set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(2022,1,30);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B48B05D-5502-4219-8EAD-1C727E72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049" y="1930404"/>
            <a:ext cx="521937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D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: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et(int newYear,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newMonth,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newDay )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month = newMonth;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day = newDay;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year = newYear;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int flag;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……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private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: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……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4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访问成员变量和成员函数例子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A0049B2-C419-4D58-B341-40E1899C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484" y="1493228"/>
            <a:ext cx="410527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//client.cpp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"</a:t>
            </a:r>
            <a:r>
              <a:rPr lang="en-US" altLang="zh-CN" sz="2000" dirty="0" err="1">
                <a:latin typeface="Consolas" panose="020B0609020204030204" pitchFamily="49" charset="0"/>
              </a:rPr>
              <a:t>Date.h</a:t>
            </a:r>
            <a:r>
              <a:rPr lang="en-US" altLang="zh-CN" sz="2000" dirty="0">
                <a:latin typeface="Consolas" panose="020B0609020204030204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 date1, date2; //①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int </a:t>
            </a:r>
            <a:r>
              <a:rPr lang="en-US" altLang="zh-CN" sz="2000" dirty="0" err="1"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date1.set( 1999, 10, 1 );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date1.print();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date1.increment();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date1.print();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            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176872C0-8634-46C1-A672-8D9F70D94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1583845"/>
            <a:ext cx="547938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date2.set( 1997, 7, 1 );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date2.print();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date2.decrement();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date2.print();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</a:t>
            </a:r>
            <a:r>
              <a:rPr lang="en-US" altLang="zh-CN" sz="2000" dirty="0" err="1"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</a:rPr>
              <a:t> = date1.getYear();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</a:t>
            </a:r>
            <a:r>
              <a:rPr lang="en-US" altLang="zh-CN" sz="2000" dirty="0" err="1"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</a:rPr>
              <a:t>++;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date1.set( </a:t>
            </a:r>
            <a:r>
              <a:rPr lang="en-US" altLang="zh-CN" sz="2000" dirty="0" err="1">
                <a:latin typeface="Consolas" panose="020B0609020204030204" pitchFamily="49" charset="0"/>
              </a:rPr>
              <a:t>tmp</a:t>
            </a:r>
            <a:r>
              <a:rPr lang="en-US" altLang="zh-CN" sz="2000" dirty="0">
                <a:latin typeface="Consolas" panose="020B0609020204030204" pitchFamily="49" charset="0"/>
              </a:rPr>
              <a:t>, 12, 20 );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date1.print();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</a:t>
            </a:r>
            <a:r>
              <a:rPr lang="en-US" altLang="zh-CN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 &lt;&lt; date1.year;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//error?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47AE08-6E92-4C57-AE61-9C4571C15F20}"/>
              </a:ext>
            </a:extLst>
          </p:cNvPr>
          <p:cNvCxnSpPr/>
          <p:nvPr/>
        </p:nvCxnSpPr>
        <p:spPr>
          <a:xfrm>
            <a:off x="5546361" y="1878344"/>
            <a:ext cx="0" cy="4401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6000" dirty="0"/>
              <a:t> </a:t>
            </a:r>
            <a:br>
              <a:rPr lang="zh-CN" altLang="en-US" sz="6000" dirty="0"/>
            </a:b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75305" y="5644929"/>
            <a:ext cx="170586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10498" y="5644929"/>
            <a:ext cx="283758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1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A524B8-1C38-4731-B3F0-1326EE1F47C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学论网-矩形 1">
            <a:extLst>
              <a:ext uri="{FF2B5EF4-FFF2-40B4-BE49-F238E27FC236}">
                <a16:creationId xmlns:a16="http://schemas.microsoft.com/office/drawing/2014/main" id="{7B60B25A-6BC0-43EE-A858-5551A30FDA53}"/>
              </a:ext>
            </a:extLst>
          </p:cNvPr>
          <p:cNvSpPr/>
          <p:nvPr/>
        </p:nvSpPr>
        <p:spPr>
          <a:xfrm>
            <a:off x="686435" y="1908810"/>
            <a:ext cx="10659110" cy="442849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5" name="学论网-www.xuelun.me">
            <a:extLst>
              <a:ext uri="{FF2B5EF4-FFF2-40B4-BE49-F238E27FC236}">
                <a16:creationId xmlns:a16="http://schemas.microsoft.com/office/drawing/2014/main" id="{215BBAB4-E866-4398-9226-E535794E4AD6}"/>
              </a:ext>
            </a:extLst>
          </p:cNvPr>
          <p:cNvSpPr txBox="1"/>
          <p:nvPr/>
        </p:nvSpPr>
        <p:spPr>
          <a:xfrm>
            <a:off x="813104" y="2766775"/>
            <a:ext cx="10334892" cy="24284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609600" indent="-609600">
              <a:lnSpc>
                <a:spcPct val="145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abstraction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：只关心该数据“是什么”及“如何使用”，而不关心它是如何运作的。</a:t>
            </a:r>
          </a:p>
          <a:p>
            <a:pPr marL="609600" indent="-609600">
              <a:lnSpc>
                <a:spcPct val="145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abstraction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：只关心这个行为能够为我们带来什么，而不关心这个行为的具体实现方法。 </a:t>
            </a:r>
          </a:p>
        </p:txBody>
      </p:sp>
    </p:spTree>
    <p:extLst>
      <p:ext uri="{BB962C8B-B14F-4D97-AF65-F5344CB8AC3E}">
        <p14:creationId xmlns:p14="http://schemas.microsoft.com/office/powerpoint/2010/main" val="8556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14" grpId="0" bldLvl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A524B8-1C38-4731-B3F0-1326EE1F47C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学论网-矩形 1">
            <a:extLst>
              <a:ext uri="{FF2B5EF4-FFF2-40B4-BE49-F238E27FC236}">
                <a16:creationId xmlns:a16="http://schemas.microsoft.com/office/drawing/2014/main" id="{7B60B25A-6BC0-43EE-A858-5551A30FDA53}"/>
              </a:ext>
            </a:extLst>
          </p:cNvPr>
          <p:cNvSpPr/>
          <p:nvPr/>
        </p:nvSpPr>
        <p:spPr>
          <a:xfrm>
            <a:off x="684345" y="1766488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5" name="学论网-www.xuelun.me">
            <a:extLst>
              <a:ext uri="{FF2B5EF4-FFF2-40B4-BE49-F238E27FC236}">
                <a16:creationId xmlns:a16="http://schemas.microsoft.com/office/drawing/2014/main" id="{215BBAB4-E866-4398-9226-E535794E4AD6}"/>
              </a:ext>
            </a:extLst>
          </p:cNvPr>
          <p:cNvSpPr txBox="1"/>
          <p:nvPr/>
        </p:nvSpPr>
        <p:spPr>
          <a:xfrm>
            <a:off x="846456" y="1998108"/>
            <a:ext cx="10334892" cy="445865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在程序设计中，对于被抽象的数据，称为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 Data Type,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应具有</a:t>
            </a:r>
          </a:p>
          <a:p>
            <a:pPr marL="609600" indent="-609600">
              <a:lnSpc>
                <a:spcPct val="150000"/>
              </a:lnSpc>
              <a:buClr>
                <a:schemeClr val="hlink"/>
              </a:buClr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说明部分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（说明该该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是什么及如何使用）：说明部分描述数据值的特性和作用于这些数据之上的操作。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的用户仅须明白这些说明，而无须知晓其内部实现。 </a:t>
            </a:r>
          </a:p>
          <a:p>
            <a:pPr marL="609600" indent="-609600">
              <a:lnSpc>
                <a:spcPct val="150000"/>
              </a:lnSpc>
              <a:buClr>
                <a:schemeClr val="hlink"/>
              </a:buClr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实现部分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20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14" grpId="0" bldLvl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抽象数据类型转化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A524B8-1C38-4731-B3F0-1326EE1F47C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学论网-矩形 1">
            <a:extLst>
              <a:ext uri="{FF2B5EF4-FFF2-40B4-BE49-F238E27FC236}">
                <a16:creationId xmlns:a16="http://schemas.microsoft.com/office/drawing/2014/main" id="{7B60B25A-6BC0-43EE-A858-5551A30FDA53}"/>
              </a:ext>
            </a:extLst>
          </p:cNvPr>
          <p:cNvSpPr/>
          <p:nvPr/>
        </p:nvSpPr>
        <p:spPr>
          <a:xfrm>
            <a:off x="684345" y="1766488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5" name="学论网-www.xuelun.me">
            <a:extLst>
              <a:ext uri="{FF2B5EF4-FFF2-40B4-BE49-F238E27FC236}">
                <a16:creationId xmlns:a16="http://schemas.microsoft.com/office/drawing/2014/main" id="{215BBAB4-E866-4398-9226-E535794E4AD6}"/>
              </a:ext>
            </a:extLst>
          </p:cNvPr>
          <p:cNvSpPr txBox="1"/>
          <p:nvPr/>
        </p:nvSpPr>
        <p:spPr>
          <a:xfrm>
            <a:off x="846456" y="1998108"/>
            <a:ext cx="10334892" cy="5396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609600" indent="-609600" algn="just">
              <a:lnSpc>
                <a:spcPct val="140000"/>
              </a:lnSpc>
            </a:pPr>
            <a:r>
              <a:rPr lang="zh-CN" altLang="en-US" sz="2800" dirty="0"/>
              <a:t>把</a:t>
            </a:r>
            <a:r>
              <a:rPr lang="en-US" altLang="zh-CN" sz="2800" dirty="0"/>
              <a:t>DATE</a:t>
            </a:r>
            <a:r>
              <a:rPr lang="zh-CN" altLang="en-US" sz="2800" dirty="0"/>
              <a:t>设计为一种</a:t>
            </a:r>
            <a:r>
              <a:rPr lang="zh-CN" altLang="en-US" sz="2800" dirty="0">
                <a:solidFill>
                  <a:schemeClr val="hlink"/>
                </a:solidFill>
              </a:rPr>
              <a:t>数据类型。</a:t>
            </a:r>
          </a:p>
          <a:p>
            <a:pPr marL="609600" indent="-609600" algn="just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内部包含年月日等数据以及在这些数据上可进行的操作。</a:t>
            </a:r>
          </a:p>
          <a:p>
            <a:pPr marL="609600" indent="-609600" algn="just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用户利用</a:t>
            </a:r>
            <a:r>
              <a:rPr lang="en-US" altLang="zh-CN" sz="2800" dirty="0"/>
              <a:t>DATE</a:t>
            </a:r>
            <a:r>
              <a:rPr lang="zh-CN" altLang="en-US" sz="2800" dirty="0"/>
              <a:t>就可以定义多个变量。</a:t>
            </a:r>
          </a:p>
          <a:p>
            <a:pPr marL="609600" indent="-609600" algn="just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用户可调用每个变量中公开的操作，但无法直接访问每个变量中被隐藏的内部数据。</a:t>
            </a:r>
          </a:p>
          <a:p>
            <a:pPr marL="609600" indent="-609600" algn="just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用户也无需关心变量中各操作的具体实现。</a:t>
            </a:r>
          </a:p>
          <a:p>
            <a:pPr marL="609600" indent="-609600" algn="just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于是</a:t>
            </a:r>
            <a:r>
              <a:rPr lang="en-US" altLang="zh-CN" sz="2800" dirty="0"/>
              <a:t>DATE</a:t>
            </a:r>
            <a:r>
              <a:rPr lang="zh-CN" altLang="en-US" sz="2800" dirty="0"/>
              <a:t>就是一种封装好的数据类型。这就达到了信息隐藏和封装的目的。</a:t>
            </a:r>
          </a:p>
          <a:p>
            <a:pPr marL="609600" indent="-609600"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05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14" grpId="0" bldLvl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抽象数据类型大致结构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以日期为例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A524B8-1C38-4731-B3F0-1326EE1F47C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学论网-矩形 1">
            <a:extLst>
              <a:ext uri="{FF2B5EF4-FFF2-40B4-BE49-F238E27FC236}">
                <a16:creationId xmlns:a16="http://schemas.microsoft.com/office/drawing/2014/main" id="{7B60B25A-6BC0-43EE-A858-5551A30FDA53}"/>
              </a:ext>
            </a:extLst>
          </p:cNvPr>
          <p:cNvSpPr/>
          <p:nvPr/>
        </p:nvSpPr>
        <p:spPr>
          <a:xfrm>
            <a:off x="684345" y="1766488"/>
            <a:ext cx="11607213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0E81FB81-F6C5-434B-A263-176C7C7095F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581000"/>
            <a:ext cx="7921625" cy="792163"/>
            <a:chOff x="0" y="0"/>
            <a:chExt cx="3356" cy="499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8E8E5053-3DDE-43FA-97C4-02F042DA2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52" cy="408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E11B8BA0-CCE6-40A2-BC47-5DF38E1BD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181"/>
              <a:ext cx="272" cy="1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31FBE5EB-FDC1-4465-8627-E3E821E0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27"/>
              <a:ext cx="21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hlink"/>
                  </a:solidFill>
                </a:rPr>
                <a:t>int year, month, day;</a:t>
              </a:r>
            </a:p>
          </p:txBody>
        </p: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C13131C4-5119-4CCE-8B8A-1325ABF30350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4617638"/>
            <a:ext cx="8135937" cy="2276475"/>
            <a:chOff x="0" y="0"/>
            <a:chExt cx="4264" cy="1134"/>
          </a:xfrm>
        </p:grpSpPr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11D18843-FEB2-4079-98FB-32C421A8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633" cy="1134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993A2D57-2CE3-4F87-9425-918D49899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182"/>
              <a:ext cx="1315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hlink"/>
                  </a:solidFill>
                </a:rPr>
                <a:t>set()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hlink"/>
                  </a:solidFill>
                </a:rPr>
                <a:t>get()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hlink"/>
                  </a:solidFill>
                </a:rPr>
                <a:t>increment()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hlink"/>
                  </a:solidFill>
                </a:rPr>
                <a:t>decrement()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8DF02780-4ADD-413C-87AC-EFB18F569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636"/>
              <a:ext cx="1225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Rectangle 17">
            <a:extLst>
              <a:ext uri="{FF2B5EF4-FFF2-40B4-BE49-F238E27FC236}">
                <a16:creationId xmlns:a16="http://schemas.microsoft.com/office/drawing/2014/main" id="{CAA1B8CA-BF27-445D-9182-ADCEAD22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799" y="1766488"/>
            <a:ext cx="6133261" cy="485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Type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DATE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Data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Each DATE value is date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in day/month/year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Operation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Set the date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Get the date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Increment the date by one day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Decrement the date by one day</a:t>
            </a:r>
          </a:p>
        </p:txBody>
      </p:sp>
    </p:spTree>
    <p:extLst>
      <p:ext uri="{BB962C8B-B14F-4D97-AF65-F5344CB8AC3E}">
        <p14:creationId xmlns:p14="http://schemas.microsoft.com/office/powerpoint/2010/main" val="28975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640258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回顾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语言当中的结构体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27" y="-360757"/>
            <a:ext cx="2508327" cy="114635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A524B8-1C38-4731-B3F0-1326EE1F47C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学论网-矩形 1">
            <a:extLst>
              <a:ext uri="{FF2B5EF4-FFF2-40B4-BE49-F238E27FC236}">
                <a16:creationId xmlns:a16="http://schemas.microsoft.com/office/drawing/2014/main" id="{7B60B25A-6BC0-43EE-A858-5551A30FDA53}"/>
              </a:ext>
            </a:extLst>
          </p:cNvPr>
          <p:cNvSpPr/>
          <p:nvPr/>
        </p:nvSpPr>
        <p:spPr>
          <a:xfrm>
            <a:off x="391282" y="1377493"/>
            <a:ext cx="11409435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" name="学论网-www.xuelun.me">
            <a:extLst>
              <a:ext uri="{FF2B5EF4-FFF2-40B4-BE49-F238E27FC236}">
                <a16:creationId xmlns:a16="http://schemas.microsoft.com/office/drawing/2014/main" id="{D7DCE9A6-97DA-45C7-B2B1-714A4D833CC5}"/>
              </a:ext>
            </a:extLst>
          </p:cNvPr>
          <p:cNvSpPr txBox="1"/>
          <p:nvPr/>
        </p:nvSpPr>
        <p:spPr>
          <a:xfrm>
            <a:off x="734989" y="1469870"/>
            <a:ext cx="10909204" cy="48790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数组允许定义可存储相同类型数据项的变量，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编程中另一种用户自定义的可用的数据类型，它允许存储不同类型的数据项。</a:t>
            </a:r>
          </a:p>
          <a:p>
            <a:pPr latinLnBrk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结构用于表示一条记录，我们继续以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上面的日期为例，我们可能会关心：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Month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</a:t>
            </a:r>
          </a:p>
          <a:p>
            <a:pPr marL="457200" indent="-457200" latinLnBrk="1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只能包含变量，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不能包括实现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当中操作的函数！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9EE47-0AB5-48CD-AF9E-1D2A1692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342" y="2306738"/>
            <a:ext cx="362461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Typedef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struct 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year;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month;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7474F"/>
                </a:solidFill>
                <a:latin typeface="Consolas" panose="020B0609020204030204" pitchFamily="49" charset="0"/>
                <a:ea typeface="Roboto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day 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} </a:t>
            </a:r>
            <a:r>
              <a:rPr lang="zh-CN" altLang="zh-CN" sz="2000" dirty="0">
                <a:solidFill>
                  <a:srgbClr val="9C27B0"/>
                </a:solidFill>
                <a:latin typeface="Consolas" panose="020B0609020204030204" pitchFamily="49" charset="0"/>
                <a:ea typeface="Roboto Mono"/>
              </a:rPr>
              <a:t>Date</a:t>
            </a:r>
            <a:endParaRPr lang="en-US" altLang="zh-CN" sz="2000" dirty="0">
              <a:solidFill>
                <a:srgbClr val="9C27B0"/>
              </a:solidFill>
              <a:latin typeface="Consolas" panose="020B0609020204030204" pitchFamily="49" charset="0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Date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  <a:ea typeface="Roboto Mono"/>
              </a:rPr>
              <a:t>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Date *,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int, int, int 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getMonth(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getDay(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int getYear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(Date)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rint(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ncrement(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Date*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  <a:ea typeface="Roboto Mono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ecrement(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Date*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3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14" grpId="0" bldLvl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对象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&amp;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A524B8-1C38-4731-B3F0-1326EE1F47C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66886C-7751-4759-9DEA-711B6E30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98" y="1865630"/>
            <a:ext cx="6089422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学论网-矩形 1">
            <a:extLst>
              <a:ext uri="{FF2B5EF4-FFF2-40B4-BE49-F238E27FC236}">
                <a16:creationId xmlns:a16="http://schemas.microsoft.com/office/drawing/2014/main" id="{7B60B25A-6BC0-43EE-A858-5551A30FDA53}"/>
              </a:ext>
            </a:extLst>
          </p:cNvPr>
          <p:cNvSpPr/>
          <p:nvPr/>
        </p:nvSpPr>
        <p:spPr>
          <a:xfrm>
            <a:off x="697573" y="1600044"/>
            <a:ext cx="11409435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" name="学论网-www.xuelun.me">
            <a:extLst>
              <a:ext uri="{FF2B5EF4-FFF2-40B4-BE49-F238E27FC236}">
                <a16:creationId xmlns:a16="http://schemas.microsoft.com/office/drawing/2014/main" id="{D7DCE9A6-97DA-45C7-B2B1-714A4D833CC5}"/>
              </a:ext>
            </a:extLst>
          </p:cNvPr>
          <p:cNvSpPr txBox="1"/>
          <p:nvPr/>
        </p:nvSpPr>
        <p:spPr>
          <a:xfrm>
            <a:off x="813104" y="1730636"/>
            <a:ext cx="5677637" cy="60287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语言的基础上增加了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支持面向对象程序设计。类是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的核心特性，通常被称为用户定义的类型。</a:t>
            </a:r>
          </a:p>
          <a:p>
            <a:pPr latinLnBrk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类用于指定对象的形式，它包含了数据表示法和用于处理数据的方法。类中的数据和方法称为类的成员。函数在一个类中被称为类的成员函数。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定义一个类，本质上是定义一个数据类型的蓝图。这实际上并没有定义任何数据，但它定义了类的名称意味着什么，也就是说，它定义了类的对象包括了什么，以及可以在这个对象上执行哪些操作。</a:t>
            </a:r>
          </a:p>
          <a:p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1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14" grpId="0" bldLvl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Date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A524B8-1C38-4731-B3F0-1326EE1F47C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学论网-矩形 1">
            <a:extLst>
              <a:ext uri="{FF2B5EF4-FFF2-40B4-BE49-F238E27FC236}">
                <a16:creationId xmlns:a16="http://schemas.microsoft.com/office/drawing/2014/main" id="{7B60B25A-6BC0-43EE-A858-5551A30FDA53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9B3157C5-9CDC-4CB1-97DA-720CB5B0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07" y="2294970"/>
            <a:ext cx="3568700" cy="4103687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152212B7-3C9B-441B-9601-08FC1886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94" y="2718832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5B8585D6-5FCD-446E-9A89-1958FB57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94" y="3785632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627BEE08-DC09-4EF9-B07C-9A7F5381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94" y="4395232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08BC631F-7CAB-49F0-A59C-3C6054BD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94" y="4928632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FAB05721-CEB3-4344-A0E8-6E9E46C13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94" y="3252232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DA00D0-6E66-4071-B72E-9EAFDB297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019" y="3285570"/>
            <a:ext cx="1522413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7C65C933-3B2B-482C-AEDD-53A72021E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132" y="3255407"/>
            <a:ext cx="15113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Internal data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1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year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month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day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D282F2D4-3773-4BB2-8671-3C31C767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769" y="268867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set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EA36438-9349-421B-AD54-FBC3DB1A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057" y="3228420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getYear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B91D715D-6CC6-4E1F-ABFE-380975526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32" y="3733245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getMonth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ACDD8F54-10A7-48D9-B3AD-3A2C315A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969" y="434602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getDay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420C6B9A-7D40-43E0-A82E-E704E470A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32" y="4922282"/>
            <a:ext cx="128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increment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DDD6FD07-CC5A-4A92-9F19-CC5F303D0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307" y="3666570"/>
            <a:ext cx="673100" cy="3683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FEB1C91E-15CB-44AB-851D-9DFE5B58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307" y="4199970"/>
            <a:ext cx="673100" cy="3683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ED6E55BB-5EEB-419C-B9AB-4652BAEA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307" y="4733370"/>
            <a:ext cx="673100" cy="3683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AE03B9FA-B5D8-43F9-84DF-BFB691C61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94" y="5504895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86F42B42-9A97-4C26-BB78-24E38C28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32" y="5498545"/>
            <a:ext cx="1325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decrement</a:t>
            </a:r>
          </a:p>
        </p:txBody>
      </p:sp>
      <p:sp>
        <p:nvSpPr>
          <p:cNvPr id="37" name="AutoShape 24">
            <a:extLst>
              <a:ext uri="{FF2B5EF4-FFF2-40B4-BE49-F238E27FC236}">
                <a16:creationId xmlns:a16="http://schemas.microsoft.com/office/drawing/2014/main" id="{3386D78B-4B13-4A89-92A7-6381300C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594" y="3518932"/>
            <a:ext cx="2665413" cy="136842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/>
              <a:t>Client code</a:t>
            </a:r>
          </a:p>
        </p:txBody>
      </p:sp>
      <p:grpSp>
        <p:nvGrpSpPr>
          <p:cNvPr id="38" name="Group 27">
            <a:extLst>
              <a:ext uri="{FF2B5EF4-FFF2-40B4-BE49-F238E27FC236}">
                <a16:creationId xmlns:a16="http://schemas.microsoft.com/office/drawing/2014/main" id="{394F9A28-2154-41C5-A9FA-4459F0A12CD6}"/>
              </a:ext>
            </a:extLst>
          </p:cNvPr>
          <p:cNvGrpSpPr>
            <a:grpSpLocks/>
          </p:cNvGrpSpPr>
          <p:nvPr/>
        </p:nvGrpSpPr>
        <p:grpSpPr bwMode="auto">
          <a:xfrm>
            <a:off x="4893144" y="1790145"/>
            <a:ext cx="4940300" cy="720725"/>
            <a:chOff x="0" y="0"/>
            <a:chExt cx="3112" cy="454"/>
          </a:xfrm>
        </p:grpSpPr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937326F4-93C4-4939-A3BA-0285FEEA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0"/>
              <a:ext cx="217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4400">
                  <a:solidFill>
                    <a:schemeClr val="hlink"/>
                  </a:solidFill>
                  <a:ea typeface="隶书" pitchFamily="49" charset="-122"/>
                </a:rPr>
                <a:t>类（</a:t>
              </a:r>
              <a:r>
                <a:rPr lang="en-US" altLang="zh-CN" sz="4400">
                  <a:solidFill>
                    <a:schemeClr val="hlink"/>
                  </a:solidFill>
                  <a:ea typeface="隶书" pitchFamily="49" charset="-122"/>
                </a:rPr>
                <a:t>class</a:t>
              </a:r>
              <a:r>
                <a:rPr lang="zh-CN" altLang="en-US" sz="4400">
                  <a:solidFill>
                    <a:schemeClr val="hlink"/>
                  </a:solidFill>
                  <a:ea typeface="隶书" pitchFamily="49" charset="-122"/>
                </a:rPr>
                <a:t>）</a:t>
              </a:r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918145F4-A2EA-4B97-AFF7-61649325B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73"/>
              <a:ext cx="980" cy="1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" name="Rectangle 28">
            <a:extLst>
              <a:ext uri="{FF2B5EF4-FFF2-40B4-BE49-F238E27FC236}">
                <a16:creationId xmlns:a16="http://schemas.microsoft.com/office/drawing/2014/main" id="{6AA3691F-48A6-4675-840E-21926D21F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919" y="186317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122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14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2773</Words>
  <Application>Microsoft Office PowerPoint</Application>
  <PresentationFormat>宽屏</PresentationFormat>
  <Paragraphs>444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Impact MT Std</vt:lpstr>
      <vt:lpstr>Roboto Mono</vt:lpstr>
      <vt:lpstr>等线</vt:lpstr>
      <vt:lpstr>等线 Light</vt:lpstr>
      <vt:lpstr>隶书</vt:lpstr>
      <vt:lpstr>宋体</vt:lpstr>
      <vt:lpstr>微软雅黑</vt:lpstr>
      <vt:lpstr>Arial</vt:lpstr>
      <vt:lpstr>Consolas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dell</cp:lastModifiedBy>
  <cp:revision>222</cp:revision>
  <dcterms:created xsi:type="dcterms:W3CDTF">2016-11-24T09:20:00Z</dcterms:created>
  <dcterms:modified xsi:type="dcterms:W3CDTF">2022-02-23T14:37:39Z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7E38F6AF0AEB4547AE4ACB4243E3DBEC</vt:lpwstr>
  </property>
</Properties>
</file>