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305" r:id="rId3"/>
    <p:sldId id="306" r:id="rId4"/>
    <p:sldId id="308" r:id="rId5"/>
    <p:sldId id="307" r:id="rId6"/>
    <p:sldId id="258" r:id="rId7"/>
    <p:sldId id="287" r:id="rId8"/>
    <p:sldId id="315" r:id="rId9"/>
    <p:sldId id="288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0" r:id="rId18"/>
    <p:sldId id="301" r:id="rId19"/>
    <p:sldId id="303" r:id="rId20"/>
    <p:sldId id="304" r:id="rId21"/>
    <p:sldId id="309" r:id="rId22"/>
    <p:sldId id="310" r:id="rId23"/>
    <p:sldId id="311" r:id="rId24"/>
    <p:sldId id="312" r:id="rId25"/>
    <p:sldId id="313" r:id="rId26"/>
    <p:sldId id="31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14723"/>
    <a:srgbClr val="FF5D5D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3985" autoAdjust="0"/>
  </p:normalViewPr>
  <p:slideViewPr>
    <p:cSldViewPr snapToGrid="0">
      <p:cViewPr varScale="1">
        <p:scale>
          <a:sx n="73" d="100"/>
          <a:sy n="73" d="100"/>
        </p:scale>
        <p:origin x="1042" y="43"/>
      </p:cViewPr>
      <p:guideLst>
        <p:guide orient="horz" pos="2160"/>
        <p:guide pos="3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69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 </a:t>
            </a:r>
            <a:r>
              <a:rPr lang="en-US" altLang="zh-CN" dirty="0"/>
              <a:t>code5 </a:t>
            </a:r>
            <a:r>
              <a:rPr lang="zh-CN" altLang="en-US" dirty="0"/>
              <a:t>中，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数组的每个对象是否调用了构造函数。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date_ptr</a:t>
            </a:r>
            <a:r>
              <a:rPr lang="en-US" altLang="zh-CN" dirty="0"/>
              <a:t> </a:t>
            </a:r>
            <a:r>
              <a:rPr lang="zh-CN" altLang="en-US" dirty="0"/>
              <a:t>能正确打印吗？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如何初始化数组中前三个 </a:t>
            </a:r>
            <a:r>
              <a:rPr lang="en-US" altLang="zh-CN" dirty="0"/>
              <a:t>date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Class </a:t>
            </a:r>
            <a:r>
              <a:rPr lang="zh-CN" altLang="en-US" dirty="0"/>
              <a:t>与 基本类型数据 </a:t>
            </a:r>
            <a:r>
              <a:rPr lang="en-US" altLang="zh-CN" dirty="0"/>
              <a:t>new</a:t>
            </a:r>
            <a:r>
              <a:rPr lang="zh-CN" altLang="en-US" dirty="0"/>
              <a:t>，</a:t>
            </a:r>
            <a:r>
              <a:rPr lang="en-US" altLang="zh-CN" dirty="0"/>
              <a:t>delete </a:t>
            </a:r>
            <a:r>
              <a:rPr lang="zh-CN" altLang="en-US" dirty="0"/>
              <a:t>有哪些区别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2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7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13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27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5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67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41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8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在函数外申明，或用 </a:t>
            </a:r>
            <a:r>
              <a:rPr lang="en-US" altLang="zh-CN" dirty="0"/>
              <a:t>static </a:t>
            </a:r>
            <a:r>
              <a:rPr lang="zh-CN" altLang="en-US" dirty="0"/>
              <a:t>修饰，后面的两个作为已初始化数据分配空间</a:t>
            </a:r>
            <a:endParaRPr lang="en-US" altLang="zh-CN" dirty="0"/>
          </a:p>
          <a:p>
            <a:r>
              <a:rPr lang="zh-CN" altLang="en-US" dirty="0"/>
              <a:t>在函数内申明，则在栈上分配空间，并初始化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0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67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先不管好坏，如何用 </a:t>
            </a:r>
            <a:r>
              <a:rPr lang="en-US" altLang="zh-CN" dirty="0"/>
              <a:t>C++ </a:t>
            </a:r>
            <a:r>
              <a:rPr lang="zh-CN" altLang="en-US" dirty="0"/>
              <a:t>实现它！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94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20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44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6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27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zh-CN" altLang="en-US" dirty="0"/>
              <a:t>是静态的？</a:t>
            </a:r>
            <a:endParaRPr lang="en-US" altLang="zh-CN" dirty="0"/>
          </a:p>
          <a:p>
            <a:r>
              <a:rPr lang="zh-CN" altLang="en-US" dirty="0"/>
              <a:t>原第一个节点 </a:t>
            </a:r>
            <a:r>
              <a:rPr lang="en-US" altLang="zh-CN" dirty="0"/>
              <a:t>Delete </a:t>
            </a:r>
            <a:r>
              <a:rPr lang="zh-CN" altLang="en-US" dirty="0"/>
              <a:t>了吗？</a:t>
            </a:r>
            <a:endParaRPr lang="en-US" altLang="zh-CN" dirty="0"/>
          </a:p>
          <a:p>
            <a:r>
              <a:rPr lang="zh-CN" altLang="en-US" dirty="0"/>
              <a:t>考虑 </a:t>
            </a:r>
            <a:r>
              <a:rPr lang="en-US" altLang="zh-CN" dirty="0"/>
              <a:t>head == NULL </a:t>
            </a:r>
            <a:r>
              <a:rPr lang="zh-CN" altLang="en-US" dirty="0"/>
              <a:t>了吗？</a:t>
            </a:r>
            <a:endParaRPr lang="en-US" altLang="zh-CN" dirty="0"/>
          </a:p>
          <a:p>
            <a:r>
              <a:rPr lang="zh-CN" altLang="en-US" dirty="0"/>
              <a:t>后面课程将在此基础上写 </a:t>
            </a:r>
            <a:r>
              <a:rPr lang="en-US" altLang="zh-CN" dirty="0"/>
              <a:t>Stack </a:t>
            </a:r>
            <a:r>
              <a:rPr lang="zh-CN" altLang="en-US" dirty="0"/>
              <a:t>和 </a:t>
            </a:r>
            <a:r>
              <a:rPr lang="en-US" altLang="zh-CN" dirty="0"/>
              <a:t>List 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0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等刷题中，右边的代码是经常出现的！它是万万不能出错的。</a:t>
            </a:r>
            <a:endParaRPr lang="en-US" altLang="zh-CN" dirty="0"/>
          </a:p>
          <a:p>
            <a:r>
              <a:rPr lang="zh-CN" altLang="en-US" dirty="0"/>
              <a:t>由于 </a:t>
            </a:r>
            <a:r>
              <a:rPr lang="en-US" altLang="zh-CN" dirty="0"/>
              <a:t>malloc </a:t>
            </a:r>
            <a:r>
              <a:rPr lang="zh-CN" altLang="en-US" dirty="0"/>
              <a:t>返回 </a:t>
            </a:r>
            <a:r>
              <a:rPr lang="en-US" altLang="zh-CN" dirty="0" err="1"/>
              <a:t>viod</a:t>
            </a:r>
            <a:r>
              <a:rPr lang="en-US" altLang="zh-CN" dirty="0"/>
              <a:t> </a:t>
            </a:r>
            <a:r>
              <a:rPr lang="zh-CN" altLang="en-US" dirty="0"/>
              <a:t>* ，可以隐式转为任意类型指针，并没有语法检查。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8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真的不方便</a:t>
            </a:r>
            <a:endParaRPr lang="en-US" altLang="zh-CN" dirty="0"/>
          </a:p>
          <a:p>
            <a:r>
              <a:rPr lang="zh-CN" altLang="en-US" dirty="0"/>
              <a:t>当然，你完全理解了，就明白</a:t>
            </a:r>
            <a:r>
              <a:rPr lang="en-US" altLang="zh-CN" dirty="0"/>
              <a:t>C++</a:t>
            </a:r>
            <a:r>
              <a:rPr lang="zh-CN" altLang="en-US" dirty="0"/>
              <a:t>内部工作机制了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添加新特性、扩展语义，手段之一添加新关键字。</a:t>
            </a:r>
            <a:endParaRPr lang="en-US" altLang="zh-CN" dirty="0"/>
          </a:p>
          <a:p>
            <a:r>
              <a:rPr lang="zh-CN" altLang="en-US" dirty="0"/>
              <a:t>达到了简化代码，提高可读性，提高了程序质量的目的！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分配一个匿名对象。我们可以用指针或引用访问它。</a:t>
            </a:r>
            <a:endParaRPr lang="en-US" altLang="zh-CN" dirty="0"/>
          </a:p>
          <a:p>
            <a:r>
              <a:rPr lang="zh-CN" altLang="en-US" dirty="0"/>
              <a:t>可以让同学修改 </a:t>
            </a:r>
            <a:r>
              <a:rPr lang="en-US" altLang="zh-CN" dirty="0"/>
              <a:t>int </a:t>
            </a:r>
            <a:r>
              <a:rPr lang="zh-CN" altLang="en-US" dirty="0"/>
              <a:t>为 </a:t>
            </a:r>
            <a:r>
              <a:rPr lang="en-US" altLang="zh-CN" dirty="0"/>
              <a:t>float</a:t>
            </a:r>
            <a:r>
              <a:rPr lang="zh-CN" altLang="en-US" dirty="0"/>
              <a:t>，应出现编译错误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请同学运行，输入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 </a:t>
            </a:r>
            <a:r>
              <a:rPr lang="zh-CN" altLang="en-US" dirty="0"/>
              <a:t>等值观察不同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返回描述错误。</a:t>
            </a:r>
            <a:endParaRPr lang="en-US" altLang="zh-CN" dirty="0"/>
          </a:p>
          <a:p>
            <a:r>
              <a:rPr lang="zh-CN" altLang="en-US" dirty="0"/>
              <a:t>分配，并初始化成功，返回该类型的推导类型指针。不是 </a:t>
            </a:r>
            <a:r>
              <a:rPr lang="en-US" altLang="zh-CN" dirty="0"/>
              <a:t>void 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zh-CN" altLang="en-US" dirty="0"/>
              <a:t>不成功，抛出异常。除非 </a:t>
            </a:r>
            <a:r>
              <a:rPr lang="en-US" altLang="zh-CN" dirty="0"/>
              <a:t>new(</a:t>
            </a:r>
            <a:r>
              <a:rPr lang="en-US" altLang="zh-CN" dirty="0" err="1"/>
              <a:t>nothrow</a:t>
            </a:r>
            <a:r>
              <a:rPr lang="en-US" altLang="zh-CN" dirty="0"/>
              <a:t>) </a:t>
            </a:r>
            <a:r>
              <a:rPr lang="zh-CN" altLang="en-US" dirty="0"/>
              <a:t>指定返回 </a:t>
            </a:r>
            <a:r>
              <a:rPr lang="en-US" altLang="zh-CN" dirty="0"/>
              <a:t>NULL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20715" y="2729230"/>
            <a:ext cx="499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</a:rPr>
              <a:t>数据抽象和类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070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529436" y="5644929"/>
            <a:ext cx="1197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603487" y="5644929"/>
            <a:ext cx="1451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对象指针访问成员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393" y="1489456"/>
            <a:ext cx="11666855" cy="531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 DATE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public:	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DATE(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initYear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initMonth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initDay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);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构造函数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DATE();                                       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缺省构造函数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Set(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newMonth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newDay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newYear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);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getMonth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const;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getDay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const;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getYear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const;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void Print() const;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void Increment();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void Decrement();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private: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int month;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int day;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int year;		</a:t>
            </a:r>
          </a:p>
          <a:p>
            <a:pPr eaLnBrk="1" hangingPunct="1">
              <a:spcBef>
                <a:spcPct val="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                                                    //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code3</a:t>
            </a:r>
          </a:p>
        </p:txBody>
      </p:sp>
    </p:spTree>
    <p:extLst>
      <p:ext uri="{BB962C8B-B14F-4D97-AF65-F5344CB8AC3E}">
        <p14:creationId xmlns:p14="http://schemas.microsoft.com/office/powerpoint/2010/main" val="252881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3C8F18AB-25F9-4638-A316-A1B01EE8B109}"/>
              </a:ext>
            </a:extLst>
          </p:cNvPr>
          <p:cNvGrpSpPr>
            <a:grpSpLocks/>
          </p:cNvGrpSpPr>
          <p:nvPr/>
        </p:nvGrpSpPr>
        <p:grpSpPr bwMode="auto">
          <a:xfrm>
            <a:off x="7181096" y="3719149"/>
            <a:ext cx="3311525" cy="1655762"/>
            <a:chOff x="0" y="0"/>
            <a:chExt cx="3060" cy="1404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4563DAB-885D-4606-9A38-FEFE5EEE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0"/>
              <a:ext cx="10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Courier New" panose="02070309020205020404" pitchFamily="49" charset="0"/>
                </a:rPr>
                <a:t>对象</a:t>
              </a:r>
              <a:r>
                <a:rPr lang="en-US" altLang="zh-CN" sz="2000">
                  <a:latin typeface="Courier New" panose="02070309020205020404" pitchFamily="49" charset="0"/>
                </a:rPr>
                <a:t>date</a:t>
              </a:r>
              <a:endParaRPr lang="en-US" altLang="zh-CN" sz="20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B220C16-7251-45D8-A8EB-4AD93C15C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312"/>
              <a:ext cx="1080" cy="1092"/>
            </a:xfrm>
            <a:prstGeom prst="rect">
              <a:avLst/>
            </a:prstGeom>
            <a:solidFill>
              <a:srgbClr val="0000FF">
                <a:alpha val="39999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F10C01E9-EE7D-474B-A52E-5AF8F32A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6"/>
              <a:ext cx="126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date_ptr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CE9F79D5-391F-41B7-A360-194954BEA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0" y="312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A113445-1BCE-4DB4-BD4C-DBCF5726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008" y="2437953"/>
            <a:ext cx="2933700" cy="8096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0CB37BC-D146-494C-B88E-042A9E947C10}"/>
              </a:ext>
            </a:extLst>
          </p:cNvPr>
          <p:cNvSpPr txBox="1"/>
          <p:nvPr/>
        </p:nvSpPr>
        <p:spPr>
          <a:xfrm>
            <a:off x="1313581" y="1567667"/>
            <a:ext cx="5080450" cy="51706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fr-FR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date_ptr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altLang="zh-C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FR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date_ptr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fr-FR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C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date_ptr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zh-C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C2F65DD9-4D5F-482B-B6AB-0810D6247B65}"/>
              </a:ext>
            </a:extLst>
          </p:cNvPr>
          <p:cNvSpPr/>
          <p:nvPr/>
        </p:nvSpPr>
        <p:spPr>
          <a:xfrm>
            <a:off x="5455664" y="2950669"/>
            <a:ext cx="1828800" cy="612648"/>
          </a:xfrm>
          <a:prstGeom prst="wedgeRectCallout">
            <a:avLst>
              <a:gd name="adj1" fmla="val -72934"/>
              <a:gd name="adj2" fmla="val 8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取对象地址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7410A35E-489E-444D-B832-1D25E8E8ADCD}"/>
              </a:ext>
            </a:extLst>
          </p:cNvPr>
          <p:cNvSpPr/>
          <p:nvPr/>
        </p:nvSpPr>
        <p:spPr>
          <a:xfrm>
            <a:off x="3072333" y="5177758"/>
            <a:ext cx="1828800" cy="612648"/>
          </a:xfrm>
          <a:prstGeom prst="wedgeRectCallout">
            <a:avLst>
              <a:gd name="adj1" fmla="val -65791"/>
              <a:gd name="adj2" fmla="val -2159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. </a:t>
            </a:r>
            <a:r>
              <a:rPr lang="zh-CN" altLang="en-US" dirty="0"/>
              <a:t>对象取成员</a:t>
            </a: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98D4EEBC-3D1A-4FFD-9E5A-4539AB7607A4}"/>
              </a:ext>
            </a:extLst>
          </p:cNvPr>
          <p:cNvSpPr/>
          <p:nvPr/>
        </p:nvSpPr>
        <p:spPr>
          <a:xfrm>
            <a:off x="6002148" y="5177758"/>
            <a:ext cx="2273555" cy="612648"/>
          </a:xfrm>
          <a:prstGeom prst="wedgeRectCallout">
            <a:avLst>
              <a:gd name="adj1" fmla="val -165791"/>
              <a:gd name="adj2" fmla="val -156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-&gt; </a:t>
            </a:r>
            <a:r>
              <a:rPr lang="zh-CN" altLang="en-US" dirty="0"/>
              <a:t>指针取成员</a:t>
            </a:r>
          </a:p>
        </p:txBody>
      </p:sp>
    </p:spTree>
    <p:extLst>
      <p:ext uri="{BB962C8B-B14F-4D97-AF65-F5344CB8AC3E}">
        <p14:creationId xmlns:p14="http://schemas.microsoft.com/office/powerpoint/2010/main" val="80642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对象的动态创建和撤销 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394" y="1489456"/>
            <a:ext cx="4220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请修改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code3 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为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code4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DATE* date_ptr;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 = new DATE(1976, 12 ,20);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-&gt; Print();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delete date_ptr;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F94EF6-1AE4-4E92-B12B-DF92C7586D67}"/>
              </a:ext>
            </a:extLst>
          </p:cNvPr>
          <p:cNvSpPr txBox="1"/>
          <p:nvPr/>
        </p:nvSpPr>
        <p:spPr>
          <a:xfrm>
            <a:off x="4747137" y="1472251"/>
            <a:ext cx="6751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请修改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code3 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为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code5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DATE* date_ptr;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k = 100;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 = new DATE[k];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-&gt; Print();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delete [ ]date_ptr;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//[ ]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将令所有元素都调用各自的析构函数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95BC81-DD61-4B6B-B55E-F72F468BE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06" y="1816124"/>
            <a:ext cx="3143364" cy="3225751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27C06B-F848-415B-B212-F21988B0CB80}"/>
              </a:ext>
            </a:extLst>
          </p:cNvPr>
          <p:cNvCxnSpPr/>
          <p:nvPr/>
        </p:nvCxnSpPr>
        <p:spPr>
          <a:xfrm>
            <a:off x="4320130" y="1610973"/>
            <a:ext cx="0" cy="5168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4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delete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操作符的使用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26BC96-91D0-4E4B-A8CA-C69495E4AD9C}"/>
              </a:ext>
            </a:extLst>
          </p:cNvPr>
          <p:cNvSpPr txBox="1"/>
          <p:nvPr/>
        </p:nvSpPr>
        <p:spPr>
          <a:xfrm>
            <a:off x="103573" y="1663405"/>
            <a:ext cx="11818089" cy="474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    delete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变量名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基本用法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delete []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变量名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用于释放数组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如果动态分配了一个数组，但是却用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delete 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的方式释放，没有用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[]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，则编译时没有问题，运行时也一般不会发生错误，但实际上会导致动态分配的数组没有被完全释放。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742950" lvl="1" indent="-28575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ahoma"/>
                <a:ea typeface="宋体"/>
              </a:rPr>
              <a:t>delete</a:t>
            </a: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释放的是指针所指对象占据的内存。</a:t>
            </a:r>
          </a:p>
          <a:p>
            <a:pPr marL="742950" lvl="1" indent="-28575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ahoma"/>
                <a:ea typeface="宋体"/>
              </a:rPr>
              <a:t>用</a:t>
            </a:r>
            <a:r>
              <a:rPr lang="en-US" altLang="zh-CN" sz="2400" b="1" dirty="0">
                <a:solidFill>
                  <a:srgbClr val="FF0000"/>
                </a:solidFill>
                <a:latin typeface="Tahoma"/>
                <a:ea typeface="宋体"/>
              </a:rPr>
              <a:t>delete</a:t>
            </a:r>
            <a:r>
              <a:rPr lang="zh-CN" altLang="en-US" sz="2400" b="1" dirty="0">
                <a:solidFill>
                  <a:srgbClr val="FF0000"/>
                </a:solidFill>
                <a:latin typeface="Tahoma"/>
                <a:ea typeface="宋体"/>
              </a:rPr>
              <a:t>释放空间后，指针的值仍是原来指向的地址，但指针已无效（重复释放将出错）。</a:t>
            </a:r>
          </a:p>
          <a:p>
            <a:pPr marL="742950" lvl="1" indent="-28575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ahoma"/>
                <a:ea typeface="宋体"/>
              </a:rPr>
              <a:t>delete</a:t>
            </a: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对象指针，会调用该对象的析构函数。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91147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内存泄漏：常见情况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26BC96-91D0-4E4B-A8CA-C69495E4AD9C}"/>
              </a:ext>
            </a:extLst>
          </p:cNvPr>
          <p:cNvSpPr txBox="1"/>
          <p:nvPr/>
        </p:nvSpPr>
        <p:spPr>
          <a:xfrm>
            <a:off x="103573" y="1663405"/>
            <a:ext cx="11818089" cy="51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内存泄漏：指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new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的空间失去了指针或引用永远无法释放。导致资源耗尽！</a:t>
            </a:r>
            <a:endParaRPr lang="zh-CN" altLang="en-US" sz="2400" b="1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E9730F-C983-44D2-990E-A2618C508A15}"/>
              </a:ext>
            </a:extLst>
          </p:cNvPr>
          <p:cNvSpPr txBox="1"/>
          <p:nvPr/>
        </p:nvSpPr>
        <p:spPr>
          <a:xfrm>
            <a:off x="425752" y="2743199"/>
            <a:ext cx="572624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动态分配的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带值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7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内存泄漏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3923E0-4904-490A-BB09-6A60E4B2AEF2}"/>
              </a:ext>
            </a:extLst>
          </p:cNvPr>
          <p:cNvSpPr txBox="1"/>
          <p:nvPr/>
        </p:nvSpPr>
        <p:spPr>
          <a:xfrm>
            <a:off x="425752" y="23738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DejaVu Sans"/>
              </a:rPr>
              <a:t>指针赋值时可能发生：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0729F6-68FD-457B-BC57-89F5F0FD3406}"/>
              </a:ext>
            </a:extLst>
          </p:cNvPr>
          <p:cNvSpPr txBox="1"/>
          <p:nvPr/>
        </p:nvSpPr>
        <p:spPr>
          <a:xfrm>
            <a:off x="425752" y="3953734"/>
            <a:ext cx="322395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内存泄漏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F7DC98-DA9C-43C9-BAED-F6161CE88CB5}"/>
              </a:ext>
            </a:extLst>
          </p:cNvPr>
          <p:cNvSpPr txBox="1"/>
          <p:nvPr/>
        </p:nvSpPr>
        <p:spPr>
          <a:xfrm>
            <a:off x="425752" y="35844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DejaVu Sans"/>
              </a:rPr>
              <a:t>指针离开作用域：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D4AC2F-507C-4698-8108-F90602C654EF}"/>
              </a:ext>
            </a:extLst>
          </p:cNvPr>
          <p:cNvSpPr txBox="1"/>
          <p:nvPr/>
        </p:nvSpPr>
        <p:spPr>
          <a:xfrm>
            <a:off x="5503617" y="3953734"/>
            <a:ext cx="375936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可能抛出异常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若无异常则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g()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抛出异常则内存泄漏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C7DA0B-8EFE-42F5-A90C-2306B59C6F24}"/>
              </a:ext>
            </a:extLst>
          </p:cNvPr>
          <p:cNvSpPr txBox="1"/>
          <p:nvPr/>
        </p:nvSpPr>
        <p:spPr>
          <a:xfrm>
            <a:off x="5503617" y="358440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DejaVu Sans"/>
              </a:rPr>
              <a:t>异常导致程序或函数中止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 Sans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4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非法（野）指针使用错误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26BC96-91D0-4E4B-A8CA-C69495E4AD9C}"/>
              </a:ext>
            </a:extLst>
          </p:cNvPr>
          <p:cNvSpPr txBox="1"/>
          <p:nvPr/>
        </p:nvSpPr>
        <p:spPr>
          <a:xfrm>
            <a:off x="103573" y="1663405"/>
            <a:ext cx="11818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DATE* date_ptr;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DATE* date_ptr2;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 = new DATE(1976, 12 ,20);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date_ptr2 = date_ptr;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 -&gt; Print();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正确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date_ptr2 -&gt; Print();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正确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delete date_ptr;  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将使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date_ptr2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指向失效的空间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 -&gt; Print();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错误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date_ptr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已失效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date_ptr2 -&gt; Print();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错误，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date_ptr2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也已失效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delete date_ptr2;   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错误，不能再次释放                     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//code6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69C746-5288-4BF7-A773-B09A85C45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691" y="1925452"/>
            <a:ext cx="3814934" cy="16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非法（野）指针使用错误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26BC96-91D0-4E4B-A8CA-C69495E4AD9C}"/>
              </a:ext>
            </a:extLst>
          </p:cNvPr>
          <p:cNvSpPr txBox="1"/>
          <p:nvPr/>
        </p:nvSpPr>
        <p:spPr>
          <a:xfrm>
            <a:off x="103573" y="1663405"/>
            <a:ext cx="118180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//code 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对于指向简单数据类型的指针，也有相同的问题。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int* p1;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int* p2;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p1 = new int;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p2 = p1;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*p1  = 10;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&lt;&lt; *p2 &lt;&lt;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delete p1;  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将使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p1r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p2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同时失效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&lt;&lt; *p1;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错误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p1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已失效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&lt;&lt; *p2;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错误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p2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也已失效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delete p2;       //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错误，不能再次释放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9FB13-9A08-4B2D-B2DC-BF8783415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818" y="2069406"/>
            <a:ext cx="32289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显式默认化的函数定义：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=default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26BC96-91D0-4E4B-A8CA-C69495E4AD9C}"/>
              </a:ext>
            </a:extLst>
          </p:cNvPr>
          <p:cNvSpPr txBox="1"/>
          <p:nvPr/>
        </p:nvSpPr>
        <p:spPr>
          <a:xfrm>
            <a:off x="103573" y="1663405"/>
            <a:ext cx="118180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#include &lt;iostream&gt;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using namespace std;</a:t>
            </a:r>
          </a:p>
          <a:p>
            <a:b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public: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A(int x)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&lt;&lt; "This is a parameterized constructor";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A() = default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</a:p>
          <a:p>
            <a:b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main(){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         //call A()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 x(1);       //call A(int x)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return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                                                        //code8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A3C06-B6D0-4885-9645-5CD2C8B99737}"/>
              </a:ext>
            </a:extLst>
          </p:cNvPr>
          <p:cNvSpPr txBox="1"/>
          <p:nvPr/>
        </p:nvSpPr>
        <p:spPr>
          <a:xfrm>
            <a:off x="6997623" y="1713815"/>
            <a:ext cx="471597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令编译器为某个类生成特殊成员函数或比较运算符的显式指令。（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C++11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当我们声明有参构造函数时，编译器就不会创建默认构造函数。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=default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必须在函数申明后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，让编译创建该构造函数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特殊成员函数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包括：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默认构造函数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析构函数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复制构造函数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函数不能写实现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rgbClr val="000000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811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=default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26BC96-91D0-4E4B-A8CA-C69495E4AD9C}"/>
              </a:ext>
            </a:extLst>
          </p:cNvPr>
          <p:cNvSpPr txBox="1"/>
          <p:nvPr/>
        </p:nvSpPr>
        <p:spPr>
          <a:xfrm>
            <a:off x="103573" y="1663405"/>
            <a:ext cx="118180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Tahoma"/>
                <a:ea typeface="宋体"/>
              </a:rPr>
              <a:t>默认函数需要用于特殊的成员函数</a:t>
            </a:r>
            <a:endParaRPr lang="en-US" altLang="zh-CN" sz="28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algn="l"/>
            <a:endParaRPr lang="en-US" altLang="zh-CN" sz="28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 B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public: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// Error,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func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is not a special member function.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int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func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= default; 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 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// Error, constructor B(int, int) is not a special member function.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B(int, int) = default; 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// Error, constructor B(int=0) has a default argument.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B(int = 0) = default; 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</a:p>
          <a:p>
            <a:pPr algn="l"/>
            <a:r>
              <a:rPr lang="en-US" altLang="zh-CN" sz="2800" b="1" dirty="0">
                <a:solidFill>
                  <a:srgbClr val="000000"/>
                </a:solidFill>
                <a:latin typeface="Tahoma"/>
                <a:ea typeface="宋体"/>
              </a:rPr>
              <a:t> //code9</a:t>
            </a:r>
            <a:endParaRPr lang="zh-CN" altLang="en-US" sz="2800" b="1" dirty="0">
              <a:solidFill>
                <a:srgbClr val="000000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96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弃置函数：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=delete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-41801" y="20394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26BC96-91D0-4E4B-A8CA-C69495E4AD9C}"/>
              </a:ext>
            </a:extLst>
          </p:cNvPr>
          <p:cNvSpPr txBox="1"/>
          <p:nvPr/>
        </p:nvSpPr>
        <p:spPr>
          <a:xfrm>
            <a:off x="6096000" y="1663405"/>
            <a:ext cx="5825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如果取代函数体而使用特殊语法 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= delete ;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，则该函数被定义为弃置的（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deleted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）。</a:t>
            </a:r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b="0" i="0" dirty="0">
                <a:solidFill>
                  <a:srgbClr val="C00000"/>
                </a:solidFill>
                <a:effectLst/>
                <a:latin typeface="-apple-system"/>
              </a:rPr>
              <a:t>任何弃置函数的使用都是非良构的（程序无法编译）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。这包含调用，包括显式（以函数调用运算符）及隐式（对弃置的重载运算符、特殊成员函数、分配函数等的调用），构成指向弃置函数的指针或成员指针，甚或是在不求值表达式中使用弃置函数。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332622" y="1455757"/>
            <a:ext cx="10945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 A {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public: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A(int x): m(x) { }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 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// Delete the copy constructor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A(const A&amp;) = delete;     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// Delete the copy assignment operator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A&amp; operator=(const A&amp;) = delete; 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int m;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main() {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 a1(1), a2(2), a3(3);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// Error, the usage of the copy assignment operator is disabled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a1 = a2;  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// Error, the usage of the copy constructor is disabled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a3 = A(a2); 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   return 0;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                                                                          //code10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C/C++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程序内存布局与对象（变量）存放位置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752" y="1638667"/>
            <a:ext cx="6324495" cy="4824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正文（代码区）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Tahoma"/>
                <a:ea typeface="宋体"/>
              </a:rPr>
              <a:t>函数实现，库实现，字符串等资源。</a:t>
            </a:r>
            <a:r>
              <a:rPr lang="zh-CN" altLang="en-US" sz="1600" dirty="0">
                <a:solidFill>
                  <a:srgbClr val="C00000"/>
                </a:solidFill>
                <a:latin typeface="Tahoma"/>
                <a:ea typeface="宋体"/>
              </a:rPr>
              <a:t>不可改</a:t>
            </a:r>
            <a:endParaRPr lang="en-US" altLang="zh-CN" sz="1600" dirty="0">
              <a:solidFill>
                <a:srgbClr val="C00000"/>
              </a:solidFill>
              <a:latin typeface="Tahoma"/>
              <a:ea typeface="宋体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zh-CN" altLang="en-US" b="1" dirty="0">
                <a:solidFill>
                  <a:srgbClr val="000000"/>
                </a:solidFill>
                <a:latin typeface="Tahoma"/>
                <a:ea typeface="宋体"/>
              </a:rPr>
              <a:t>静态变量（对象）</a:t>
            </a:r>
            <a:endParaRPr lang="en-US" altLang="zh-CN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Tahoma"/>
                <a:ea typeface="宋体"/>
              </a:rPr>
              <a:t>编译阶段初始化数据</a:t>
            </a:r>
            <a:endParaRPr lang="en-US" altLang="zh-CN" sz="1600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Tahoma"/>
                <a:ea typeface="宋体"/>
              </a:rPr>
              <a:t>用零初始化</a:t>
            </a:r>
            <a:endParaRPr lang="en-US" altLang="zh-CN" sz="1600" dirty="0">
              <a:solidFill>
                <a:srgbClr val="000000"/>
              </a:solidFill>
              <a:latin typeface="Tahoma"/>
              <a:ea typeface="宋体"/>
            </a:endParaRP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lang="zh-CN" altLang="en-US" b="1" dirty="0">
                <a:solidFill>
                  <a:srgbClr val="000000"/>
                </a:solidFill>
                <a:latin typeface="Tahoma"/>
                <a:ea typeface="宋体"/>
              </a:rPr>
              <a:t>栈（</a:t>
            </a:r>
            <a:r>
              <a:rPr lang="en-US" altLang="zh-CN" b="1" dirty="0">
                <a:solidFill>
                  <a:srgbClr val="000000"/>
                </a:solidFill>
                <a:latin typeface="Tahoma"/>
                <a:ea typeface="宋体"/>
              </a:rPr>
              <a:t>Stack</a:t>
            </a:r>
            <a:r>
              <a:rPr lang="zh-CN" altLang="en-US" b="1" dirty="0">
                <a:solidFill>
                  <a:srgbClr val="000000"/>
                </a:solidFill>
                <a:latin typeface="Tahoma"/>
                <a:ea typeface="宋体"/>
              </a:rPr>
              <a:t>）</a:t>
            </a:r>
            <a:endParaRPr lang="en-US" altLang="zh-CN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Tahoma"/>
                <a:ea typeface="宋体"/>
              </a:rPr>
              <a:t>函数参数，</a:t>
            </a:r>
            <a:r>
              <a:rPr lang="zh-CN" altLang="en-US" sz="1600" b="1" dirty="0">
                <a:solidFill>
                  <a:srgbClr val="000000"/>
                </a:solidFill>
                <a:latin typeface="Tahoma"/>
                <a:ea typeface="宋体"/>
              </a:rPr>
              <a:t>自动变量</a:t>
            </a:r>
            <a:r>
              <a:rPr lang="zh-CN" altLang="en-US" sz="1600" dirty="0">
                <a:solidFill>
                  <a:srgbClr val="000000"/>
                </a:solidFill>
                <a:latin typeface="Tahoma"/>
                <a:ea typeface="宋体"/>
              </a:rPr>
              <a:t>（对象）</a:t>
            </a:r>
            <a:endParaRPr lang="en-US" altLang="zh-CN" sz="1600" dirty="0">
              <a:solidFill>
                <a:srgbClr val="000000"/>
              </a:solidFill>
              <a:latin typeface="Tahoma"/>
              <a:ea typeface="宋体"/>
            </a:endParaRP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堆（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Heap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ahoma"/>
                <a:ea typeface="宋体"/>
              </a:rPr>
              <a:t>动态变量</a:t>
            </a:r>
            <a:r>
              <a:rPr lang="zh-CN" altLang="en-US" sz="1600" dirty="0">
                <a:solidFill>
                  <a:srgbClr val="000000"/>
                </a:solidFill>
                <a:latin typeface="Tahoma"/>
                <a:ea typeface="宋体"/>
              </a:rPr>
              <a:t>（对象），由 </a:t>
            </a:r>
            <a:r>
              <a:rPr lang="en-US" altLang="zh-CN" sz="1600" dirty="0" err="1">
                <a:solidFill>
                  <a:srgbClr val="000000"/>
                </a:solidFill>
                <a:latin typeface="Tahoma"/>
                <a:ea typeface="宋体"/>
              </a:rPr>
              <a:t>stdlib.h</a:t>
            </a:r>
            <a:r>
              <a:rPr lang="en-US" altLang="zh-CN" sz="160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Tahoma"/>
                <a:ea typeface="宋体"/>
              </a:rPr>
              <a:t>管理</a:t>
            </a:r>
            <a:endParaRPr lang="zh-CN" altLang="zh-CN" sz="1600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37CE3B-C607-42DE-B1A9-1AF61BFE990F}"/>
              </a:ext>
            </a:extLst>
          </p:cNvPr>
          <p:cNvSpPr txBox="1"/>
          <p:nvPr/>
        </p:nvSpPr>
        <p:spPr>
          <a:xfrm>
            <a:off x="314642" y="5329160"/>
            <a:ext cx="6179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"Literal"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文字在代码区，仅分配了字符指针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s1[0] = 'I';  //Segmentation fault 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"Initial Literal"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分配数组空间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&amp;((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分配结构空间且指针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600" dirty="0"/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DA611F15-7B26-4A63-899E-38C8F563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925" y="1638667"/>
            <a:ext cx="5515585" cy="49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4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=delete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0" y="1565618"/>
            <a:ext cx="121062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/>
                <a:latin typeface="Consolas" panose="020B0609020204030204" pitchFamily="49" charset="0"/>
              </a:rPr>
              <a:t>请注意，删除的函数是隐式内联的，这一点非常重要。删除的函数定义必须是函数的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首次声明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。</a:t>
            </a:r>
            <a:endParaRPr lang="en-US" altLang="zh-CN" b="1" dirty="0">
              <a:effectLst/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effectLst/>
                <a:latin typeface="Consolas" panose="020B0609020204030204" pitchFamily="49" charset="0"/>
              </a:rPr>
              <a:t>以下方法是将函数声明为已删除的正确方法：</a:t>
            </a:r>
            <a:br>
              <a:rPr lang="zh-CN" altLang="en-US" b="1" dirty="0"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effectLst/>
                <a:latin typeface="Consolas" panose="020B0609020204030204" pitchFamily="49" charset="0"/>
              </a:rPr>
              <a:t>class C {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         C(C&amp; a) = delete;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b="1" dirty="0">
              <a:effectLst/>
              <a:latin typeface="Consolas" panose="020B0609020204030204" pitchFamily="49" charset="0"/>
            </a:endParaRPr>
          </a:p>
          <a:p>
            <a:r>
              <a:rPr lang="zh-CN" altLang="en-US" b="1" dirty="0">
                <a:effectLst/>
                <a:latin typeface="Consolas" panose="020B0609020204030204" pitchFamily="49" charset="0"/>
              </a:rPr>
              <a:t>但是以下尝试声明删除函数的方法会产生错误：</a:t>
            </a:r>
            <a:br>
              <a:rPr lang="zh-CN" altLang="en-US" b="1" dirty="0"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effectLst/>
                <a:latin typeface="Consolas" panose="020B0609020204030204" pitchFamily="49" charset="0"/>
              </a:rPr>
              <a:t>// incorrect syntax of declaring a member function as deleted 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class C  { 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public: 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    C(); 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// Error, the deleted definition of function C must be the first declaration of the function. </a:t>
            </a:r>
          </a:p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C::C() = delete;  </a:t>
            </a:r>
          </a:p>
          <a:p>
            <a:br>
              <a:rPr lang="en-US" altLang="zh-CN" b="1" dirty="0">
                <a:effectLst/>
                <a:latin typeface="Consolas" panose="020B0609020204030204" pitchFamily="49" charset="0"/>
              </a:rPr>
            </a:br>
            <a:endParaRPr lang="en-US" altLang="zh-CN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2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案例研究：链表（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Linked Table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425752" y="1583845"/>
            <a:ext cx="6483048" cy="5214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是一种数据结构用于存储序列数据</a:t>
            </a: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链表的特征</a:t>
            </a: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有一个指针指向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LinkNode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类型对象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LinkNode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对象包含指向下一个的指针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直到 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LinkNode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包含数据成员保存用户数据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LinkNode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类型指针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数组不好？</a:t>
            </a:r>
            <a:r>
              <a:rPr lang="en-US" altLang="zh-CN" sz="24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LinkNode</a:t>
            </a: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多浪费空间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b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003A38-F05F-4121-B165-182504EEA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901" y="1972852"/>
            <a:ext cx="5144347" cy="6430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BAFF75-54E8-4C18-AC86-0BF2529A1DC0}"/>
              </a:ext>
            </a:extLst>
          </p:cNvPr>
          <p:cNvSpPr txBox="1"/>
          <p:nvPr/>
        </p:nvSpPr>
        <p:spPr>
          <a:xfrm>
            <a:off x="7694350" y="2715847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链表结构图解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37429-4486-4A4A-A81B-B26D02845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217" y="3635751"/>
            <a:ext cx="2476500" cy="714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88829B-A913-4D30-A2FF-85685922AF45}"/>
              </a:ext>
            </a:extLst>
          </p:cNvPr>
          <p:cNvSpPr txBox="1"/>
          <p:nvPr/>
        </p:nvSpPr>
        <p:spPr>
          <a:xfrm>
            <a:off x="7591758" y="446379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链表结点的结构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82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案例研究：链表（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Linked Table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456294" y="1583845"/>
            <a:ext cx="4454373" cy="5214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ink-node.hpp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正确书写头文件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，避免循环嵌套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typedef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使得程序更通用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注意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tatic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，为什么？</a:t>
            </a:r>
            <a:b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DFAB9-6D1A-42E2-B848-00E047D15AC2}"/>
              </a:ext>
            </a:extLst>
          </p:cNvPr>
          <p:cNvSpPr txBox="1"/>
          <p:nvPr/>
        </p:nvSpPr>
        <p:spPr>
          <a:xfrm>
            <a:off x="4910667" y="1601358"/>
            <a:ext cx="7029488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LINK_NODE_H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LINK_NODE_H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你的代码写在这里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3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案例研究：链表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–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类声明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456294" y="1583845"/>
            <a:ext cx="4454373" cy="5214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ink-node.hpp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正确书写头文件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，避免循环嵌套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typedef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使得程序更通用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注意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tatic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，为什么？</a:t>
            </a:r>
            <a:b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DFAB9-6D1A-42E2-B848-00E047D15AC2}"/>
              </a:ext>
            </a:extLst>
          </p:cNvPr>
          <p:cNvSpPr txBox="1"/>
          <p:nvPr/>
        </p:nvSpPr>
        <p:spPr>
          <a:xfrm>
            <a:off x="4910667" y="1601358"/>
            <a:ext cx="7029488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LINK_NODE_H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LINK_NODE_H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你的代码写在这里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0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案例研究：链表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 –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类实现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456294" y="1583845"/>
            <a:ext cx="4454373" cy="521488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ink-node.cpp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Get/Set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成员很简单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 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注意 </a:t>
            </a: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成员函数不能访问类类的普通成员数据和函数</a:t>
            </a:r>
            <a:endParaRPr lang="en-US" altLang="zh-CN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auto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head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是指针参数，函数可以不用返回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。对吗？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b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DFAB9-6D1A-42E2-B848-00E047D15AC2}"/>
              </a:ext>
            </a:extLst>
          </p:cNvPr>
          <p:cNvSpPr txBox="1"/>
          <p:nvPr/>
        </p:nvSpPr>
        <p:spPr>
          <a:xfrm>
            <a:off x="4910667" y="1601358"/>
            <a:ext cx="6580648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"w4-linknode.hpp"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::Push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32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案例研究：链表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 –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524933" y="1583845"/>
            <a:ext cx="4454373" cy="5214888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ink-example.cpp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Head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必须负初值为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静态成员作为对象成员函数访问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作为类域下的静态成员</a:t>
            </a:r>
            <a:endParaRPr lang="en-US" altLang="zh-CN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生成的链表是什么样子？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head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指向的节点用户数据是？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最后一个节点用户数据是？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为什么不用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head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直接控制循环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这个循环功能是什么？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没有“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”会如何？</a:t>
            </a:r>
            <a:b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DFAB9-6D1A-42E2-B848-00E047D15AC2}"/>
              </a:ext>
            </a:extLst>
          </p:cNvPr>
          <p:cNvSpPr txBox="1"/>
          <p:nvPr/>
        </p:nvSpPr>
        <p:spPr>
          <a:xfrm>
            <a:off x="4910667" y="1682910"/>
            <a:ext cx="6756400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"w4-linknode.hpp"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2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课后练习：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链表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 –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扩展功能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E6EC3-77A4-4805-84DD-2607D5111544}"/>
              </a:ext>
            </a:extLst>
          </p:cNvPr>
          <p:cNvSpPr txBox="1"/>
          <p:nvPr/>
        </p:nvSpPr>
        <p:spPr>
          <a:xfrm>
            <a:off x="456294" y="1583845"/>
            <a:ext cx="11227706" cy="5214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请修改程序，添加一个 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(head)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成员函数返回 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LinkNode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该函数是删除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指向的节点，并使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指向下一个节点。</a:t>
            </a:r>
            <a:endParaRPr lang="en-US" altLang="zh-CN" sz="24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 </a:t>
            </a: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函数中 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pop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若干次，观察输出结果</a:t>
            </a:r>
            <a:endParaRPr lang="en-US" altLang="zh-CN" sz="24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7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语言动态对象（变量）管理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5886" y="1663405"/>
            <a:ext cx="5594048" cy="4824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堆（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Heap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ahoma"/>
                <a:ea typeface="宋体"/>
              </a:rPr>
              <a:t>共享的对象（变量）空间</a:t>
            </a:r>
            <a:endParaRPr lang="en-US" altLang="zh-CN" sz="20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ahoma"/>
                <a:ea typeface="宋体"/>
              </a:rPr>
              <a:t>由 </a:t>
            </a:r>
            <a:r>
              <a:rPr lang="en-US" altLang="zh-CN" sz="2000" dirty="0" err="1">
                <a:solidFill>
                  <a:srgbClr val="000000"/>
                </a:solidFill>
                <a:latin typeface="Tahoma"/>
                <a:ea typeface="宋体"/>
              </a:rPr>
              <a:t>stdlib</a:t>
            </a:r>
            <a:r>
              <a:rPr lang="en-US" altLang="zh-CN" sz="200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ahoma"/>
                <a:ea typeface="宋体"/>
              </a:rPr>
              <a:t>库管理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正确使用堆空间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Tahoma"/>
                <a:ea typeface="宋体"/>
              </a:rPr>
              <a:t>必须 </a:t>
            </a:r>
            <a:r>
              <a:rPr lang="en-US" altLang="zh-CN" dirty="0">
                <a:solidFill>
                  <a:srgbClr val="000000"/>
                </a:solidFill>
                <a:latin typeface="Tahoma"/>
                <a:ea typeface="宋体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Tahoma"/>
                <a:ea typeface="宋体"/>
              </a:rPr>
              <a:t>stdlib.h</a:t>
            </a:r>
            <a:r>
              <a:rPr lang="en-US" altLang="zh-CN" dirty="0">
                <a:solidFill>
                  <a:srgbClr val="000000"/>
                </a:solidFill>
                <a:latin typeface="Tahoma"/>
                <a:ea typeface="宋体"/>
              </a:rPr>
              <a:t>&gt;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Tahoma"/>
                <a:ea typeface="宋体"/>
              </a:rPr>
              <a:t>申请空间，</a:t>
            </a:r>
            <a:r>
              <a:rPr lang="en-US" altLang="zh-CN" dirty="0">
                <a:solidFill>
                  <a:srgbClr val="000000"/>
                </a:solidFill>
                <a:latin typeface="Tahoma"/>
                <a:ea typeface="宋体"/>
              </a:rPr>
              <a:t>void * malloc(</a:t>
            </a:r>
            <a:r>
              <a:rPr lang="en-US" altLang="zh-CN" dirty="0" err="1">
                <a:solidFill>
                  <a:srgbClr val="000000"/>
                </a:solidFill>
                <a:latin typeface="Tahoma"/>
                <a:ea typeface="宋体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latin typeface="Tahoma"/>
                <a:ea typeface="宋体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Tahoma"/>
                <a:ea typeface="宋体"/>
              </a:rPr>
              <a:t>释放空间，</a:t>
            </a:r>
            <a:r>
              <a:rPr lang="en-US" altLang="zh-CN" dirty="0">
                <a:solidFill>
                  <a:srgbClr val="000000"/>
                </a:solidFill>
                <a:latin typeface="Tahoma"/>
                <a:ea typeface="宋体"/>
              </a:rPr>
              <a:t>void free(void *)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C00000"/>
                </a:solidFill>
                <a:latin typeface="Tahoma"/>
                <a:ea typeface="宋体"/>
              </a:rPr>
              <a:t>申请的空间必须释放，否则就是</a:t>
            </a:r>
            <a:r>
              <a:rPr lang="zh-CN" altLang="en-US" b="1" dirty="0">
                <a:solidFill>
                  <a:srgbClr val="C00000"/>
                </a:solidFill>
                <a:latin typeface="Tahoma"/>
                <a:ea typeface="宋体"/>
              </a:rPr>
              <a:t>内存泄漏</a:t>
            </a:r>
            <a:endParaRPr lang="en-US" altLang="zh-CN" b="1" dirty="0">
              <a:solidFill>
                <a:srgbClr val="C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srgbClr val="C00000"/>
                </a:solidFill>
                <a:latin typeface="Tahoma"/>
                <a:ea typeface="宋体"/>
              </a:rPr>
              <a:t>Free </a:t>
            </a:r>
            <a:r>
              <a:rPr lang="zh-CN" altLang="en-US" dirty="0">
                <a:solidFill>
                  <a:srgbClr val="C00000"/>
                </a:solidFill>
                <a:latin typeface="Tahoma"/>
                <a:ea typeface="宋体"/>
              </a:rPr>
              <a:t>后</a:t>
            </a:r>
            <a:r>
              <a:rPr lang="zh-CN" altLang="en-US" b="1" dirty="0">
                <a:solidFill>
                  <a:srgbClr val="C00000"/>
                </a:solidFill>
                <a:latin typeface="Tahoma"/>
                <a:ea typeface="宋体"/>
              </a:rPr>
              <a:t>再使用指针或释放</a:t>
            </a:r>
            <a:r>
              <a:rPr lang="zh-CN" altLang="en-US" dirty="0">
                <a:solidFill>
                  <a:srgbClr val="C00000"/>
                </a:solidFill>
                <a:latin typeface="Tahoma"/>
                <a:ea typeface="宋体"/>
              </a:rPr>
              <a:t>，行为不可预测</a:t>
            </a:r>
            <a:endParaRPr lang="en-US" altLang="zh-CN" dirty="0">
              <a:solidFill>
                <a:srgbClr val="C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Tahoma"/>
                <a:ea typeface="宋体"/>
              </a:rPr>
              <a:t>如何申请、释放对象或一维数组？</a:t>
            </a:r>
            <a:endParaRPr lang="en-US" altLang="zh-CN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Tahoma"/>
                <a:ea typeface="宋体"/>
              </a:rPr>
              <a:t>如何申请、释放二维数组？</a:t>
            </a:r>
            <a:endParaRPr lang="en-US" altLang="zh-CN" dirty="0">
              <a:solidFill>
                <a:srgbClr val="C00000"/>
              </a:solidFill>
              <a:latin typeface="Tahoma"/>
              <a:ea typeface="宋体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34B077-F936-4971-A7E7-5AA548F1DAB4}"/>
              </a:ext>
            </a:extLst>
          </p:cNvPr>
          <p:cNvSpPr txBox="1"/>
          <p:nvPr/>
        </p:nvSpPr>
        <p:spPr>
          <a:xfrm>
            <a:off x="5580453" y="1528840"/>
            <a:ext cx="6500077" cy="54476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typedef struct { int x; int y; } Point;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分配变量或一维可变数组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Point *p1 =(Point *) malloc(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(Point) * 10);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分配二维数组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n,m</a:t>
            </a:r>
            <a:r>
              <a:rPr lang="zh-CN" alt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是常数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Point (*p2)[2][3] = (Point (*) [2][3]) malloc(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(Point) * 6);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分配数组的数组</a:t>
            </a:r>
          </a:p>
          <a:p>
            <a:r>
              <a:rPr lang="zh-CN" alt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int n = 2, m = 3;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Point **p3 =(Point **) malloc(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(Point *) * n);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    p3[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] = (Point *) malloc(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(Point) * m);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// do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somesthing</a:t>
            </a:r>
            <a:endParaRPr lang="en-US" altLang="zh-CN" sz="1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for(int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&lt; 2;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   for(int j = 0; j &lt; 3;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	(*p2)[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][j].x =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;  	(*p2)[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][j].y = j ; 	}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for(int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&lt; 2;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   for(int j = 0; j &lt; 3;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("x = %d  y = %d ",(*p2)[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][j].x,(*p2)[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][j].y);	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("\n"); }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free(p1);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free(p2);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必须先释放行数组</a:t>
            </a:r>
          </a:p>
          <a:p>
            <a:r>
              <a:rPr lang="zh-CN" alt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for (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	   free(p3[</a:t>
            </a:r>
            <a:r>
              <a:rPr lang="en-US" altLang="zh-CN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free(p3);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    return 0;  }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63DC6-C93C-4B6F-A6A9-5BC59030AFFB}"/>
              </a:ext>
            </a:extLst>
          </p:cNvPr>
          <p:cNvSpPr txBox="1"/>
          <p:nvPr/>
        </p:nvSpPr>
        <p:spPr>
          <a:xfrm>
            <a:off x="2825752" y="648866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C++</a:t>
            </a:r>
            <a:r>
              <a:rPr lang="zh-CN" altLang="en-US" b="1" dirty="0">
                <a:solidFill>
                  <a:srgbClr val="C00000"/>
                </a:solidFill>
              </a:rPr>
              <a:t>也是这样用的吗？</a:t>
            </a:r>
          </a:p>
        </p:txBody>
      </p:sp>
    </p:spTree>
    <p:extLst>
      <p:ext uri="{BB962C8B-B14F-4D97-AF65-F5344CB8AC3E}">
        <p14:creationId xmlns:p14="http://schemas.microsoft.com/office/powerpoint/2010/main" val="8745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用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malloc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分配对象数组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5886" y="1663405"/>
            <a:ext cx="3672114" cy="4824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程序要点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ahoma"/>
                <a:ea typeface="宋体"/>
              </a:rPr>
              <a:t>#include&lt;cstdlib&gt;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if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语句判断空间是否分配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ahoma"/>
                <a:ea typeface="宋体"/>
              </a:rPr>
              <a:t>new(void *) </a:t>
            </a:r>
            <a:r>
              <a:rPr lang="zh-CN" altLang="en-US" sz="2000" dirty="0">
                <a:solidFill>
                  <a:srgbClr val="000000"/>
                </a:solidFill>
                <a:latin typeface="Tahoma"/>
                <a:ea typeface="宋体"/>
              </a:rPr>
              <a:t>构造函数</a:t>
            </a:r>
            <a:endParaRPr lang="en-US" altLang="zh-CN" sz="2000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处理构造异常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ahoma"/>
                <a:ea typeface="宋体"/>
              </a:rPr>
              <a:t>析构函数调用</a:t>
            </a:r>
            <a:endParaRPr lang="en-US" altLang="zh-CN" sz="2000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最后释放空间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08C2B7-45C4-4E3D-816A-C65731447294}"/>
              </a:ext>
            </a:extLst>
          </p:cNvPr>
          <p:cNvSpPr txBox="1"/>
          <p:nvPr/>
        </p:nvSpPr>
        <p:spPr>
          <a:xfrm>
            <a:off x="4512732" y="1583845"/>
            <a:ext cx="7241085" cy="52629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的数组分配足够空间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填充数组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打印出来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"p["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 ==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 {}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--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清理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basic_string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4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新关键字：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new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和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delete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5886" y="1663405"/>
            <a:ext cx="4942114" cy="4824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新关键字优点：</a:t>
            </a: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ahoma"/>
                <a:ea typeface="宋体"/>
              </a:rPr>
              <a:t>new </a:t>
            </a: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类型 初始化</a:t>
            </a: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分配空间</a:t>
            </a: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每个对象调用构造器</a:t>
            </a: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有错误抛出异常</a:t>
            </a: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ahoma"/>
                <a:ea typeface="宋体"/>
              </a:rPr>
              <a:t>delete []p</a:t>
            </a: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为数组每个对象析构</a:t>
            </a: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/>
                <a:ea typeface="宋体"/>
              </a:rPr>
              <a:t>释放空间</a:t>
            </a:r>
            <a:endParaRPr lang="en-US" altLang="zh-CN" sz="2400" b="1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71368F-CA5A-42D9-AD3D-791ABA9E65B5}"/>
              </a:ext>
            </a:extLst>
          </p:cNvPr>
          <p:cNvSpPr txBox="1"/>
          <p:nvPr/>
        </p:nvSpPr>
        <p:spPr>
          <a:xfrm>
            <a:off x="5782491" y="1663405"/>
            <a:ext cx="5886995" cy="51706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的数组分配空间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 []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9FBAF-534D-423D-BFB5-12DBE29D43C2}"/>
              </a:ext>
            </a:extLst>
          </p:cNvPr>
          <p:cNvSpPr txBox="1"/>
          <p:nvPr/>
        </p:nvSpPr>
        <p:spPr>
          <a:xfrm>
            <a:off x="1198666" y="625319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Cppreference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new </a:t>
            </a:r>
            <a:r>
              <a:rPr lang="zh-CN" altLang="en-US" dirty="0">
                <a:solidFill>
                  <a:srgbClr val="C00000"/>
                </a:solidFill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291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0" y="1911096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4963" y="2017115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88025" y="2554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488025" y="122337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488025" y="21912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488025" y="315922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592925" y="2554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对象指针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592925" y="1223374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=delete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=default</a:t>
            </a:r>
            <a:endParaRPr lang="zh-CN" altLang="en-US" sz="2000" b="1" dirty="0"/>
          </a:p>
        </p:txBody>
      </p:sp>
      <p:sp>
        <p:nvSpPr>
          <p:cNvPr id="61" name="圆角矩形 60"/>
          <p:cNvSpPr/>
          <p:nvPr/>
        </p:nvSpPr>
        <p:spPr>
          <a:xfrm>
            <a:off x="6592925" y="21912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列表初始化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592925" y="3159224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对象的内存布局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id="{6808EA91-99E4-4513-9391-661F151CD115}"/>
              </a:ext>
            </a:extLst>
          </p:cNvPr>
          <p:cNvSpPr/>
          <p:nvPr/>
        </p:nvSpPr>
        <p:spPr>
          <a:xfrm>
            <a:off x="5488025" y="41271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15" name="圆角矩形 61">
            <a:extLst>
              <a:ext uri="{FF2B5EF4-FFF2-40B4-BE49-F238E27FC236}">
                <a16:creationId xmlns:a16="http://schemas.microsoft.com/office/drawing/2014/main" id="{B47B0278-A6C1-4C3B-9167-D176A9C391A9}"/>
              </a:ext>
            </a:extLst>
          </p:cNvPr>
          <p:cNvSpPr/>
          <p:nvPr/>
        </p:nvSpPr>
        <p:spPr>
          <a:xfrm>
            <a:off x="6592925" y="41271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拷贝构造函数 </a:t>
            </a:r>
          </a:p>
        </p:txBody>
      </p:sp>
      <p:sp>
        <p:nvSpPr>
          <p:cNvPr id="16" name="圆角矩形 7">
            <a:extLst>
              <a:ext uri="{FF2B5EF4-FFF2-40B4-BE49-F238E27FC236}">
                <a16:creationId xmlns:a16="http://schemas.microsoft.com/office/drawing/2014/main" id="{9F6692C8-2A01-4D6C-9253-D595DE35E3BB}"/>
              </a:ext>
            </a:extLst>
          </p:cNvPr>
          <p:cNvSpPr/>
          <p:nvPr/>
        </p:nvSpPr>
        <p:spPr>
          <a:xfrm>
            <a:off x="5488025" y="509507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06</a:t>
            </a:r>
            <a:endParaRPr lang="zh-CN" altLang="en-US" b="1" dirty="0"/>
          </a:p>
        </p:txBody>
      </p:sp>
      <p:sp>
        <p:nvSpPr>
          <p:cNvPr id="18" name="圆角矩形 61">
            <a:extLst>
              <a:ext uri="{FF2B5EF4-FFF2-40B4-BE49-F238E27FC236}">
                <a16:creationId xmlns:a16="http://schemas.microsoft.com/office/drawing/2014/main" id="{580A3C52-EA76-4DE7-A1AC-AB73C657CFC7}"/>
              </a:ext>
            </a:extLst>
          </p:cNvPr>
          <p:cNvSpPr/>
          <p:nvPr/>
        </p:nvSpPr>
        <p:spPr>
          <a:xfrm>
            <a:off x="6592925" y="5095074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传值和传引用</a:t>
            </a:r>
          </a:p>
        </p:txBody>
      </p:sp>
      <p:sp>
        <p:nvSpPr>
          <p:cNvPr id="19" name="圆角矩形 7">
            <a:extLst>
              <a:ext uri="{FF2B5EF4-FFF2-40B4-BE49-F238E27FC236}">
                <a16:creationId xmlns:a16="http://schemas.microsoft.com/office/drawing/2014/main" id="{340B12DA-2EE2-4501-B50D-B2ECEAF45D3C}"/>
              </a:ext>
            </a:extLst>
          </p:cNvPr>
          <p:cNvSpPr/>
          <p:nvPr/>
        </p:nvSpPr>
        <p:spPr>
          <a:xfrm>
            <a:off x="5488025" y="60629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07</a:t>
            </a:r>
            <a:endParaRPr lang="zh-CN" altLang="en-US" b="1" dirty="0"/>
          </a:p>
        </p:txBody>
      </p:sp>
      <p:sp>
        <p:nvSpPr>
          <p:cNvPr id="20" name="圆角矩形 61">
            <a:extLst>
              <a:ext uri="{FF2B5EF4-FFF2-40B4-BE49-F238E27FC236}">
                <a16:creationId xmlns:a16="http://schemas.microsoft.com/office/drawing/2014/main" id="{F84CAB0D-F847-4F87-B54F-7DC16E2D0DB5}"/>
              </a:ext>
            </a:extLst>
          </p:cNvPr>
          <p:cNvSpPr/>
          <p:nvPr/>
        </p:nvSpPr>
        <p:spPr>
          <a:xfrm>
            <a:off x="6592925" y="60629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常引用</a:t>
            </a:r>
            <a:r>
              <a:rPr lang="en-US" altLang="zh-CN" sz="2000" b="1" dirty="0"/>
              <a:t>\</a:t>
            </a:r>
            <a:r>
              <a:rPr lang="zh-CN" altLang="en-US" sz="2000" b="1" dirty="0"/>
              <a:t>常方法</a:t>
            </a:r>
            <a:r>
              <a:rPr lang="en-US" altLang="zh-CN" sz="2000" b="1" dirty="0"/>
              <a:t>\</a:t>
            </a:r>
            <a:r>
              <a:rPr lang="zh-CN" altLang="en-US" sz="2000" b="1" dirty="0"/>
              <a:t>常量正确性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动态对象（变量）与对象指针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9BC14B-B067-42B3-8249-984B83F95433}"/>
              </a:ext>
            </a:extLst>
          </p:cNvPr>
          <p:cNvSpPr txBox="1"/>
          <p:nvPr/>
        </p:nvSpPr>
        <p:spPr>
          <a:xfrm>
            <a:off x="5953821" y="1583845"/>
            <a:ext cx="5886995" cy="51706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an integer value: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value you enter is: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D9CC8B-DA3A-4F93-B2CD-2F3D0AA2373C}"/>
              </a:ext>
            </a:extLst>
          </p:cNvPr>
          <p:cNvSpPr txBox="1"/>
          <p:nvPr/>
        </p:nvSpPr>
        <p:spPr>
          <a:xfrm>
            <a:off x="535084" y="1683804"/>
            <a:ext cx="4942114" cy="4824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动态对象的使用：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code1.cpp</a:t>
            </a: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申请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返回该类型的指针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不是万能指针 </a:t>
            </a: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en-US" altLang="zh-CN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解析为对象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277591-1BBA-45A0-BAA9-9BDF3470F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651" y="5931655"/>
            <a:ext cx="4689542" cy="5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动态对象（变量）与对象指针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9BC14B-B067-42B3-8249-984B83F95433}"/>
              </a:ext>
            </a:extLst>
          </p:cNvPr>
          <p:cNvSpPr txBox="1"/>
          <p:nvPr/>
        </p:nvSpPr>
        <p:spPr>
          <a:xfrm>
            <a:off x="5953821" y="1583845"/>
            <a:ext cx="5886995" cy="51706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lenght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you want: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 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 []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D9CC8B-DA3A-4F93-B2CD-2F3D0AA2373C}"/>
              </a:ext>
            </a:extLst>
          </p:cNvPr>
          <p:cNvSpPr txBox="1"/>
          <p:nvPr/>
        </p:nvSpPr>
        <p:spPr>
          <a:xfrm>
            <a:off x="535084" y="1683804"/>
            <a:ext cx="4942114" cy="4824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动态对象的使用：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code2.cpp</a:t>
            </a: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申请数组 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[]{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和定义自动变量类似。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没有初始化是不确定值；有初始化按字面量初始化，后面补零；长度小于初始化序列长度，抛出异常</a:t>
            </a:r>
            <a:endParaRPr lang="en-US" altLang="zh-CN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返回该类型的指针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直接看作数组使用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 []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endParaRPr lang="en-US" altLang="zh-CN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5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new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运算符的使用</a:t>
            </a:r>
          </a:p>
        </p:txBody>
      </p:sp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2572" y="1746801"/>
            <a:ext cx="11666855" cy="4317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指针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=new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类型名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动态创建一个变量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    指针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=new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类型名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[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数组长度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用于动态分配数组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    指针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=new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类型名（初始化表）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动态创建对象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初始化表及其括号为可选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类型可为基本类型，也可为类类型，若为类类型，则初始化表相当于将实际参数传递给该类的构造函数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运算返回一个指针，指向分配到的内存空间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宋体"/>
                <a:cs typeface="+mn-cs"/>
              </a:rPr>
              <a:t>若内存分配失败，</a:t>
            </a:r>
            <a:r>
              <a:rPr lang="zh-CN" altLang="en-US" sz="2400" b="1" dirty="0">
                <a:solidFill>
                  <a:srgbClr val="FF0000"/>
                </a:solidFill>
                <a:latin typeface="Tahoma"/>
                <a:ea typeface="宋体"/>
              </a:rPr>
              <a:t>抛出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异常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726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4340</Words>
  <Application>Microsoft Office PowerPoint</Application>
  <PresentationFormat>宽屏</PresentationFormat>
  <Paragraphs>552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-apple-system</vt:lpstr>
      <vt:lpstr>DejaVu Sans</vt:lpstr>
      <vt:lpstr>Impact MT Std</vt:lpstr>
      <vt:lpstr>等线</vt:lpstr>
      <vt:lpstr>等线 Light</vt:lpstr>
      <vt:lpstr>宋体</vt:lpstr>
      <vt:lpstr>微软雅黑</vt:lpstr>
      <vt:lpstr>Arial</vt:lpstr>
      <vt:lpstr>Consolas</vt:lpstr>
      <vt:lpstr>Courier New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dell</cp:lastModifiedBy>
  <cp:revision>269</cp:revision>
  <dcterms:created xsi:type="dcterms:W3CDTF">2016-11-24T09:20:00Z</dcterms:created>
  <dcterms:modified xsi:type="dcterms:W3CDTF">2022-03-10T14:34:34Z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7E38F6AF0AEB4547AE4ACB4243E3DBEC</vt:lpwstr>
  </property>
</Properties>
</file>