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347" r:id="rId5"/>
    <p:sldId id="350" r:id="rId6"/>
    <p:sldId id="351" r:id="rId7"/>
    <p:sldId id="352" r:id="rId8"/>
    <p:sldId id="353" r:id="rId9"/>
    <p:sldId id="348" r:id="rId10"/>
    <p:sldId id="349" r:id="rId11"/>
    <p:sldId id="331" r:id="rId12"/>
    <p:sldId id="357" r:id="rId13"/>
    <p:sldId id="388" r:id="rId14"/>
    <p:sldId id="338" r:id="rId15"/>
    <p:sldId id="387" r:id="rId16"/>
    <p:sldId id="339" r:id="rId17"/>
    <p:sldId id="376" r:id="rId18"/>
    <p:sldId id="382" r:id="rId19"/>
    <p:sldId id="385" r:id="rId20"/>
    <p:sldId id="386" r:id="rId21"/>
    <p:sldId id="335" r:id="rId22"/>
    <p:sldId id="336" r:id="rId23"/>
    <p:sldId id="337" r:id="rId24"/>
    <p:sldId id="389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780" autoAdjust="0"/>
  </p:normalViewPr>
  <p:slideViewPr>
    <p:cSldViewPr snapToGrid="0">
      <p:cViewPr varScale="1">
        <p:scale>
          <a:sx n="83" d="100"/>
          <a:sy n="83" d="100"/>
        </p:scale>
        <p:origin x="658" y="168"/>
      </p:cViewPr>
      <p:guideLst>
        <p:guide orient="horz" pos="2132"/>
        <p:guide pos="37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D12AC1-2F75-421A-8C2A-CFCD98A483D7}" type="slidenum">
              <a:rPr lang="en-US" altLang="zh-CN"/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VC6</a:t>
            </a:r>
            <a:r>
              <a:rPr lang="zh-CN" altLang="en-US"/>
              <a:t>中，本例不能将</a:t>
            </a:r>
            <a:r>
              <a:rPr lang="en-US" altLang="zh-CN" sz="900"/>
              <a:t>#include &lt;iostream.h&gt;</a:t>
            </a:r>
            <a:r>
              <a:rPr lang="zh-CN" altLang="en-US"/>
              <a:t>改为：</a:t>
            </a:r>
            <a:endParaRPr lang="zh-CN" altLang="en-US"/>
          </a:p>
          <a:p>
            <a:r>
              <a:rPr lang="en-US" altLang="zh-CN" sz="900"/>
              <a:t>#include &lt;iostream&gt;</a:t>
            </a:r>
            <a:endParaRPr lang="en-US" altLang="zh-CN" sz="900"/>
          </a:p>
          <a:p>
            <a:r>
              <a:rPr lang="en-US" altLang="zh-CN" sz="900"/>
              <a:t>using namespace std;</a:t>
            </a:r>
            <a:endParaRPr lang="en-US" altLang="zh-CN" sz="900"/>
          </a:p>
          <a:p>
            <a:r>
              <a:rPr lang="zh-CN" altLang="en-US" sz="900"/>
              <a:t>为什么？？？</a:t>
            </a:r>
            <a:endParaRPr lang="zh-CN" altLang="en-US" sz="900"/>
          </a:p>
          <a:p>
            <a:r>
              <a:rPr lang="zh-CN" altLang="en-US" sz="900"/>
              <a:t>可能是</a:t>
            </a:r>
            <a:r>
              <a:rPr lang="en-US" altLang="zh-CN" sz="900"/>
              <a:t>VC6</a:t>
            </a:r>
            <a:r>
              <a:rPr lang="zh-CN" altLang="en-US" sz="900"/>
              <a:t>本身的问题</a:t>
            </a:r>
            <a:endParaRPr lang="zh-CN" altLang="en-US" sz="9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so.csdn.net/so/search?q=operator&amp;spm=1001.2101.3001.7020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so.csdn.net/so/search?q=operator&amp;spm=1001.2101.3001.7020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6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89661" y="5644929"/>
            <a:ext cx="2879266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01010" y="2868295"/>
            <a:ext cx="6348095" cy="10147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运算符重载（下）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49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49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49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49"/>
                            </p:stCondLst>
                            <p:childTnLst>
                              <p:par>
                                <p:cTn id="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3" grpId="0"/>
      <p:bldP spid="14" grpId="0"/>
      <p:bldP spid="11" grpId="0" animBg="1"/>
      <p:bldP spid="12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6CBF-296E-4BA6-8FCE-614AE742577C}" type="slidenum">
              <a:rPr lang="en-US" altLang="zh-CN"/>
            </a:fld>
            <a:endParaRPr lang="en-US" altLang="zh-CN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631950" y="1547811"/>
            <a:ext cx="9469438" cy="517366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200" b="1" dirty="0">
                <a:solidFill>
                  <a:srgbClr val="990000"/>
                </a:solidFill>
              </a:rPr>
              <a:t>// </a:t>
            </a:r>
            <a:r>
              <a:rPr lang="zh-CN" altLang="en-US" sz="2200" b="1" dirty="0">
                <a:solidFill>
                  <a:srgbClr val="990000"/>
                </a:solidFill>
              </a:rPr>
              <a:t>类</a:t>
            </a:r>
            <a:r>
              <a:rPr lang="en-US" altLang="zh-CN" sz="2200" b="1" dirty="0">
                <a:solidFill>
                  <a:srgbClr val="990000"/>
                </a:solidFill>
              </a:rPr>
              <a:t>VALUE</a:t>
            </a:r>
            <a:r>
              <a:rPr lang="zh-CN" altLang="en-US" sz="2200" b="1" dirty="0">
                <a:solidFill>
                  <a:srgbClr val="990000"/>
                </a:solidFill>
              </a:rPr>
              <a:t>中定义了一个友元函数</a:t>
            </a:r>
            <a:r>
              <a:rPr lang="en-US" altLang="zh-CN" sz="2200" b="1" dirty="0">
                <a:solidFill>
                  <a:srgbClr val="990000"/>
                </a:solidFill>
              </a:rPr>
              <a:t>set()</a:t>
            </a:r>
            <a:r>
              <a:rPr lang="zh-CN" altLang="en-US" sz="2200" b="1" dirty="0">
                <a:solidFill>
                  <a:srgbClr val="990000"/>
                </a:solidFill>
              </a:rPr>
              <a:t>，注意</a:t>
            </a:r>
            <a:r>
              <a:rPr lang="en-US" altLang="zh-CN" sz="2200" b="1" dirty="0">
                <a:solidFill>
                  <a:srgbClr val="990000"/>
                </a:solidFill>
              </a:rPr>
              <a:t>set()</a:t>
            </a:r>
            <a:r>
              <a:rPr lang="zh-CN" altLang="en-US" sz="2200" b="1" dirty="0">
                <a:solidFill>
                  <a:srgbClr val="990000"/>
                </a:solidFill>
              </a:rPr>
              <a:t>不是该类的成员函数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r>
              <a:rPr lang="en-US" altLang="zh-CN" sz="2200" b="1" dirty="0"/>
              <a:t>class VALUE </a:t>
            </a:r>
            <a:endParaRPr lang="en-US" altLang="zh-CN" sz="2200" b="1" dirty="0"/>
          </a:p>
          <a:p>
            <a:r>
              <a:rPr lang="en-US" altLang="zh-CN" sz="2200" b="1" dirty="0"/>
              <a:t>{</a:t>
            </a:r>
            <a:endParaRPr lang="en-US" altLang="zh-CN" sz="2200" b="1" dirty="0"/>
          </a:p>
          <a:p>
            <a:r>
              <a:rPr lang="en-US" altLang="zh-CN" sz="2200" b="1" dirty="0"/>
              <a:t>     public:    </a:t>
            </a:r>
            <a:endParaRPr lang="en-US" altLang="zh-CN" sz="2200" b="1" dirty="0"/>
          </a:p>
          <a:p>
            <a:r>
              <a:rPr lang="en-US" altLang="zh-CN" sz="2200" b="1" dirty="0"/>
              <a:t>            </a:t>
            </a:r>
            <a:r>
              <a:rPr lang="en-US" altLang="zh-CN" sz="2200" b="1" dirty="0">
                <a:solidFill>
                  <a:srgbClr val="990000"/>
                </a:solidFill>
              </a:rPr>
              <a:t>//</a:t>
            </a:r>
            <a:r>
              <a:rPr lang="zh-CN" altLang="en-US" sz="2200" b="1" dirty="0">
                <a:solidFill>
                  <a:srgbClr val="990000"/>
                </a:solidFill>
              </a:rPr>
              <a:t>声明</a:t>
            </a:r>
            <a:r>
              <a:rPr lang="en-US" altLang="zh-CN" sz="2200" b="1" dirty="0">
                <a:solidFill>
                  <a:srgbClr val="990000"/>
                </a:solidFill>
              </a:rPr>
              <a:t>set()</a:t>
            </a:r>
            <a:r>
              <a:rPr lang="zh-CN" altLang="en-US" sz="2200" b="1" dirty="0">
                <a:solidFill>
                  <a:srgbClr val="990000"/>
                </a:solidFill>
              </a:rPr>
              <a:t>为</a:t>
            </a:r>
            <a:r>
              <a:rPr lang="en-US" altLang="zh-CN" sz="2200" b="1" dirty="0">
                <a:solidFill>
                  <a:srgbClr val="990000"/>
                </a:solidFill>
              </a:rPr>
              <a:t>VALUE</a:t>
            </a:r>
            <a:r>
              <a:rPr lang="zh-CN" altLang="en-US" sz="2200" b="1" dirty="0">
                <a:solidFill>
                  <a:srgbClr val="990000"/>
                </a:solidFill>
              </a:rPr>
              <a:t>的友元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r>
              <a:rPr lang="zh-CN" altLang="en-US" sz="2200" b="1" dirty="0"/>
              <a:t>	</a:t>
            </a:r>
            <a:r>
              <a:rPr lang="en-US" altLang="zh-CN" sz="2200" b="1" dirty="0">
                <a:solidFill>
                  <a:srgbClr val="FF0000"/>
                </a:solidFill>
              </a:rPr>
              <a:t>friend void set(VALUE obj, int x);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r>
              <a:rPr lang="en-US" altLang="zh-CN" sz="2200" b="1" dirty="0"/>
              <a:t>     private:</a:t>
            </a:r>
            <a:endParaRPr lang="en-US" altLang="zh-CN" sz="2200" b="1" dirty="0"/>
          </a:p>
          <a:p>
            <a:r>
              <a:rPr lang="en-US" altLang="zh-CN" sz="2200" b="1" dirty="0"/>
              <a:t>	int value;</a:t>
            </a:r>
            <a:endParaRPr lang="en-US" altLang="zh-CN" sz="2200" b="1" dirty="0"/>
          </a:p>
          <a:p>
            <a:r>
              <a:rPr lang="en-US" altLang="zh-CN" sz="2200" b="1" dirty="0"/>
              <a:t>};</a:t>
            </a:r>
            <a:endParaRPr lang="en-US" altLang="zh-CN" sz="2200" b="1" dirty="0"/>
          </a:p>
          <a:p>
            <a:r>
              <a:rPr lang="en-US" altLang="zh-CN" sz="2200" b="1" dirty="0"/>
              <a:t>	</a:t>
            </a:r>
            <a:endParaRPr lang="en-US" altLang="zh-CN" sz="2200" b="1" dirty="0"/>
          </a:p>
          <a:p>
            <a:r>
              <a:rPr lang="en-US" altLang="zh-CN" sz="2200" b="1" dirty="0"/>
              <a:t>void set(VALUE obj, int x)    </a:t>
            </a:r>
            <a:r>
              <a:rPr lang="en-US" altLang="zh-CN" sz="2200" b="1" dirty="0">
                <a:solidFill>
                  <a:srgbClr val="990000"/>
                </a:solidFill>
              </a:rPr>
              <a:t>// </a:t>
            </a:r>
            <a:r>
              <a:rPr lang="zh-CN" altLang="en-US" sz="2200" b="1" dirty="0">
                <a:solidFill>
                  <a:srgbClr val="990000"/>
                </a:solidFill>
              </a:rPr>
              <a:t>实现友元函数</a:t>
            </a:r>
            <a:r>
              <a:rPr lang="en-US" altLang="zh-CN" sz="2200" b="1" dirty="0">
                <a:solidFill>
                  <a:srgbClr val="990000"/>
                </a:solidFill>
              </a:rPr>
              <a:t>set()</a:t>
            </a:r>
            <a:endParaRPr lang="en-US" altLang="zh-CN" sz="2200" b="1" dirty="0">
              <a:solidFill>
                <a:srgbClr val="990000"/>
              </a:solidFill>
            </a:endParaRPr>
          </a:p>
          <a:p>
            <a:r>
              <a:rPr lang="en-US" altLang="zh-CN" sz="2200" b="1" dirty="0"/>
              <a:t>{		</a:t>
            </a:r>
            <a:endParaRPr lang="en-US" altLang="zh-CN" sz="2200" b="1" dirty="0"/>
          </a:p>
          <a:p>
            <a:r>
              <a:rPr lang="en-US" altLang="zh-CN" sz="2200" b="1" dirty="0"/>
              <a:t>      </a:t>
            </a:r>
            <a:r>
              <a:rPr lang="en-US" altLang="zh-CN" sz="2200" b="1" dirty="0" err="1"/>
              <a:t>obj.value</a:t>
            </a:r>
            <a:r>
              <a:rPr lang="en-US" altLang="zh-CN" sz="2200" b="1" dirty="0"/>
              <a:t> = x;  </a:t>
            </a:r>
            <a:r>
              <a:rPr lang="en-US" altLang="zh-CN" sz="2200" b="1" dirty="0">
                <a:solidFill>
                  <a:srgbClr val="990000"/>
                </a:solidFill>
              </a:rPr>
              <a:t>// set()</a:t>
            </a:r>
            <a:r>
              <a:rPr lang="zh-CN" altLang="en-US" sz="2200" b="1" dirty="0">
                <a:solidFill>
                  <a:srgbClr val="990000"/>
                </a:solidFill>
              </a:rPr>
              <a:t>可以象</a:t>
            </a:r>
            <a:r>
              <a:rPr lang="en-US" altLang="zh-CN" sz="2200" b="1" dirty="0">
                <a:solidFill>
                  <a:srgbClr val="990000"/>
                </a:solidFill>
              </a:rPr>
              <a:t>VALUE</a:t>
            </a:r>
            <a:r>
              <a:rPr lang="zh-CN" altLang="en-US" sz="2200" b="1" dirty="0">
                <a:solidFill>
                  <a:srgbClr val="990000"/>
                </a:solidFill>
              </a:rPr>
              <a:t>成员函数一样访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r>
              <a:rPr lang="zh-CN" altLang="en-US" sz="2200" b="1" dirty="0">
                <a:solidFill>
                  <a:srgbClr val="990000"/>
                </a:solidFill>
              </a:rPr>
              <a:t>		       </a:t>
            </a:r>
            <a:r>
              <a:rPr lang="en-US" altLang="zh-CN" sz="2200" b="1" dirty="0">
                <a:solidFill>
                  <a:srgbClr val="990000"/>
                </a:solidFill>
              </a:rPr>
              <a:t>// </a:t>
            </a:r>
            <a:r>
              <a:rPr lang="zh-CN" altLang="en-US" sz="2200" b="1" dirty="0">
                <a:solidFill>
                  <a:srgbClr val="990000"/>
                </a:solidFill>
              </a:rPr>
              <a:t>问</a:t>
            </a:r>
            <a:r>
              <a:rPr lang="en-US" altLang="zh-CN" sz="2200" b="1" dirty="0">
                <a:solidFill>
                  <a:srgbClr val="990000"/>
                </a:solidFill>
              </a:rPr>
              <a:t>obj</a:t>
            </a:r>
            <a:r>
              <a:rPr lang="zh-CN" altLang="en-US" sz="2200" b="1" dirty="0">
                <a:solidFill>
                  <a:srgbClr val="990000"/>
                </a:solidFill>
              </a:rPr>
              <a:t>的私有和受保护成员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r>
              <a:rPr lang="en-US" altLang="zh-CN" sz="2200" b="1" dirty="0"/>
              <a:t>} </a:t>
            </a:r>
            <a:endParaRPr lang="en-US" altLang="zh-CN" sz="2200" b="1" dirty="0"/>
          </a:p>
        </p:txBody>
      </p:sp>
      <p:sp>
        <p:nvSpPr>
          <p:cNvPr id="7" name="学论网-矩形 1"/>
          <p:cNvSpPr/>
          <p:nvPr/>
        </p:nvSpPr>
        <p:spPr>
          <a:xfrm>
            <a:off x="0" y="630079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游离函数 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519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另一个类作为友元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7406" y="1955544"/>
            <a:ext cx="4349662" cy="3373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但有些时候，其他类的成员函数可能会很多，一个一个的声明为友元函数会比较麻烦。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可以直接声明友元类：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一个类 A 可以将另一个类 B 声明为自己的友元，那么类 B 的所有成员函数就都可以访问类 A 对象的私有成员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friend class B;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（在类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A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的内部）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8" y="1650520"/>
            <a:ext cx="6448426" cy="44977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E571-3EB3-4E1F-BC5A-F8713280E6FB}" type="slidenum">
              <a:rPr lang="en-US" altLang="zh-CN"/>
            </a:fld>
            <a:endParaRPr lang="en-US" altLang="zh-CN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847851" y="1609725"/>
            <a:ext cx="9244012" cy="50292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b="1" dirty="0"/>
              <a:t>class Y;	   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en-US" altLang="zh-CN" b="1" dirty="0">
                <a:solidFill>
                  <a:srgbClr val="990000"/>
                </a:solidFill>
              </a:rPr>
              <a:t>Y</a:t>
            </a:r>
            <a:r>
              <a:rPr lang="zh-CN" altLang="en-US" b="1" dirty="0">
                <a:solidFill>
                  <a:srgbClr val="990000"/>
                </a:solidFill>
              </a:rPr>
              <a:t>类的引用性声明</a:t>
            </a:r>
            <a:endParaRPr lang="zh-CN" altLang="en-US" b="1" dirty="0">
              <a:solidFill>
                <a:srgbClr val="990000"/>
              </a:solidFill>
            </a:endParaRPr>
          </a:p>
          <a:p>
            <a:r>
              <a:rPr lang="en-US" altLang="zh-CN" b="1" dirty="0"/>
              <a:t>class X {</a:t>
            </a:r>
            <a:endParaRPr lang="en-US" altLang="zh-CN" b="1" dirty="0"/>
          </a:p>
          <a:p>
            <a:r>
              <a:rPr lang="en-US" altLang="zh-CN" b="1" dirty="0"/>
              <a:t>     public:	</a:t>
            </a:r>
            <a:endParaRPr lang="en-US" altLang="zh-CN" b="1" dirty="0"/>
          </a:p>
          <a:p>
            <a:r>
              <a:rPr lang="en-US" altLang="zh-CN" b="1" dirty="0"/>
              <a:t>           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zh-CN" altLang="en-US" b="1" dirty="0">
                <a:solidFill>
                  <a:srgbClr val="990000"/>
                </a:solidFill>
                <a:highlight>
                  <a:srgbClr val="FFFF00"/>
                </a:highlight>
              </a:rPr>
              <a:t>把</a:t>
            </a:r>
            <a:r>
              <a:rPr lang="en-US" altLang="zh-CN" b="1" dirty="0">
                <a:solidFill>
                  <a:srgbClr val="990000"/>
                </a:solidFill>
                <a:highlight>
                  <a:srgbClr val="FFFF00"/>
                </a:highlight>
              </a:rPr>
              <a:t>Y</a:t>
            </a:r>
            <a:r>
              <a:rPr lang="zh-CN" altLang="en-US" b="1" dirty="0">
                <a:solidFill>
                  <a:srgbClr val="990000"/>
                </a:solidFill>
                <a:highlight>
                  <a:srgbClr val="FFFF00"/>
                </a:highlight>
              </a:rPr>
              <a:t>类声明为</a:t>
            </a:r>
            <a:r>
              <a:rPr lang="en-US" altLang="zh-CN" b="1" dirty="0">
                <a:solidFill>
                  <a:srgbClr val="990000"/>
                </a:solidFill>
                <a:highlight>
                  <a:srgbClr val="FFFF00"/>
                </a:highlight>
              </a:rPr>
              <a:t>X</a:t>
            </a:r>
            <a:r>
              <a:rPr lang="zh-CN" altLang="en-US" b="1" dirty="0">
                <a:solidFill>
                  <a:srgbClr val="990000"/>
                </a:solidFill>
                <a:highlight>
                  <a:srgbClr val="FFFF00"/>
                </a:highlight>
              </a:rPr>
              <a:t>类的友元，则</a:t>
            </a:r>
            <a:r>
              <a:rPr lang="en-US" altLang="zh-CN" b="1" dirty="0">
                <a:solidFill>
                  <a:srgbClr val="990000"/>
                </a:solidFill>
                <a:highlight>
                  <a:srgbClr val="FFFF00"/>
                </a:highlight>
              </a:rPr>
              <a:t>Y</a:t>
            </a:r>
            <a:r>
              <a:rPr lang="zh-CN" altLang="en-US" b="1" dirty="0">
                <a:solidFill>
                  <a:srgbClr val="990000"/>
                </a:solidFill>
                <a:highlight>
                  <a:srgbClr val="FFFF00"/>
                </a:highlight>
              </a:rPr>
              <a:t>类的所有成员函数都是</a:t>
            </a:r>
            <a:r>
              <a:rPr lang="en-US" altLang="zh-CN" b="1" dirty="0">
                <a:solidFill>
                  <a:srgbClr val="990000"/>
                </a:solidFill>
                <a:highlight>
                  <a:srgbClr val="FFFF00"/>
                </a:highlight>
              </a:rPr>
              <a:t>X</a:t>
            </a:r>
            <a:r>
              <a:rPr lang="zh-CN" altLang="en-US" b="1" dirty="0">
                <a:solidFill>
                  <a:srgbClr val="990000"/>
                </a:solidFill>
                <a:highlight>
                  <a:srgbClr val="FFFF00"/>
                </a:highlight>
              </a:rPr>
              <a:t>的友元</a:t>
            </a:r>
            <a:endParaRPr lang="zh-CN" altLang="en-US" b="1" dirty="0">
              <a:solidFill>
                <a:srgbClr val="990000"/>
              </a:solidFill>
              <a:highlight>
                <a:srgbClr val="FFFF00"/>
              </a:highlight>
            </a:endParaRPr>
          </a:p>
          <a:p>
            <a:r>
              <a:rPr lang="zh-CN" altLang="en-US" b="1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friend Y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/>
              <a:t>     private:	</a:t>
            </a:r>
            <a:endParaRPr lang="en-US" altLang="zh-CN" b="1" dirty="0"/>
          </a:p>
          <a:p>
            <a:r>
              <a:rPr lang="en-US" altLang="zh-CN" b="1" dirty="0"/>
              <a:t>           int 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r>
              <a:rPr lang="en-US" altLang="zh-CN" b="1" dirty="0"/>
              <a:t>           void </a:t>
            </a:r>
            <a:r>
              <a:rPr lang="en-US" altLang="zh-CN" b="1" dirty="0" err="1"/>
              <a:t>m_Xfunc</a:t>
            </a:r>
            <a:r>
              <a:rPr lang="en-US" altLang="zh-CN" b="1" dirty="0"/>
              <a:t>( );</a:t>
            </a:r>
            <a:endParaRPr lang="en-US" altLang="zh-CN" b="1" dirty="0"/>
          </a:p>
          <a:p>
            <a:r>
              <a:rPr lang="en-US" altLang="zh-CN" b="1" dirty="0"/>
              <a:t>};</a:t>
            </a:r>
            <a:endParaRPr lang="en-US" altLang="zh-CN" b="1" dirty="0"/>
          </a:p>
          <a:p>
            <a:r>
              <a:rPr lang="en-US" altLang="zh-CN" b="1" dirty="0"/>
              <a:t>class Y {</a:t>
            </a:r>
            <a:endParaRPr lang="en-US" altLang="zh-CN" b="1" dirty="0"/>
          </a:p>
          <a:p>
            <a:r>
              <a:rPr lang="en-US" altLang="zh-CN" b="1" dirty="0"/>
              <a:t>      public: </a:t>
            </a:r>
            <a:endParaRPr lang="en-US" altLang="zh-CN" b="1" dirty="0"/>
          </a:p>
          <a:p>
            <a:r>
              <a:rPr lang="en-US" altLang="zh-CN" b="1" dirty="0"/>
              <a:t>           void </a:t>
            </a:r>
            <a:r>
              <a:rPr lang="en-US" altLang="zh-CN" b="1" dirty="0" err="1"/>
              <a:t>m_Yfunc</a:t>
            </a:r>
            <a:r>
              <a:rPr lang="en-US" altLang="zh-CN" b="1" dirty="0"/>
              <a:t>( X&amp; obj );</a:t>
            </a:r>
            <a:endParaRPr lang="en-US" altLang="zh-CN" b="1" dirty="0"/>
          </a:p>
          <a:p>
            <a:r>
              <a:rPr lang="en-US" altLang="zh-CN" b="1" dirty="0"/>
              <a:t>};</a:t>
            </a:r>
            <a:endParaRPr lang="en-US" altLang="zh-CN" b="1" dirty="0"/>
          </a:p>
          <a:p>
            <a:r>
              <a:rPr lang="en-US" altLang="zh-CN" b="1" dirty="0"/>
              <a:t>void Y::m_Yfunc( X&amp; obj )</a:t>
            </a:r>
            <a:endParaRPr lang="en-US" altLang="zh-CN" b="1" dirty="0"/>
          </a:p>
          <a:p>
            <a:r>
              <a:rPr lang="en-US" altLang="zh-CN" b="1" dirty="0"/>
              <a:t>{	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obj.</a:t>
            </a:r>
            <a:r>
              <a:rPr lang="en-US" altLang="zh-CN" b="1" dirty="0" err="1">
                <a:solidFill>
                  <a:srgbClr val="FF0000"/>
                </a:solidFill>
              </a:rPr>
              <a:t>k</a:t>
            </a:r>
            <a:r>
              <a:rPr lang="en-US" altLang="zh-CN" b="1" dirty="0"/>
              <a:t> = 100 ; </a:t>
            </a:r>
            <a:r>
              <a:rPr lang="en-US" altLang="zh-CN" b="1" dirty="0">
                <a:solidFill>
                  <a:srgbClr val="990000"/>
                </a:solidFill>
              </a:rPr>
              <a:t>// Y</a:t>
            </a:r>
            <a:r>
              <a:rPr lang="zh-CN" altLang="en-US" b="1" dirty="0">
                <a:solidFill>
                  <a:srgbClr val="990000"/>
                </a:solidFill>
              </a:rPr>
              <a:t>类的成员函数是</a:t>
            </a:r>
            <a:r>
              <a:rPr lang="en-US" altLang="zh-CN" b="1" dirty="0">
                <a:solidFill>
                  <a:srgbClr val="990000"/>
                </a:solidFill>
              </a:rPr>
              <a:t>X</a:t>
            </a:r>
            <a:r>
              <a:rPr lang="zh-CN" altLang="en-US" b="1" dirty="0">
                <a:solidFill>
                  <a:srgbClr val="990000"/>
                </a:solidFill>
              </a:rPr>
              <a:t>的友元，可以访问</a:t>
            </a:r>
            <a:r>
              <a:rPr lang="en-US" altLang="zh-CN" b="1" dirty="0">
                <a:solidFill>
                  <a:srgbClr val="990000"/>
                </a:solidFill>
              </a:rPr>
              <a:t>X</a:t>
            </a:r>
            <a:r>
              <a:rPr lang="zh-CN" altLang="en-US" b="1" dirty="0">
                <a:solidFill>
                  <a:srgbClr val="990000"/>
                </a:solidFill>
              </a:rPr>
              <a:t>的私有和受保护成员</a:t>
            </a:r>
            <a:r>
              <a:rPr lang="zh-CN" altLang="en-US" b="1" dirty="0"/>
              <a:t>	</a:t>
            </a:r>
            <a:endParaRPr lang="zh-CN" altLang="en-US" b="1" dirty="0"/>
          </a:p>
          <a:p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7" name="学论网-矩形 1"/>
          <p:cNvSpPr/>
          <p:nvPr/>
        </p:nvSpPr>
        <p:spPr>
          <a:xfrm>
            <a:off x="0" y="630079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另一个类作为友元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519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57150" y="556508"/>
            <a:ext cx="12192000" cy="5861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4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4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</a:t>
            </a:r>
            <a:r>
              <a:rPr lang="zh-CN" altLang="en-US" sz="2800" b="1" dirty="0">
                <a:solidFill>
                  <a:schemeClr val="bg1"/>
                </a:solidFill>
              </a:rPr>
              <a:t>其它类的成员函数作友元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688"/>
            <a:ext cx="1872609" cy="8558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7657" y="1178227"/>
            <a:ext cx="8540662" cy="46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类的成员函数也是函数的一种，所以其他类的成员函数也可以是友元函数！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1774892"/>
            <a:ext cx="8755807" cy="4431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59B5-7624-42E0-B4E3-09D89C665E1E}" type="slidenum">
              <a:rPr lang="en-US" altLang="zh-CN"/>
            </a:fld>
            <a:endParaRPr lang="en-US" altLang="zh-CN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19289" y="1533525"/>
            <a:ext cx="8353425" cy="5038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 b="1" dirty="0"/>
              <a:t>class Y {</a:t>
            </a:r>
            <a:endParaRPr lang="en-US" altLang="zh-CN" sz="2000" b="1" dirty="0"/>
          </a:p>
          <a:p>
            <a:r>
              <a:rPr lang="en-US" altLang="zh-CN" sz="2000" b="1" dirty="0"/>
              <a:t>      public: </a:t>
            </a:r>
            <a:endParaRPr lang="en-US" altLang="zh-CN" sz="2000" b="1" dirty="0"/>
          </a:p>
          <a:p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rgbClr val="FF0000"/>
                </a:solidFill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Yfunc</a:t>
            </a:r>
            <a:r>
              <a:rPr lang="en-US" altLang="zh-CN" sz="2000" b="1" dirty="0">
                <a:solidFill>
                  <a:srgbClr val="FF0000"/>
                </a:solidFill>
              </a:rPr>
              <a:t>( 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};</a:t>
            </a:r>
            <a:endParaRPr lang="en-US" altLang="zh-CN" sz="2000" b="1" dirty="0"/>
          </a:p>
          <a:p>
            <a:r>
              <a:rPr lang="en-US" altLang="zh-CN" sz="2000" b="1" dirty="0"/>
              <a:t>class X {</a:t>
            </a:r>
            <a:endParaRPr lang="en-US" altLang="zh-CN" sz="2000" b="1" dirty="0"/>
          </a:p>
          <a:p>
            <a:r>
              <a:rPr lang="en-US" altLang="zh-CN" sz="2000" b="1" dirty="0"/>
              <a:t>public:	</a:t>
            </a:r>
            <a:endParaRPr lang="en-US" altLang="zh-CN" sz="2000" b="1" dirty="0"/>
          </a:p>
          <a:p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rgbClr val="FF0000"/>
                </a:solidFill>
              </a:rPr>
              <a:t>friend void Y::Yfunc( );   </a:t>
            </a:r>
            <a:r>
              <a:rPr lang="en-US" altLang="zh-CN" sz="2000" b="1" dirty="0">
                <a:solidFill>
                  <a:srgbClr val="990000"/>
                </a:solidFill>
              </a:rPr>
              <a:t>// </a:t>
            </a:r>
            <a:r>
              <a:rPr lang="zh-CN" altLang="en-US" sz="2000" b="1" dirty="0">
                <a:solidFill>
                  <a:srgbClr val="990000"/>
                </a:solidFill>
              </a:rPr>
              <a:t>把</a:t>
            </a:r>
            <a:r>
              <a:rPr lang="en-US" altLang="zh-CN" sz="2000" b="1" dirty="0">
                <a:solidFill>
                  <a:srgbClr val="990000"/>
                </a:solidFill>
              </a:rPr>
              <a:t>Y</a:t>
            </a:r>
            <a:r>
              <a:rPr lang="zh-CN" altLang="en-US" sz="2000" b="1" dirty="0">
                <a:solidFill>
                  <a:srgbClr val="990000"/>
                </a:solidFill>
              </a:rPr>
              <a:t>类的</a:t>
            </a:r>
            <a:r>
              <a:rPr lang="en-US" altLang="zh-CN" sz="2000" b="1" dirty="0" err="1">
                <a:solidFill>
                  <a:srgbClr val="990000"/>
                </a:solidFill>
              </a:rPr>
              <a:t>Yfunc</a:t>
            </a:r>
            <a:r>
              <a:rPr lang="zh-CN" altLang="en-US" sz="2000" b="1" dirty="0">
                <a:solidFill>
                  <a:srgbClr val="990000"/>
                </a:solidFill>
              </a:rPr>
              <a:t>函数声明为</a:t>
            </a:r>
            <a:r>
              <a:rPr lang="en-US" altLang="zh-CN" sz="2000" b="1" dirty="0">
                <a:solidFill>
                  <a:srgbClr val="990000"/>
                </a:solidFill>
              </a:rPr>
              <a:t>X</a:t>
            </a:r>
            <a:r>
              <a:rPr lang="zh-CN" altLang="en-US" sz="2000" b="1" dirty="0">
                <a:solidFill>
                  <a:srgbClr val="990000"/>
                </a:solidFill>
              </a:rPr>
              <a:t>类的友元</a:t>
            </a:r>
            <a:br>
              <a:rPr lang="zh-CN" altLang="en-US" sz="2000" b="1" dirty="0">
                <a:solidFill>
                  <a:srgbClr val="990000"/>
                </a:solidFill>
              </a:rPr>
            </a:br>
            <a:r>
              <a:rPr lang="en-US" altLang="zh-CN" sz="2000" b="1" dirty="0"/>
              <a:t>private:  </a:t>
            </a:r>
            <a:endParaRPr lang="en-US" altLang="zh-CN" sz="2000" b="1" dirty="0"/>
          </a:p>
          <a:p>
            <a:r>
              <a:rPr lang="en-US" altLang="zh-CN" sz="2000" b="1" dirty="0"/>
              <a:t>        int </a:t>
            </a:r>
            <a:r>
              <a:rPr lang="en-US" altLang="zh-CN" sz="2000" b="1" dirty="0">
                <a:solidFill>
                  <a:srgbClr val="FF0000"/>
                </a:solidFill>
              </a:rPr>
              <a:t>k</a:t>
            </a:r>
            <a:r>
              <a:rPr lang="en-US" altLang="zh-CN" sz="2000" b="1" dirty="0"/>
              <a:t> ;</a:t>
            </a:r>
            <a:endParaRPr lang="en-US" altLang="zh-CN" sz="2000" b="1" dirty="0"/>
          </a:p>
          <a:p>
            <a:r>
              <a:rPr lang="en-US" altLang="zh-CN" sz="2000" b="1" dirty="0"/>
              <a:t>        void </a:t>
            </a:r>
            <a:r>
              <a:rPr lang="en-US" altLang="zh-CN" sz="2000" b="1" dirty="0" err="1"/>
              <a:t>m_Xfunc</a:t>
            </a:r>
            <a:r>
              <a:rPr lang="en-US" altLang="zh-CN" sz="2000" b="1" dirty="0"/>
              <a:t>( );</a:t>
            </a:r>
            <a:endParaRPr lang="en-US" altLang="zh-CN" sz="2000" b="1" dirty="0"/>
          </a:p>
          <a:p>
            <a:r>
              <a:rPr lang="en-US" altLang="zh-CN" sz="2000" b="1" dirty="0"/>
              <a:t>};</a:t>
            </a:r>
            <a:endParaRPr lang="en-US" altLang="zh-CN" sz="2000" b="1" dirty="0"/>
          </a:p>
          <a:p>
            <a:r>
              <a:rPr lang="en-US" altLang="zh-CN" sz="2000" b="1" dirty="0"/>
              <a:t>void Y::Yfunc( )</a:t>
            </a:r>
            <a:endParaRPr lang="en-US" altLang="zh-CN" sz="2000" b="1" dirty="0"/>
          </a:p>
          <a:p>
            <a:r>
              <a:rPr lang="en-US" altLang="zh-CN" sz="2000" b="1" dirty="0"/>
              <a:t>{	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X   obj;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</a:t>
            </a:r>
            <a:r>
              <a:rPr lang="en-US" altLang="zh-CN" sz="2000" b="1" dirty="0" err="1"/>
              <a:t>obj.</a:t>
            </a:r>
            <a:r>
              <a:rPr lang="en-US" altLang="zh-CN" sz="2000" b="1" dirty="0" err="1">
                <a:solidFill>
                  <a:srgbClr val="FF0000"/>
                </a:solidFill>
              </a:rPr>
              <a:t>k</a:t>
            </a:r>
            <a:r>
              <a:rPr lang="en-US" altLang="zh-CN" sz="2000" b="1" dirty="0"/>
              <a:t> = 100 ; </a:t>
            </a:r>
            <a:r>
              <a:rPr lang="en-US" altLang="zh-CN" sz="2000" b="1" dirty="0">
                <a:solidFill>
                  <a:srgbClr val="990000"/>
                </a:solidFill>
              </a:rPr>
              <a:t>// </a:t>
            </a:r>
            <a:r>
              <a:rPr lang="zh-CN" altLang="en-US" sz="2000" b="1" dirty="0">
                <a:solidFill>
                  <a:srgbClr val="990000"/>
                </a:solidFill>
              </a:rPr>
              <a:t>该函数是</a:t>
            </a:r>
            <a:r>
              <a:rPr lang="en-US" altLang="zh-CN" sz="2000" b="1" dirty="0">
                <a:solidFill>
                  <a:srgbClr val="990000"/>
                </a:solidFill>
              </a:rPr>
              <a:t>X</a:t>
            </a:r>
            <a:r>
              <a:rPr lang="zh-CN" altLang="en-US" sz="2000" b="1" dirty="0">
                <a:solidFill>
                  <a:srgbClr val="990000"/>
                </a:solidFill>
              </a:rPr>
              <a:t>的友元，可以访问</a:t>
            </a:r>
            <a:r>
              <a:rPr lang="en-US" altLang="zh-CN" sz="2000" b="1" dirty="0">
                <a:solidFill>
                  <a:srgbClr val="990000"/>
                </a:solidFill>
              </a:rPr>
              <a:t>X</a:t>
            </a:r>
            <a:r>
              <a:rPr lang="zh-CN" altLang="en-US" sz="2000" b="1" dirty="0">
                <a:solidFill>
                  <a:srgbClr val="990000"/>
                </a:solidFill>
              </a:rPr>
              <a:t>的私有和受保护成员</a:t>
            </a:r>
            <a:r>
              <a:rPr lang="zh-CN" altLang="en-US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032125" y="1696650"/>
            <a:ext cx="7704138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学论网-矩形 1"/>
          <p:cNvSpPr/>
          <p:nvPr/>
        </p:nvSpPr>
        <p:spPr>
          <a:xfrm>
            <a:off x="0" y="630079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</a:t>
            </a:r>
            <a:r>
              <a:rPr lang="zh-CN" altLang="en-US" sz="3200" b="1" dirty="0">
                <a:solidFill>
                  <a:schemeClr val="bg1"/>
                </a:solidFill>
              </a:rPr>
              <a:t>其它类的成员函数作友元</a:t>
            </a:r>
            <a:endParaRPr lang="zh-CN" altLang="en-US" sz="3200" b="1" dirty="0">
              <a:solidFill>
                <a:schemeClr val="bg1"/>
              </a:solidFill>
            </a:endParaRPr>
          </a:p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519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24DC-BC31-4DBC-A4C9-012D3A63FFA4}" type="slidenum">
              <a:rPr lang="en-US" altLang="zh-CN"/>
            </a:fld>
            <a:endParaRPr lang="en-US" altLang="zh-CN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09600" y="1579720"/>
            <a:ext cx="5548313" cy="495919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 b="1" dirty="0"/>
              <a:t>class INTEGER{</a:t>
            </a:r>
            <a:endParaRPr lang="en-US" altLang="zh-CN" sz="2000" b="1" dirty="0"/>
          </a:p>
          <a:p>
            <a:r>
              <a:rPr lang="en-US" altLang="zh-CN" sz="2000" b="1" dirty="0"/>
              <a:t>INTEGER</a:t>
            </a:r>
            <a:r>
              <a:rPr lang="en-US" altLang="zh-CN" sz="2000" dirty="0"/>
              <a:t> </a:t>
            </a:r>
            <a:r>
              <a:rPr lang="en-US" altLang="zh-CN" sz="2000" b="1" dirty="0"/>
              <a:t>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0)    </a:t>
            </a:r>
            <a:r>
              <a:rPr lang="en-US" altLang="zh-CN" sz="2000" b="1" dirty="0">
                <a:solidFill>
                  <a:srgbClr val="990000"/>
                </a:solidFill>
              </a:rPr>
              <a:t>// </a:t>
            </a:r>
            <a:r>
              <a:rPr lang="zh-CN" altLang="en-US" sz="2000" b="1" dirty="0">
                <a:solidFill>
                  <a:srgbClr val="990000"/>
                </a:solidFill>
              </a:rPr>
              <a:t>构造函数</a:t>
            </a:r>
            <a:endParaRPr lang="zh-CN" altLang="en-US" sz="2000" b="1" dirty="0">
              <a:solidFill>
                <a:srgbClr val="990000"/>
              </a:solidFill>
            </a:endParaRPr>
          </a:p>
          <a:p>
            <a:r>
              <a:rPr lang="en-US" altLang="zh-CN" sz="2000" b="1" dirty="0"/>
              <a:t>{</a:t>
            </a:r>
            <a:endParaRPr lang="en-US" altLang="zh-CN" sz="2000" b="1" dirty="0"/>
          </a:p>
          <a:p>
            <a:r>
              <a:rPr lang="en-US" altLang="zh-CN" sz="2000" b="1" dirty="0"/>
              <a:t>     value =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;//</a:t>
            </a:r>
            <a:r>
              <a:rPr lang="zh-CN" altLang="en-US" sz="2000" b="1" dirty="0"/>
              <a:t>转换构造函数，把</a:t>
            </a:r>
            <a:r>
              <a:rPr lang="en-US" altLang="zh-CN" sz="2000" b="1" dirty="0"/>
              <a:t>int</a:t>
            </a:r>
            <a:r>
              <a:rPr lang="zh-CN" altLang="en-US" sz="2000" b="1" dirty="0"/>
              <a:t>转成类对象</a:t>
            </a:r>
            <a:endParaRPr lang="en-US" altLang="zh-CN" sz="2000" b="1" dirty="0"/>
          </a:p>
          <a:p>
            <a:r>
              <a:rPr lang="en-US" altLang="zh-CN" sz="2000" b="1" dirty="0"/>
              <a:t>} </a:t>
            </a:r>
            <a:endParaRPr lang="en-US" altLang="zh-CN" sz="2000" b="1" dirty="0"/>
          </a:p>
          <a:p>
            <a:r>
              <a:rPr lang="en-US" altLang="zh-CN" sz="2000" b="1" dirty="0">
                <a:solidFill>
                  <a:srgbClr val="990000"/>
                </a:solidFill>
              </a:rPr>
              <a:t>// </a:t>
            </a:r>
            <a:r>
              <a:rPr lang="zh-CN" altLang="en-US" sz="2000" b="1" dirty="0">
                <a:solidFill>
                  <a:srgbClr val="990000"/>
                </a:solidFill>
              </a:rPr>
              <a:t>拷贝构造函数</a:t>
            </a:r>
            <a:endParaRPr lang="en-US" altLang="zh-CN" sz="2000" b="1" dirty="0">
              <a:solidFill>
                <a:srgbClr val="990000"/>
              </a:solidFill>
            </a:endParaRPr>
          </a:p>
          <a:p>
            <a:r>
              <a:rPr lang="en-US" altLang="zh-CN" sz="2000" dirty="0"/>
              <a:t> </a:t>
            </a:r>
            <a:r>
              <a:rPr lang="en-US" altLang="zh-CN" sz="2000" b="1" dirty="0"/>
              <a:t>INTEGER(const INTEGER&amp; other) </a:t>
            </a:r>
            <a:endParaRPr lang="zh-CN" altLang="en-US" sz="2000" b="1" dirty="0">
              <a:solidFill>
                <a:srgbClr val="990000"/>
              </a:solidFill>
            </a:endParaRPr>
          </a:p>
          <a:p>
            <a:r>
              <a:rPr lang="en-US" altLang="zh-CN" sz="2000" b="1" dirty="0"/>
              <a:t>{      value = </a:t>
            </a:r>
            <a:r>
              <a:rPr lang="en-US" altLang="zh-CN" sz="2000" b="1" dirty="0" err="1"/>
              <a:t>other.value</a:t>
            </a:r>
            <a:r>
              <a:rPr lang="en-US" altLang="zh-CN" sz="2000" b="1" dirty="0"/>
              <a:t>;   }</a:t>
            </a:r>
            <a:endParaRPr lang="en-US" altLang="zh-CN" sz="2000" b="1" dirty="0"/>
          </a:p>
          <a:p>
            <a:r>
              <a:rPr lang="en-US" altLang="zh-CN" sz="2000" b="1" dirty="0">
                <a:solidFill>
                  <a:srgbClr val="990000"/>
                </a:solidFill>
              </a:rPr>
              <a:t>// </a:t>
            </a:r>
            <a:r>
              <a:rPr lang="zh-CN" altLang="en-US" sz="2000" b="1" dirty="0">
                <a:solidFill>
                  <a:srgbClr val="990000"/>
                </a:solidFill>
              </a:rPr>
              <a:t>重载加法运算符</a:t>
            </a:r>
            <a:endParaRPr lang="en-US" altLang="zh-CN" sz="2000" b="1" dirty="0"/>
          </a:p>
          <a:p>
            <a:r>
              <a:rPr lang="en-US" altLang="zh-CN" sz="2000" b="1" dirty="0"/>
              <a:t>INTEGER operator +(INTEGER other)</a:t>
            </a:r>
            <a:endParaRPr lang="zh-CN" altLang="en-US" sz="2000" b="1" dirty="0">
              <a:solidFill>
                <a:srgbClr val="990000"/>
              </a:solidFill>
            </a:endParaRPr>
          </a:p>
          <a:p>
            <a:r>
              <a:rPr lang="en-US" altLang="zh-CN" sz="2000" b="1" dirty="0"/>
              <a:t>{ </a:t>
            </a:r>
            <a:endParaRPr lang="en-US" altLang="zh-CN" sz="2000" b="1" dirty="0"/>
          </a:p>
          <a:p>
            <a:r>
              <a:rPr lang="en-US" altLang="zh-CN" sz="2000" b="1" dirty="0"/>
              <a:t>        INTEGER temp; 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temp.value</a:t>
            </a:r>
            <a:r>
              <a:rPr lang="en-US" altLang="zh-CN" sz="2000" b="1" dirty="0"/>
              <a:t> = value + </a:t>
            </a:r>
            <a:r>
              <a:rPr lang="en-US" altLang="zh-CN" sz="2000" b="1" dirty="0" err="1"/>
              <a:t>other.value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  return temp;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  <a:endParaRPr lang="en-US" altLang="zh-CN" sz="2000" b="1" dirty="0"/>
          </a:p>
          <a:p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5" name="学论网-矩形 1"/>
          <p:cNvSpPr/>
          <p:nvPr/>
        </p:nvSpPr>
        <p:spPr>
          <a:xfrm>
            <a:off x="0" y="630079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</a:t>
            </a:r>
            <a:r>
              <a:rPr lang="zh-CN" altLang="en-US" sz="3200" b="1" dirty="0">
                <a:solidFill>
                  <a:schemeClr val="bg1"/>
                </a:solidFill>
              </a:rPr>
              <a:t>运算符重载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519"/>
            <a:ext cx="2508327" cy="114635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2239" y="1498600"/>
            <a:ext cx="5330825" cy="504031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en-US" altLang="zh-CN" sz="2200" b="1" dirty="0"/>
              <a:t>int main(){</a:t>
            </a:r>
            <a:endParaRPr lang="en-US" altLang="zh-CN" sz="2200" b="1" dirty="0"/>
          </a:p>
          <a:p>
            <a:pPr>
              <a:lnSpc>
                <a:spcPct val="115000"/>
              </a:lnSpc>
            </a:pPr>
            <a:r>
              <a:rPr lang="en-US" altLang="zh-CN" sz="2200" b="1" dirty="0"/>
              <a:t>      INTEGER x(10);	</a:t>
            </a:r>
            <a:r>
              <a:rPr lang="en-US" altLang="zh-CN" sz="2200" b="1" dirty="0">
                <a:solidFill>
                  <a:srgbClr val="990000"/>
                </a:solidFill>
              </a:rPr>
              <a:t> 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/>
              <a:t>      </a:t>
            </a:r>
            <a:r>
              <a:rPr lang="en-US" altLang="zh-CN" sz="2200" b="1" dirty="0"/>
              <a:t>INTEGER y = x;	</a:t>
            </a:r>
            <a:r>
              <a:rPr lang="en-US" altLang="zh-CN" sz="2200" b="1" dirty="0">
                <a:solidFill>
                  <a:srgbClr val="990000"/>
                </a:solidFill>
              </a:rPr>
              <a:t> 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/>
              <a:t>      </a:t>
            </a:r>
            <a:r>
              <a:rPr lang="en-US" altLang="zh-CN" sz="2200" b="1" dirty="0"/>
              <a:t>INTEGER z;         </a:t>
            </a:r>
            <a:r>
              <a:rPr lang="en-US" altLang="zh-CN" sz="2200" b="1" dirty="0">
                <a:solidFill>
                  <a:srgbClr val="990000"/>
                </a:solidFill>
              </a:rPr>
              <a:t> 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endParaRPr lang="zh-CN" altLang="en-US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/>
              <a:t>       </a:t>
            </a:r>
            <a:r>
              <a:rPr lang="en-US" altLang="zh-CN" sz="2200" b="1" dirty="0"/>
              <a:t>y = x + 2;	       </a:t>
            </a:r>
            <a:r>
              <a:rPr lang="en-US" altLang="zh-CN" sz="2200" b="1" dirty="0">
                <a:solidFill>
                  <a:srgbClr val="990000"/>
                </a:solidFill>
              </a:rPr>
              <a:t>// </a:t>
            </a:r>
            <a:r>
              <a:rPr lang="zh-CN" altLang="en-US" sz="2200" b="1" dirty="0">
                <a:solidFill>
                  <a:srgbClr val="990000"/>
                </a:solidFill>
              </a:rPr>
              <a:t>合法调用</a:t>
            </a:r>
            <a:endParaRPr lang="zh-CN" altLang="en-US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/>
              <a:t>   </a:t>
            </a:r>
            <a:endParaRPr lang="zh-CN" altLang="en-US" sz="2200" b="1" dirty="0"/>
          </a:p>
          <a:p>
            <a:pPr>
              <a:lnSpc>
                <a:spcPct val="115000"/>
              </a:lnSpc>
            </a:pPr>
            <a:r>
              <a:rPr lang="zh-CN" altLang="en-US" sz="2200" b="1" dirty="0"/>
              <a:t>       </a:t>
            </a:r>
            <a:r>
              <a:rPr lang="en-US" altLang="zh-CN" sz="2200" b="1" dirty="0"/>
              <a:t>z = 30 + y;  //</a:t>
            </a:r>
            <a:r>
              <a:rPr lang="zh-CN" altLang="en-US" sz="2200" b="1" dirty="0"/>
              <a:t>要显式转换类型</a:t>
            </a:r>
            <a:r>
              <a:rPr lang="en-US" altLang="zh-CN" sz="2200" b="1" dirty="0"/>
              <a:t>    </a:t>
            </a:r>
            <a:endParaRPr lang="en-US" altLang="zh-CN" sz="2200" b="1" dirty="0"/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00"/>
                </a:solidFill>
              </a:rPr>
              <a:t>      /* </a:t>
            </a:r>
            <a:r>
              <a:rPr lang="zh-CN" altLang="en-US" sz="2200" b="1" dirty="0">
                <a:solidFill>
                  <a:srgbClr val="990000"/>
                </a:solidFill>
              </a:rPr>
              <a:t>不合法，</a:t>
            </a:r>
            <a:endParaRPr lang="en-US" altLang="zh-CN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00"/>
                </a:solidFill>
              </a:rPr>
              <a:t>          </a:t>
            </a:r>
            <a:r>
              <a:rPr lang="zh-CN" altLang="en-US" sz="2200" b="1" dirty="0">
                <a:solidFill>
                  <a:srgbClr val="990000"/>
                </a:solidFill>
              </a:rPr>
              <a:t>因为备选函数只有一个，</a:t>
            </a:r>
            <a:endParaRPr lang="en-US" altLang="zh-CN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00"/>
                </a:solidFill>
              </a:rPr>
              <a:t>         </a:t>
            </a:r>
            <a:r>
              <a:rPr lang="zh-CN" altLang="en-US" sz="2200" b="1" dirty="0">
                <a:solidFill>
                  <a:srgbClr val="990000"/>
                </a:solidFill>
              </a:rPr>
              <a:t>是以成员函数重载的运算符</a:t>
            </a:r>
            <a:endParaRPr lang="en-US" altLang="zh-CN" sz="2200" b="1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solidFill>
                  <a:srgbClr val="990000"/>
                </a:solidFill>
              </a:rPr>
              <a:t>          左操作数必须是本类对象*</a:t>
            </a:r>
            <a:r>
              <a:rPr lang="en-US" altLang="zh-CN" sz="2200" b="1" dirty="0">
                <a:solidFill>
                  <a:srgbClr val="990000"/>
                </a:solidFill>
              </a:rPr>
              <a:t>/</a:t>
            </a:r>
            <a:endParaRPr lang="en-US" altLang="zh-CN" sz="2200" b="1" dirty="0"/>
          </a:p>
          <a:p>
            <a:pPr>
              <a:lnSpc>
                <a:spcPct val="115000"/>
              </a:lnSpc>
            </a:pPr>
            <a:r>
              <a:rPr lang="en-US" altLang="zh-CN" sz="2200" b="1" dirty="0"/>
              <a:t>       return 0;  }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D057-2D96-4081-AC7E-467906920314}" type="slidenum">
              <a:rPr lang="en-US" altLang="zh-CN"/>
            </a:fld>
            <a:endParaRPr lang="en-US" altLang="zh-CN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771956" y="1024679"/>
            <a:ext cx="10940635" cy="575211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 b="1" noProof="1"/>
              <a:t>class Complex {</a:t>
            </a:r>
            <a:endParaRPr lang="en-US" altLang="zh-CN" sz="2000" b="1" noProof="1"/>
          </a:p>
          <a:p>
            <a:r>
              <a:rPr lang="en-US" altLang="zh-CN" sz="2000" b="1" noProof="1"/>
              <a:t>public:</a:t>
            </a:r>
            <a:endParaRPr lang="en-US" altLang="zh-CN" sz="2000" b="1" noProof="1"/>
          </a:p>
          <a:p>
            <a:r>
              <a:rPr lang="en-US" altLang="zh-CN" sz="2000" b="1" noProof="1"/>
              <a:t>	Complex(double r=0, double i=0) {real = r, imag = i;}</a:t>
            </a:r>
            <a:endParaRPr lang="en-US" altLang="zh-CN" sz="2000" b="1" noProof="1"/>
          </a:p>
          <a:p>
            <a:r>
              <a:rPr lang="en-US" altLang="zh-CN" sz="2000" b="1" noProof="1"/>
              <a:t>	Complex operator+(Complex &amp;c2) </a:t>
            </a:r>
            <a:r>
              <a:rPr lang="en-US" altLang="zh-CN" sz="2000" b="1" noProof="1">
                <a:solidFill>
                  <a:srgbClr val="FF0000"/>
                </a:solidFill>
                <a:highlight>
                  <a:srgbClr val="FFFF00"/>
                </a:highlight>
              </a:rPr>
              <a:t>{//</a:t>
            </a:r>
            <a:r>
              <a:rPr lang="zh-CN" altLang="en-US" sz="2000" b="1" noProof="1">
                <a:solidFill>
                  <a:srgbClr val="FF0000"/>
                </a:solidFill>
                <a:highlight>
                  <a:srgbClr val="FFFF00"/>
                </a:highlight>
              </a:rPr>
              <a:t>使用时左操作数必选是</a:t>
            </a:r>
            <a:r>
              <a:rPr lang="en-US" altLang="zh-CN" sz="2000" b="1" noProof="1">
                <a:solidFill>
                  <a:srgbClr val="FF0000"/>
                </a:solidFill>
                <a:highlight>
                  <a:srgbClr val="FFFF00"/>
                </a:highlight>
              </a:rPr>
              <a:t>Complex</a:t>
            </a:r>
            <a:r>
              <a:rPr lang="zh-CN" altLang="en-US" sz="2000" b="1" noProof="1">
                <a:solidFill>
                  <a:srgbClr val="FF0000"/>
                </a:solidFill>
                <a:highlight>
                  <a:srgbClr val="FFFF00"/>
                </a:highlight>
              </a:rPr>
              <a:t>类对象</a:t>
            </a:r>
            <a:endParaRPr lang="en-US" altLang="zh-CN" sz="2000" b="1" noProof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000" b="1" noProof="1"/>
              <a:t>	        return Complex(real + c2.real, imag + c2.imag); }</a:t>
            </a:r>
            <a:endParaRPr lang="en-US" altLang="zh-CN" sz="2000" b="1" noProof="1"/>
          </a:p>
          <a:p>
            <a:r>
              <a:rPr lang="en-US" altLang="zh-CN" sz="2000" b="1" noProof="1"/>
              <a:t>	void display() {	         cout &lt;&lt; "(" &lt;&lt; real &lt;&lt; "," &lt;&lt; imag &lt;&lt; "i)" &lt;&lt; endl;}</a:t>
            </a:r>
            <a:endParaRPr lang="en-US" altLang="zh-CN" sz="2000" b="1" noProof="1"/>
          </a:p>
          <a:p>
            <a:r>
              <a:rPr lang="en-US" altLang="zh-CN" sz="2000" b="1" noProof="1"/>
              <a:t>private:</a:t>
            </a:r>
            <a:endParaRPr lang="en-US" altLang="zh-CN" sz="2000" b="1" noProof="1"/>
          </a:p>
          <a:p>
            <a:r>
              <a:rPr lang="en-US" altLang="zh-CN" sz="2000" b="1" noProof="1"/>
              <a:t>	double real</a:t>
            </a:r>
            <a:r>
              <a:rPr lang="zh-CN" altLang="en-US" sz="2000" b="1" noProof="1"/>
              <a:t>， </a:t>
            </a:r>
            <a:r>
              <a:rPr lang="en-US" altLang="zh-CN" sz="2000" b="1" noProof="1"/>
              <a:t>imag;</a:t>
            </a:r>
            <a:endParaRPr lang="en-US" altLang="zh-CN" sz="2000" b="1" noProof="1"/>
          </a:p>
          <a:p>
            <a:r>
              <a:rPr lang="en-US" altLang="zh-CN" sz="2000" b="1" noProof="1"/>
              <a:t>};</a:t>
            </a:r>
            <a:endParaRPr lang="en-US" altLang="zh-CN" sz="2000" b="1" noProof="1"/>
          </a:p>
          <a:p>
            <a:r>
              <a:rPr lang="en-US" altLang="zh-CN" sz="2000" b="1" noProof="1"/>
              <a:t>int main() {</a:t>
            </a:r>
            <a:endParaRPr lang="en-US" altLang="zh-CN" sz="2000" b="1" noProof="1"/>
          </a:p>
          <a:p>
            <a:r>
              <a:rPr lang="en-US" altLang="zh-CN" sz="2000" b="1" noProof="1"/>
              <a:t>	Complex c1(3,4), c2(5,-10), c3;</a:t>
            </a:r>
            <a:endParaRPr lang="en-US" altLang="zh-CN" sz="2000" b="1" noProof="1"/>
          </a:p>
          <a:p>
            <a:r>
              <a:rPr lang="en-US" altLang="zh-CN" sz="2000" b="1" noProof="1"/>
              <a:t>	c3 = c1+c2; 	cout &lt;&lt; "c1 = "; c1.display(); </a:t>
            </a:r>
            <a:endParaRPr lang="en-US" altLang="zh-CN" sz="2000" b="1" noProof="1"/>
          </a:p>
          <a:p>
            <a:r>
              <a:rPr lang="en-US" altLang="zh-CN" sz="2000" b="1" noProof="1"/>
              <a:t>	cout &lt;&lt; "c2 = "; c2.display();  	cout &lt;&lt; "c1 + c2 = "; c3.display();</a:t>
            </a:r>
            <a:endParaRPr lang="en-US" altLang="zh-CN" sz="2000" b="1" noProof="1"/>
          </a:p>
          <a:p>
            <a:r>
              <a:rPr lang="en-US" altLang="zh-CN" sz="2000" b="1" noProof="1"/>
              <a:t>	c3 = Complex(4,0) + c2;</a:t>
            </a:r>
            <a:endParaRPr lang="en-US" altLang="zh-CN" sz="2000" b="1" noProof="1"/>
          </a:p>
          <a:p>
            <a:r>
              <a:rPr lang="en-US" altLang="zh-CN" sz="2000" b="1" noProof="1"/>
              <a:t>//	c3 = </a:t>
            </a:r>
            <a:r>
              <a:rPr lang="en-US" altLang="zh-CN" sz="2000" b="1" noProof="1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en-US" altLang="zh-CN" sz="2000" b="1" noProof="1"/>
              <a:t> + c2;  //</a:t>
            </a:r>
            <a:r>
              <a:rPr lang="zh-CN" altLang="en-US" sz="2000" b="1" noProof="1"/>
              <a:t>编译出错，不会隐式地将</a:t>
            </a:r>
            <a:r>
              <a:rPr lang="en-US" altLang="zh-CN" sz="2000" b="1" noProof="1"/>
              <a:t>4</a:t>
            </a:r>
            <a:r>
              <a:rPr lang="zh-CN" altLang="en-US" sz="2000" b="1" noProof="1"/>
              <a:t>转换成</a:t>
            </a:r>
            <a:r>
              <a:rPr lang="en-US" altLang="zh-CN" sz="2000" b="1" noProof="1"/>
              <a:t>Complex</a:t>
            </a:r>
            <a:r>
              <a:rPr lang="zh-CN" altLang="en-US" sz="2000" b="1" noProof="1"/>
              <a:t>对象 </a:t>
            </a:r>
            <a:endParaRPr lang="zh-CN" altLang="en-US" sz="2000" b="1" noProof="1"/>
          </a:p>
          <a:p>
            <a:r>
              <a:rPr lang="zh-CN" altLang="en-US" sz="2000" b="1" noProof="1"/>
              <a:t>             </a:t>
            </a:r>
            <a:r>
              <a:rPr lang="en-US" altLang="zh-CN" sz="2000" b="1" noProof="1"/>
              <a:t>c3 = </a:t>
            </a:r>
            <a:r>
              <a:rPr lang="en-US" altLang="zh-CN" sz="2000" b="1" noProof="1">
                <a:solidFill>
                  <a:srgbClr val="FF0000"/>
                </a:solidFill>
                <a:highlight>
                  <a:srgbClr val="FFFF00"/>
                </a:highlight>
              </a:rPr>
              <a:t>Complex(4) </a:t>
            </a:r>
            <a:r>
              <a:rPr lang="en-US" altLang="zh-CN" sz="2000" b="1" noProof="1"/>
              <a:t>+ c2;       //</a:t>
            </a:r>
            <a:r>
              <a:rPr lang="zh-CN" altLang="en-US" sz="2000" b="1" noProof="1"/>
              <a:t>通过显式转换可以调用以成员函数重载的</a:t>
            </a:r>
            <a:r>
              <a:rPr lang="en-US" altLang="zh-CN" sz="2000" b="1" noProof="1"/>
              <a:t>operator + </a:t>
            </a:r>
            <a:endParaRPr lang="en-US" altLang="zh-CN" sz="2000" b="1" noProof="1"/>
          </a:p>
          <a:p>
            <a:r>
              <a:rPr lang="en-US" altLang="zh-CN" sz="2000" b="1" noProof="1"/>
              <a:t>	cout &lt;&lt; "c3 = "; c3.display();</a:t>
            </a:r>
            <a:endParaRPr lang="en-US" altLang="zh-CN" sz="2000" b="1" noProof="1"/>
          </a:p>
          <a:p>
            <a:r>
              <a:rPr lang="en-US" altLang="zh-CN" sz="2000" b="1" noProof="1"/>
              <a:t>	return 0;  </a:t>
            </a:r>
            <a:r>
              <a:rPr lang="en-US" altLang="zh-CN" sz="2400" b="1" noProof="1"/>
              <a:t>}</a:t>
            </a:r>
            <a:endParaRPr lang="en-US" altLang="zh-CN" sz="2400" b="1" noProof="1"/>
          </a:p>
        </p:txBody>
      </p:sp>
      <p:sp>
        <p:nvSpPr>
          <p:cNvPr id="5" name="学论网-矩形 1"/>
          <p:cNvSpPr/>
          <p:nvPr/>
        </p:nvSpPr>
        <p:spPr>
          <a:xfrm>
            <a:off x="41355" y="468489"/>
            <a:ext cx="12192000" cy="518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</a:t>
            </a:r>
            <a:r>
              <a:rPr lang="zh-CN" altLang="en-US" sz="3200" b="1" dirty="0">
                <a:solidFill>
                  <a:schemeClr val="bg1"/>
                </a:solidFill>
              </a:rPr>
              <a:t>运算符重载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02"/>
            <a:ext cx="1879345" cy="858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DAA8-A20D-4DA9-A4B8-72B66A34868A}" type="slidenum">
              <a:rPr lang="en-US" altLang="zh-CN"/>
            </a:fld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9531" y="1079364"/>
            <a:ext cx="10404931" cy="5184775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sz="2400" dirty="0"/>
              <a:t>用以解决类成员函数运算符重载存在的问题：第一操作数（二元运算的左操作数）必须是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本类对象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形参设置规则：</a:t>
            </a:r>
            <a:endParaRPr lang="zh-CN" altLang="en-US" sz="2400" dirty="0"/>
          </a:p>
          <a:p>
            <a:pPr lvl="1">
              <a:lnSpc>
                <a:spcPct val="135000"/>
              </a:lnSpc>
            </a:pPr>
            <a:r>
              <a:rPr lang="zh-CN" altLang="en-US" dirty="0"/>
              <a:t>一元运算符必须显式声明一个形参。</a:t>
            </a:r>
            <a:endParaRPr lang="zh-CN" altLang="en-US" dirty="0"/>
          </a:p>
          <a:p>
            <a:pPr lvl="1">
              <a:lnSpc>
                <a:spcPct val="135000"/>
              </a:lnSpc>
            </a:pPr>
            <a:r>
              <a:rPr lang="zh-CN" altLang="en-US" dirty="0"/>
              <a:t>二元运算符必须显式声明二个形参。</a:t>
            </a:r>
            <a:endParaRPr lang="zh-CN" altLang="en-US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下列运算符不能作为友元重载：</a:t>
            </a:r>
            <a:endParaRPr lang="zh-CN" altLang="en-US" sz="2400" dirty="0"/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=	( )	[ ]	-&gt;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友元函数不是该类的成员，因此在友元函数中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不能使用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指针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5" name="学论网-矩形 1"/>
          <p:cNvSpPr/>
          <p:nvPr/>
        </p:nvSpPr>
        <p:spPr>
          <a:xfrm>
            <a:off x="41355" y="468489"/>
            <a:ext cx="12192000" cy="518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</a:t>
            </a:r>
            <a:r>
              <a:rPr lang="zh-CN" altLang="en-US" sz="3200" b="1" dirty="0">
                <a:solidFill>
                  <a:schemeClr val="bg1"/>
                </a:solidFill>
              </a:rPr>
              <a:t>运算符重载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02"/>
            <a:ext cx="1879345" cy="858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B83A-2ADE-45E2-A05E-7C91CC004571}" type="slidenum">
              <a:rPr lang="en-US" altLang="zh-CN"/>
            </a:fld>
            <a:endParaRPr lang="en-US" altLang="zh-CN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67840" y="1084783"/>
            <a:ext cx="5696604" cy="53292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 b="1" dirty="0"/>
              <a:t>class Integer {</a:t>
            </a:r>
            <a:endParaRPr lang="en-US" altLang="zh-CN" sz="2000" b="1" dirty="0"/>
          </a:p>
          <a:p>
            <a:r>
              <a:rPr lang="en-US" altLang="zh-CN" sz="2000" b="1" dirty="0"/>
              <a:t>    int x;</a:t>
            </a:r>
            <a:endParaRPr lang="en-US" altLang="zh-CN" sz="2000" b="1" dirty="0"/>
          </a:p>
          <a:p>
            <a:r>
              <a:rPr lang="en-US" altLang="zh-CN" sz="2000" b="1" dirty="0"/>
              <a:t>public:</a:t>
            </a:r>
            <a:endParaRPr lang="en-US" altLang="zh-CN" sz="2000" b="1" dirty="0"/>
          </a:p>
          <a:p>
            <a:r>
              <a:rPr lang="zh-CN" altLang="en-US" sz="2000" b="1" dirty="0"/>
              <a:t> </a:t>
            </a:r>
            <a:r>
              <a:rPr lang="en-US" altLang="zh-CN" sz="2000" b="1" dirty="0"/>
              <a:t>//   explicit Integer(int x= 0); </a:t>
            </a:r>
            <a:endParaRPr lang="en-US" altLang="zh-CN" sz="2000" b="1" dirty="0"/>
          </a:p>
          <a:p>
            <a:r>
              <a:rPr lang="en-US" altLang="zh-CN" sz="2000" b="1" dirty="0"/>
              <a:t>// </a:t>
            </a:r>
            <a:r>
              <a:rPr lang="zh-CN" altLang="en-US" sz="2000" b="1" dirty="0"/>
              <a:t>加了</a:t>
            </a:r>
            <a:r>
              <a:rPr lang="en-US" altLang="zh-CN" sz="2000" b="1" dirty="0"/>
              <a:t>explicit,</a:t>
            </a:r>
            <a:r>
              <a:rPr lang="zh-CN" altLang="en-US" sz="2000" b="1" dirty="0"/>
              <a:t>不可以进行参数的隐式类型转换，</a:t>
            </a:r>
            <a:endParaRPr lang="en-US" altLang="zh-CN" sz="2000" b="1" dirty="0"/>
          </a:p>
          <a:p>
            <a:r>
              <a:rPr lang="en-US" altLang="zh-CN" sz="2000" b="1" dirty="0"/>
              <a:t>//</a:t>
            </a:r>
            <a:r>
              <a:rPr lang="zh-CN" altLang="en-US" sz="2000" b="1" dirty="0"/>
              <a:t>必须显式的转换</a:t>
            </a:r>
            <a:endParaRPr lang="zh-CN" altLang="en-US" sz="2000" b="1" dirty="0"/>
          </a:p>
          <a:p>
            <a:r>
              <a:rPr lang="zh-CN" altLang="en-US" sz="2000" b="1" dirty="0"/>
              <a:t>      </a:t>
            </a:r>
            <a:r>
              <a:rPr lang="en-US" altLang="zh-CN" sz="2000" b="1" dirty="0"/>
              <a:t>Integer(int x= 0); </a:t>
            </a:r>
            <a:endParaRPr lang="en-US" altLang="zh-CN" sz="2000" b="1" dirty="0"/>
          </a:p>
          <a:p>
            <a:r>
              <a:rPr lang="en-US" altLang="zh-CN" sz="2000" b="1" dirty="0"/>
              <a:t>//</a:t>
            </a:r>
            <a:r>
              <a:rPr lang="zh-CN" altLang="en-US" sz="2000" b="1" dirty="0"/>
              <a:t>不加</a:t>
            </a:r>
            <a:r>
              <a:rPr lang="en-US" altLang="zh-CN" sz="2000" b="1" dirty="0"/>
              <a:t>explicit, </a:t>
            </a:r>
            <a:r>
              <a:rPr lang="zh-CN" altLang="en-US" sz="2000" b="1" dirty="0"/>
              <a:t>则隐式和显式的类型转换都合法 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friend Integer operator +(Integer, Integer );</a:t>
            </a:r>
            <a:endParaRPr lang="en-US" altLang="zh-CN" sz="2000" b="1" dirty="0"/>
          </a:p>
          <a:p>
            <a:r>
              <a:rPr lang="en-US" altLang="zh-CN" sz="2000" b="1" dirty="0"/>
              <a:t>     void print() { 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&lt;&lt;x&lt;&lt;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  }</a:t>
            </a:r>
            <a:endParaRPr lang="en-US" altLang="zh-CN" sz="2000" b="1" dirty="0"/>
          </a:p>
          <a:p>
            <a:r>
              <a:rPr lang="en-US" altLang="zh-CN" sz="2000" b="1" dirty="0"/>
              <a:t>};</a:t>
            </a:r>
            <a:endParaRPr lang="en-US" altLang="zh-CN" sz="2000" b="1" dirty="0"/>
          </a:p>
          <a:p>
            <a:r>
              <a:rPr lang="en-US" altLang="zh-CN" sz="2000" b="1" dirty="0"/>
              <a:t>Integer::Integer(int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  {   x =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}</a:t>
            </a:r>
            <a:endParaRPr lang="en-US" altLang="zh-CN" sz="2000" b="1" dirty="0"/>
          </a:p>
          <a:p>
            <a:r>
              <a:rPr lang="en-US" altLang="zh-CN" sz="2000" b="1" dirty="0"/>
              <a:t>Integer operator +(Integer left, Integer right){</a:t>
            </a:r>
            <a:endParaRPr lang="en-US" altLang="zh-CN" sz="2000" b="1" dirty="0"/>
          </a:p>
          <a:p>
            <a:r>
              <a:rPr lang="en-US" altLang="zh-CN" sz="2000" b="1" dirty="0"/>
              <a:t>      Integer temp;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2000" b="1" dirty="0" err="1"/>
              <a:t>temp.x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left.x</a:t>
            </a:r>
            <a:r>
              <a:rPr lang="en-US" altLang="zh-CN" sz="2000" b="1" dirty="0"/>
              <a:t> + </a:t>
            </a:r>
            <a:r>
              <a:rPr lang="en-US" altLang="zh-CN" sz="2000" b="1" dirty="0" err="1"/>
              <a:t>right.x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return temp; 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6014822" y="1084783"/>
            <a:ext cx="5661009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int main() {</a:t>
            </a:r>
            <a:endParaRPr lang="en-US" altLang="zh-CN" b="1" dirty="0"/>
          </a:p>
          <a:p>
            <a:r>
              <a:rPr lang="en-US" altLang="zh-CN" b="1" dirty="0"/>
              <a:t>     Integer x(10)</a:t>
            </a:r>
            <a:r>
              <a:rPr lang="zh-CN" altLang="en-US" b="1" dirty="0"/>
              <a:t>， </a:t>
            </a:r>
            <a:r>
              <a:rPr lang="en-US" altLang="zh-CN" b="1" dirty="0"/>
              <a:t>y=x,  z;	 </a:t>
            </a:r>
            <a:endParaRPr lang="zh-CN" altLang="en-US" b="1" dirty="0"/>
          </a:p>
          <a:p>
            <a:r>
              <a:rPr lang="en-US" altLang="zh-CN" b="1" dirty="0"/>
              <a:t>    y = x + 2;</a:t>
            </a:r>
            <a:endParaRPr lang="en-US" altLang="zh-CN" b="1" dirty="0"/>
          </a:p>
          <a:p>
            <a:r>
              <a:rPr lang="en-US" altLang="zh-CN" b="1" dirty="0"/>
              <a:t>    // </a:t>
            </a:r>
            <a:r>
              <a:rPr lang="zh-CN" altLang="en-US" b="1" dirty="0"/>
              <a:t>如果构造函数没有加</a:t>
            </a:r>
            <a:r>
              <a:rPr lang="en-US" altLang="zh-CN" b="1" dirty="0"/>
              <a:t>explicit,</a:t>
            </a:r>
            <a:r>
              <a:rPr lang="zh-CN" altLang="en-US" b="1" dirty="0"/>
              <a:t>是合法调用</a:t>
            </a:r>
            <a:endParaRPr lang="zh-CN" altLang="en-US" b="1" dirty="0"/>
          </a:p>
          <a:p>
            <a:r>
              <a:rPr lang="zh-CN" altLang="en-US" b="1" dirty="0"/>
              <a:t>     </a:t>
            </a:r>
            <a:r>
              <a:rPr lang="en-US" altLang="zh-CN" b="1" dirty="0"/>
              <a:t>z = 30 + y;</a:t>
            </a:r>
            <a:endParaRPr lang="en-US" altLang="zh-CN" b="1" dirty="0"/>
          </a:p>
          <a:p>
            <a:r>
              <a:rPr lang="en-US" altLang="zh-CN" b="1" dirty="0"/>
              <a:t>   // </a:t>
            </a:r>
            <a:r>
              <a:rPr lang="zh-CN" altLang="en-US" b="1" dirty="0"/>
              <a:t>如果构造函数没有加</a:t>
            </a:r>
            <a:r>
              <a:rPr lang="en-US" altLang="zh-CN" b="1" dirty="0"/>
              <a:t>explicit,</a:t>
            </a:r>
            <a:r>
              <a:rPr lang="zh-CN" altLang="en-US" b="1" dirty="0"/>
              <a:t>也是合法的调用</a:t>
            </a:r>
            <a:endParaRPr lang="zh-CN" altLang="en-US" b="1" dirty="0"/>
          </a:p>
          <a:p>
            <a:r>
              <a:rPr lang="zh-CN" altLang="en-US" b="1" dirty="0"/>
              <a:t>     </a:t>
            </a:r>
            <a:r>
              <a:rPr lang="en-US" altLang="zh-CN" b="1" dirty="0"/>
              <a:t>y = x + Integer(2);	</a:t>
            </a:r>
            <a:endParaRPr lang="en-US" altLang="zh-CN" b="1" dirty="0"/>
          </a:p>
          <a:p>
            <a:r>
              <a:rPr lang="en-US" altLang="zh-CN" b="1" dirty="0"/>
              <a:t>// </a:t>
            </a:r>
            <a:r>
              <a:rPr lang="zh-CN" altLang="en-US" b="1" dirty="0"/>
              <a:t>如果构造函数加</a:t>
            </a:r>
            <a:r>
              <a:rPr lang="en-US" altLang="zh-CN" b="1" dirty="0"/>
              <a:t>explicit,</a:t>
            </a:r>
            <a:r>
              <a:rPr lang="zh-CN" altLang="en-US" b="1" dirty="0"/>
              <a:t>必须显式的进行类型的转换，</a:t>
            </a:r>
            <a:endParaRPr lang="en-US" altLang="zh-CN" b="1" dirty="0"/>
          </a:p>
          <a:p>
            <a:r>
              <a:rPr lang="en-US" altLang="zh-CN" b="1" dirty="0"/>
              <a:t>//</a:t>
            </a:r>
            <a:r>
              <a:rPr lang="zh-CN" altLang="en-US" b="1" dirty="0"/>
              <a:t>才是合法调用</a:t>
            </a:r>
            <a:endParaRPr lang="zh-CN" altLang="en-US" b="1" dirty="0"/>
          </a:p>
          <a:p>
            <a:r>
              <a:rPr lang="zh-CN" altLang="en-US" b="1" dirty="0"/>
              <a:t>     </a:t>
            </a:r>
            <a:r>
              <a:rPr lang="en-US" altLang="zh-CN" b="1" dirty="0"/>
              <a:t>z = Integer(30) + y;	</a:t>
            </a:r>
            <a:endParaRPr lang="en-US" altLang="zh-CN" b="1" dirty="0"/>
          </a:p>
          <a:p>
            <a:r>
              <a:rPr lang="en-US" altLang="zh-CN" b="1" dirty="0"/>
              <a:t>// </a:t>
            </a:r>
            <a:r>
              <a:rPr lang="zh-CN" altLang="en-US" b="1" dirty="0"/>
              <a:t>如果构造函数加</a:t>
            </a:r>
            <a:r>
              <a:rPr lang="en-US" altLang="zh-CN" b="1" dirty="0"/>
              <a:t>explicit,</a:t>
            </a:r>
            <a:r>
              <a:rPr lang="zh-CN" altLang="en-US" b="1" dirty="0"/>
              <a:t>必须显式的进行类型的转换，</a:t>
            </a:r>
            <a:endParaRPr lang="en-US" altLang="zh-CN" b="1" dirty="0"/>
          </a:p>
          <a:p>
            <a:r>
              <a:rPr lang="en-US" altLang="zh-CN" b="1" dirty="0"/>
              <a:t>//</a:t>
            </a:r>
            <a:r>
              <a:rPr lang="zh-CN" altLang="en-US" b="1" dirty="0"/>
              <a:t>才是合法调用</a:t>
            </a:r>
            <a:endParaRPr lang="zh-CN" altLang="en-US" b="1" dirty="0"/>
          </a:p>
          <a:p>
            <a:r>
              <a:rPr lang="zh-CN" altLang="en-US" b="1" dirty="0"/>
              <a:t>     </a:t>
            </a:r>
            <a:r>
              <a:rPr lang="en-US" altLang="zh-CN" b="1" dirty="0" err="1"/>
              <a:t>x.print</a:t>
            </a:r>
            <a:r>
              <a:rPr lang="en-US" altLang="zh-CN" b="1" dirty="0"/>
              <a:t>();    	 </a:t>
            </a:r>
            <a:r>
              <a:rPr lang="en-US" altLang="zh-CN" b="1" dirty="0" err="1"/>
              <a:t>y.print</a:t>
            </a:r>
            <a:r>
              <a:rPr lang="en-US" altLang="zh-CN" b="1" dirty="0"/>
              <a:t>();     </a:t>
            </a:r>
            <a:r>
              <a:rPr lang="en-US" altLang="zh-CN" b="1" dirty="0" err="1"/>
              <a:t>z.print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r>
              <a:rPr lang="en-US" altLang="zh-CN" b="1" dirty="0"/>
              <a:t>     return 0;  }</a:t>
            </a:r>
            <a:endParaRPr lang="en-US" altLang="zh-CN" b="1" dirty="0"/>
          </a:p>
        </p:txBody>
      </p:sp>
      <p:sp>
        <p:nvSpPr>
          <p:cNvPr id="7" name="学论网-矩形 1"/>
          <p:cNvSpPr/>
          <p:nvPr/>
        </p:nvSpPr>
        <p:spPr>
          <a:xfrm>
            <a:off x="41355" y="468489"/>
            <a:ext cx="12192000" cy="518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–--</a:t>
            </a:r>
            <a:r>
              <a:rPr lang="zh-CN" altLang="en-US" sz="3200" b="1" dirty="0">
                <a:solidFill>
                  <a:schemeClr val="bg1"/>
                </a:solidFill>
              </a:rPr>
              <a:t>运算符重载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02"/>
            <a:ext cx="1879345" cy="8588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0" y="5156021"/>
            <a:ext cx="1009649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zh-CN" altLang="en-US" dirty="0"/>
              <a:t>10</a:t>
            </a:r>
            <a:endParaRPr lang="zh-CN" altLang="en-US" dirty="0"/>
          </a:p>
          <a:p>
            <a:r>
              <a:rPr lang="zh-CN" altLang="en-US" dirty="0"/>
              <a:t>12</a:t>
            </a:r>
            <a:endParaRPr lang="zh-CN" altLang="en-US" dirty="0"/>
          </a:p>
          <a:p>
            <a:r>
              <a:rPr lang="zh-CN" altLang="en-US" dirty="0"/>
              <a:t>42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0912" y="5189182"/>
            <a:ext cx="4252913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思考：可以同时定义一个成员函数重载的运算符 </a:t>
            </a:r>
            <a:r>
              <a:rPr lang="en-US" altLang="zh-CN" dirty="0"/>
              <a:t>+ </a:t>
            </a:r>
            <a:r>
              <a:rPr lang="zh-CN" altLang="en-US" dirty="0"/>
              <a:t>和一个友元重载的运算符 </a:t>
            </a:r>
            <a:r>
              <a:rPr lang="en-US" altLang="zh-CN" dirty="0"/>
              <a:t>+</a:t>
            </a:r>
            <a:r>
              <a:rPr lang="zh-CN" altLang="en-US" dirty="0"/>
              <a:t>吗？如果可以同时定义必须满足什么条件？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446983"/>
            <a:ext cx="12192000" cy="44136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问题引入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129"/>
            <a:ext cx="1531102" cy="69974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5264" y="839909"/>
            <a:ext cx="4508198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在学习了这节内容后，有同学可能会写出类似于下面的代码：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Integer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可以利用字符串进行构造，并且也有一个名字为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compare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的函数对象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但是之后又写了其他代码，写着写着他已经忘记了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compare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的定义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而这时候他需要比较两个字符串的大小；哎，有个函数对象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compare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，他直接就调用了这个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compare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：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985683"/>
            <a:ext cx="6229350" cy="4505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2" y="4571869"/>
            <a:ext cx="5606368" cy="2152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函数对象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operator()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的重载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3104" y="1517336"/>
            <a:ext cx="10384644" cy="9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当一个类重载了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函数调用运算符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operator ()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后，该类的表现形式如同普通函数调用一般，因此这种重载了函数调用运算符的类的对象就被称为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函数对象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。如下例：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5940" y="2850515"/>
            <a:ext cx="3041650" cy="92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zh-CN" altLang="en-US" dirty="0"/>
          </a:p>
          <a:p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06741" y="2662160"/>
            <a:ext cx="5278095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class cmp {</a:t>
            </a:r>
            <a:endParaRPr lang="zh-CN" altLang="en-US" dirty="0"/>
          </a:p>
          <a:p>
            <a:r>
              <a:rPr lang="zh-CN" altLang="en-US" dirty="0"/>
              <a:t>public:</a:t>
            </a:r>
            <a:endParaRPr lang="zh-CN" altLang="en-US" dirty="0"/>
          </a:p>
          <a:p>
            <a:r>
              <a:rPr lang="zh-CN" altLang="en-US" dirty="0"/>
              <a:t>    bool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operator () </a:t>
            </a:r>
            <a:r>
              <a:rPr lang="zh-CN" altLang="en-US" dirty="0"/>
              <a:t>(const int&amp; a, const int&amp; b)   {</a:t>
            </a:r>
            <a:endParaRPr lang="zh-CN" altLang="en-US" dirty="0"/>
          </a:p>
          <a:p>
            <a:r>
              <a:rPr lang="zh-CN" altLang="en-US" dirty="0"/>
              <a:t>        return a&lt;b;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int main()  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cmp f;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dirty="0"/>
              <a:t>    cout&lt;&lt;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f(1,2)</a:t>
            </a:r>
            <a:r>
              <a:rPr lang="zh-CN" altLang="en-US" dirty="0"/>
              <a:t>&lt;&lt;endl; </a:t>
            </a:r>
            <a:r>
              <a:rPr lang="en-US" altLang="zh-CN" dirty="0"/>
              <a:t>//</a:t>
            </a:r>
            <a:r>
              <a:rPr lang="zh-CN" altLang="en-US" dirty="0"/>
              <a:t>翻译成</a:t>
            </a:r>
            <a:r>
              <a:rPr lang="en-US" altLang="zh-CN" dirty="0" err="1"/>
              <a:t>f.operator</a:t>
            </a:r>
            <a:r>
              <a:rPr lang="en-US" altLang="zh-CN" dirty="0"/>
              <a:t>()(1,2)</a:t>
            </a:r>
            <a:endParaRPr lang="zh-CN" altLang="en-US" dirty="0"/>
          </a:p>
          <a:p>
            <a:r>
              <a:rPr lang="zh-CN" altLang="en-US" dirty="0"/>
              <a:t>    cout&lt;&lt;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f(2,1</a:t>
            </a:r>
            <a:r>
              <a:rPr lang="zh-CN" altLang="en-US" dirty="0"/>
              <a:t>)&lt;&lt;endl; </a:t>
            </a:r>
            <a:r>
              <a:rPr lang="en-US" altLang="zh-CN" dirty="0"/>
              <a:t>//</a:t>
            </a:r>
            <a:r>
              <a:rPr lang="zh-CN" altLang="en-US" dirty="0"/>
              <a:t>翻译成</a:t>
            </a:r>
            <a:r>
              <a:rPr lang="en-US" altLang="zh-CN" dirty="0" err="1"/>
              <a:t>f.operator</a:t>
            </a:r>
            <a:r>
              <a:rPr lang="en-US" altLang="zh-CN" dirty="0"/>
              <a:t>()(2,1)</a:t>
            </a:r>
            <a:endParaRPr lang="zh-CN" altLang="en-US" dirty="0"/>
          </a:p>
          <a:p>
            <a:r>
              <a:rPr lang="zh-CN" altLang="en-US" dirty="0"/>
              <a:t>    return 0;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85940" y="4251960"/>
            <a:ext cx="45142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一定要有返回值！！！！！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问题引入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60651" y="2063009"/>
            <a:ext cx="9612225" cy="225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当然这个同学的问题是出自他不够细心，写出了这样的代码。</a:t>
            </a:r>
            <a:endParaRPr lang="zh-CN" altLang="en-US" sz="24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但在这个例子中，所有</a:t>
            </a:r>
            <a:r>
              <a:rPr lang="en-US" altLang="zh-CN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 Integer 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作为参数的函数字符串也是能够传进去的，再细心的同学也会有百密一疏的时候，能有什么解决方法吗？</a:t>
            </a:r>
            <a:endParaRPr lang="zh-CN" altLang="en-US" sz="24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94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398066"/>
            <a:ext cx="12192000" cy="5297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explicit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89" y="-181918"/>
            <a:ext cx="1621578" cy="7410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2991" y="861626"/>
            <a:ext cx="103846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C++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关键字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explicit，用于关闭这种自动类型转化的特性。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即被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explicit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关键字修饰的类构造函数，不能进行自动地隐式类型转换，只能显式地进行类型转换。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3" y="1783646"/>
            <a:ext cx="6554789" cy="4858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94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563713"/>
            <a:ext cx="12192000" cy="5297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explicit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" y="1613"/>
            <a:ext cx="1621578" cy="7410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1353706"/>
            <a:ext cx="10719117" cy="461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6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89661" y="5644929"/>
            <a:ext cx="2879266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函数对象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operator()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的重载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3104" y="1517336"/>
            <a:ext cx="10384644" cy="4989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函数调用运算符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operator ()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1. 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和下标运算符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[]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一样，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必须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成员函数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的形式重载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2. 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声明语法如下：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class C{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  ……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returntype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operator()(</a:t>
            </a:r>
            <a:r>
              <a:rPr lang="en-US" altLang="zh-CN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paramtypes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  ……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3. </a:t>
            </a:r>
            <a:r>
              <a:rPr lang="zh-CN" altLang="en-US" dirty="0"/>
              <a:t>函数对象是可以以函数方式与</a:t>
            </a:r>
            <a:r>
              <a:rPr lang="en-US" altLang="zh-CN" dirty="0"/>
              <a:t>()</a:t>
            </a:r>
            <a:r>
              <a:rPr lang="zh-CN" altLang="en-US" dirty="0"/>
              <a:t>结合使用的任意对象 </a:t>
            </a:r>
            <a:r>
              <a:rPr lang="en-US" altLang="zh-CN" dirty="0"/>
              <a:t>(</a:t>
            </a:r>
            <a:r>
              <a:rPr lang="en-US" altLang="zh-CN" dirty="0" err="1"/>
              <a:t>c++</a:t>
            </a:r>
            <a:r>
              <a:rPr lang="en-US" altLang="zh-CN" dirty="0"/>
              <a:t> primer plus )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4. </a:t>
            </a:r>
            <a:r>
              <a:rPr lang="zh-CN" altLang="en-US" dirty="0"/>
              <a:t>广义的函数对象包括：函数名、指向函数的指针和重载了“</a:t>
            </a:r>
            <a:r>
              <a:rPr lang="en-US" altLang="zh-CN" dirty="0">
                <a:hlinkClick r:id="rId2"/>
              </a:rPr>
              <a:t>operator</a:t>
            </a:r>
            <a:r>
              <a:rPr lang="en-US" altLang="zh-CN" dirty="0"/>
              <a:t>()”</a:t>
            </a:r>
            <a:r>
              <a:rPr lang="zh-CN" altLang="en-US" dirty="0"/>
              <a:t>操作符的类对象。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5. </a:t>
            </a:r>
            <a:r>
              <a:rPr lang="zh-CN" altLang="en-US" dirty="0"/>
              <a:t>狭义的函数对象，</a:t>
            </a:r>
            <a:r>
              <a:rPr lang="en-US" altLang="zh-CN" dirty="0"/>
              <a:t>C++11</a:t>
            </a:r>
            <a:r>
              <a:rPr lang="zh-CN" altLang="en-US" dirty="0"/>
              <a:t>后更多的是使用重载“</a:t>
            </a:r>
            <a:r>
              <a:rPr lang="en-US" altLang="zh-CN" dirty="0"/>
              <a:t>operator()”</a:t>
            </a:r>
            <a:r>
              <a:rPr lang="zh-CN" altLang="en-US" dirty="0"/>
              <a:t>这种方式来使用函数对象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函数对象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operator()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的重载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3104" y="1517336"/>
            <a:ext cx="10384644" cy="544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函数调用运算符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operator ()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1. 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和下标运算符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[]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一样，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必须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成员函数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的形式重载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2. 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声明语法如下：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class C{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  ……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returntype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operator()(</a:t>
            </a:r>
            <a:r>
              <a:rPr lang="en-US" altLang="zh-CN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paramtypes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  ……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3. </a:t>
            </a:r>
            <a:r>
              <a:rPr lang="zh-CN" altLang="en-US" dirty="0"/>
              <a:t>函数对象是可以以函数方式与</a:t>
            </a:r>
            <a:r>
              <a:rPr lang="en-US" altLang="zh-CN" dirty="0"/>
              <a:t>()</a:t>
            </a:r>
            <a:r>
              <a:rPr lang="zh-CN" altLang="en-US" dirty="0"/>
              <a:t>结合使用的任意对象 </a:t>
            </a:r>
            <a:r>
              <a:rPr lang="en-US" altLang="zh-CN" dirty="0"/>
              <a:t>(</a:t>
            </a:r>
            <a:r>
              <a:rPr lang="en-US" altLang="zh-CN" dirty="0" err="1"/>
              <a:t>c++</a:t>
            </a:r>
            <a:r>
              <a:rPr lang="en-US" altLang="zh-CN" dirty="0"/>
              <a:t> primer plus )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4. </a:t>
            </a:r>
            <a:r>
              <a:rPr lang="zh-CN" altLang="en-US" dirty="0"/>
              <a:t>广义的函数对象包括：函数名、指向函数的指针和重载了“</a:t>
            </a:r>
            <a:r>
              <a:rPr lang="en-US" altLang="zh-CN" dirty="0">
                <a:hlinkClick r:id="rId2"/>
              </a:rPr>
              <a:t>operator</a:t>
            </a:r>
            <a:r>
              <a:rPr lang="en-US" altLang="zh-CN" dirty="0"/>
              <a:t>()”</a:t>
            </a:r>
            <a:r>
              <a:rPr lang="zh-CN" altLang="en-US" dirty="0"/>
              <a:t>操作符的类对象。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5. </a:t>
            </a:r>
            <a:r>
              <a:rPr lang="zh-CN" altLang="en-US" dirty="0"/>
              <a:t>狭义的函数对象（</a:t>
            </a:r>
            <a:r>
              <a:rPr lang="en-US" altLang="zh-CN" dirty="0"/>
              <a:t>C++11</a:t>
            </a:r>
            <a:r>
              <a:rPr lang="zh-CN" altLang="en-US" dirty="0"/>
              <a:t>后更多的是使用重载“</a:t>
            </a:r>
            <a:r>
              <a:rPr lang="en-US" altLang="zh-CN" dirty="0"/>
              <a:t>operator()”</a:t>
            </a:r>
            <a:r>
              <a:rPr lang="zh-CN" altLang="en-US" dirty="0"/>
              <a:t>这种方式来使用函数对象）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33271" y="502818"/>
            <a:ext cx="12192000" cy="4475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函数对象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operator()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的重载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" y="-79435"/>
            <a:ext cx="1559665" cy="7127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2926" y="950330"/>
            <a:ext cx="108013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函数对象和谓词：参见</a:t>
            </a:r>
            <a:r>
              <a:rPr lang="en-US" altLang="zh-CN" sz="2400" dirty="0"/>
              <a:t>《C++ Primer》</a:t>
            </a:r>
            <a:r>
              <a:rPr lang="zh-CN" altLang="en-US" sz="2400" dirty="0"/>
              <a:t>中文版第五版，</a:t>
            </a:r>
            <a:r>
              <a:rPr lang="en-US" altLang="zh-CN" sz="2400" dirty="0"/>
              <a:t>chapter10.3.1</a:t>
            </a:r>
            <a:endParaRPr lang="en-US" altLang="zh-CN" sz="24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1.</a:t>
            </a:r>
            <a:r>
              <a:rPr lang="zh-CN" altLang="en-US" sz="2400" dirty="0"/>
              <a:t> 谓词是一个可调用的表达式，其返回结果是一个能作为判断条件的值。（通俗的叫法是返回</a:t>
            </a:r>
            <a:r>
              <a:rPr lang="en-US" altLang="zh-CN" sz="2400" dirty="0"/>
              <a:t>bool</a:t>
            </a:r>
            <a:r>
              <a:rPr lang="zh-CN" altLang="en-US" sz="2400" dirty="0"/>
              <a:t>类型的仿函数称为谓词）</a:t>
            </a: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2 .</a:t>
            </a:r>
            <a:r>
              <a:rPr lang="zh-CN" altLang="en-US" sz="2400" dirty="0"/>
              <a:t>标准库使用的算法包括两种谓词：一元谓词（</a:t>
            </a:r>
            <a:r>
              <a:rPr lang="en-US" altLang="zh-CN" sz="2400" dirty="0"/>
              <a:t>unary predicate</a:t>
            </a:r>
            <a:r>
              <a:rPr lang="zh-CN" altLang="en-US" sz="2400" dirty="0"/>
              <a:t>只接受一个参数）和二元谓词（</a:t>
            </a:r>
            <a:r>
              <a:rPr lang="en-US" altLang="zh-CN" sz="2400" dirty="0"/>
              <a:t>binary predicate</a:t>
            </a:r>
            <a:r>
              <a:rPr lang="zh-CN" altLang="en-US" sz="2400" dirty="0"/>
              <a:t>只接受两个参数）</a:t>
            </a: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如</a:t>
            </a:r>
            <a:r>
              <a:rPr lang="en-US" altLang="zh-CN" sz="2400" dirty="0"/>
              <a:t>sort</a:t>
            </a:r>
            <a:r>
              <a:rPr lang="zh-CN" altLang="en-US" sz="2400" dirty="0"/>
              <a:t>函数可以指定第三个参数，是一个二元谓词，用以指定排序的规则 </a:t>
            </a: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以下是一个二元谓词： </a:t>
            </a:r>
            <a:endParaRPr lang="en-US" altLang="zh-CN" sz="24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bool   </a:t>
            </a:r>
            <a:r>
              <a:rPr lang="en-US" altLang="zh-CN" sz="2400" dirty="0" err="1">
                <a:sym typeface="+mn-ea"/>
              </a:rPr>
              <a:t>isShorter</a:t>
            </a:r>
            <a:r>
              <a:rPr lang="en-US" altLang="zh-CN" sz="2400" dirty="0">
                <a:sym typeface="+mn-ea"/>
              </a:rPr>
              <a:t>(const string &amp;s1, const string &amp;s2) { return s1.size()&lt;s2.size(); } 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vector&lt;string&gt;  </a:t>
            </a:r>
            <a:r>
              <a:rPr lang="en-US" altLang="zh-CN" sz="2400" dirty="0" err="1"/>
              <a:t>vecStr</a:t>
            </a:r>
            <a:r>
              <a:rPr lang="en-US" altLang="zh-CN" sz="2400" dirty="0"/>
              <a:t>={"12432", "</a:t>
            </a:r>
            <a:r>
              <a:rPr lang="en-US" altLang="zh-CN" sz="2400" dirty="0" err="1"/>
              <a:t>sadf</a:t>
            </a:r>
            <a:r>
              <a:rPr lang="en-US" altLang="zh-CN" sz="2400" dirty="0"/>
              <a:t>", "</a:t>
            </a:r>
            <a:r>
              <a:rPr lang="en-US" altLang="zh-CN" sz="2400" dirty="0" err="1"/>
              <a:t>hjjhh</a:t>
            </a:r>
            <a:r>
              <a:rPr lang="en-US" altLang="zh-CN" sz="2400" dirty="0"/>
              <a:t>"};</a:t>
            </a:r>
            <a:endParaRPr lang="en-US" altLang="zh-CN" sz="2400" dirty="0"/>
          </a:p>
          <a:p>
            <a:r>
              <a:rPr lang="en-US" altLang="zh-CN" sz="2400" dirty="0"/>
              <a:t>sort(</a:t>
            </a:r>
            <a:r>
              <a:rPr lang="en-US" altLang="zh-CN" sz="2400" dirty="0" err="1"/>
              <a:t>vecStr.begin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vecStr.end</a:t>
            </a:r>
            <a:r>
              <a:rPr lang="en-US" altLang="zh-CN" sz="2400" dirty="0"/>
              <a:t>(), </a:t>
            </a:r>
            <a:r>
              <a:rPr lang="en-US" altLang="zh-CN" sz="2400" dirty="0" err="1"/>
              <a:t>isShort</a:t>
            </a:r>
            <a:r>
              <a:rPr lang="en-US" altLang="zh-CN" sz="2400" dirty="0"/>
              <a:t>);</a:t>
            </a:r>
            <a:r>
              <a:rPr lang="en-US" altLang="zh-CN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 //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使用字符串长度进行排序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函数对象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operator()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的重载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03678" y="1697069"/>
            <a:ext cx="10384644" cy="428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谓词也可以用函数对象来实现：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class </a:t>
            </a:r>
            <a:r>
              <a:rPr lang="en-US" altLang="zh-CN" sz="2400" dirty="0" err="1">
                <a:sym typeface="+mn-ea"/>
              </a:rPr>
              <a:t>isShorter</a:t>
            </a:r>
            <a:r>
              <a:rPr lang="en-US" altLang="zh-CN" sz="2400" dirty="0">
                <a:sym typeface="+mn-ea"/>
              </a:rPr>
              <a:t>{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public:          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         bool operator()(const string &amp;s1, const string &amp;s2){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         return s1.size()&lt;s2.size();         }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}</a:t>
            </a:r>
            <a:r>
              <a:rPr lang="zh-CN" altLang="en-US" sz="2400" dirty="0">
                <a:sym typeface="+mn-ea"/>
              </a:rPr>
              <a:t>；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可以这样调用：</a:t>
            </a:r>
            <a:endParaRPr lang="en-US" altLang="zh-CN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sort(</a:t>
            </a:r>
            <a:r>
              <a:rPr lang="en-US" altLang="zh-CN" sz="2400" dirty="0" err="1">
                <a:sym typeface="+mn-ea"/>
              </a:rPr>
              <a:t>vecStr.begin</a:t>
            </a:r>
            <a:r>
              <a:rPr lang="en-US" altLang="zh-CN" sz="2400" dirty="0">
                <a:sym typeface="+mn-ea"/>
              </a:rPr>
              <a:t>(), </a:t>
            </a:r>
            <a:r>
              <a:rPr lang="en-US" altLang="zh-CN" sz="2400" dirty="0" err="1">
                <a:sym typeface="+mn-ea"/>
              </a:rPr>
              <a:t>vecStr.end</a:t>
            </a:r>
            <a:r>
              <a:rPr lang="en-US" altLang="zh-CN" sz="2400" dirty="0">
                <a:sym typeface="+mn-ea"/>
              </a:rPr>
              <a:t>(), </a:t>
            </a:r>
            <a:r>
              <a:rPr lang="en-US" altLang="zh-CN" sz="2400" dirty="0" err="1">
                <a:sym typeface="+mn-ea"/>
              </a:rPr>
              <a:t>isShorter</a:t>
            </a:r>
            <a:r>
              <a:rPr lang="en-US" altLang="zh-CN" sz="2400" dirty="0">
                <a:sym typeface="+mn-ea"/>
              </a:rPr>
              <a:t>());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8763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480562"/>
            <a:ext cx="12192000" cy="53448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函数对象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operator()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的重载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737"/>
            <a:ext cx="1903872" cy="870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5176" y="922795"/>
            <a:ext cx="10911452" cy="129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根据算法接受一元谓词还是二元谓词，我们传递给算法的谓词必须严格接受一个或两个参数。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但有时我们需要进行的操作需要更多参数，超出了算法对谓词的限制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可以利用函数对象实际上是个对象，可以拥有自己的成员变量这一点，从而执行带谓词的函数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4577" y="2869217"/>
            <a:ext cx="3041650" cy="922020"/>
          </a:xfrm>
          <a:prstGeom prst="rect">
            <a:avLst/>
          </a:prstGeom>
          <a:noFill/>
          <a:ln>
            <a:solidFill>
              <a:srgbClr val="FF5D5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zh-CN" altLang="en-US" dirty="0"/>
          </a:p>
          <a:p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27135" y="2218919"/>
            <a:ext cx="6096000" cy="4523105"/>
          </a:xfrm>
          <a:prstGeom prst="rect">
            <a:avLst/>
          </a:prstGeom>
          <a:ln>
            <a:solidFill>
              <a:srgbClr val="FF5D5D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class GreaterThan {</a:t>
            </a:r>
            <a:endParaRPr lang="zh-CN" altLang="en-US" dirty="0"/>
          </a:p>
          <a:p>
            <a:r>
              <a:rPr lang="zh-CN" altLang="en-US" dirty="0"/>
              <a:t>    int baseline;</a:t>
            </a:r>
            <a:endParaRPr lang="zh-CN" altLang="en-US" dirty="0"/>
          </a:p>
          <a:p>
            <a:r>
              <a:rPr lang="zh-CN" altLang="en-US" dirty="0"/>
              <a:t>public:</a:t>
            </a:r>
            <a:endParaRPr lang="zh-CN" altLang="en-US" dirty="0"/>
          </a:p>
          <a:p>
            <a:r>
              <a:rPr lang="zh-CN" altLang="en-US" dirty="0"/>
              <a:t>    GreaterThan(int x):baseline(x)  {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    bool operator () (const int&amp; x)   {</a:t>
            </a:r>
            <a:endParaRPr lang="zh-CN" altLang="en-US" dirty="0"/>
          </a:p>
          <a:p>
            <a:r>
              <a:rPr lang="zh-CN" altLang="en-US" dirty="0"/>
              <a:t>        return x&gt;baseline;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int main()  {</a:t>
            </a:r>
            <a:endParaRPr lang="zh-CN" altLang="en-US" dirty="0"/>
          </a:p>
          <a:p>
            <a:r>
              <a:rPr lang="zh-CN" altLang="en-US" dirty="0"/>
              <a:t>    GreaterThan G1(10), G2(20);</a:t>
            </a:r>
            <a:r>
              <a:rPr lang="en-US" altLang="zh-CN" dirty="0"/>
              <a:t>//</a:t>
            </a:r>
            <a:r>
              <a:rPr lang="zh-CN" altLang="en-US" dirty="0"/>
              <a:t>创建对象</a:t>
            </a:r>
            <a:endParaRPr lang="zh-CN" altLang="en-US" dirty="0"/>
          </a:p>
          <a:p>
            <a:r>
              <a:rPr lang="zh-CN" altLang="en-US" dirty="0"/>
              <a:t>    cout&lt;&lt;G1(15)&lt;&lt;endl;</a:t>
            </a:r>
            <a:r>
              <a:rPr lang="en-US" altLang="zh-CN" dirty="0"/>
              <a:t>//</a:t>
            </a:r>
            <a:r>
              <a:rPr lang="zh-CN" altLang="en-US" dirty="0"/>
              <a:t>传入函数对象参数</a:t>
            </a:r>
            <a:endParaRPr lang="zh-CN" altLang="en-US" dirty="0"/>
          </a:p>
          <a:p>
            <a:r>
              <a:rPr lang="zh-CN" altLang="en-US" dirty="0"/>
              <a:t>    cout&lt;&lt;G2(15)&lt;&lt;endl;</a:t>
            </a:r>
            <a:endParaRPr lang="zh-CN" altLang="en-US" dirty="0"/>
          </a:p>
          <a:p>
            <a:r>
              <a:rPr lang="zh-CN" altLang="en-US" dirty="0"/>
              <a:t>    return 0;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11853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497976"/>
            <a:ext cx="12192000" cy="50828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函数对象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operator()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的重载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53" y="-205533"/>
            <a:ext cx="2012103" cy="9195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200" y="1006264"/>
            <a:ext cx="11315700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函数对象相比普通的函数有一个非常重要的用途，即作为谓词函数（Predicate）。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谓词函数通常用来对传进来的参数进行判断，并返回布尔值。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标准库中有大量的函数都定义了多个重载版本，其中包含由用户提供谓词函数的，比如：find_if，remove_if，等等。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find_if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需要的是一元谓词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现在假设我们有一串数字，要从中找出第一个大于10的数字以及第一个大于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0的数字：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rot="21180000">
            <a:off x="4547886" y="5748654"/>
            <a:ext cx="6984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使用函数对象使得代码更具有可读性！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344" y="3281393"/>
            <a:ext cx="3952569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class GreaterThan {</a:t>
            </a:r>
            <a:endParaRPr lang="zh-CN" altLang="en-US" dirty="0"/>
          </a:p>
          <a:p>
            <a:r>
              <a:rPr lang="zh-CN" altLang="en-US" dirty="0"/>
              <a:t>    int baseline;</a:t>
            </a:r>
            <a:endParaRPr lang="zh-CN" altLang="en-US" dirty="0"/>
          </a:p>
          <a:p>
            <a:r>
              <a:rPr lang="zh-CN" altLang="en-US" dirty="0"/>
              <a:t>public:</a:t>
            </a:r>
            <a:endParaRPr lang="zh-CN" altLang="en-US" dirty="0"/>
          </a:p>
          <a:p>
            <a:r>
              <a:rPr lang="zh-CN" altLang="en-US" dirty="0"/>
              <a:t>    GreaterThan(int x):baseline(x)  {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    bool operator () (const int&amp; x)   {</a:t>
            </a:r>
            <a:endParaRPr lang="zh-CN" altLang="en-US" dirty="0"/>
          </a:p>
          <a:p>
            <a:r>
              <a:rPr lang="zh-CN" altLang="en-US" dirty="0"/>
              <a:t>        return x&gt;baseline;</a:t>
            </a:r>
            <a:endParaRPr lang="zh-CN" altLang="en-US" dirty="0"/>
          </a:p>
          <a:p>
            <a:r>
              <a:rPr lang="zh-CN" altLang="en-US" dirty="0"/>
              <a:t>    }  };</a:t>
            </a:r>
            <a:endParaRPr lang="zh-CN" altLang="en-US" dirty="0"/>
          </a:p>
          <a:p>
            <a:r>
              <a:rPr lang="en-US" altLang="zh-CN" dirty="0"/>
              <a:t>b</a:t>
            </a:r>
            <a:r>
              <a:rPr lang="zh-CN" altLang="en-US" dirty="0"/>
              <a:t>ool GreaterThan10(const int&amp; x)   {</a:t>
            </a:r>
            <a:endParaRPr lang="zh-CN" altLang="en-US" dirty="0"/>
          </a:p>
          <a:p>
            <a:r>
              <a:rPr lang="zh-CN" altLang="en-US" dirty="0"/>
              <a:t>    return x&gt;10;  }</a:t>
            </a:r>
            <a:endParaRPr lang="zh-CN" altLang="en-US" dirty="0"/>
          </a:p>
          <a:p>
            <a:r>
              <a:rPr lang="zh-CN" altLang="en-US" dirty="0"/>
              <a:t>bool GreaterThan20(const int&amp; x)   {</a:t>
            </a:r>
            <a:endParaRPr lang="zh-CN" altLang="en-US" dirty="0"/>
          </a:p>
          <a:p>
            <a:r>
              <a:rPr lang="zh-CN" altLang="en-US" dirty="0"/>
              <a:t>    return x&gt;20;  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2669" y="3590182"/>
            <a:ext cx="71869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 main()  {</a:t>
            </a:r>
            <a:endParaRPr lang="zh-CN" altLang="en-US" dirty="0"/>
          </a:p>
          <a:p>
            <a:r>
              <a:rPr lang="zh-CN" altLang="en-US" dirty="0"/>
              <a:t>    vector&lt;int&gt; a={5,10,15,20,25};</a:t>
            </a:r>
            <a:endParaRPr lang="zh-CN" altLang="en-US" dirty="0"/>
          </a:p>
          <a:p>
            <a:r>
              <a:rPr lang="zh-CN" altLang="en-US" dirty="0"/>
              <a:t>    // find_if return a iterator</a:t>
            </a:r>
            <a:endParaRPr lang="zh-CN" altLang="en-US" dirty="0"/>
          </a:p>
          <a:p>
            <a:r>
              <a:rPr lang="zh-CN" altLang="en-US" dirty="0"/>
              <a:t>    cout&lt;&lt;*find_if(a.begin(),a.end(),GreaterThan(10))&lt;&lt;endl; //函数对象 </a:t>
            </a:r>
            <a:endParaRPr lang="zh-CN" altLang="en-US" dirty="0"/>
          </a:p>
          <a:p>
            <a:r>
              <a:rPr lang="zh-CN" altLang="en-US" dirty="0"/>
              <a:t>    cout&lt;&lt;*find_if(a.begin(),a.end(),GreaterThan(20))&lt;&lt;endl; //函数对象 </a:t>
            </a:r>
            <a:endParaRPr lang="zh-CN" altLang="en-US" dirty="0"/>
          </a:p>
          <a:p>
            <a:r>
              <a:rPr lang="zh-CN" altLang="en-US" dirty="0"/>
              <a:t>    </a:t>
            </a:r>
            <a:endParaRPr lang="zh-CN" altLang="en-US" dirty="0"/>
          </a:p>
          <a:p>
            <a:r>
              <a:rPr lang="zh-CN" altLang="en-US" dirty="0"/>
              <a:t>    cout&lt;&lt;*find_if(a.begin(),a.end(),GreaterThan10)&lt;&lt;endl; //函数指针 </a:t>
            </a:r>
            <a:endParaRPr lang="zh-CN" altLang="en-US" dirty="0"/>
          </a:p>
          <a:p>
            <a:r>
              <a:rPr lang="zh-CN" altLang="en-US" dirty="0"/>
              <a:t>    cout&lt;&lt;*find_if(a.begin(),a.end(),GreaterThan20)&lt;&lt;endl; //函数指针 </a:t>
            </a:r>
            <a:endParaRPr lang="zh-CN" altLang="en-US" dirty="0"/>
          </a:p>
          <a:p>
            <a:r>
              <a:rPr lang="zh-CN" altLang="en-US" dirty="0"/>
              <a:t>    return 0;  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30310" y="409702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起始位置，结束位置，函数对象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FFE-1604-4EA7-B7FC-9F36475E8613}" type="slidenum">
              <a:rPr lang="en-US" altLang="zh-CN"/>
            </a:fld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0937" y="1452275"/>
            <a:ext cx="9697647" cy="5086637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友元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/>
              <a:t>friend</a:t>
            </a:r>
            <a:r>
              <a:rPr lang="zh-CN" altLang="en-US" sz="2400" dirty="0">
                <a:latin typeface="Times New Roman" panose="02020603050405020304" pitchFamily="18" charset="0"/>
              </a:rPr>
              <a:t>）关系允许类的设计者选择出一组其他的类或函数，使得它们可以访问该类的私有和受保护成员。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在类的声明中，用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friend</a:t>
            </a:r>
            <a:r>
              <a:rPr lang="zh-CN" altLang="en-US" sz="2400" dirty="0"/>
              <a:t>声明的函数或类，即是该类的友元。</a:t>
            </a:r>
            <a:endParaRPr lang="zh-CN" alt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一个类的友元可以是：</a:t>
            </a:r>
            <a:endParaRPr lang="zh-CN" alt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游离函数（不属于任何类的函数）</a:t>
            </a:r>
            <a:endParaRPr lang="zh-CN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另一个类</a:t>
            </a:r>
            <a:endParaRPr lang="zh-CN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其他类的成员函数。</a:t>
            </a:r>
            <a:endParaRPr lang="zh-CN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友元关系破坏了类的封装性，不可滥用。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两个类可以有相同的友元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友元不具有传递性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友元不具有双向性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友元不具有继承性（但可能有的编译器不遵守这个规则）</a:t>
            </a:r>
            <a:endParaRPr lang="zh-CN" altLang="en-US" sz="2400" dirty="0"/>
          </a:p>
        </p:txBody>
      </p:sp>
      <p:sp>
        <p:nvSpPr>
          <p:cNvPr id="5" name="学论网-矩形 1"/>
          <p:cNvSpPr/>
          <p:nvPr/>
        </p:nvSpPr>
        <p:spPr>
          <a:xfrm>
            <a:off x="0" y="630079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友元 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519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6736</Words>
  <Application>WPS 演示</Application>
  <PresentationFormat>宽屏</PresentationFormat>
  <Paragraphs>391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Consolas</vt:lpstr>
      <vt:lpstr>Times New Roman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The dream of blue sea</cp:lastModifiedBy>
  <cp:revision>287</cp:revision>
  <dcterms:created xsi:type="dcterms:W3CDTF">2016-11-24T09:20:00Z</dcterms:created>
  <dcterms:modified xsi:type="dcterms:W3CDTF">2022-04-10T05:46:07Z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D164641C52934E3A8EDB63E1192342B8</vt:lpwstr>
  </property>
</Properties>
</file>