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92" r:id="rId3"/>
    <p:sldId id="315" r:id="rId4"/>
    <p:sldId id="354" r:id="rId5"/>
    <p:sldId id="356" r:id="rId6"/>
    <p:sldId id="341" r:id="rId7"/>
    <p:sldId id="343" r:id="rId8"/>
    <p:sldId id="350" r:id="rId9"/>
    <p:sldId id="346" r:id="rId10"/>
    <p:sldId id="357" r:id="rId11"/>
    <p:sldId id="358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0" d="100"/>
          <a:sy n="80" d="100"/>
        </p:scale>
        <p:origin x="60" y="19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A39B6F-C4C4-4FA4-A33D-E1A6AE32D5E7}" type="datetimeFigureOut">
              <a:rPr lang="zh-CN" altLang="en-US" smtClean="0"/>
              <a:t>2022/4/7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1A1B0-E4A8-4973-886E-A47C601A51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3856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公众号壹课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公众号壹课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公众号壹课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73146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公众号壹课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02592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Ex2</a:t>
            </a:r>
            <a:r>
              <a:rPr lang="zh-CN" altLang="en-US" sz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重载 </a:t>
            </a:r>
            <a:r>
              <a:rPr lang="en-US" altLang="zh-CN" sz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++()</a:t>
            </a:r>
            <a:r>
              <a:rPr lang="zh-CN" altLang="en-US" sz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 要点是必须返回 *</a:t>
            </a:r>
            <a:r>
              <a:rPr lang="en-US" altLang="zh-CN" sz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this</a:t>
            </a:r>
            <a:r>
              <a:rPr lang="zh-CN" altLang="en-US" sz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 否则测试程序不对</a:t>
            </a:r>
            <a:r>
              <a:rPr lang="en-US" altLang="zh-CN" sz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endParaRPr lang="en-US" altLang="zh-CN" sz="12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Fraction&amp; operator ++() {</a:t>
            </a:r>
          </a:p>
          <a:p>
            <a:r>
              <a:rPr lang="en-US" altLang="zh-CN" sz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Fraction t(n+1,d);</a:t>
            </a:r>
          </a:p>
          <a:p>
            <a:r>
              <a:rPr lang="en-US" altLang="zh-CN" sz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return *this = t;</a:t>
            </a:r>
          </a:p>
          <a:p>
            <a:r>
              <a:rPr lang="en-US" altLang="zh-CN" sz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} </a:t>
            </a:r>
          </a:p>
          <a:p>
            <a:endParaRPr lang="en-US" altLang="zh-CN" sz="12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Ex3 </a:t>
            </a:r>
            <a:r>
              <a:rPr lang="zh-CN" altLang="en-US" dirty="0"/>
              <a:t>参考代码：要点注意返回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Fraction&amp; operator+=(const Fraction&amp; </a:t>
            </a:r>
            <a:r>
              <a:rPr lang="en-US" altLang="zh-CN" dirty="0" err="1"/>
              <a:t>rhs</a:t>
            </a:r>
            <a:r>
              <a:rPr lang="en-US" altLang="zh-CN" dirty="0"/>
              <a:t>)  {</a:t>
            </a:r>
          </a:p>
          <a:p>
            <a:r>
              <a:rPr lang="en-US" altLang="zh-CN" dirty="0"/>
              <a:t>        int </a:t>
            </a:r>
            <a:r>
              <a:rPr lang="en-US" altLang="zh-CN" dirty="0" err="1"/>
              <a:t>new_d</a:t>
            </a:r>
            <a:r>
              <a:rPr lang="en-US" altLang="zh-CN" dirty="0"/>
              <a:t> = d * </a:t>
            </a:r>
            <a:r>
              <a:rPr lang="en-US" altLang="zh-CN" dirty="0" err="1"/>
              <a:t>rhs.d</a:t>
            </a:r>
            <a:r>
              <a:rPr lang="en-US" altLang="zh-CN" dirty="0"/>
              <a:t>/</a:t>
            </a:r>
            <a:r>
              <a:rPr lang="en-US" altLang="zh-CN" dirty="0" err="1"/>
              <a:t>gcd</a:t>
            </a:r>
            <a:r>
              <a:rPr lang="en-US" altLang="zh-CN" dirty="0"/>
              <a:t>(d, </a:t>
            </a:r>
            <a:r>
              <a:rPr lang="en-US" altLang="zh-CN" dirty="0" err="1"/>
              <a:t>rhs.d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        int </a:t>
            </a:r>
            <a:r>
              <a:rPr lang="en-US" altLang="zh-CN" dirty="0" err="1"/>
              <a:t>new_n</a:t>
            </a:r>
            <a:r>
              <a:rPr lang="en-US" altLang="zh-CN" dirty="0"/>
              <a:t> = n * </a:t>
            </a:r>
            <a:r>
              <a:rPr lang="en-US" altLang="zh-CN" dirty="0" err="1"/>
              <a:t>new_d</a:t>
            </a:r>
            <a:r>
              <a:rPr lang="en-US" altLang="zh-CN" dirty="0"/>
              <a:t> / d  + </a:t>
            </a:r>
            <a:r>
              <a:rPr lang="en-US" altLang="zh-CN" dirty="0" err="1"/>
              <a:t>rhs.n</a:t>
            </a:r>
            <a:r>
              <a:rPr lang="en-US" altLang="zh-CN" dirty="0"/>
              <a:t> * </a:t>
            </a:r>
            <a:r>
              <a:rPr lang="en-US" altLang="zh-CN" dirty="0" err="1"/>
              <a:t>new_d</a:t>
            </a:r>
            <a:r>
              <a:rPr lang="en-US" altLang="zh-CN" dirty="0"/>
              <a:t> / </a:t>
            </a:r>
            <a:r>
              <a:rPr lang="en-US" altLang="zh-CN" dirty="0" err="1"/>
              <a:t>rhs.d</a:t>
            </a:r>
            <a:r>
              <a:rPr lang="en-US" altLang="zh-CN" dirty="0"/>
              <a:t>; </a:t>
            </a:r>
          </a:p>
          <a:p>
            <a:r>
              <a:rPr lang="en-US" altLang="zh-CN" dirty="0"/>
              <a:t>        Fraction t(</a:t>
            </a:r>
            <a:r>
              <a:rPr lang="en-US" altLang="zh-CN" dirty="0" err="1"/>
              <a:t>new_n,new_d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        return *this = t;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请学生严格按 </a:t>
            </a:r>
            <a:r>
              <a:rPr lang="en-US" altLang="zh-CN" sz="120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cppreference</a:t>
            </a:r>
            <a:r>
              <a:rPr lang="en-US" altLang="zh-CN" sz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风格书写赋值运算！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公众号壹课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7F8033-354C-46D6-8202-A61320664C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11B63E7-7A23-4E30-9D2A-384BE66D8E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A122BB-1032-4D9A-B2C2-22E39AD35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96F24-16D1-44F7-AEF3-8DA4373C44A3}" type="datetimeFigureOut">
              <a:rPr lang="zh-CN" altLang="en-US" smtClean="0"/>
              <a:t>2022/4/7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B4B559-84DF-4711-8E17-1BD5120EC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88E600-08F0-480F-B68A-7798F4666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44268-58CE-4A39-991B-7AC7A1BA5C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4583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A52AB6-173D-4322-9246-BE22AD2E5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6FCAF22-28CB-46DD-868B-BEA9E4AAAE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8D70F9-8A95-43BE-8D04-1228001FC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96F24-16D1-44F7-AEF3-8DA4373C44A3}" type="datetimeFigureOut">
              <a:rPr lang="zh-CN" altLang="en-US" smtClean="0"/>
              <a:t>2022/4/7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43F0DA-9D1E-452B-83F9-B96497AC3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3F668E-AF44-43B2-B40E-C70283DB3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44268-58CE-4A39-991B-7AC7A1BA5C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9425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2C602C1-204A-4E17-AEB9-B598DE210C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21135D1-F376-4D3D-8E22-0440CD8931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85A33C-3C41-420C-A10A-21A0A514D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96F24-16D1-44F7-AEF3-8DA4373C44A3}" type="datetimeFigureOut">
              <a:rPr lang="zh-CN" altLang="en-US" smtClean="0"/>
              <a:t>2022/4/7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D71A24-12D8-41D2-9686-0C22AFE92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D43148-EF0B-4477-AE13-3A47C18B5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44268-58CE-4A39-991B-7AC7A1BA5C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5744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60FD65-1D8D-40B1-BA71-7EFCAF3AE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FBCBB4-2E12-43C6-90F3-17050023ED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8617CF-6BFA-45B7-9CB6-95105EBDF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96F24-16D1-44F7-AEF3-8DA4373C44A3}" type="datetimeFigureOut">
              <a:rPr lang="zh-CN" altLang="en-US" smtClean="0"/>
              <a:t>2022/4/7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7DDA59-65AF-4F0C-8916-1012B1D64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5DBF21-4DC4-4C4E-BD26-30B8A450E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44268-58CE-4A39-991B-7AC7A1BA5C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3644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6CFD31-41DA-46D7-AD2E-BB7CB870D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49CC661-0A41-4121-950E-963C231EF1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893A04-08C1-49AF-8DF4-ED70BC638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96F24-16D1-44F7-AEF3-8DA4373C44A3}" type="datetimeFigureOut">
              <a:rPr lang="zh-CN" altLang="en-US" smtClean="0"/>
              <a:t>2022/4/7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76F31D-82AA-4816-A328-58ECD5107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5BF8F8-841A-46C7-B36F-563AB6400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44268-58CE-4A39-991B-7AC7A1BA5C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9141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5FA1FE-00DE-4C7C-BDF1-ED61C551D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8240E3-86EC-4006-867F-69BA48D5A9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94E1765-551F-4869-A85B-5E8F1EC03C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6C641B2-DBE1-4F7A-A8DF-5BEA5EE3C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96F24-16D1-44F7-AEF3-8DA4373C44A3}" type="datetimeFigureOut">
              <a:rPr lang="zh-CN" altLang="en-US" smtClean="0"/>
              <a:t>2022/4/7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EE16652-E114-477E-8E66-E76EF49C7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9B07B3A-58E0-413D-8270-4F4A3D380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44268-58CE-4A39-991B-7AC7A1BA5C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1503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222829-8CE8-430B-89B9-8DCC8EE8F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8D6708E-16E5-4403-82DF-FF8900AF0C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5D2A7B5-84AD-4BB5-A8A0-93648F3746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92D522A-1F74-4007-8A66-BA64C07935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9A74A09-5398-4202-910C-5138DA5D6E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8BA7A9B-CFF2-44FC-9FE0-1B6B0DD5B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96F24-16D1-44F7-AEF3-8DA4373C44A3}" type="datetimeFigureOut">
              <a:rPr lang="zh-CN" altLang="en-US" smtClean="0"/>
              <a:t>2022/4/7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0268B08-265B-4A9B-BEF4-17C52430A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691DB06-8E61-4122-A46B-CCEC5EE81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44268-58CE-4A39-991B-7AC7A1BA5C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7241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E60148-DC82-4110-AFE3-40AD98853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20CE116-5011-493C-B824-E25A71D82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96F24-16D1-44F7-AEF3-8DA4373C44A3}" type="datetimeFigureOut">
              <a:rPr lang="zh-CN" altLang="en-US" smtClean="0"/>
              <a:t>2022/4/7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0ED41F7-27A2-459A-801E-01A9480EF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CADC816-3336-4114-9419-6D9B032AB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44268-58CE-4A39-991B-7AC7A1BA5C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498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8EA9B5A-D6A3-444F-B7EC-4FF21C756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96F24-16D1-44F7-AEF3-8DA4373C44A3}" type="datetimeFigureOut">
              <a:rPr lang="zh-CN" altLang="en-US" smtClean="0"/>
              <a:t>2022/4/7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2E5E11B-D735-4D9A-A34B-79C076D73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E4576DC-C125-45FA-95F2-88B3C7621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44268-58CE-4A39-991B-7AC7A1BA5C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4570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424918-15A6-4E0F-AF82-988401ACF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F80232-07E1-4CED-8E4C-B7A0450A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8191F47-C224-479B-8153-D14D3638CA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647C2CD-CA27-4BFA-AA61-C1C854BF9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96F24-16D1-44F7-AEF3-8DA4373C44A3}" type="datetimeFigureOut">
              <a:rPr lang="zh-CN" altLang="en-US" smtClean="0"/>
              <a:t>2022/4/7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9612803-F5FA-41CE-981E-43E9C2FA5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05D127F-E73E-460E-97BB-D970C1D32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44268-58CE-4A39-991B-7AC7A1BA5C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8423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5D3201-3680-4131-A52C-CB206FA7C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50FA99A-12C1-4D2D-860F-D9326B23CB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FCD869E-BDC9-442E-B71C-A758CA2F07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DF20EE5-5D4C-4014-BD49-3D2B44670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96F24-16D1-44F7-AEF3-8DA4373C44A3}" type="datetimeFigureOut">
              <a:rPr lang="zh-CN" altLang="en-US" smtClean="0"/>
              <a:t>2022/4/7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75A25CE-00C5-4DFC-BC50-29F7D7D90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6ED6838-323A-4C8C-A7E1-829493FA3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44268-58CE-4A39-991B-7AC7A1BA5C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8416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CB9C7E9-E86E-417C-96BC-D09E46ABF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B2883EA-4976-449E-9F84-74F06BC6C3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7F31BE-26F9-4833-8927-2572491741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96F24-16D1-44F7-AEF3-8DA4373C44A3}" type="datetimeFigureOut">
              <a:rPr lang="zh-CN" altLang="en-US" smtClean="0"/>
              <a:t>2022/4/7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BF692B-E014-4017-9632-71C10C43D1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593DBA-8646-4AFA-BC3D-5F8E963016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44268-58CE-4A39-991B-7AC7A1BA5C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5838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DD9483-3023-4B2F-B2B6-6B61B54C2E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9725" y="1936751"/>
            <a:ext cx="9782175" cy="2387600"/>
          </a:xfrm>
          <a:solidFill>
            <a:schemeClr val="accent1"/>
          </a:solidFill>
          <a:ln>
            <a:solidFill>
              <a:srgbClr val="FF0000"/>
            </a:solidFill>
          </a:ln>
        </p:spPr>
        <p:txBody>
          <a:bodyPr/>
          <a:lstStyle/>
          <a:p>
            <a:r>
              <a:rPr lang="zh-CN" altLang="en-US" dirty="0"/>
              <a:t>运算符重载（上）之复习篇</a:t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61617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6120DA3-B712-4062-9DD6-0D815AF37DB6}"/>
              </a:ext>
            </a:extLst>
          </p:cNvPr>
          <p:cNvSpPr/>
          <p:nvPr/>
        </p:nvSpPr>
        <p:spPr>
          <a:xfrm>
            <a:off x="2379105" y="335845"/>
            <a:ext cx="8593696" cy="6186309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zh-CN" altLang="en-US" dirty="0"/>
              <a:t>#include &lt;iostream&gt;</a:t>
            </a:r>
          </a:p>
          <a:p>
            <a:r>
              <a:rPr lang="zh-CN" altLang="en-US" dirty="0"/>
              <a:t>//分数对象，n是分子，d分母 </a:t>
            </a:r>
          </a:p>
          <a:p>
            <a:r>
              <a:rPr lang="zh-CN" altLang="en-US" dirty="0"/>
              <a:t>class Fraction  {</a:t>
            </a:r>
          </a:p>
          <a:p>
            <a:r>
              <a:rPr lang="zh-CN" altLang="en-US" dirty="0"/>
              <a:t>    int gcd(int a, int b) { return b == 0 ? a : gcd(b, a % b); }</a:t>
            </a:r>
          </a:p>
          <a:p>
            <a:r>
              <a:rPr lang="zh-CN" altLang="en-US" dirty="0"/>
              <a:t>    int n, d;</a:t>
            </a:r>
          </a:p>
          <a:p>
            <a:r>
              <a:rPr lang="zh-CN" altLang="en-US" dirty="0"/>
              <a:t>public:</a:t>
            </a:r>
          </a:p>
          <a:p>
            <a:r>
              <a:rPr lang="zh-CN" altLang="en-US" dirty="0"/>
              <a:t>    Fraction(int n, int d = 1) : n(n/gcd(n, d)), d(d/gcd(n, d)) { }</a:t>
            </a:r>
          </a:p>
          <a:p>
            <a:r>
              <a:rPr lang="zh-CN" altLang="en-US" dirty="0"/>
              <a:t>    int num() const { return n; }</a:t>
            </a:r>
          </a:p>
          <a:p>
            <a:r>
              <a:rPr lang="zh-CN" altLang="en-US" dirty="0"/>
              <a:t>    int den() const { return d; }</a:t>
            </a:r>
          </a:p>
          <a:p>
            <a:r>
              <a:rPr lang="zh-CN" altLang="en-US" dirty="0"/>
              <a:t>    Fraction&amp; operator*=(const Fraction&amp; rhs)     {</a:t>
            </a:r>
          </a:p>
          <a:p>
            <a:r>
              <a:rPr lang="zh-CN" altLang="en-US" dirty="0"/>
              <a:t>        int new_n = n * rhs.n/gcd(n * rhs.n, d * rhs.d);</a:t>
            </a:r>
          </a:p>
          <a:p>
            <a:r>
              <a:rPr lang="zh-CN" altLang="en-US" dirty="0"/>
              <a:t>        d = d * rhs.d/gcd(n * rhs.n, d * rhs.d);</a:t>
            </a:r>
          </a:p>
          <a:p>
            <a:r>
              <a:rPr lang="zh-CN" altLang="en-US" dirty="0"/>
              <a:t>        n = new_n;</a:t>
            </a:r>
          </a:p>
          <a:p>
            <a:r>
              <a:rPr lang="zh-CN" altLang="en-US" dirty="0"/>
              <a:t>        return *this;</a:t>
            </a:r>
          </a:p>
          <a:p>
            <a:r>
              <a:rPr lang="zh-CN" altLang="en-US" dirty="0"/>
              <a:t>    }</a:t>
            </a:r>
          </a:p>
          <a:p>
            <a:r>
              <a:rPr lang="zh-CN" altLang="en-US" dirty="0"/>
              <a:t>    //请你把需要的函数定义和实现写在下边</a:t>
            </a:r>
          </a:p>
          <a:p>
            <a:r>
              <a:rPr lang="zh-CN" altLang="en-US" dirty="0"/>
              <a:t>};</a:t>
            </a:r>
          </a:p>
          <a:p>
            <a:r>
              <a:rPr lang="zh-CN" altLang="en-US" dirty="0"/>
              <a:t>std::ostream&amp; operator&lt;&lt;(std::ostream&amp; out, const Fraction&amp; f)</a:t>
            </a:r>
          </a:p>
          <a:p>
            <a:r>
              <a:rPr lang="zh-CN" altLang="en-US" dirty="0"/>
              <a:t>{</a:t>
            </a:r>
          </a:p>
          <a:p>
            <a:r>
              <a:rPr lang="zh-CN" altLang="en-US" dirty="0"/>
              <a:t>   return out &lt;&lt; f.num() &lt;&lt; '/' &lt;&lt; f.den() ;</a:t>
            </a:r>
          </a:p>
          <a:p>
            <a:r>
              <a:rPr lang="zh-CN" altLang="en-US" dirty="0"/>
              <a:t>}</a:t>
            </a:r>
          </a:p>
          <a:p>
            <a:r>
              <a:rPr lang="zh-CN" altLang="en-US" dirty="0"/>
              <a:t>//请你需要的函数实现写在下边 </a:t>
            </a:r>
          </a:p>
        </p:txBody>
      </p:sp>
    </p:spTree>
    <p:extLst>
      <p:ext uri="{BB962C8B-B14F-4D97-AF65-F5344CB8AC3E}">
        <p14:creationId xmlns:p14="http://schemas.microsoft.com/office/powerpoint/2010/main" val="2302089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AED2D7C-98A4-4DAB-AD28-261FFD1CC516}"/>
              </a:ext>
            </a:extLst>
          </p:cNvPr>
          <p:cNvSpPr/>
          <p:nvPr/>
        </p:nvSpPr>
        <p:spPr>
          <a:xfrm>
            <a:off x="609600" y="739616"/>
            <a:ext cx="4652963" cy="5632311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zh-CN" altLang="en-US" dirty="0"/>
              <a:t>//请按练习顺序，一步步打开测试检查用代码，培养测试驱动逐步完善程序的习惯！</a:t>
            </a:r>
          </a:p>
          <a:p>
            <a:r>
              <a:rPr lang="zh-CN" altLang="en-US" dirty="0"/>
              <a:t>int main()</a:t>
            </a:r>
          </a:p>
          <a:p>
            <a:r>
              <a:rPr lang="zh-CN" altLang="en-US" dirty="0"/>
              <a:t>{</a:t>
            </a:r>
          </a:p>
          <a:p>
            <a:r>
              <a:rPr lang="zh-CN" altLang="en-US" dirty="0"/>
              <a:t>   Fraction f1(3, 8), f2(2, 4), f3(12, 2);</a:t>
            </a:r>
          </a:p>
          <a:p>
            <a:r>
              <a:rPr lang="zh-CN" altLang="en-US" dirty="0"/>
              <a:t>   //output: 3/8  </a:t>
            </a:r>
          </a:p>
          <a:p>
            <a:r>
              <a:rPr lang="zh-CN" altLang="en-US" dirty="0"/>
              <a:t>   std::cout &lt;&lt; f1 &lt;&lt; '\n';</a:t>
            </a:r>
          </a:p>
          <a:p>
            <a:r>
              <a:rPr lang="zh-CN" altLang="en-US" dirty="0"/>
              <a:t>   </a:t>
            </a:r>
          </a:p>
          <a:p>
            <a:r>
              <a:rPr lang="zh-CN" altLang="en-US" dirty="0"/>
              <a:t>   // ex1:和你身边的同学结对，分别用成员函数和普通函数重载 * 运算</a:t>
            </a:r>
          </a:p>
          <a:p>
            <a:r>
              <a:rPr lang="zh-CN" altLang="en-US" dirty="0"/>
              <a:t>   // output: 3/8 * 1/2 = 3/16 </a:t>
            </a:r>
          </a:p>
          <a:p>
            <a:r>
              <a:rPr lang="zh-CN" altLang="en-US" dirty="0"/>
              <a:t>//   std::cout &lt;&lt; f1 &lt;&lt; " * " &lt;&lt; f2 &lt;&lt; " = " &lt;&lt; f1 * f2 &lt;&lt; '\n'; </a:t>
            </a:r>
          </a:p>
          <a:p>
            <a:r>
              <a:rPr lang="zh-CN" altLang="en-US" dirty="0"/>
              <a:t>   </a:t>
            </a:r>
          </a:p>
          <a:p>
            <a:r>
              <a:rPr lang="zh-CN" altLang="en-US" dirty="0"/>
              <a:t>   // ex2:自增运算。算法要求 n++ </a:t>
            </a:r>
          </a:p>
          <a:p>
            <a:r>
              <a:rPr lang="zh-CN" altLang="en-US" dirty="0"/>
              <a:t>   // output: 1/2 = 1/2</a:t>
            </a:r>
          </a:p>
          <a:p>
            <a:r>
              <a:rPr lang="zh-CN" altLang="en-US" dirty="0"/>
              <a:t>//   Fraction f4 = f1;</a:t>
            </a:r>
          </a:p>
          <a:p>
            <a:r>
              <a:rPr lang="zh-CN" altLang="en-US" dirty="0"/>
              <a:t>//   std::cout &lt;&lt; ++f4 &lt;&lt; " = " &lt;&lt; f4 &lt;&lt; '\n'; </a:t>
            </a:r>
          </a:p>
          <a:p>
            <a:r>
              <a:rPr lang="zh-CN" altLang="en-US" dirty="0"/>
              <a:t>   </a:t>
            </a:r>
          </a:p>
          <a:p>
            <a:r>
              <a:rPr lang="zh-CN" altLang="en-US" dirty="0"/>
              <a:t>   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4BCA8CD-C3C4-4417-9078-2513DCF2AF1C}"/>
              </a:ext>
            </a:extLst>
          </p:cNvPr>
          <p:cNvSpPr/>
          <p:nvPr/>
        </p:nvSpPr>
        <p:spPr>
          <a:xfrm>
            <a:off x="5495924" y="1281529"/>
            <a:ext cx="6591301" cy="4801314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zh-CN" altLang="en-US" dirty="0"/>
              <a:t>// ex3: 请重载 +=</a:t>
            </a:r>
          </a:p>
          <a:p>
            <a:r>
              <a:rPr lang="zh-CN" altLang="en-US" dirty="0"/>
              <a:t>   // output: 1/2 += 3/8 is 7/8</a:t>
            </a:r>
          </a:p>
          <a:p>
            <a:r>
              <a:rPr lang="zh-CN" altLang="en-US" dirty="0"/>
              <a:t>//   std::cout &lt;&lt; f4 &lt;&lt; " += " &lt;&lt; f1 &lt;&lt; " is " ;</a:t>
            </a:r>
          </a:p>
          <a:p>
            <a:r>
              <a:rPr lang="zh-CN" altLang="en-US" dirty="0"/>
              <a:t>//   std::cout &lt;&lt; (f4 += f1) &lt;&lt; '\n';</a:t>
            </a:r>
          </a:p>
          <a:p>
            <a:r>
              <a:rPr lang="zh-CN" altLang="en-US" dirty="0"/>
              <a:t>   </a:t>
            </a:r>
          </a:p>
          <a:p>
            <a:r>
              <a:rPr lang="zh-CN" altLang="en-US" dirty="0"/>
              <a:t>   // ex4: 用 &gt;&gt; 完成分数的输入，例如 4 2</a:t>
            </a:r>
          </a:p>
          <a:p>
            <a:r>
              <a:rPr lang="zh-CN" altLang="en-US" dirty="0"/>
              <a:t>//   std::cin &gt;&gt; f4;</a:t>
            </a:r>
          </a:p>
          <a:p>
            <a:r>
              <a:rPr lang="zh-CN" altLang="en-US" dirty="0"/>
              <a:t>//   std::cout &lt;&lt; f4 &lt;&lt; '\n'; </a:t>
            </a:r>
          </a:p>
          <a:p>
            <a:r>
              <a:rPr lang="zh-CN" altLang="en-US" dirty="0"/>
              <a:t>   </a:t>
            </a:r>
          </a:p>
          <a:p>
            <a:r>
              <a:rPr lang="zh-CN" altLang="en-US" dirty="0"/>
              <a:t>   // ex5: 请正确完成如下运算</a:t>
            </a:r>
          </a:p>
          <a:p>
            <a:r>
              <a:rPr lang="zh-CN" altLang="en-US" dirty="0"/>
              <a:t>   // output： 1/2 + 6/1 = 13/2  \n  2 * 3/8 = 3/4  \n ... </a:t>
            </a:r>
          </a:p>
          <a:p>
            <a:r>
              <a:rPr lang="zh-CN" altLang="en-US" dirty="0"/>
              <a:t>//   std::cout &lt;&lt; f2 &lt;&lt; " + " &lt;&lt; f3 &lt;&lt; " = " &lt;&lt; f2 + f3 &lt;&lt; '\n'; </a:t>
            </a:r>
          </a:p>
          <a:p>
            <a:r>
              <a:rPr lang="zh-CN" altLang="en-US" dirty="0"/>
              <a:t>//   std::cout &lt;&lt;  2 &lt;&lt; " * " &lt;&lt; f1 &lt;&lt; " = " &lt;&lt;  2 * f1 &lt;&lt; '\n';</a:t>
            </a:r>
          </a:p>
          <a:p>
            <a:r>
              <a:rPr lang="zh-CN" altLang="en-US" dirty="0"/>
              <a:t>//   std::cout &lt;&lt;  2.1 &lt;&lt; " * " &lt;&lt; f1 &lt;&lt; " = " &lt;&lt;  2.1 * f1 &lt;&lt; '\n'; </a:t>
            </a:r>
          </a:p>
          <a:p>
            <a:r>
              <a:rPr lang="zh-CN" altLang="en-US" dirty="0"/>
              <a:t>   </a:t>
            </a:r>
          </a:p>
          <a:p>
            <a:r>
              <a:rPr lang="zh-CN" altLang="en-US" dirty="0"/>
              <a:t>   // 思考：如何制止 double 参与运算？ </a:t>
            </a:r>
          </a:p>
          <a:p>
            <a:r>
              <a:rPr lang="zh-CN" alt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58123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4"/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cxnSp>
        <p:nvCxnSpPr>
          <p:cNvPr id="34" name="直接连接符 33"/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6"/>
          <p:cNvSpPr txBox="1"/>
          <p:nvPr/>
        </p:nvSpPr>
        <p:spPr>
          <a:xfrm>
            <a:off x="813104" y="1108968"/>
            <a:ext cx="1625296" cy="384260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 </a:t>
            </a:r>
            <a:r>
              <a:rPr lang="zh-CN" altLang="en-US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</a:p>
        </p:txBody>
      </p:sp>
      <p:sp>
        <p:nvSpPr>
          <p:cNvPr id="51" name="学论网-矩形 1"/>
          <p:cNvSpPr/>
          <p:nvPr/>
        </p:nvSpPr>
        <p:spPr>
          <a:xfrm>
            <a:off x="0" y="791845"/>
            <a:ext cx="12192000" cy="73723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lvl="0" algn="ctr"/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latin typeface="Consolas" panose="020B0609020204030204" charset="0"/>
                <a:ea typeface="微软雅黑" panose="020B0503020204020204" pitchFamily="34" charset="-122"/>
              </a:rPr>
              <a:t>运算符重载（复习）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054188" y="2072217"/>
            <a:ext cx="10384644" cy="1754326"/>
          </a:xfrm>
          <a:prstGeom prst="rect">
            <a:avLst/>
          </a:prstGeom>
          <a:noFill/>
          <a:ln>
            <a:solidFill>
              <a:srgbClr val="FF5D5D"/>
            </a:solidFill>
          </a:ln>
        </p:spPr>
        <p:txBody>
          <a:bodyPr wrap="square" rtlCol="0">
            <a:spAutoFit/>
          </a:bodyPr>
          <a:lstStyle/>
          <a:p>
            <a:r>
              <a:rPr dirty="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dirty="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dirty="0">
                <a:latin typeface="Consolas" panose="020B0609020204030204" charset="0"/>
                <a:cs typeface="Consolas" panose="020B0609020204030204" charset="0"/>
              </a:rPr>
              <a:t>C++为了增强代码的可读性引入了运算符重载，运算符重载是具有特殊函数名的函数，也具有返回值类型，函数名和参数列表。</a:t>
            </a:r>
          </a:p>
          <a:p>
            <a:endParaRPr dirty="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dirty="0">
                <a:latin typeface="Consolas" panose="020B0609020204030204" charset="0"/>
                <a:cs typeface="Consolas" panose="020B0609020204030204" charset="0"/>
              </a:rPr>
              <a:t>  </a:t>
            </a:r>
            <a:r>
              <a:rPr dirty="0">
                <a:latin typeface="Consolas" panose="020B0609020204030204" charset="0"/>
                <a:cs typeface="Consolas" panose="020B0609020204030204" charset="0"/>
              </a:rPr>
              <a:t>重载的运算符</a:t>
            </a:r>
            <a:r>
              <a:rPr lang="zh-CN" dirty="0">
                <a:latin typeface="Consolas" panose="020B0609020204030204" charset="0"/>
                <a:cs typeface="Consolas" panose="020B0609020204030204" charset="0"/>
              </a:rPr>
              <a:t>可以理解为</a:t>
            </a:r>
            <a:r>
              <a:rPr dirty="0">
                <a:latin typeface="Consolas" panose="020B0609020204030204" charset="0"/>
                <a:cs typeface="Consolas" panose="020B0609020204030204" charset="0"/>
              </a:rPr>
              <a:t>带有特殊名称的函数，函数名是由关键字 operator 和其后要重载的运算符符号构成的。</a:t>
            </a:r>
          </a:p>
          <a:p>
            <a:endParaRPr dirty="0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19" name="Rectangle 4"/>
          <p:cNvSpPr/>
          <p:nvPr/>
        </p:nvSpPr>
        <p:spPr>
          <a:xfrm>
            <a:off x="1903095" y="4102100"/>
            <a:ext cx="4175125" cy="504825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endParaRPr lang="zh-CN" altLang="zh-CN" b="0" dirty="0">
              <a:latin typeface="Tahoma" panose="020B0604030504040204" pitchFamily="34" charset="0"/>
            </a:endParaRPr>
          </a:p>
        </p:txBody>
      </p:sp>
      <p:sp>
        <p:nvSpPr>
          <p:cNvPr id="20" name="Rectangle 4"/>
          <p:cNvSpPr/>
          <p:nvPr/>
        </p:nvSpPr>
        <p:spPr>
          <a:xfrm>
            <a:off x="1903095" y="4957445"/>
            <a:ext cx="4175125" cy="504825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endParaRPr lang="zh-CN" altLang="zh-CN" b="0" dirty="0">
              <a:latin typeface="Tahoma" panose="020B0604030504040204" pitchFamily="34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2604135" y="4170680"/>
            <a:ext cx="28111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>
                <a:latin typeface="Consolas" panose="020B0609020204030204" charset="0"/>
                <a:cs typeface="Consolas" panose="020B0609020204030204" charset="0"/>
                <a:sym typeface="+mn-ea"/>
              </a:rPr>
              <a:t>operand1 op operand2 </a:t>
            </a:r>
            <a:endParaRPr lang="zh-CN" altLang="en-US" b="1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2604135" y="5025390"/>
            <a:ext cx="29489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b="1" dirty="0">
                <a:latin typeface="Consolas" panose="020B0609020204030204" charset="0"/>
                <a:cs typeface="Consolas" panose="020B0609020204030204" charset="0"/>
                <a:sym typeface="+mn-ea"/>
              </a:rPr>
              <a:t>op(operand1, operand2)</a:t>
            </a:r>
            <a:endParaRPr lang="zh-CN" altLang="en-US" b="1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24" name="Rectangle 4"/>
          <p:cNvSpPr/>
          <p:nvPr/>
        </p:nvSpPr>
        <p:spPr>
          <a:xfrm>
            <a:off x="7587615" y="4102735"/>
            <a:ext cx="2381885" cy="50038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endParaRPr lang="zh-CN" altLang="zh-CN" b="0" dirty="0">
              <a:latin typeface="Tahoma" panose="020B0604030504040204" pitchFamily="34" charset="0"/>
            </a:endParaRPr>
          </a:p>
        </p:txBody>
      </p:sp>
      <p:sp>
        <p:nvSpPr>
          <p:cNvPr id="25" name="Rectangle 4"/>
          <p:cNvSpPr/>
          <p:nvPr/>
        </p:nvSpPr>
        <p:spPr>
          <a:xfrm>
            <a:off x="7587615" y="4966335"/>
            <a:ext cx="2381885" cy="504825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endParaRPr lang="zh-CN" altLang="zh-CN" b="0" dirty="0">
              <a:latin typeface="Tahoma" panose="020B0604030504040204" pitchFamily="34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8288655" y="4171315"/>
            <a:ext cx="11296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>
                <a:latin typeface="Consolas" panose="020B0609020204030204" charset="0"/>
                <a:cs typeface="Consolas" panose="020B0609020204030204" charset="0"/>
                <a:sym typeface="+mn-ea"/>
              </a:rPr>
              <a:t>A + B </a:t>
            </a:r>
            <a:endParaRPr lang="zh-CN" altLang="en-US" b="1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7648575" y="5034280"/>
            <a:ext cx="23202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b="1" dirty="0">
                <a:latin typeface="Consolas" panose="020B0609020204030204" charset="0"/>
                <a:cs typeface="Consolas" panose="020B0609020204030204" charset="0"/>
                <a:sym typeface="+mn-ea"/>
              </a:rPr>
              <a:t>operator + (A, B)</a:t>
            </a:r>
            <a:endParaRPr lang="zh-CN" altLang="en-US" b="1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28" name="Rectangle 4"/>
          <p:cNvSpPr/>
          <p:nvPr/>
        </p:nvSpPr>
        <p:spPr>
          <a:xfrm>
            <a:off x="7587615" y="5755640"/>
            <a:ext cx="2381885" cy="51435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endParaRPr lang="zh-CN" altLang="zh-CN" b="0" dirty="0">
              <a:latin typeface="Tahoma" panose="020B0604030504040204" pitchFamily="34" charset="0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8103870" y="5834380"/>
            <a:ext cx="1314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b="1" dirty="0">
                <a:latin typeface="Consolas" panose="020B0609020204030204" charset="0"/>
                <a:cs typeface="Consolas" panose="020B0609020204030204" charset="0"/>
                <a:sym typeface="+mn-ea"/>
              </a:rPr>
              <a:t>add(A, B)</a:t>
            </a:r>
            <a:endParaRPr lang="zh-CN" altLang="en-US" b="1">
              <a:latin typeface="Consolas" panose="020B0609020204030204" charset="0"/>
              <a:cs typeface="Consolas" panose="020B0609020204030204" charset="0"/>
            </a:endParaRPr>
          </a:p>
        </p:txBody>
      </p:sp>
      <p:cxnSp>
        <p:nvCxnSpPr>
          <p:cNvPr id="32" name="直接箭头连接符 31"/>
          <p:cNvCxnSpPr>
            <a:stCxn id="19" idx="2"/>
            <a:endCxn id="20" idx="0"/>
          </p:cNvCxnSpPr>
          <p:nvPr/>
        </p:nvCxnSpPr>
        <p:spPr>
          <a:xfrm>
            <a:off x="3990975" y="4606925"/>
            <a:ext cx="0" cy="350520"/>
          </a:xfrm>
          <a:prstGeom prst="straightConnector1">
            <a:avLst/>
          </a:prstGeom>
          <a:ln w="9525" cmpd="sng">
            <a:solidFill>
              <a:srgbClr val="FF0000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24" idx="2"/>
            <a:endCxn id="25" idx="0"/>
          </p:cNvCxnSpPr>
          <p:nvPr/>
        </p:nvCxnSpPr>
        <p:spPr>
          <a:xfrm>
            <a:off x="8778875" y="4603115"/>
            <a:ext cx="0" cy="363220"/>
          </a:xfrm>
          <a:prstGeom prst="straightConnector1">
            <a:avLst/>
          </a:prstGeom>
          <a:ln w="9525">
            <a:solidFill>
              <a:srgbClr val="CC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25" idx="2"/>
            <a:endCxn id="28" idx="0"/>
          </p:cNvCxnSpPr>
          <p:nvPr/>
        </p:nvCxnSpPr>
        <p:spPr>
          <a:xfrm>
            <a:off x="8778875" y="5471160"/>
            <a:ext cx="0" cy="28448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51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4"/>
          <p:cNvSpPr/>
          <p:nvPr/>
        </p:nvSpPr>
        <p:spPr>
          <a:xfrm>
            <a:off x="95250" y="76976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cxnSp>
        <p:nvCxnSpPr>
          <p:cNvPr id="34" name="直接连接符 33"/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学论网-矩形 1"/>
          <p:cNvSpPr/>
          <p:nvPr/>
        </p:nvSpPr>
        <p:spPr>
          <a:xfrm>
            <a:off x="57150" y="477081"/>
            <a:ext cx="12192000" cy="483112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lvl="0" algn="ctr"/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latin typeface="Consolas" panose="020B0609020204030204" charset="0"/>
                <a:ea typeface="微软雅黑" panose="020B0503020204020204" pitchFamily="34" charset="-122"/>
              </a:rPr>
              <a:t>运算符重载的方法（复习）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03305" y="1032806"/>
            <a:ext cx="11342354" cy="5866606"/>
          </a:xfrm>
          <a:prstGeom prst="rect">
            <a:avLst/>
          </a:prstGeom>
          <a:noFill/>
          <a:ln>
            <a:solidFill>
              <a:srgbClr val="FF5D5D"/>
            </a:solidFill>
          </a:ln>
        </p:spPr>
        <p:txBody>
          <a:bodyPr wrap="square" rtlCol="0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altLang="en-US" dirty="0">
                <a:latin typeface="Consolas" panose="020B0609020204030204" charset="0"/>
                <a:cs typeface="Consolas" panose="020B0609020204030204" charset="0"/>
                <a:sym typeface="+mn-ea"/>
              </a:rPr>
              <a:t>运算符重载的几种方法：</a:t>
            </a:r>
          </a:p>
          <a:p>
            <a:pPr marL="342900" indent="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zh-CN" altLang="en-US" dirty="0">
                <a:solidFill>
                  <a:srgbClr val="FF0000"/>
                </a:solidFill>
                <a:highlight>
                  <a:srgbClr val="FFFF00"/>
                </a:highlight>
                <a:latin typeface="Consolas" panose="020B0609020204030204" charset="0"/>
                <a:cs typeface="Consolas" panose="020B0609020204030204" charset="0"/>
                <a:sym typeface="+mn-ea"/>
              </a:rPr>
              <a:t>类成员运算符重载</a:t>
            </a:r>
          </a:p>
          <a:p>
            <a:pPr marL="800100" lvl="1" indent="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zh-CN" altLang="en-US" dirty="0">
                <a:latin typeface="Consolas" panose="020B0609020204030204" charset="0"/>
                <a:cs typeface="Consolas" panose="020B0609020204030204" charset="0"/>
                <a:sym typeface="+mn-ea"/>
              </a:rPr>
              <a:t>return_type class_name::operator op(</a:t>
            </a:r>
            <a:r>
              <a:rPr lang="en-US" altLang="zh-CN" dirty="0">
                <a:latin typeface="Consolas" panose="020B0609020204030204" charset="0"/>
                <a:cs typeface="Consolas" panose="020B0609020204030204" charset="0"/>
                <a:sym typeface="+mn-ea"/>
              </a:rPr>
              <a:t>[operand2]</a:t>
            </a:r>
            <a:r>
              <a:rPr lang="zh-CN" altLang="en-US" dirty="0">
                <a:latin typeface="Consolas" panose="020B0609020204030204" charset="0"/>
                <a:cs typeface="Consolas" panose="020B0609020204030204" charset="0"/>
                <a:sym typeface="+mn-ea"/>
              </a:rPr>
              <a:t>) {}</a:t>
            </a:r>
          </a:p>
          <a:p>
            <a:pPr marL="800100" lvl="1" indent="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ym typeface="+mn-ea"/>
              </a:rPr>
              <a:t> </a:t>
            </a:r>
            <a:r>
              <a:rPr lang="zh-CN" altLang="en-US" dirty="0">
                <a:sym typeface="+mn-ea"/>
              </a:rPr>
              <a:t>重载二元运算符时，成员运算符函数只需显式传递一个参数（即二元运算符的右操作数），而左操作数则是该类对象本身，通过</a:t>
            </a:r>
            <a:r>
              <a:rPr lang="en-US" altLang="zh-CN" dirty="0">
                <a:sym typeface="+mn-ea"/>
              </a:rPr>
              <a:t> 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this </a:t>
            </a:r>
            <a:r>
              <a:rPr lang="zh-CN" altLang="en-US" dirty="0">
                <a:sym typeface="+mn-ea"/>
              </a:rPr>
              <a:t>指针隐式传递。</a:t>
            </a:r>
          </a:p>
          <a:p>
            <a:pPr marL="800100" lvl="1" indent="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ym typeface="+mn-ea"/>
              </a:rPr>
              <a:t> </a:t>
            </a:r>
            <a:r>
              <a:rPr lang="zh-CN" altLang="en-US" dirty="0">
                <a:sym typeface="+mn-ea"/>
              </a:rPr>
              <a:t>重载一元运算符时，成员运算符函数没有参数，操作数是该类对象本身，通过</a:t>
            </a:r>
            <a:r>
              <a:rPr lang="en-US" altLang="zh-CN" dirty="0">
                <a:sym typeface="+mn-ea"/>
              </a:rPr>
              <a:t> 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this </a:t>
            </a:r>
            <a:r>
              <a:rPr lang="zh-CN" altLang="en-US" dirty="0">
                <a:sym typeface="+mn-ea"/>
              </a:rPr>
              <a:t>指针隐式传递</a:t>
            </a:r>
            <a:endParaRPr lang="zh-CN" altLang="en-US" dirty="0"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pPr marL="342900" lvl="0" indent="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zh-CN" altLang="en-US" dirty="0">
                <a:solidFill>
                  <a:srgbClr val="FF0000"/>
                </a:solidFill>
                <a:highlight>
                  <a:srgbClr val="FFFF00"/>
                </a:highlight>
                <a:latin typeface="Consolas" panose="020B0609020204030204" charset="0"/>
                <a:cs typeface="Consolas" panose="020B0609020204030204" charset="0"/>
                <a:sym typeface="+mn-ea"/>
              </a:rPr>
              <a:t>友元运算符重载</a:t>
            </a:r>
          </a:p>
          <a:p>
            <a:pPr marL="800100" lvl="1" indent="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zh-CN" altLang="en-US" dirty="0">
                <a:latin typeface="Consolas" panose="020B0609020204030204" charset="0"/>
                <a:cs typeface="Consolas" panose="020B0609020204030204" charset="0"/>
                <a:sym typeface="+mn-ea"/>
              </a:rPr>
              <a:t>return_type operator op(</a:t>
            </a:r>
            <a:r>
              <a:rPr lang="en-US" altLang="zh-CN" dirty="0">
                <a:latin typeface="Consolas" panose="020B0609020204030204" charset="0"/>
                <a:cs typeface="Consolas" panose="020B0609020204030204" charset="0"/>
                <a:sym typeface="+mn-ea"/>
              </a:rPr>
              <a:t>operand1[, operand2]</a:t>
            </a:r>
            <a:r>
              <a:rPr lang="zh-CN" altLang="en-US" dirty="0">
                <a:latin typeface="Consolas" panose="020B0609020204030204" charset="0"/>
                <a:cs typeface="Consolas" panose="020B0609020204030204" charset="0"/>
                <a:sym typeface="+mn-ea"/>
              </a:rPr>
              <a:t>) {}</a:t>
            </a:r>
          </a:p>
          <a:p>
            <a:pPr marL="800100" lvl="1" indent="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zh-CN" altLang="en-US" dirty="0">
                <a:latin typeface="Consolas" panose="020B0609020204030204" charset="0"/>
                <a:cs typeface="Consolas" panose="020B0609020204030204" charset="0"/>
                <a:sym typeface="+mn-ea"/>
              </a:rPr>
              <a:t>如果友元函数在类中定义，则作为</a:t>
            </a:r>
            <a:r>
              <a:rPr lang="en-US" altLang="zh-CN" dirty="0">
                <a:latin typeface="Consolas" panose="020B0609020204030204" charset="0"/>
                <a:cs typeface="Consolas" panose="020B0609020204030204" charset="0"/>
                <a:sym typeface="+mn-ea"/>
              </a:rPr>
              <a:t>inline</a:t>
            </a:r>
            <a:r>
              <a:rPr lang="zh-CN" altLang="en-US" dirty="0">
                <a:latin typeface="Consolas" panose="020B0609020204030204" charset="0"/>
                <a:cs typeface="Consolas" panose="020B0609020204030204" charset="0"/>
                <a:sym typeface="+mn-ea"/>
              </a:rPr>
              <a:t>函数</a:t>
            </a:r>
            <a:endParaRPr lang="en-US" altLang="zh-CN" dirty="0"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pPr marL="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zh-CN" altLang="en-US" dirty="0">
                <a:solidFill>
                  <a:srgbClr val="FF0000"/>
                </a:solidFill>
                <a:highlight>
                  <a:srgbClr val="FFFF00"/>
                </a:highlight>
                <a:latin typeface="Consolas" panose="020B0609020204030204" charset="0"/>
                <a:cs typeface="Consolas" panose="020B0609020204030204" charset="0"/>
                <a:sym typeface="+mn-ea"/>
              </a:rPr>
              <a:t>非友元 普通顶层（游离）函数重载</a:t>
            </a:r>
            <a:endParaRPr lang="en-US" altLang="zh-CN" dirty="0"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pPr marL="800100"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Consolas" panose="020B0609020204030204" charset="0"/>
                <a:cs typeface="Consolas" panose="020B0609020204030204" charset="0"/>
                <a:sym typeface="+mn-ea"/>
              </a:rPr>
              <a:t>其中必须有一个参数的数据类型是自定义类，在函数体内通过</a:t>
            </a:r>
            <a:r>
              <a:rPr lang="zh-CN" altLang="en-US" dirty="0">
                <a:solidFill>
                  <a:srgbClr val="FF0000"/>
                </a:solidFill>
                <a:highlight>
                  <a:srgbClr val="FFFF00"/>
                </a:highlight>
                <a:latin typeface="Consolas" panose="020B0609020204030204" charset="0"/>
                <a:cs typeface="Consolas" panose="020B0609020204030204" charset="0"/>
                <a:sym typeface="+mn-ea"/>
              </a:rPr>
              <a:t>访问类的公有方法</a:t>
            </a:r>
            <a:r>
              <a:rPr lang="zh-CN" altLang="en-US" dirty="0">
                <a:latin typeface="Consolas" panose="020B0609020204030204" charset="0"/>
                <a:cs typeface="Consolas" panose="020B0609020204030204" charset="0"/>
                <a:sym typeface="+mn-ea"/>
              </a:rPr>
              <a:t>访问私有数据，这个运算符重载相当于是类的</a:t>
            </a:r>
            <a:r>
              <a:rPr lang="en-US" altLang="zh-CN" dirty="0">
                <a:latin typeface="Consolas" panose="020B0609020204030204" charset="0"/>
                <a:cs typeface="Consolas" panose="020B0609020204030204" charset="0"/>
                <a:sym typeface="+mn-ea"/>
              </a:rPr>
              <a:t>Client,</a:t>
            </a:r>
            <a:r>
              <a:rPr lang="zh-CN" altLang="en-US" dirty="0">
                <a:latin typeface="Consolas" panose="020B0609020204030204" charset="0"/>
                <a:cs typeface="Consolas" panose="020B0609020204030204" charset="0"/>
                <a:sym typeface="+mn-ea"/>
              </a:rPr>
              <a:t>可以使用类的公有数据和方法</a:t>
            </a:r>
            <a:r>
              <a:rPr lang="en-US" altLang="zh-CN" dirty="0"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zh-CN" altLang="en-US" dirty="0">
                <a:latin typeface="Consolas" panose="020B0609020204030204" charset="0"/>
                <a:cs typeface="Consolas" panose="020B0609020204030204" charset="0"/>
                <a:sym typeface="+mn-ea"/>
              </a:rPr>
              <a:t>注意：要访问成员函数需要有付出，所以通常用友元函数，直接去访问私有数据</a:t>
            </a:r>
            <a:r>
              <a:rPr lang="en-US" altLang="zh-CN" dirty="0"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</a:p>
          <a:p>
            <a:pPr marL="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FF0000"/>
                </a:solidFill>
                <a:highlight>
                  <a:srgbClr val="FFFF00"/>
                </a:highlight>
                <a:latin typeface="Consolas" panose="020B0609020204030204" charset="0"/>
                <a:cs typeface="Consolas" panose="020B0609020204030204" charset="0"/>
                <a:sym typeface="+mn-ea"/>
              </a:rPr>
              <a:t>注意：如果用各种方法都重载了相同的运算符，要检查是否有重定义或调用时二义性问题的存在</a:t>
            </a:r>
            <a:endParaRPr lang="en-US" altLang="zh-CN" dirty="0">
              <a:solidFill>
                <a:srgbClr val="FF0000"/>
              </a:solidFill>
              <a:highlight>
                <a:srgbClr val="FFFF00"/>
              </a:highlight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  <p:sp>
        <p:nvSpPr>
          <p:cNvPr id="24" name="Rectangle 4"/>
          <p:cNvSpPr/>
          <p:nvPr/>
        </p:nvSpPr>
        <p:spPr>
          <a:xfrm>
            <a:off x="7770970" y="4046644"/>
            <a:ext cx="923290" cy="50038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endParaRPr lang="zh-CN" altLang="zh-CN" b="0" dirty="0">
              <a:latin typeface="Tahoma" panose="020B0604030504040204" pitchFamily="34" charset="0"/>
            </a:endParaRPr>
          </a:p>
        </p:txBody>
      </p:sp>
      <p:sp>
        <p:nvSpPr>
          <p:cNvPr id="25" name="Rectangle 4"/>
          <p:cNvSpPr/>
          <p:nvPr/>
        </p:nvSpPr>
        <p:spPr>
          <a:xfrm>
            <a:off x="9163774" y="4088517"/>
            <a:ext cx="2381885" cy="504825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endParaRPr lang="zh-CN" altLang="zh-CN" b="0" dirty="0">
              <a:latin typeface="Tahoma" panose="020B0604030504040204" pitchFamily="34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7772788" y="4137861"/>
            <a:ext cx="9232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>
                <a:latin typeface="Consolas" panose="020B0609020204030204" charset="0"/>
                <a:cs typeface="Consolas" panose="020B0609020204030204" charset="0"/>
                <a:sym typeface="+mn-ea"/>
              </a:rPr>
              <a:t>A + B </a:t>
            </a:r>
            <a:endParaRPr lang="zh-CN" altLang="en-US" b="1" dirty="0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9257436" y="4152429"/>
            <a:ext cx="21945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b="1" dirty="0">
                <a:latin typeface="Consolas" panose="020B0609020204030204" charset="0"/>
                <a:cs typeface="Consolas" panose="020B0609020204030204" charset="0"/>
                <a:sym typeface="+mn-ea"/>
              </a:rPr>
              <a:t>A.operator + (B)</a:t>
            </a:r>
            <a:endParaRPr lang="zh-CN" altLang="en-US" b="1" dirty="0">
              <a:latin typeface="Consolas" panose="020B0609020204030204" charset="0"/>
              <a:cs typeface="Consolas" panose="020B0609020204030204" charset="0"/>
            </a:endParaRPr>
          </a:p>
        </p:txBody>
      </p:sp>
      <p:cxnSp>
        <p:nvCxnSpPr>
          <p:cNvPr id="3" name="直接箭头连接符 2"/>
          <p:cNvCxnSpPr>
            <a:cxnSpLocks/>
          </p:cNvCxnSpPr>
          <p:nvPr/>
        </p:nvCxnSpPr>
        <p:spPr>
          <a:xfrm>
            <a:off x="8668377" y="4352499"/>
            <a:ext cx="438863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4"/>
          <p:cNvSpPr/>
          <p:nvPr/>
        </p:nvSpPr>
        <p:spPr>
          <a:xfrm>
            <a:off x="7745087" y="4689004"/>
            <a:ext cx="923290" cy="50038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endParaRPr lang="zh-CN" altLang="zh-CN" b="0" dirty="0">
              <a:latin typeface="Tahoma" panose="020B060403050404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163773" y="4689004"/>
            <a:ext cx="2381885" cy="504825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endParaRPr lang="zh-CN" altLang="zh-CN" b="0" dirty="0">
              <a:latin typeface="Tahoma" panose="020B060403050404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724139" y="4772206"/>
            <a:ext cx="9232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>
                <a:latin typeface="Consolas" panose="020B0609020204030204" charset="0"/>
                <a:cs typeface="Consolas" panose="020B0609020204030204" charset="0"/>
                <a:sym typeface="+mn-ea"/>
              </a:rPr>
              <a:t>  -A </a:t>
            </a:r>
            <a:endParaRPr lang="zh-CN" altLang="en-US" b="1" dirty="0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320300" y="4770146"/>
            <a:ext cx="20688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b="1" dirty="0">
                <a:latin typeface="Consolas" panose="020B0609020204030204" charset="0"/>
                <a:cs typeface="Consolas" panose="020B0609020204030204" charset="0"/>
                <a:sym typeface="+mn-ea"/>
              </a:rPr>
              <a:t>A.operator - ()</a:t>
            </a:r>
            <a:endParaRPr lang="zh-CN" altLang="en-US" b="1" dirty="0">
              <a:latin typeface="Consolas" panose="020B0609020204030204" charset="0"/>
              <a:cs typeface="Consolas" panose="020B0609020204030204" charset="0"/>
            </a:endParaRPr>
          </a:p>
        </p:txBody>
      </p:sp>
      <p:cxnSp>
        <p:nvCxnSpPr>
          <p:cNvPr id="8" name="直接箭头连接符 7"/>
          <p:cNvCxnSpPr>
            <a:cxnSpLocks/>
          </p:cNvCxnSpPr>
          <p:nvPr/>
        </p:nvCxnSpPr>
        <p:spPr>
          <a:xfrm>
            <a:off x="8690308" y="4954296"/>
            <a:ext cx="416932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4"/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cxnSp>
        <p:nvCxnSpPr>
          <p:cNvPr id="34" name="直接连接符 33"/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学论网-矩形 1"/>
          <p:cNvSpPr/>
          <p:nvPr/>
        </p:nvSpPr>
        <p:spPr>
          <a:xfrm>
            <a:off x="0" y="627815"/>
            <a:ext cx="12192000" cy="73723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lvl="0" algn="ctr"/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latin typeface="Consolas" panose="020B0609020204030204" charset="0"/>
                <a:ea typeface="微软雅黑" panose="020B0503020204020204" pitchFamily="34" charset="-122"/>
              </a:rPr>
              <a:t>运算符重载的方法（复习）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09563" y="1298519"/>
            <a:ext cx="11572875" cy="4620111"/>
          </a:xfrm>
          <a:prstGeom prst="rect">
            <a:avLst/>
          </a:prstGeom>
          <a:noFill/>
          <a:ln>
            <a:solidFill>
              <a:srgbClr val="FF5D5D"/>
            </a:solidFill>
          </a:ln>
        </p:spPr>
        <p:txBody>
          <a:bodyPr wrap="square" rtlCol="0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altLang="en-US" dirty="0">
                <a:latin typeface="Consolas" panose="020B0609020204030204" charset="0"/>
                <a:cs typeface="Consolas" panose="020B0609020204030204" charset="0"/>
                <a:sym typeface="+mn-ea"/>
              </a:rPr>
              <a:t>运算符重载的一些思考：</a:t>
            </a:r>
            <a:endParaRPr lang="en-US" altLang="zh-CN" dirty="0"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pPr marL="342900" indent="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zh-CN" altLang="en-US" dirty="0">
                <a:latin typeface="Consolas" panose="020B0609020204030204" charset="0"/>
                <a:cs typeface="Consolas" panose="020B0609020204030204" charset="0"/>
                <a:sym typeface="+mn-ea"/>
              </a:rPr>
              <a:t>参数传递的方法（值传递还是引用传递）（）</a:t>
            </a:r>
          </a:p>
          <a:p>
            <a:pPr marL="800100" lvl="1" indent="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zh-CN" altLang="en-US" dirty="0">
                <a:latin typeface="Consolas" panose="020B0609020204030204" charset="0"/>
                <a:cs typeface="Consolas" panose="020B0609020204030204" charset="0"/>
                <a:sym typeface="+mn-ea"/>
              </a:rPr>
              <a:t>对于大小在</a:t>
            </a:r>
            <a:r>
              <a:rPr lang="en-US" altLang="zh-CN" dirty="0">
                <a:solidFill>
                  <a:srgbClr val="FF0000"/>
                </a:solidFill>
                <a:highlight>
                  <a:srgbClr val="FFFF00"/>
                </a:highlight>
                <a:latin typeface="Consolas" panose="020B0609020204030204" charset="0"/>
                <a:cs typeface="Consolas" panose="020B0609020204030204" charset="0"/>
                <a:sym typeface="+mn-ea"/>
              </a:rPr>
              <a:t>1-4</a:t>
            </a:r>
            <a:r>
              <a:rPr lang="zh-CN" altLang="en-US" dirty="0">
                <a:solidFill>
                  <a:srgbClr val="FF0000"/>
                </a:solidFill>
                <a:highlight>
                  <a:srgbClr val="FFFF00"/>
                </a:highlight>
                <a:latin typeface="Consolas" panose="020B0609020204030204" charset="0"/>
                <a:cs typeface="Consolas" panose="020B0609020204030204" charset="0"/>
                <a:sym typeface="+mn-ea"/>
              </a:rPr>
              <a:t>个字节</a:t>
            </a:r>
            <a:r>
              <a:rPr lang="zh-CN" altLang="en-US" dirty="0">
                <a:latin typeface="Consolas" panose="020B0609020204030204" charset="0"/>
                <a:cs typeface="Consolas" panose="020B0609020204030204" charset="0"/>
                <a:sym typeface="+mn-ea"/>
              </a:rPr>
              <a:t>之间的</a:t>
            </a:r>
            <a:r>
              <a:rPr lang="zh-CN" altLang="en-US" dirty="0">
                <a:solidFill>
                  <a:srgbClr val="FF0000"/>
                </a:solidFill>
                <a:highlight>
                  <a:srgbClr val="FFFF00"/>
                </a:highlight>
                <a:latin typeface="Consolas" panose="020B0609020204030204" charset="0"/>
                <a:cs typeface="Consolas" panose="020B0609020204030204" charset="0"/>
                <a:sym typeface="+mn-ea"/>
              </a:rPr>
              <a:t>小对象</a:t>
            </a:r>
            <a:r>
              <a:rPr lang="zh-CN" altLang="en-US" dirty="0">
                <a:latin typeface="Consolas" panose="020B0609020204030204" charset="0"/>
                <a:cs typeface="Consolas" panose="020B0609020204030204" charset="0"/>
                <a:sym typeface="+mn-ea"/>
              </a:rPr>
              <a:t>，采用</a:t>
            </a:r>
            <a:r>
              <a:rPr lang="zh-CN" altLang="en-US" dirty="0">
                <a:solidFill>
                  <a:srgbClr val="FF0000"/>
                </a:solidFill>
                <a:highlight>
                  <a:srgbClr val="FFFF00"/>
                </a:highlight>
                <a:latin typeface="Consolas" panose="020B0609020204030204" charset="0"/>
                <a:cs typeface="Consolas" panose="020B0609020204030204" charset="0"/>
                <a:sym typeface="+mn-ea"/>
              </a:rPr>
              <a:t>值传递</a:t>
            </a:r>
            <a:r>
              <a:rPr lang="zh-CN" altLang="en-US" dirty="0">
                <a:latin typeface="Consolas" panose="020B0609020204030204" charset="0"/>
                <a:cs typeface="Consolas" panose="020B0609020204030204" charset="0"/>
                <a:sym typeface="+mn-ea"/>
              </a:rPr>
              <a:t>的方式通常是最好的选择，得到的性能也最好</a:t>
            </a:r>
          </a:p>
          <a:p>
            <a:pPr marL="800100" lvl="1" indent="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ym typeface="+mn-ea"/>
              </a:rPr>
              <a:t> </a:t>
            </a:r>
            <a:r>
              <a:rPr lang="zh-CN" altLang="en-US" dirty="0">
                <a:sym typeface="+mn-ea"/>
              </a:rPr>
              <a:t>对于</a:t>
            </a:r>
            <a:r>
              <a:rPr lang="zh-CN" altLang="en-US" dirty="0">
                <a:solidFill>
                  <a:srgbClr val="FF0000"/>
                </a:solidFill>
                <a:highlight>
                  <a:srgbClr val="FFFF00"/>
                </a:highlight>
                <a:sym typeface="+mn-ea"/>
              </a:rPr>
              <a:t>较大</a:t>
            </a:r>
            <a:r>
              <a:rPr lang="zh-CN" altLang="en-US" dirty="0">
                <a:sym typeface="+mn-ea"/>
              </a:rPr>
              <a:t>的对象，一般采用</a:t>
            </a:r>
            <a:r>
              <a:rPr lang="zh-CN" altLang="en-US" dirty="0">
                <a:solidFill>
                  <a:srgbClr val="FF0000"/>
                </a:solidFill>
                <a:highlight>
                  <a:srgbClr val="FFFF00"/>
                </a:highlight>
                <a:sym typeface="+mn-ea"/>
              </a:rPr>
              <a:t>引用传递</a:t>
            </a:r>
            <a:r>
              <a:rPr lang="zh-CN" altLang="en-US" dirty="0">
                <a:sym typeface="+mn-ea"/>
              </a:rPr>
              <a:t>的方式，如果传入的对象不被修改，则采用常引用的方式</a:t>
            </a:r>
            <a:endParaRPr lang="zh-CN" altLang="en-US" dirty="0"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pPr marL="342900" lvl="0" indent="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zh-CN" altLang="en-US" dirty="0">
                <a:latin typeface="Consolas" panose="020B0609020204030204" charset="0"/>
                <a:cs typeface="Consolas" panose="020B0609020204030204" charset="0"/>
                <a:sym typeface="+mn-ea"/>
              </a:rPr>
              <a:t>参数返回的方法（返回值，还是返回引用）</a:t>
            </a:r>
          </a:p>
          <a:p>
            <a:pPr marL="800100" lvl="1" indent="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zh-CN" altLang="en-US" dirty="0">
                <a:latin typeface="Consolas" panose="020B0609020204030204" charset="0"/>
                <a:cs typeface="Consolas" panose="020B0609020204030204" charset="0"/>
                <a:sym typeface="+mn-ea"/>
              </a:rPr>
              <a:t>通常情况下，一个运算符返回一个结果</a:t>
            </a:r>
            <a:endParaRPr lang="en-US" altLang="zh-CN" dirty="0"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pPr marL="800100" lvl="1" indent="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zh-CN" altLang="en-US" dirty="0">
                <a:latin typeface="Consolas" panose="020B0609020204030204" charset="0"/>
                <a:cs typeface="Consolas" panose="020B0609020204030204" charset="0"/>
                <a:sym typeface="+mn-ea"/>
              </a:rPr>
              <a:t>如果是在函数中新建的对象，通过返回其指针和引用有很大的隐患（生命期不存在的数据的使用）</a:t>
            </a:r>
          </a:p>
          <a:p>
            <a:pPr marL="800100" lvl="1" indent="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zh-CN" altLang="en-US" dirty="0">
                <a:solidFill>
                  <a:srgbClr val="FF0000"/>
                </a:solidFill>
                <a:highlight>
                  <a:srgbClr val="FFFF00"/>
                </a:highlight>
                <a:latin typeface="Consolas" panose="020B0609020204030204" charset="0"/>
                <a:cs typeface="Consolas" panose="020B0609020204030204" charset="0"/>
                <a:sym typeface="+mn-ea"/>
              </a:rPr>
              <a:t>最好的方式是用传值的方式返回对象</a:t>
            </a:r>
            <a:r>
              <a:rPr lang="zh-CN" altLang="en-US" dirty="0">
                <a:latin typeface="Consolas" panose="020B0609020204030204" charset="0"/>
                <a:cs typeface="Consolas" panose="020B0609020204030204" charset="0"/>
                <a:sym typeface="+mn-ea"/>
              </a:rPr>
              <a:t>（目前编译器基本做了优化，不会调用拷贝构造函数，而且也可以使用</a:t>
            </a:r>
            <a:r>
              <a:rPr lang="en-US" altLang="zh-CN" dirty="0" err="1">
                <a:latin typeface="Consolas" panose="020B0609020204030204" charset="0"/>
                <a:cs typeface="Consolas" panose="020B0609020204030204" charset="0"/>
                <a:sym typeface="+mn-ea"/>
              </a:rPr>
              <a:t>c++</a:t>
            </a:r>
            <a:r>
              <a:rPr lang="en-US" altLang="zh-CN" dirty="0">
                <a:latin typeface="Consolas" panose="020B0609020204030204" charset="0"/>
                <a:cs typeface="Consolas" panose="020B0609020204030204" charset="0"/>
                <a:sym typeface="+mn-ea"/>
              </a:rPr>
              <a:t>11</a:t>
            </a:r>
            <a:r>
              <a:rPr lang="zh-CN" altLang="en-US" dirty="0">
                <a:latin typeface="Consolas" panose="020B0609020204030204" charset="0"/>
                <a:cs typeface="Consolas" panose="020B0609020204030204" charset="0"/>
                <a:sym typeface="+mn-ea"/>
              </a:rPr>
              <a:t>中的移动操作使得值传递的过程足够有效）</a:t>
            </a:r>
            <a:endParaRPr lang="en-US" altLang="zh-CN" dirty="0"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pPr marL="800100" lvl="1" indent="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Consolas" panose="020B0609020204030204" charset="0"/>
                <a:cs typeface="Consolas" panose="020B0609020204030204" charset="0"/>
                <a:sym typeface="+mn-ea"/>
              </a:rPr>
              <a:t> 但需要</a:t>
            </a:r>
            <a:r>
              <a:rPr lang="zh-CN" altLang="en-US" dirty="0">
                <a:solidFill>
                  <a:srgbClr val="FF0000"/>
                </a:solidFill>
                <a:highlight>
                  <a:srgbClr val="FFFF00"/>
                </a:highlight>
                <a:latin typeface="Consolas" panose="020B0609020204030204" charset="0"/>
                <a:cs typeface="Consolas" panose="020B0609020204030204" charset="0"/>
                <a:sym typeface="+mn-ea"/>
              </a:rPr>
              <a:t>注意</a:t>
            </a:r>
            <a:r>
              <a:rPr lang="zh-CN" altLang="en-US" dirty="0">
                <a:latin typeface="Consolas" panose="020B0609020204030204" charset="0"/>
                <a:cs typeface="Consolas" panose="020B0609020204030204" charset="0"/>
                <a:sym typeface="+mn-ea"/>
              </a:rPr>
              <a:t>的是：如果运算符</a:t>
            </a:r>
            <a:r>
              <a:rPr lang="zh-CN" altLang="en-US" dirty="0">
                <a:solidFill>
                  <a:srgbClr val="FF0000"/>
                </a:solidFill>
                <a:highlight>
                  <a:srgbClr val="FFFF00"/>
                </a:highlight>
                <a:latin typeface="Consolas" panose="020B0609020204030204" charset="0"/>
                <a:cs typeface="Consolas" panose="020B0609020204030204" charset="0"/>
                <a:sym typeface="+mn-ea"/>
              </a:rPr>
              <a:t>返回的是其参数对象中的某一个</a:t>
            </a:r>
            <a:r>
              <a:rPr lang="zh-CN" altLang="en-US" dirty="0">
                <a:latin typeface="Consolas" panose="020B0609020204030204" charset="0"/>
                <a:cs typeface="Consolas" panose="020B0609020204030204" charset="0"/>
                <a:sym typeface="+mn-ea"/>
              </a:rPr>
              <a:t>，则该运算符能够并且</a:t>
            </a:r>
            <a:r>
              <a:rPr lang="zh-CN" altLang="en-US" dirty="0">
                <a:solidFill>
                  <a:srgbClr val="FF0000"/>
                </a:solidFill>
                <a:highlight>
                  <a:srgbClr val="FFFF00"/>
                </a:highlight>
                <a:latin typeface="Consolas" panose="020B0609020204030204" charset="0"/>
                <a:cs typeface="Consolas" panose="020B0609020204030204" charset="0"/>
                <a:sym typeface="+mn-ea"/>
              </a:rPr>
              <a:t>通常通过引用</a:t>
            </a:r>
            <a:r>
              <a:rPr lang="zh-CN" altLang="en-US" dirty="0">
                <a:latin typeface="Consolas" panose="020B0609020204030204" charset="0"/>
                <a:cs typeface="Consolas" panose="020B0609020204030204" charset="0"/>
                <a:sym typeface="+mn-ea"/>
              </a:rPr>
              <a:t>的方式返回，如</a:t>
            </a:r>
            <a:r>
              <a:rPr lang="en-US" altLang="zh-CN" dirty="0">
                <a:latin typeface="Consolas" panose="020B0609020204030204" charset="0"/>
                <a:cs typeface="Consolas" panose="020B0609020204030204" charset="0"/>
                <a:sym typeface="+mn-ea"/>
              </a:rPr>
              <a:t>=</a:t>
            </a:r>
            <a:r>
              <a:rPr lang="zh-CN" altLang="en-US" dirty="0">
                <a:latin typeface="Consolas" panose="020B0609020204030204" charset="0"/>
                <a:cs typeface="Consolas" panose="020B0609020204030204" charset="0"/>
                <a:sym typeface="+mn-ea"/>
              </a:rPr>
              <a:t>， </a:t>
            </a:r>
            <a:r>
              <a:rPr lang="en-US" altLang="zh-CN" dirty="0">
                <a:latin typeface="Consolas" panose="020B0609020204030204" charset="0"/>
                <a:cs typeface="Consolas" panose="020B0609020204030204" charset="0"/>
                <a:sym typeface="+mn-ea"/>
              </a:rPr>
              <a:t>+=</a:t>
            </a:r>
            <a:r>
              <a:rPr lang="zh-CN" altLang="en-US" dirty="0">
                <a:latin typeface="Consolas" panose="020B0609020204030204" charset="0"/>
                <a:cs typeface="Consolas" panose="020B0609020204030204" charset="0"/>
                <a:sym typeface="+mn-ea"/>
              </a:rPr>
              <a:t>，</a:t>
            </a:r>
            <a:r>
              <a:rPr lang="en-US" altLang="zh-CN" dirty="0">
                <a:latin typeface="Consolas" panose="020B0609020204030204" charset="0"/>
                <a:cs typeface="Consolas" panose="020B0609020204030204" charset="0"/>
                <a:sym typeface="+mn-ea"/>
              </a:rPr>
              <a:t>[]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3CC8B0A-319C-44EE-B401-ED9C63BE05E3}"/>
              </a:ext>
            </a:extLst>
          </p:cNvPr>
          <p:cNvSpPr/>
          <p:nvPr/>
        </p:nvSpPr>
        <p:spPr>
          <a:xfrm>
            <a:off x="978648" y="5978186"/>
            <a:ext cx="10821684" cy="646331"/>
          </a:xfrm>
          <a:prstGeom prst="rect">
            <a:avLst/>
          </a:prstGeom>
          <a:ln>
            <a:solidFill>
              <a:srgbClr val="FF5D5D"/>
            </a:solidFill>
          </a:ln>
        </p:spPr>
        <p:txBody>
          <a:bodyPr wrap="square">
            <a:spAutoFit/>
          </a:bodyPr>
          <a:lstStyle/>
          <a:p>
            <a:r>
              <a:rPr lang="zh-CN" altLang="en-US" dirty="0"/>
              <a:t>见</a:t>
            </a:r>
            <a:r>
              <a:rPr lang="en-US" altLang="zh-CN" dirty="0"/>
              <a:t>C++</a:t>
            </a:r>
            <a:r>
              <a:rPr lang="zh-CN" altLang="en-US" dirty="0"/>
              <a:t>程序设计语言（第</a:t>
            </a:r>
            <a:r>
              <a:rPr lang="en-US" altLang="zh-CN" dirty="0"/>
              <a:t>1-3</a:t>
            </a:r>
            <a:r>
              <a:rPr lang="zh-CN" altLang="en-US" dirty="0"/>
              <a:t>部分）本贾尼 斯特劳斯特鲁普著， 王刚 杨巨峰 译 机械工业出版社</a:t>
            </a:r>
            <a:endParaRPr lang="en-US" altLang="zh-CN" dirty="0"/>
          </a:p>
          <a:p>
            <a:r>
              <a:rPr lang="en-US" altLang="zh-CN" dirty="0"/>
              <a:t>Chapter 18.2.4</a:t>
            </a:r>
          </a:p>
        </p:txBody>
      </p:sp>
    </p:spTree>
    <p:extLst>
      <p:ext uri="{BB962C8B-B14F-4D97-AF65-F5344CB8AC3E}">
        <p14:creationId xmlns:p14="http://schemas.microsoft.com/office/powerpoint/2010/main" val="3347659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4"/>
          <p:cNvSpPr/>
          <p:nvPr/>
        </p:nvSpPr>
        <p:spPr>
          <a:xfrm>
            <a:off x="52388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cxnSp>
        <p:nvCxnSpPr>
          <p:cNvPr id="34" name="直接连接符 33"/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学论网-矩形 1"/>
          <p:cNvSpPr/>
          <p:nvPr/>
        </p:nvSpPr>
        <p:spPr>
          <a:xfrm>
            <a:off x="0" y="489132"/>
            <a:ext cx="12192000" cy="606244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lvl="0" algn="ctr"/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latin typeface="Consolas" panose="020B0609020204030204" charset="0"/>
                <a:ea typeface="微软雅黑" panose="020B0503020204020204" pitchFamily="34" charset="-122"/>
              </a:rPr>
              <a:t>运算符重载的方法（复习）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649621" y="1157457"/>
            <a:ext cx="11309016" cy="4618316"/>
          </a:xfrm>
          <a:prstGeom prst="rect">
            <a:avLst/>
          </a:prstGeom>
          <a:noFill/>
          <a:ln>
            <a:solidFill>
              <a:srgbClr val="FF5D5D"/>
            </a:solidFill>
          </a:ln>
        </p:spPr>
        <p:txBody>
          <a:bodyPr wrap="square" rtlCol="0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altLang="en-US" dirty="0">
                <a:latin typeface="Consolas" panose="020B0609020204030204" charset="0"/>
                <a:cs typeface="Consolas" panose="020B0609020204030204" charset="0"/>
                <a:sym typeface="+mn-ea"/>
              </a:rPr>
              <a:t>运算符重载的一些思考：</a:t>
            </a:r>
            <a:endParaRPr lang="en-US" altLang="zh-CN" dirty="0"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Consolas" panose="020B0609020204030204" charset="0"/>
                <a:cs typeface="Consolas" panose="020B0609020204030204" charset="0"/>
                <a:sym typeface="+mn-ea"/>
              </a:rPr>
              <a:t>    以</a:t>
            </a:r>
            <a:r>
              <a:rPr lang="en-US" altLang="zh-CN" dirty="0" err="1">
                <a:latin typeface="Consolas" panose="020B0609020204030204" charset="0"/>
                <a:cs typeface="Consolas" panose="020B0609020204030204" charset="0"/>
                <a:sym typeface="+mn-ea"/>
              </a:rPr>
              <a:t>x@y</a:t>
            </a:r>
            <a:r>
              <a:rPr lang="zh-CN" altLang="en-US" dirty="0">
                <a:latin typeface="Consolas" panose="020B0609020204030204" charset="0"/>
                <a:cs typeface="Consolas" panose="020B0609020204030204" charset="0"/>
                <a:sym typeface="+mn-ea"/>
              </a:rPr>
              <a:t>为例，</a:t>
            </a:r>
            <a:r>
              <a:rPr lang="en-US" altLang="zh-CN" dirty="0">
                <a:latin typeface="Consolas" panose="020B0609020204030204" charset="0"/>
                <a:cs typeface="Consolas" panose="020B0609020204030204" charset="0"/>
                <a:sym typeface="+mn-ea"/>
              </a:rPr>
              <a:t>@</a:t>
            </a:r>
            <a:r>
              <a:rPr lang="zh-CN" altLang="en-US" dirty="0">
                <a:latin typeface="Consolas" panose="020B0609020204030204" charset="0"/>
                <a:cs typeface="Consolas" panose="020B0609020204030204" charset="0"/>
                <a:sym typeface="+mn-ea"/>
              </a:rPr>
              <a:t>表示某个运算符</a:t>
            </a:r>
            <a:r>
              <a:rPr lang="en-US" altLang="zh-CN" dirty="0">
                <a:latin typeface="Consolas" panose="020B0609020204030204" charset="0"/>
                <a:cs typeface="Consolas" panose="020B0609020204030204" charset="0"/>
                <a:sym typeface="+mn-ea"/>
              </a:rPr>
              <a:t>,X</a:t>
            </a:r>
            <a:r>
              <a:rPr lang="zh-CN" altLang="en-US" dirty="0">
                <a:latin typeface="Consolas" panose="020B0609020204030204" charset="0"/>
                <a:cs typeface="Consolas" panose="020B0609020204030204" charset="0"/>
                <a:sym typeface="+mn-ea"/>
              </a:rPr>
              <a:t>的类型是</a:t>
            </a:r>
            <a:r>
              <a:rPr lang="en-US" altLang="zh-CN" dirty="0">
                <a:latin typeface="Consolas" panose="020B0609020204030204" charset="0"/>
                <a:cs typeface="Consolas" panose="020B0609020204030204" charset="0"/>
                <a:sym typeface="+mn-ea"/>
              </a:rPr>
              <a:t>X</a:t>
            </a:r>
            <a:r>
              <a:rPr lang="zh-CN" altLang="en-US" dirty="0">
                <a:latin typeface="Consolas" panose="020B0609020204030204" charset="0"/>
                <a:cs typeface="Consolas" panose="020B0609020204030204" charset="0"/>
                <a:sym typeface="+mn-ea"/>
              </a:rPr>
              <a:t>， </a:t>
            </a:r>
            <a:r>
              <a:rPr lang="en-US" altLang="zh-CN" dirty="0">
                <a:latin typeface="Consolas" panose="020B0609020204030204" charset="0"/>
                <a:cs typeface="Consolas" panose="020B0609020204030204" charset="0"/>
                <a:sym typeface="+mn-ea"/>
              </a:rPr>
              <a:t>y</a:t>
            </a:r>
            <a:r>
              <a:rPr lang="zh-CN" altLang="en-US" dirty="0">
                <a:latin typeface="Consolas" panose="020B0609020204030204" charset="0"/>
                <a:cs typeface="Consolas" panose="020B0609020204030204" charset="0"/>
                <a:sym typeface="+mn-ea"/>
              </a:rPr>
              <a:t>的类型为</a:t>
            </a:r>
            <a:r>
              <a:rPr lang="en-US" altLang="zh-CN" dirty="0">
                <a:latin typeface="Consolas" panose="020B0609020204030204" charset="0"/>
                <a:cs typeface="Consolas" panose="020B0609020204030204" charset="0"/>
                <a:sym typeface="+mn-ea"/>
              </a:rPr>
              <a:t>Y</a:t>
            </a:r>
            <a:r>
              <a:rPr lang="zh-CN" altLang="en-US" dirty="0">
                <a:latin typeface="Consolas" panose="020B0609020204030204" charset="0"/>
                <a:cs typeface="Consolas" panose="020B0609020204030204" charset="0"/>
                <a:sym typeface="+mn-ea"/>
              </a:rPr>
              <a:t>，</a:t>
            </a:r>
          </a:p>
          <a:p>
            <a:pPr marL="342900" indent="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zh-CN" altLang="en-US" dirty="0">
                <a:latin typeface="Consolas" panose="020B0609020204030204" charset="0"/>
                <a:cs typeface="Consolas" panose="020B0609020204030204" charset="0"/>
                <a:sym typeface="+mn-ea"/>
              </a:rPr>
              <a:t>运算符解析的过程</a:t>
            </a:r>
          </a:p>
          <a:p>
            <a:pPr marL="800100" lvl="1" indent="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FF0000"/>
                </a:solidFill>
                <a:highlight>
                  <a:srgbClr val="FFFF00"/>
                </a:highlight>
                <a:sym typeface="+mn-ea"/>
              </a:rPr>
              <a:t> 如果</a:t>
            </a:r>
            <a:r>
              <a:rPr lang="en-US" altLang="zh-CN" dirty="0">
                <a:solidFill>
                  <a:srgbClr val="FF0000"/>
                </a:solidFill>
                <a:highlight>
                  <a:srgbClr val="FFFF00"/>
                </a:highlight>
                <a:sym typeface="+mn-ea"/>
              </a:rPr>
              <a:t>X</a:t>
            </a:r>
            <a:r>
              <a:rPr lang="zh-CN" altLang="en-US" dirty="0">
                <a:solidFill>
                  <a:srgbClr val="FF0000"/>
                </a:solidFill>
                <a:highlight>
                  <a:srgbClr val="FFFF00"/>
                </a:highlight>
                <a:sym typeface="+mn-ea"/>
              </a:rPr>
              <a:t>是一个类，查找</a:t>
            </a:r>
            <a:r>
              <a:rPr lang="en-US" altLang="zh-CN" dirty="0">
                <a:solidFill>
                  <a:srgbClr val="FF0000"/>
                </a:solidFill>
                <a:highlight>
                  <a:srgbClr val="FFFF00"/>
                </a:highlight>
                <a:sym typeface="+mn-ea"/>
              </a:rPr>
              <a:t>X</a:t>
            </a:r>
            <a:r>
              <a:rPr lang="zh-CN" altLang="en-US" dirty="0">
                <a:solidFill>
                  <a:srgbClr val="FF0000"/>
                </a:solidFill>
                <a:highlight>
                  <a:srgbClr val="FFFF00"/>
                </a:highlight>
                <a:sym typeface="+mn-ea"/>
              </a:rPr>
              <a:t>是否有成员</a:t>
            </a:r>
            <a:r>
              <a:rPr lang="en-US" altLang="zh-CN" dirty="0">
                <a:solidFill>
                  <a:srgbClr val="FF0000"/>
                </a:solidFill>
                <a:highlight>
                  <a:srgbClr val="FFFF00"/>
                </a:highlight>
                <a:sym typeface="+mn-ea"/>
              </a:rPr>
              <a:t>operator@</a:t>
            </a:r>
            <a:r>
              <a:rPr lang="zh-CN" altLang="en-US" dirty="0">
                <a:solidFill>
                  <a:srgbClr val="FF0000"/>
                </a:solidFill>
                <a:highlight>
                  <a:srgbClr val="FFFF00"/>
                </a:highlight>
                <a:sym typeface="+mn-ea"/>
              </a:rPr>
              <a:t>或者</a:t>
            </a:r>
            <a:r>
              <a:rPr lang="en-US" altLang="zh-CN" dirty="0">
                <a:solidFill>
                  <a:srgbClr val="FF0000"/>
                </a:solidFill>
                <a:highlight>
                  <a:srgbClr val="FFFF00"/>
                </a:highlight>
                <a:sym typeface="+mn-ea"/>
              </a:rPr>
              <a:t>X</a:t>
            </a:r>
            <a:r>
              <a:rPr lang="zh-CN" altLang="en-US" dirty="0">
                <a:solidFill>
                  <a:srgbClr val="FF0000"/>
                </a:solidFill>
                <a:highlight>
                  <a:srgbClr val="FFFF00"/>
                </a:highlight>
                <a:sym typeface="+mn-ea"/>
              </a:rPr>
              <a:t>的基类是否有成员</a:t>
            </a:r>
            <a:r>
              <a:rPr lang="en-US" altLang="zh-CN" dirty="0">
                <a:solidFill>
                  <a:srgbClr val="FF0000"/>
                </a:solidFill>
                <a:highlight>
                  <a:srgbClr val="FFFF00"/>
                </a:highlight>
                <a:sym typeface="+mn-ea"/>
              </a:rPr>
              <a:t>operator@</a:t>
            </a:r>
          </a:p>
          <a:p>
            <a:pPr marL="800100" lvl="1" indent="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FF0000"/>
                </a:solidFill>
                <a:highlight>
                  <a:srgbClr val="FFFF00"/>
                </a:highlight>
                <a:latin typeface="Consolas" panose="020B0609020204030204" charset="0"/>
                <a:cs typeface="Consolas" panose="020B0609020204030204" charset="0"/>
                <a:sym typeface="+mn-ea"/>
              </a:rPr>
              <a:t> 在</a:t>
            </a:r>
            <a:r>
              <a:rPr lang="en-US" altLang="zh-CN" dirty="0" err="1">
                <a:solidFill>
                  <a:srgbClr val="FF0000"/>
                </a:solidFill>
                <a:highlight>
                  <a:srgbClr val="FFFF00"/>
                </a:highlight>
                <a:latin typeface="Consolas" panose="020B0609020204030204" charset="0"/>
                <a:cs typeface="Consolas" panose="020B0609020204030204" charset="0"/>
                <a:sym typeface="+mn-ea"/>
              </a:rPr>
              <a:t>x@y</a:t>
            </a:r>
            <a:r>
              <a:rPr lang="zh-CN" altLang="en-US" dirty="0">
                <a:solidFill>
                  <a:srgbClr val="FF0000"/>
                </a:solidFill>
                <a:highlight>
                  <a:srgbClr val="FFFF00"/>
                </a:highlight>
                <a:latin typeface="Consolas" panose="020B0609020204030204" charset="0"/>
                <a:cs typeface="Consolas" panose="020B0609020204030204" charset="0"/>
                <a:sym typeface="+mn-ea"/>
              </a:rPr>
              <a:t>的上下文中查找是否有</a:t>
            </a:r>
            <a:r>
              <a:rPr lang="en-US" altLang="zh-CN" dirty="0">
                <a:solidFill>
                  <a:srgbClr val="FF0000"/>
                </a:solidFill>
                <a:highlight>
                  <a:srgbClr val="FFFF00"/>
                </a:highlight>
                <a:latin typeface="Consolas" panose="020B0609020204030204" charset="0"/>
                <a:cs typeface="Consolas" panose="020B0609020204030204" charset="0"/>
                <a:sym typeface="+mn-ea"/>
              </a:rPr>
              <a:t>operator@</a:t>
            </a:r>
            <a:r>
              <a:rPr lang="zh-CN" altLang="en-US" dirty="0">
                <a:solidFill>
                  <a:srgbClr val="FF0000"/>
                </a:solidFill>
                <a:highlight>
                  <a:srgbClr val="FFFF00"/>
                </a:highlight>
                <a:latin typeface="Consolas" panose="020B0609020204030204" charset="0"/>
                <a:cs typeface="Consolas" panose="020B0609020204030204" charset="0"/>
                <a:sym typeface="+mn-ea"/>
              </a:rPr>
              <a:t>的申明</a:t>
            </a:r>
            <a:endParaRPr lang="en-US" altLang="zh-CN" dirty="0">
              <a:solidFill>
                <a:srgbClr val="FF0000"/>
              </a:solidFill>
              <a:highlight>
                <a:srgbClr val="FFFF00"/>
              </a:highlight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pPr marL="800100" lvl="1" indent="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Consolas" panose="020B0609020204030204" charset="0"/>
                <a:cs typeface="Consolas" panose="020B0609020204030204" charset="0"/>
                <a:sym typeface="+mn-ea"/>
              </a:rPr>
              <a:t> 如果</a:t>
            </a:r>
            <a:r>
              <a:rPr lang="en-US" altLang="zh-CN" dirty="0">
                <a:latin typeface="Consolas" panose="020B0609020204030204" charset="0"/>
                <a:cs typeface="Consolas" panose="020B0609020204030204" charset="0"/>
                <a:sym typeface="+mn-ea"/>
              </a:rPr>
              <a:t>X</a:t>
            </a:r>
            <a:r>
              <a:rPr lang="zh-CN" altLang="en-US" dirty="0">
                <a:latin typeface="Consolas" panose="020B0609020204030204" charset="0"/>
                <a:cs typeface="Consolas" panose="020B0609020204030204" charset="0"/>
                <a:sym typeface="+mn-ea"/>
              </a:rPr>
              <a:t>定义在名字空间</a:t>
            </a:r>
            <a:r>
              <a:rPr lang="en-US" altLang="zh-CN" dirty="0">
                <a:latin typeface="Consolas" panose="020B0609020204030204" charset="0"/>
                <a:cs typeface="Consolas" panose="020B0609020204030204" charset="0"/>
                <a:sym typeface="+mn-ea"/>
              </a:rPr>
              <a:t>N</a:t>
            </a:r>
            <a:r>
              <a:rPr lang="zh-CN" altLang="en-US" dirty="0">
                <a:latin typeface="Consolas" panose="020B0609020204030204" charset="0"/>
                <a:cs typeface="Consolas" panose="020B0609020204030204" charset="0"/>
                <a:sym typeface="+mn-ea"/>
              </a:rPr>
              <a:t>中，在</a:t>
            </a:r>
            <a:r>
              <a:rPr lang="en-US" altLang="zh-CN" dirty="0">
                <a:latin typeface="Consolas" panose="020B0609020204030204" charset="0"/>
                <a:cs typeface="Consolas" panose="020B0609020204030204" charset="0"/>
                <a:sym typeface="+mn-ea"/>
              </a:rPr>
              <a:t>N</a:t>
            </a:r>
            <a:r>
              <a:rPr lang="zh-CN" altLang="en-US" dirty="0">
                <a:latin typeface="Consolas" panose="020B0609020204030204" charset="0"/>
                <a:cs typeface="Consolas" panose="020B0609020204030204" charset="0"/>
                <a:sym typeface="+mn-ea"/>
              </a:rPr>
              <a:t>的范围内查找</a:t>
            </a:r>
            <a:r>
              <a:rPr lang="en-US" altLang="zh-CN" dirty="0">
                <a:latin typeface="Consolas" panose="020B0609020204030204" charset="0"/>
                <a:cs typeface="Consolas" panose="020B0609020204030204" charset="0"/>
                <a:sym typeface="+mn-ea"/>
              </a:rPr>
              <a:t>operator@</a:t>
            </a:r>
            <a:r>
              <a:rPr lang="zh-CN" altLang="en-US" dirty="0">
                <a:latin typeface="Consolas" panose="020B0609020204030204" charset="0"/>
                <a:cs typeface="Consolas" panose="020B0609020204030204" charset="0"/>
                <a:sym typeface="+mn-ea"/>
              </a:rPr>
              <a:t>的申明 </a:t>
            </a:r>
            <a:endParaRPr lang="en-US" altLang="zh-CN" dirty="0"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pPr marL="800100"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Consolas" panose="020B0609020204030204" charset="0"/>
                <a:cs typeface="Consolas" panose="020B0609020204030204" charset="0"/>
                <a:sym typeface="+mn-ea"/>
              </a:rPr>
              <a:t> 如果</a:t>
            </a:r>
            <a:r>
              <a:rPr lang="en-US" altLang="zh-CN" dirty="0">
                <a:latin typeface="Consolas" panose="020B0609020204030204" charset="0"/>
                <a:cs typeface="Consolas" panose="020B0609020204030204" charset="0"/>
                <a:sym typeface="+mn-ea"/>
              </a:rPr>
              <a:t>Y</a:t>
            </a:r>
            <a:r>
              <a:rPr lang="zh-CN" altLang="en-US" dirty="0">
                <a:latin typeface="Consolas" panose="020B0609020204030204" charset="0"/>
                <a:cs typeface="Consolas" panose="020B0609020204030204" charset="0"/>
                <a:sym typeface="+mn-ea"/>
              </a:rPr>
              <a:t>定义在名字空间</a:t>
            </a:r>
            <a:r>
              <a:rPr lang="en-US" altLang="zh-CN" dirty="0">
                <a:latin typeface="Consolas" panose="020B0609020204030204" charset="0"/>
                <a:cs typeface="Consolas" panose="020B0609020204030204" charset="0"/>
                <a:sym typeface="+mn-ea"/>
              </a:rPr>
              <a:t>M</a:t>
            </a:r>
            <a:r>
              <a:rPr lang="zh-CN" altLang="en-US" dirty="0">
                <a:latin typeface="Consolas" panose="020B0609020204030204" charset="0"/>
                <a:cs typeface="Consolas" panose="020B0609020204030204" charset="0"/>
                <a:sym typeface="+mn-ea"/>
              </a:rPr>
              <a:t>中，在</a:t>
            </a:r>
            <a:r>
              <a:rPr lang="en-US" altLang="zh-CN" dirty="0">
                <a:latin typeface="Consolas" panose="020B0609020204030204" charset="0"/>
                <a:cs typeface="Consolas" panose="020B0609020204030204" charset="0"/>
                <a:sym typeface="+mn-ea"/>
              </a:rPr>
              <a:t>M</a:t>
            </a:r>
            <a:r>
              <a:rPr lang="zh-CN" altLang="en-US" dirty="0">
                <a:latin typeface="Consolas" panose="020B0609020204030204" charset="0"/>
                <a:cs typeface="Consolas" panose="020B0609020204030204" charset="0"/>
                <a:sym typeface="+mn-ea"/>
              </a:rPr>
              <a:t>的范围内查找</a:t>
            </a:r>
            <a:r>
              <a:rPr lang="en-US" altLang="zh-CN" dirty="0">
                <a:latin typeface="Consolas" panose="020B0609020204030204" charset="0"/>
                <a:cs typeface="Consolas" panose="020B0609020204030204" charset="0"/>
                <a:sym typeface="+mn-ea"/>
              </a:rPr>
              <a:t>operator@</a:t>
            </a:r>
            <a:r>
              <a:rPr lang="zh-CN" altLang="en-US" dirty="0">
                <a:latin typeface="Consolas" panose="020B0609020204030204" charset="0"/>
                <a:cs typeface="Consolas" panose="020B0609020204030204" charset="0"/>
                <a:sym typeface="+mn-ea"/>
              </a:rPr>
              <a:t>的申明</a:t>
            </a:r>
            <a:endParaRPr lang="en-US" altLang="zh-CN" dirty="0"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pPr marL="800100"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zh-CN" altLang="en-US" dirty="0">
                <a:latin typeface="Consolas" panose="020B0609020204030204" charset="0"/>
                <a:cs typeface="Consolas" panose="020B0609020204030204" charset="0"/>
                <a:sym typeface="+mn-ea"/>
              </a:rPr>
              <a:t>如果找到多个 </a:t>
            </a:r>
            <a:r>
              <a:rPr lang="en-US" altLang="zh-CN" dirty="0">
                <a:latin typeface="Consolas" panose="020B0609020204030204" charset="0"/>
                <a:cs typeface="Consolas" panose="020B0609020204030204" charset="0"/>
                <a:sym typeface="+mn-ea"/>
              </a:rPr>
              <a:t>operator@ </a:t>
            </a:r>
            <a:r>
              <a:rPr lang="zh-CN" altLang="en-US" dirty="0">
                <a:latin typeface="Consolas" panose="020B0609020204030204" charset="0"/>
                <a:cs typeface="Consolas" panose="020B0609020204030204" charset="0"/>
                <a:sym typeface="+mn-ea"/>
              </a:rPr>
              <a:t>的申明，根据重载解析规则寻找最佳匹配（见参考文献的</a:t>
            </a:r>
            <a:r>
              <a:rPr lang="en-US" altLang="zh-CN" dirty="0">
                <a:latin typeface="Consolas" panose="020B0609020204030204" charset="0"/>
                <a:cs typeface="Consolas" panose="020B0609020204030204" charset="0"/>
                <a:sym typeface="+mn-ea"/>
              </a:rPr>
              <a:t>Chapter12.3</a:t>
            </a:r>
            <a:r>
              <a:rPr lang="zh-CN" altLang="en-US" dirty="0">
                <a:latin typeface="Consolas" panose="020B0609020204030204" charset="0"/>
                <a:cs typeface="Consolas" panose="020B0609020204030204" charset="0"/>
                <a:sym typeface="+mn-ea"/>
              </a:rPr>
              <a:t>）</a:t>
            </a:r>
            <a:endParaRPr lang="en-US" altLang="zh-CN" dirty="0"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pPr marL="800100"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zh-CN" altLang="en-US" dirty="0">
                <a:solidFill>
                  <a:srgbClr val="FF0000"/>
                </a:solidFill>
                <a:highlight>
                  <a:srgbClr val="FFFF00"/>
                </a:highlight>
                <a:latin typeface="Consolas" panose="020B0609020204030204" charset="0"/>
                <a:cs typeface="Consolas" panose="020B0609020204030204" charset="0"/>
                <a:sym typeface="+mn-ea"/>
              </a:rPr>
              <a:t>注意：</a:t>
            </a:r>
            <a:r>
              <a:rPr lang="zh-CN" altLang="en-US" dirty="0">
                <a:latin typeface="Consolas" panose="020B0609020204030204" charset="0"/>
                <a:cs typeface="Consolas" panose="020B0609020204030204" charset="0"/>
                <a:sym typeface="+mn-ea"/>
              </a:rPr>
              <a:t>重载解析与函数申明的顺序无关</a:t>
            </a:r>
            <a:endParaRPr lang="en-US" altLang="zh-CN" dirty="0"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pPr marL="342900"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  <a:highlight>
                  <a:srgbClr val="FFFF00"/>
                </a:highlight>
                <a:latin typeface="Consolas" panose="020B0609020204030204" charset="0"/>
                <a:cs typeface="Consolas" panose="020B0609020204030204" charset="0"/>
                <a:sym typeface="+mn-ea"/>
              </a:rPr>
              <a:t>注意：</a:t>
            </a:r>
            <a:r>
              <a:rPr lang="zh-CN" altLang="en-US" dirty="0">
                <a:latin typeface="Consolas" panose="020B0609020204030204" charset="0"/>
                <a:cs typeface="Consolas" panose="020B0609020204030204" charset="0"/>
                <a:sym typeface="+mn-ea"/>
              </a:rPr>
              <a:t>如果</a:t>
            </a:r>
            <a:r>
              <a:rPr lang="zh-CN" altLang="en-US" dirty="0">
                <a:solidFill>
                  <a:srgbClr val="FF0000"/>
                </a:solidFill>
                <a:highlight>
                  <a:srgbClr val="FFFF00"/>
                </a:highlight>
                <a:latin typeface="Consolas" panose="020B0609020204030204" charset="0"/>
                <a:cs typeface="Consolas" panose="020B0609020204030204" charset="0"/>
                <a:sym typeface="+mn-ea"/>
              </a:rPr>
              <a:t>左</a:t>
            </a:r>
            <a:r>
              <a:rPr lang="zh-CN" altLang="en-US" dirty="0">
                <a:latin typeface="Consolas" panose="020B0609020204030204" charset="0"/>
                <a:cs typeface="Consolas" panose="020B0609020204030204" charset="0"/>
                <a:sym typeface="+mn-ea"/>
              </a:rPr>
              <a:t>操作数</a:t>
            </a:r>
            <a:r>
              <a:rPr lang="en-US" altLang="zh-CN" dirty="0">
                <a:solidFill>
                  <a:srgbClr val="FF0000"/>
                </a:solidFill>
                <a:highlight>
                  <a:srgbClr val="FFFF00"/>
                </a:highlight>
                <a:latin typeface="Consolas" panose="020B0609020204030204" charset="0"/>
                <a:cs typeface="Consolas" panose="020B0609020204030204" charset="0"/>
                <a:sym typeface="+mn-ea"/>
              </a:rPr>
              <a:t>x</a:t>
            </a:r>
            <a:r>
              <a:rPr lang="zh-CN" altLang="en-US" dirty="0">
                <a:solidFill>
                  <a:srgbClr val="FF0000"/>
                </a:solidFill>
                <a:highlight>
                  <a:srgbClr val="FFFF00"/>
                </a:highlight>
                <a:latin typeface="Consolas" panose="020B0609020204030204" charset="0"/>
                <a:cs typeface="Consolas" panose="020B0609020204030204" charset="0"/>
                <a:sym typeface="+mn-ea"/>
              </a:rPr>
              <a:t>不是类类型</a:t>
            </a:r>
            <a:r>
              <a:rPr lang="zh-CN" altLang="en-US" dirty="0">
                <a:latin typeface="Consolas" panose="020B0609020204030204" charset="0"/>
                <a:cs typeface="Consolas" panose="020B0609020204030204" charset="0"/>
                <a:sym typeface="+mn-ea"/>
              </a:rPr>
              <a:t>，</a:t>
            </a:r>
            <a:r>
              <a:rPr lang="zh-CN" altLang="en-US" dirty="0">
                <a:solidFill>
                  <a:srgbClr val="FF0000"/>
                </a:solidFill>
                <a:highlight>
                  <a:srgbClr val="FFFF00"/>
                </a:highlight>
                <a:latin typeface="Consolas" panose="020B0609020204030204" charset="0"/>
                <a:cs typeface="Consolas" panose="020B0609020204030204" charset="0"/>
                <a:sym typeface="+mn-ea"/>
              </a:rPr>
              <a:t>不会做类型转换</a:t>
            </a:r>
            <a:r>
              <a:rPr lang="zh-CN" altLang="en-US" dirty="0">
                <a:latin typeface="Consolas" panose="020B0609020204030204" charset="0"/>
                <a:cs typeface="Consolas" panose="020B0609020204030204" charset="0"/>
                <a:sym typeface="+mn-ea"/>
              </a:rPr>
              <a:t>将</a:t>
            </a:r>
            <a:r>
              <a:rPr lang="en-US" altLang="zh-CN" dirty="0">
                <a:latin typeface="Consolas" panose="020B0609020204030204" charset="0"/>
                <a:cs typeface="Consolas" panose="020B0609020204030204" charset="0"/>
                <a:sym typeface="+mn-ea"/>
              </a:rPr>
              <a:t>x</a:t>
            </a:r>
            <a:r>
              <a:rPr lang="zh-CN" altLang="en-US" dirty="0">
                <a:latin typeface="Consolas" panose="020B0609020204030204" charset="0"/>
                <a:cs typeface="Consolas" panose="020B0609020204030204" charset="0"/>
                <a:sym typeface="+mn-ea"/>
              </a:rPr>
              <a:t>转换成类类型</a:t>
            </a:r>
            <a:r>
              <a:rPr lang="en-US" altLang="zh-CN" dirty="0">
                <a:latin typeface="Consolas" panose="020B0609020204030204" charset="0"/>
                <a:cs typeface="Consolas" panose="020B0609020204030204" charset="0"/>
                <a:sym typeface="+mn-ea"/>
              </a:rPr>
              <a:t>X</a:t>
            </a:r>
            <a:r>
              <a:rPr lang="zh-CN" altLang="en-US" dirty="0">
                <a:latin typeface="Consolas" panose="020B0609020204030204" charset="0"/>
                <a:cs typeface="Consolas" panose="020B0609020204030204" charset="0"/>
                <a:sym typeface="+mn-ea"/>
              </a:rPr>
              <a:t>后去调用成员函数实现的运算符</a:t>
            </a:r>
            <a:endParaRPr lang="en-US" altLang="zh-CN" dirty="0"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pPr marL="342900">
              <a:lnSpc>
                <a:spcPct val="150000"/>
              </a:lnSpc>
            </a:pPr>
            <a:r>
              <a:rPr lang="zh-CN" altLang="en-US" dirty="0">
                <a:latin typeface="Consolas" panose="020B0609020204030204" charset="0"/>
                <a:cs typeface="Consolas" panose="020B0609020204030204" charset="0"/>
                <a:sym typeface="+mn-ea"/>
              </a:rPr>
              <a:t>如有</a:t>
            </a:r>
            <a:r>
              <a:rPr lang="en-US" altLang="zh-CN" dirty="0">
                <a:latin typeface="Consolas" panose="020B0609020204030204" charset="0"/>
                <a:cs typeface="Consolas" panose="020B0609020204030204" charset="0"/>
                <a:sym typeface="+mn-ea"/>
              </a:rPr>
              <a:t>Complex</a:t>
            </a:r>
            <a:r>
              <a:rPr lang="zh-CN" altLang="en-US" dirty="0">
                <a:latin typeface="Consolas" panose="020B0609020204030204" charset="0"/>
                <a:cs typeface="Consolas" panose="020B0609020204030204" charset="0"/>
                <a:sym typeface="+mn-ea"/>
              </a:rPr>
              <a:t>类</a:t>
            </a:r>
            <a:r>
              <a:rPr lang="en-US" altLang="zh-CN" dirty="0">
                <a:latin typeface="Consolas" panose="020B0609020204030204" charset="0"/>
                <a:cs typeface="Consolas" panose="020B0609020204030204" charset="0"/>
                <a:sym typeface="+mn-ea"/>
              </a:rPr>
              <a:t>, Complex </a:t>
            </a:r>
            <a:r>
              <a:rPr lang="en-US" altLang="zh-CN" dirty="0" err="1">
                <a:latin typeface="Consolas" panose="020B0609020204030204" charset="0"/>
                <a:cs typeface="Consolas" panose="020B0609020204030204" charset="0"/>
                <a:sym typeface="+mn-ea"/>
              </a:rPr>
              <a:t>x,y</a:t>
            </a:r>
            <a:r>
              <a:rPr lang="en-US" altLang="zh-CN" dirty="0">
                <a:latin typeface="Consolas" panose="020B0609020204030204" charset="0"/>
                <a:cs typeface="Consolas" panose="020B0609020204030204" charset="0"/>
                <a:sym typeface="+mn-ea"/>
              </a:rPr>
              <a:t>; y = 3.5 + x; </a:t>
            </a:r>
            <a:r>
              <a:rPr lang="zh-CN" altLang="en-US" dirty="0">
                <a:latin typeface="Consolas" panose="020B0609020204030204" charset="0"/>
                <a:cs typeface="Consolas" panose="020B0609020204030204" charset="0"/>
                <a:sym typeface="+mn-ea"/>
              </a:rPr>
              <a:t>不会把</a:t>
            </a:r>
            <a:r>
              <a:rPr lang="en-US" altLang="zh-CN" dirty="0">
                <a:latin typeface="Consolas" panose="020B0609020204030204" charset="0"/>
                <a:cs typeface="Consolas" panose="020B0609020204030204" charset="0"/>
                <a:sym typeface="+mn-ea"/>
              </a:rPr>
              <a:t>3.5</a:t>
            </a:r>
            <a:r>
              <a:rPr lang="zh-CN" altLang="en-US" dirty="0">
                <a:latin typeface="Consolas" panose="020B0609020204030204" charset="0"/>
                <a:cs typeface="Consolas" panose="020B0609020204030204" charset="0"/>
                <a:sym typeface="+mn-ea"/>
              </a:rPr>
              <a:t>转换成</a:t>
            </a:r>
            <a:r>
              <a:rPr lang="en-US" altLang="zh-CN" dirty="0">
                <a:latin typeface="Consolas" panose="020B0609020204030204" charset="0"/>
                <a:cs typeface="Consolas" panose="020B0609020204030204" charset="0"/>
                <a:sym typeface="+mn-ea"/>
              </a:rPr>
              <a:t>Complex</a:t>
            </a:r>
            <a:r>
              <a:rPr lang="zh-CN" altLang="en-US" dirty="0">
                <a:latin typeface="Consolas" panose="020B0609020204030204" charset="0"/>
                <a:cs typeface="Consolas" panose="020B0609020204030204" charset="0"/>
                <a:sym typeface="+mn-ea"/>
              </a:rPr>
              <a:t>类对象。</a:t>
            </a:r>
            <a:endParaRPr lang="en-US" altLang="zh-CN" dirty="0"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3CC8B0A-319C-44EE-B401-ED9C63BE05E3}"/>
              </a:ext>
            </a:extLst>
          </p:cNvPr>
          <p:cNvSpPr/>
          <p:nvPr/>
        </p:nvSpPr>
        <p:spPr>
          <a:xfrm>
            <a:off x="988538" y="5952136"/>
            <a:ext cx="10821684" cy="646331"/>
          </a:xfrm>
          <a:prstGeom prst="rect">
            <a:avLst/>
          </a:prstGeom>
          <a:ln>
            <a:solidFill>
              <a:srgbClr val="FF5D5D"/>
            </a:solidFill>
          </a:ln>
        </p:spPr>
        <p:txBody>
          <a:bodyPr wrap="square">
            <a:spAutoFit/>
          </a:bodyPr>
          <a:lstStyle/>
          <a:p>
            <a:r>
              <a:rPr lang="zh-CN" altLang="en-US" dirty="0"/>
              <a:t>参考文献：</a:t>
            </a:r>
            <a:r>
              <a:rPr lang="en-US" altLang="zh-CN" dirty="0"/>
              <a:t>C++</a:t>
            </a:r>
            <a:r>
              <a:rPr lang="zh-CN" altLang="en-US" dirty="0"/>
              <a:t>程序设计语言（第</a:t>
            </a:r>
            <a:r>
              <a:rPr lang="en-US" altLang="zh-CN" dirty="0"/>
              <a:t>1-3</a:t>
            </a:r>
            <a:r>
              <a:rPr lang="zh-CN" altLang="en-US" dirty="0"/>
              <a:t>部分）本贾尼 斯特劳斯特鲁普著， 王刚 杨巨峰 译 机械工业出版社</a:t>
            </a:r>
            <a:endParaRPr lang="en-US" altLang="zh-CN" dirty="0"/>
          </a:p>
          <a:p>
            <a:r>
              <a:rPr lang="en-US" altLang="zh-CN" dirty="0"/>
              <a:t>Chapter 18.2.4</a:t>
            </a:r>
          </a:p>
        </p:txBody>
      </p:sp>
    </p:spTree>
    <p:extLst>
      <p:ext uri="{BB962C8B-B14F-4D97-AF65-F5344CB8AC3E}">
        <p14:creationId xmlns:p14="http://schemas.microsoft.com/office/powerpoint/2010/main" val="972625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4"/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cxnSp>
        <p:nvCxnSpPr>
          <p:cNvPr id="34" name="直接连接符 33"/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6"/>
          <p:cNvSpPr txBox="1"/>
          <p:nvPr/>
        </p:nvSpPr>
        <p:spPr>
          <a:xfrm>
            <a:off x="813104" y="1108968"/>
            <a:ext cx="1625296" cy="384260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 </a:t>
            </a:r>
            <a:r>
              <a:rPr lang="zh-CN" altLang="en-US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</a:p>
        </p:txBody>
      </p:sp>
      <p:sp>
        <p:nvSpPr>
          <p:cNvPr id="51" name="学论网-矩形 1"/>
          <p:cNvSpPr/>
          <p:nvPr/>
        </p:nvSpPr>
        <p:spPr>
          <a:xfrm>
            <a:off x="0" y="791845"/>
            <a:ext cx="12192000" cy="73723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lvl="0" algn="ctr"/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latin typeface="Consolas" panose="020B0609020204030204" charset="0"/>
                <a:ea typeface="微软雅黑" panose="020B0503020204020204" pitchFamily="34" charset="-122"/>
              </a:rPr>
              <a:t>注意事项（一）</a:t>
            </a:r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latin typeface="Consolas" panose="020B0609020204030204" charset="0"/>
                <a:ea typeface="微软雅黑" panose="020B0503020204020204" pitchFamily="34" charset="-122"/>
                <a:sym typeface="+mn-ea"/>
              </a:rPr>
              <a:t>：自增运算符（复习）</a:t>
            </a:r>
            <a:endParaRPr lang="zh-CN" altLang="en-US" sz="2800" b="1" kern="0" dirty="0">
              <a:gradFill>
                <a:gsLst>
                  <a:gs pos="100000">
                    <a:schemeClr val="bg1"/>
                  </a:gs>
                  <a:gs pos="0">
                    <a:schemeClr val="bg1">
                      <a:lumMod val="95000"/>
                    </a:schemeClr>
                  </a:gs>
                </a:gsLst>
                <a:path path="circle">
                  <a:fillToRect l="100000" b="100000"/>
                </a:path>
              </a:gradFill>
              <a:latin typeface="Consolas" panose="020B0609020204030204" charset="0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7441" y="1730375"/>
            <a:ext cx="2443480" cy="275399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331200" y="1854200"/>
            <a:ext cx="1769745" cy="2306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dirty="0"/>
              <a:t>输出结果：</a:t>
            </a:r>
          </a:p>
          <a:p>
            <a:pPr algn="l"/>
            <a:r>
              <a:rPr lang="zh-CN" altLang="en-US" dirty="0"/>
              <a:t>3</a:t>
            </a:r>
          </a:p>
          <a:p>
            <a:pPr algn="l"/>
            <a:r>
              <a:rPr lang="zh-CN" altLang="en-US" dirty="0"/>
              <a:t>prefix is invoked</a:t>
            </a:r>
          </a:p>
          <a:p>
            <a:pPr algn="l"/>
            <a:r>
              <a:rPr lang="zh-CN" altLang="en-US" dirty="0"/>
              <a:t>4</a:t>
            </a:r>
          </a:p>
          <a:p>
            <a:pPr algn="l"/>
            <a:r>
              <a:rPr lang="zh-CN" altLang="en-US" dirty="0"/>
              <a:t>4</a:t>
            </a:r>
          </a:p>
          <a:p>
            <a:pPr algn="l"/>
            <a:r>
              <a:rPr lang="zh-CN" altLang="en-US" dirty="0"/>
              <a:t>suffix is invoked</a:t>
            </a:r>
          </a:p>
          <a:p>
            <a:pPr algn="l"/>
            <a:r>
              <a:rPr lang="zh-CN" altLang="en-US" dirty="0"/>
              <a:t>5</a:t>
            </a:r>
          </a:p>
          <a:p>
            <a:pPr algn="l"/>
            <a:r>
              <a:rPr lang="zh-CN" altLang="en-US" dirty="0"/>
              <a:t>4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015" y="1730375"/>
            <a:ext cx="4692015" cy="4595495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C8163F29-3774-4ABF-8349-F802646B0237}"/>
              </a:ext>
            </a:extLst>
          </p:cNvPr>
          <p:cNvSpPr/>
          <p:nvPr/>
        </p:nvSpPr>
        <p:spPr>
          <a:xfrm>
            <a:off x="5174370" y="5288578"/>
            <a:ext cx="6751955" cy="646331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Ex1: 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重载 </a:t>
            </a: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，可以尝试不同的重载方法，成员或普通函数</a:t>
            </a: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Ex2: 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重载 </a:t>
            </a: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++ , 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要点是要返回 *</a:t>
            </a: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this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51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4"/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cxnSp>
        <p:nvCxnSpPr>
          <p:cNvPr id="34" name="直接连接符 33"/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6"/>
          <p:cNvSpPr txBox="1"/>
          <p:nvPr/>
        </p:nvSpPr>
        <p:spPr>
          <a:xfrm>
            <a:off x="813104" y="1108968"/>
            <a:ext cx="1625296" cy="384260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 </a:t>
            </a:r>
            <a:r>
              <a:rPr lang="zh-CN" altLang="en-US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</a:p>
        </p:txBody>
      </p:sp>
      <p:sp>
        <p:nvSpPr>
          <p:cNvPr id="51" name="学论网-矩形 1"/>
          <p:cNvSpPr/>
          <p:nvPr/>
        </p:nvSpPr>
        <p:spPr>
          <a:xfrm>
            <a:off x="0" y="791845"/>
            <a:ext cx="12192000" cy="73723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lvl="0" algn="ctr"/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latin typeface="Consolas" panose="020B0609020204030204" charset="0"/>
                <a:ea typeface="微软雅黑" panose="020B0503020204020204" pitchFamily="34" charset="-122"/>
              </a:rPr>
              <a:t>注意事项（二）：赋值运算符（复习）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673188" y="1756622"/>
            <a:ext cx="10384644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fontAlgn="auto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dirty="0">
                <a:latin typeface="Consolas" panose="020B0609020204030204" charset="0"/>
                <a:cs typeface="Consolas" panose="020B0609020204030204" charset="0"/>
                <a:sym typeface="+mn-ea"/>
              </a:rPr>
              <a:t>自定义的类会默认有一个缺省的赋值运算符，每个成员变量会直接拷贝值：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5101590" y="2404110"/>
            <a:ext cx="30416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输出结果：</a:t>
            </a:r>
          </a:p>
          <a:p>
            <a:r>
              <a:rPr lang="zh-CN" altLang="en-US"/>
              <a:t>3</a:t>
            </a:r>
          </a:p>
          <a:p>
            <a:r>
              <a:rPr lang="zh-CN" altLang="en-US"/>
              <a:t>3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800" y="2404110"/>
            <a:ext cx="3931285" cy="4232910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D9CAD578-F522-4C04-93FA-468572A18AC1}"/>
              </a:ext>
            </a:extLst>
          </p:cNvPr>
          <p:cNvSpPr/>
          <p:nvPr/>
        </p:nvSpPr>
        <p:spPr>
          <a:xfrm>
            <a:off x="5101590" y="4151233"/>
            <a:ext cx="3260829" cy="36933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Ex3 </a:t>
            </a:r>
            <a:r>
              <a:rPr lang="zh-CN" altLang="en-US" dirty="0">
                <a:solidFill>
                  <a:srgbClr val="FF0000"/>
                </a:solidFill>
              </a:rPr>
              <a:t>：重载 </a:t>
            </a:r>
            <a:r>
              <a:rPr lang="en-US" altLang="zh-CN" dirty="0">
                <a:solidFill>
                  <a:srgbClr val="FF0000"/>
                </a:solidFill>
              </a:rPr>
              <a:t>+= ,</a:t>
            </a:r>
            <a:r>
              <a:rPr lang="zh-CN" altLang="en-US" dirty="0">
                <a:solidFill>
                  <a:srgbClr val="FF0000"/>
                </a:solidFill>
              </a:rPr>
              <a:t> 要点注意返回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51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4"/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cxnSp>
        <p:nvCxnSpPr>
          <p:cNvPr id="34" name="直接连接符 33"/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6"/>
          <p:cNvSpPr txBox="1"/>
          <p:nvPr/>
        </p:nvSpPr>
        <p:spPr>
          <a:xfrm>
            <a:off x="813104" y="1108968"/>
            <a:ext cx="1625296" cy="384260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 </a:t>
            </a:r>
            <a:r>
              <a:rPr lang="zh-CN" altLang="en-US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</a:p>
        </p:txBody>
      </p:sp>
      <p:sp>
        <p:nvSpPr>
          <p:cNvPr id="51" name="学论网-矩形 1"/>
          <p:cNvSpPr/>
          <p:nvPr/>
        </p:nvSpPr>
        <p:spPr>
          <a:xfrm>
            <a:off x="0" y="791845"/>
            <a:ext cx="12192000" cy="73723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lvl="0" algn="ctr"/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latin typeface="Consolas" panose="020B0609020204030204" charset="0"/>
                <a:ea typeface="微软雅黑" panose="020B0503020204020204" pitchFamily="34" charset="-122"/>
              </a:rPr>
              <a:t>注意事项（二）：赋值运算符（复习）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8615045" y="2153920"/>
            <a:ext cx="304165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输出结果：</a:t>
            </a:r>
          </a:p>
          <a:p>
            <a:r>
              <a:rPr lang="zh-CN" altLang="en-US"/>
              <a:t>0 1 2 3 </a:t>
            </a:r>
          </a:p>
          <a:p>
            <a:r>
              <a:rPr lang="zh-CN" altLang="en-US"/>
              <a:t>0 1 2 3</a:t>
            </a:r>
          </a:p>
          <a:p>
            <a:r>
              <a:rPr lang="zh-CN" altLang="en-US"/>
              <a:t>0 -1 -2 -3</a:t>
            </a:r>
          </a:p>
          <a:p>
            <a:r>
              <a:rPr lang="zh-CN" altLang="en-US"/>
              <a:t>0 1 2 3</a:t>
            </a:r>
          </a:p>
          <a:p>
            <a:r>
              <a:rPr lang="zh-CN" altLang="en-US"/>
              <a:t>0 1 2 3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8520" y="2153920"/>
            <a:ext cx="3500755" cy="246253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26D4923-163F-447F-8B8F-19C8B2F90B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7126" y="1663405"/>
            <a:ext cx="10257748" cy="491625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51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4"/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cxnSp>
        <p:nvCxnSpPr>
          <p:cNvPr id="34" name="直接连接符 33"/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6"/>
          <p:cNvSpPr txBox="1"/>
          <p:nvPr/>
        </p:nvSpPr>
        <p:spPr>
          <a:xfrm>
            <a:off x="813104" y="1108968"/>
            <a:ext cx="1625296" cy="384260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 </a:t>
            </a:r>
            <a:r>
              <a:rPr lang="zh-CN" altLang="en-US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</a:p>
        </p:txBody>
      </p:sp>
      <p:sp>
        <p:nvSpPr>
          <p:cNvPr id="51" name="学论网-矩形 1"/>
          <p:cNvSpPr/>
          <p:nvPr/>
        </p:nvSpPr>
        <p:spPr>
          <a:xfrm>
            <a:off x="0" y="791845"/>
            <a:ext cx="12192000" cy="73723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lvl="0" algn="ctr"/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latin typeface="Consolas" panose="020B0609020204030204" charset="0"/>
                <a:ea typeface="微软雅黑" panose="020B0503020204020204" pitchFamily="34" charset="-122"/>
              </a:rPr>
              <a:t>注意事项（三）：移位运算符（复习）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813104" y="1767601"/>
            <a:ext cx="10384644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fontAlgn="auto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dirty="0">
                <a:latin typeface="Consolas" panose="020B0609020204030204" charset="0"/>
                <a:cs typeface="Consolas" panose="020B0609020204030204" charset="0"/>
                <a:sym typeface="+mn-ea"/>
              </a:rPr>
              <a:t>在我们初学</a:t>
            </a:r>
            <a:r>
              <a:rPr lang="en-US" altLang="zh-CN" dirty="0">
                <a:latin typeface="Consolas" panose="020B0609020204030204" charset="0"/>
                <a:cs typeface="Consolas" panose="020B0609020204030204" charset="0"/>
                <a:sym typeface="+mn-ea"/>
              </a:rPr>
              <a:t>C++</a:t>
            </a:r>
            <a:r>
              <a:rPr lang="zh-CN" altLang="en-US" dirty="0">
                <a:latin typeface="Consolas" panose="020B0609020204030204" charset="0"/>
                <a:cs typeface="Consolas" panose="020B0609020204030204" charset="0"/>
                <a:sym typeface="+mn-ea"/>
              </a:rPr>
              <a:t>的时候，可能会有这样一个疑问：</a:t>
            </a:r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Consolas" panose="020B0609020204030204" charset="0"/>
                <a:cs typeface="Consolas" panose="020B0609020204030204" charset="0"/>
                <a:sym typeface="+mn-ea"/>
              </a:rPr>
              <a:t>明明</a:t>
            </a:r>
            <a:r>
              <a:rPr lang="en-US" altLang="zh-CN" dirty="0">
                <a:latin typeface="Consolas" panose="020B0609020204030204" charset="0"/>
                <a:cs typeface="Consolas" panose="020B0609020204030204" charset="0"/>
                <a:sym typeface="+mn-ea"/>
              </a:rPr>
              <a:t> &lt;&lt;, &gt;&gt; </a:t>
            </a:r>
            <a:r>
              <a:rPr lang="zh-CN" altLang="en-US" dirty="0">
                <a:latin typeface="Consolas" panose="020B0609020204030204" charset="0"/>
                <a:cs typeface="Consolas" panose="020B0609020204030204" charset="0"/>
                <a:sym typeface="+mn-ea"/>
              </a:rPr>
              <a:t>是数字的移位运算符，为什么他却可以用来读入</a:t>
            </a:r>
            <a:r>
              <a:rPr lang="en-US" altLang="zh-CN" dirty="0">
                <a:latin typeface="Consolas" panose="020B0609020204030204" charset="0"/>
                <a:cs typeface="Consolas" panose="020B0609020204030204" charset="0"/>
                <a:sym typeface="+mn-ea"/>
              </a:rPr>
              <a:t>cin&gt;&gt;x</a:t>
            </a:r>
            <a:r>
              <a:rPr lang="zh-CN" altLang="en-US" dirty="0">
                <a:latin typeface="Consolas" panose="020B0609020204030204" charset="0"/>
                <a:cs typeface="Consolas" panose="020B0609020204030204" charset="0"/>
                <a:sym typeface="+mn-ea"/>
              </a:rPr>
              <a:t>和输出</a:t>
            </a:r>
            <a:r>
              <a:rPr lang="en-US" altLang="zh-CN" dirty="0">
                <a:latin typeface="Consolas" panose="020B0609020204030204" charset="0"/>
                <a:cs typeface="Consolas" panose="020B0609020204030204" charset="0"/>
                <a:sym typeface="+mn-ea"/>
              </a:rPr>
              <a:t>cout&lt;&lt;x</a:t>
            </a:r>
            <a:r>
              <a:rPr lang="zh-CN" altLang="en-US" dirty="0">
                <a:latin typeface="Consolas" panose="020B0609020204030204" charset="0"/>
                <a:cs typeface="Consolas" panose="020B0609020204030204" charset="0"/>
                <a:sym typeface="+mn-ea"/>
              </a:rPr>
              <a:t>呢</a:t>
            </a:r>
          </a:p>
          <a:p>
            <a:pPr indent="0" fontAlgn="auto">
              <a:lnSpc>
                <a:spcPct val="150000"/>
              </a:lnSpc>
              <a:buFont typeface="Arial" panose="020B0604020202020204" pitchFamily="34" charset="0"/>
              <a:buNone/>
            </a:pPr>
            <a:endParaRPr lang="zh-CN" altLang="en-US" dirty="0"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pPr indent="0" fontAlgn="auto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dirty="0">
                <a:latin typeface="Consolas" panose="020B0609020204030204" charset="0"/>
                <a:cs typeface="Consolas" panose="020B0609020204030204" charset="0"/>
                <a:sym typeface="+mn-ea"/>
              </a:rPr>
              <a:t>现在我们知道了，其实这个就是运算符</a:t>
            </a:r>
            <a:r>
              <a:rPr lang="en-US" altLang="zh-CN" dirty="0">
                <a:latin typeface="Consolas" panose="020B0609020204030204" charset="0"/>
                <a:cs typeface="Consolas" panose="020B0609020204030204" charset="0"/>
                <a:sym typeface="+mn-ea"/>
              </a:rPr>
              <a:t>&lt;&lt;</a:t>
            </a:r>
            <a:r>
              <a:rPr lang="zh-CN" altLang="en-US" dirty="0">
                <a:latin typeface="Consolas" panose="020B0609020204030204" charset="0"/>
                <a:cs typeface="Consolas" panose="020B0609020204030204" charset="0"/>
                <a:sym typeface="+mn-ea"/>
              </a:rPr>
              <a:t>和</a:t>
            </a:r>
            <a:r>
              <a:rPr lang="en-US" altLang="zh-CN" dirty="0">
                <a:latin typeface="Consolas" panose="020B0609020204030204" charset="0"/>
                <a:cs typeface="Consolas" panose="020B0609020204030204" charset="0"/>
                <a:sym typeface="+mn-ea"/>
              </a:rPr>
              <a:t>&gt;&gt;</a:t>
            </a:r>
            <a:r>
              <a:rPr lang="zh-CN" altLang="en-US" dirty="0">
                <a:latin typeface="Consolas" panose="020B0609020204030204" charset="0"/>
                <a:cs typeface="Consolas" panose="020B0609020204030204" charset="0"/>
                <a:sym typeface="+mn-ea"/>
              </a:rPr>
              <a:t>的重载。</a:t>
            </a:r>
          </a:p>
          <a:p>
            <a:pPr indent="0" fontAlgn="auto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dirty="0">
                <a:latin typeface="Consolas" panose="020B0609020204030204" charset="0"/>
                <a:cs typeface="Consolas" panose="020B0609020204030204" charset="0"/>
                <a:sym typeface="+mn-ea"/>
              </a:rPr>
              <a:t>同理，我们也可以对自己定义的类做重载：</a:t>
            </a:r>
          </a:p>
          <a:p>
            <a:pPr indent="0" fontAlgn="auto">
              <a:lnSpc>
                <a:spcPct val="150000"/>
              </a:lnSpc>
              <a:buFont typeface="Arial" panose="020B0604020202020204" pitchFamily="34" charset="0"/>
              <a:buNone/>
            </a:pPr>
            <a:endParaRPr dirty="0">
              <a:latin typeface="Consolas" panose="020B0609020204030204" charset="0"/>
              <a:cs typeface="Consolas" panose="020B060902020403020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6248" y="2739864"/>
            <a:ext cx="4381500" cy="3701415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9C1B41BA-C4CD-4EC3-AB8B-E8ACB5E36A78}"/>
              </a:ext>
            </a:extLst>
          </p:cNvPr>
          <p:cNvSpPr/>
          <p:nvPr/>
        </p:nvSpPr>
        <p:spPr>
          <a:xfrm>
            <a:off x="1625752" y="4760833"/>
            <a:ext cx="3300904" cy="36933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Ex4 </a:t>
            </a:r>
            <a:r>
              <a:rPr lang="zh-CN" altLang="en-US" dirty="0">
                <a:solidFill>
                  <a:srgbClr val="FF0000"/>
                </a:solidFill>
              </a:rPr>
              <a:t>：重载输入</a:t>
            </a:r>
            <a:r>
              <a:rPr lang="en-US" altLang="zh-CN" dirty="0">
                <a:solidFill>
                  <a:srgbClr val="FF0000"/>
                </a:solidFill>
              </a:rPr>
              <a:t> ,</a:t>
            </a:r>
            <a:r>
              <a:rPr lang="zh-CN" altLang="en-US" dirty="0">
                <a:solidFill>
                  <a:srgbClr val="FF0000"/>
                </a:solidFill>
              </a:rPr>
              <a:t> 要点注意返回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51" grpId="0" bldLvl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1850</Words>
  <Application>Microsoft Office PowerPoint</Application>
  <PresentationFormat>宽屏</PresentationFormat>
  <Paragraphs>172</Paragraphs>
  <Slides>11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8" baseType="lpstr">
      <vt:lpstr>等线</vt:lpstr>
      <vt:lpstr>等线 Light</vt:lpstr>
      <vt:lpstr>微软雅黑</vt:lpstr>
      <vt:lpstr>Arial</vt:lpstr>
      <vt:lpstr>Consolas</vt:lpstr>
      <vt:lpstr>Tahoma</vt:lpstr>
      <vt:lpstr>Office 主题​​</vt:lpstr>
      <vt:lpstr>运算符重载（上）之复习篇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运算符重载（上）之复习篇</dc:title>
  <dc:creator>dell</dc:creator>
  <cp:lastModifiedBy>dell</cp:lastModifiedBy>
  <cp:revision>5</cp:revision>
  <dcterms:created xsi:type="dcterms:W3CDTF">2022-04-07T12:58:53Z</dcterms:created>
  <dcterms:modified xsi:type="dcterms:W3CDTF">2022-04-07T14:02:05Z</dcterms:modified>
</cp:coreProperties>
</file>