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627" r:id="rId6"/>
    <p:sldId id="602" r:id="rId7"/>
    <p:sldId id="603" r:id="rId8"/>
    <p:sldId id="604" r:id="rId9"/>
    <p:sldId id="605" r:id="rId10"/>
    <p:sldId id="606" r:id="rId11"/>
    <p:sldId id="631" r:id="rId12"/>
    <p:sldId id="628" r:id="rId13"/>
    <p:sldId id="629" r:id="rId14"/>
    <p:sldId id="630" r:id="rId15"/>
    <p:sldId id="626" r:id="rId16"/>
    <p:sldId id="607" r:id="rId17"/>
    <p:sldId id="608" r:id="rId18"/>
    <p:sldId id="609" r:id="rId19"/>
    <p:sldId id="632" r:id="rId20"/>
    <p:sldId id="621" r:id="rId21"/>
    <p:sldId id="622" r:id="rId22"/>
    <p:sldId id="623" r:id="rId23"/>
    <p:sldId id="633" r:id="rId24"/>
    <p:sldId id="634" r:id="rId25"/>
    <p:sldId id="635" r:id="rId26"/>
    <p:sldId id="610" r:id="rId27"/>
    <p:sldId id="611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4" r:id="rId38"/>
    <p:sldId id="625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723"/>
    <a:srgbClr val="00B050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2016" autoAdjust="0"/>
  </p:normalViewPr>
  <p:slideViewPr>
    <p:cSldViewPr snapToGrid="0">
      <p:cViewPr varScale="1">
        <p:scale>
          <a:sx n="72" d="100"/>
          <a:sy n="72" d="100"/>
        </p:scale>
        <p:origin x="1090" y="1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有四个术语！！！</a:t>
            </a:r>
            <a:endParaRPr lang="en-US" altLang="zh-CN" dirty="0"/>
          </a:p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int</a:t>
            </a:r>
            <a:r>
              <a:rPr lang="zh-CN" altLang="en-US" dirty="0"/>
              <a:t>，*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const *int </a:t>
            </a:r>
            <a:r>
              <a:rPr lang="zh-CN" altLang="en-US" dirty="0"/>
              <a:t>算不同参数类型。 </a:t>
            </a:r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/>
              <a:t>const int </a:t>
            </a:r>
            <a:r>
              <a:rPr lang="zh-CN" altLang="en-US" dirty="0"/>
              <a:t>算相同参数类型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int</a:t>
            </a:r>
            <a:r>
              <a:rPr lang="zh-CN" altLang="en-US" dirty="0"/>
              <a:t>，*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const *int </a:t>
            </a:r>
            <a:r>
              <a:rPr lang="zh-CN" altLang="en-US" dirty="0"/>
              <a:t>算不同参数类型。 </a:t>
            </a:r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/>
              <a:t>const int </a:t>
            </a:r>
            <a:r>
              <a:rPr lang="zh-CN" altLang="en-US" dirty="0"/>
              <a:t>算相同参数类型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int</a:t>
            </a:r>
            <a:r>
              <a:rPr lang="zh-CN" altLang="en-US" dirty="0"/>
              <a:t>，*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const *int </a:t>
            </a:r>
            <a:r>
              <a:rPr lang="zh-CN" altLang="en-US" dirty="0"/>
              <a:t>算不同参数类型。 </a:t>
            </a:r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/>
              <a:t>const int </a:t>
            </a:r>
            <a:r>
              <a:rPr lang="zh-CN" altLang="en-US" dirty="0"/>
              <a:t>算相同参数类型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在继承中，使用 </a:t>
            </a:r>
            <a:r>
              <a:rPr lang="en-US" altLang="zh-CN" dirty="0"/>
              <a:t>using </a:t>
            </a:r>
            <a:r>
              <a:rPr lang="zh-CN" altLang="en-US" dirty="0"/>
              <a:t>关键的三种应用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）恢复访问控制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）屏蔽访问控制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）继承基类构造函数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 </a:t>
            </a:r>
            <a:r>
              <a:rPr lang="zh-CN" altLang="en-US" dirty="0"/>
              <a:t>公有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- </a:t>
            </a:r>
            <a:r>
              <a:rPr lang="zh-CN" altLang="en-US" dirty="0"/>
              <a:t>私有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* 保护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Point </a:t>
            </a:r>
            <a:r>
              <a:rPr lang="zh-CN" altLang="en-US" dirty="0"/>
              <a:t>继承？添加了 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CIRCLE </a:t>
            </a:r>
            <a:r>
              <a:rPr lang="zh-CN" altLang="en-US" dirty="0"/>
              <a:t>继承？修改了？添加了？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运算符重载是全局的，并不属于类的成员。只有是否匹配问题。这里，编译器将 </a:t>
            </a:r>
            <a:r>
              <a:rPr lang="en-US" altLang="zh-CN" dirty="0" err="1"/>
              <a:t>Mystring</a:t>
            </a:r>
            <a:r>
              <a:rPr lang="en-US" altLang="zh-CN" dirty="0"/>
              <a:t> </a:t>
            </a:r>
            <a:r>
              <a:rPr lang="zh-CN" altLang="en-US" dirty="0"/>
              <a:t>向下类型转换 为 </a:t>
            </a:r>
            <a:r>
              <a:rPr lang="en-US" altLang="zh-CN" dirty="0"/>
              <a:t>string</a:t>
            </a:r>
            <a:r>
              <a:rPr lang="zh-CN" altLang="en-US" dirty="0"/>
              <a:t>，所以得到了输出。（见下一节课，类型兼容）</a:t>
            </a:r>
            <a:endParaRPr lang="en-US" altLang="zh-CN" dirty="0"/>
          </a:p>
          <a:p>
            <a:r>
              <a:rPr lang="zh-CN" altLang="en-US" dirty="0"/>
              <a:t>其中 </a:t>
            </a:r>
            <a:r>
              <a:rPr lang="en-US" altLang="zh-CN" dirty="0"/>
              <a:t>= </a:t>
            </a:r>
            <a:r>
              <a:rPr lang="zh-CN" altLang="en-US" dirty="0"/>
              <a:t>运算，类没有实现则编译给出默认实现。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Unified Modeling Language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统一建模语言） 类图中类的属性、操作中的可见性使用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、－分别表示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，包含类名，属性和操作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注：这里更建议将 </a:t>
            </a:r>
            <a:r>
              <a:rPr lang="en-US" altLang="zh-CN" dirty="0"/>
              <a:t>zone</a:t>
            </a:r>
            <a:r>
              <a:rPr lang="zh-CN" altLang="en-US" dirty="0"/>
              <a:t>（</a:t>
            </a:r>
            <a:r>
              <a:rPr lang="en-US" altLang="zh-CN" sz="1200" dirty="0" err="1">
                <a:latin typeface="Consolas" panose="020B0609020204030204" pitchFamily="49" charset="0"/>
              </a:rPr>
              <a:t>initZone</a:t>
            </a:r>
            <a:r>
              <a:rPr lang="zh-CN" altLang="en-US" dirty="0"/>
              <a:t>）加入初始化器列表中，更加有</a:t>
            </a:r>
            <a:r>
              <a:rPr lang="en-US" altLang="zh-CN" dirty="0"/>
              <a:t>C++</a:t>
            </a:r>
            <a:r>
              <a:rPr lang="zh-CN" altLang="en-US" dirty="0"/>
              <a:t>风格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继承和派生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615900" y="5607433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：姓名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7772400" y="5607433"/>
            <a:ext cx="2837587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49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44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派生与成员函数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1438"/>
            <a:ext cx="11181522" cy="4784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重载（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overload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具有相同的作用域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同一个类定义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函数名字相同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参数类型</a:t>
            </a:r>
            <a:r>
              <a:rPr lang="en-US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包括</a:t>
            </a:r>
            <a:r>
              <a:rPr lang="en-US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指针或引用</a:t>
            </a:r>
            <a:r>
              <a:rPr lang="en-US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，顺序 或 数目不同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覆盖（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override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基类函数定义（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后面课程讲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隐藏（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overwrite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屏蔽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基类的函数定义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30000"/>
              </a:lnSpc>
              <a:buAutoNum type="arabicParenBoth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派生类的函数与基类的函数同名，但是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参数列表有所差异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30000"/>
              </a:lnSpc>
              <a:buAutoNum type="arabicParenBoth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派生类的函数与基类的函数同名，参数列表也相同，但是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基类函数没有</a:t>
            </a:r>
            <a:r>
              <a:rPr lang="en-US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virtual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没有被覆盖或隐藏的基类函数，包括在基类中重载的函数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重载和隐藏的区别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1438"/>
            <a:ext cx="11181522" cy="4784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Time::Set(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int,int,int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ExtTime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::Set(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int,int,int,ZoneType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一个类中定义，则是重载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的函数签名不一样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同名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函数出现在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Derived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中，且满足特征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(1)(2)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ExtTime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案例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满足特征（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ExtTime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案例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Write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满足特征（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所以，它们都属于隐藏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6560" y="1565275"/>
            <a:ext cx="5500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int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int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const *int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算不同参数类型。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int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const int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算相同参数类型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Base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类成员函数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Derived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类中被隐藏与显式调用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1438"/>
            <a:ext cx="11181522" cy="4784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阅读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97~109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行代码，关于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ExtTime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::Set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ExtTime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::Write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的定义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Derived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IndirectDerived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调用被隐藏的函数成员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Base::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HidenFun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(...)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this-&gt; Base::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HidenFun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(...)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阅读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134~137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行代码，关于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Client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client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Derived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类对象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调用被隐藏的函数成员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d.Base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HidenFun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(...)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pd-&gt; Base::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HidenFun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(...)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 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116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行，插入语句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time1.Set(1,1,1);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解释报告的编译错误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隐藏的应用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30526" y="1450769"/>
            <a:ext cx="10928074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利用隐藏，</a:t>
            </a:r>
            <a:r>
              <a:rPr lang="zh-CN" altLang="en-US" sz="20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在派生函数中修改成员函数的功能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，如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Write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利用隐藏，</a:t>
            </a:r>
            <a:r>
              <a:rPr lang="zh-CN" altLang="en-US" sz="20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赋予派生类成员函数新的功能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74643" y="2261637"/>
            <a:ext cx="8928100" cy="206210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 IMPLEMENTATION FILE ( time.cpp 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Time::Set( int hours, int minutes, int seconds 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hrs</a:t>
            </a:r>
            <a:r>
              <a:rPr lang="en-US" altLang="zh-CN" sz="1600" dirty="0">
                <a:latin typeface="Consolas" panose="020B0609020204030204" pitchFamily="49" charset="0"/>
              </a:rPr>
              <a:t> = hours;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mins = minutes;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secs = seconds;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74643" y="4370250"/>
            <a:ext cx="8928100" cy="181588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  IMPLEMENTATION FILE ( Exttime.cpp 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ExtTime</a:t>
            </a:r>
            <a:r>
              <a:rPr lang="en-US" altLang="zh-CN" sz="1600" dirty="0">
                <a:latin typeface="Consolas" panose="020B0609020204030204" pitchFamily="49" charset="0"/>
              </a:rPr>
              <a:t>::Set( int hours, int minutes, int seconds,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  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ZoneType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timeZone</a:t>
            </a:r>
            <a:r>
              <a:rPr lang="en-US" altLang="zh-CN" sz="1600" dirty="0">
                <a:latin typeface="Consolas" panose="020B0609020204030204" pitchFamily="49" charset="0"/>
              </a:rPr>
              <a:t> 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Time::Set(hours, minutes, seconds);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zone = </a:t>
            </a:r>
            <a:r>
              <a:rPr lang="en-US" altLang="zh-CN" sz="1600" dirty="0" err="1">
                <a:latin typeface="Consolas" panose="020B0609020204030204" pitchFamily="49" charset="0"/>
              </a:rPr>
              <a:t>timeZone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继承中的对象访问举例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42292" y="1653760"/>
            <a:ext cx="3875433" cy="278582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BASE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public: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BASE(int p1, int p2);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int inc1();	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int inc2();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void display();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private: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int mem1, mem2;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974501" y="1653760"/>
            <a:ext cx="6589678" cy="360759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“</a:t>
            </a:r>
            <a:r>
              <a:rPr lang="en-US" altLang="zh-CN" sz="1600" dirty="0" err="1">
                <a:latin typeface="Consolas" panose="020B0609020204030204" pitchFamily="49" charset="0"/>
              </a:rPr>
              <a:t>base.h</a:t>
            </a:r>
            <a:r>
              <a:rPr lang="en-US" altLang="zh-CN" sz="1600" dirty="0">
                <a:latin typeface="Consolas" panose="020B0609020204030204" pitchFamily="49" charset="0"/>
              </a:rPr>
              <a:t>”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DERIVED 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 BASE{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public:	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DERIVED(int x1, int x2, int x3, int x4, int x5); 	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inc1() ;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int inc3( ) 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void display( ) ;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private:         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int mem3;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BASE mem4;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34688" y="2733135"/>
            <a:ext cx="1297433" cy="369332"/>
            <a:chOff x="9988996" y="1967345"/>
            <a:chExt cx="438584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0131064" y="1967345"/>
              <a:ext cx="2965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被继承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11" idx="1"/>
            </p:cNvCxnSpPr>
            <p:nvPr/>
          </p:nvCxnSpPr>
          <p:spPr>
            <a:xfrm flipH="1">
              <a:off x="9988996" y="2152011"/>
              <a:ext cx="142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8186301" y="3654462"/>
            <a:ext cx="3265922" cy="369332"/>
            <a:chOff x="9988996" y="1967345"/>
            <a:chExt cx="1104012" cy="369332"/>
          </a:xfrm>
        </p:grpSpPr>
        <p:sp>
          <p:nvSpPr>
            <p:cNvPr id="14" name="文本框 13"/>
            <p:cNvSpPr txBox="1"/>
            <p:nvPr/>
          </p:nvSpPr>
          <p:spPr>
            <a:xfrm>
              <a:off x="10131064" y="1967345"/>
              <a:ext cx="96194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隐藏（规则</a:t>
              </a:r>
              <a:r>
                <a:rPr lang="en-US" altLang="zh-CN" dirty="0"/>
                <a:t>2</a:t>
              </a:r>
              <a:r>
                <a:rPr lang="zh-CN" altLang="en-US" dirty="0"/>
                <a:t>），修改定义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14" idx="1"/>
            </p:cNvCxnSpPr>
            <p:nvPr/>
          </p:nvCxnSpPr>
          <p:spPr>
            <a:xfrm flipH="1">
              <a:off x="9988996" y="2152011"/>
              <a:ext cx="142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7481448" y="3288960"/>
            <a:ext cx="2233105" cy="369332"/>
            <a:chOff x="9750732" y="1967345"/>
            <a:chExt cx="754879" cy="369332"/>
          </a:xfrm>
        </p:grpSpPr>
        <p:sp>
          <p:nvSpPr>
            <p:cNvPr id="17" name="文本框 16"/>
            <p:cNvSpPr txBox="1"/>
            <p:nvPr/>
          </p:nvSpPr>
          <p:spPr>
            <a:xfrm>
              <a:off x="10131064" y="1967345"/>
              <a:ext cx="3745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新添成员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17" idx="1"/>
            </p:cNvCxnSpPr>
            <p:nvPr/>
          </p:nvCxnSpPr>
          <p:spPr>
            <a:xfrm flipH="1">
              <a:off x="9750732" y="2152011"/>
              <a:ext cx="380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7152796" y="4632851"/>
            <a:ext cx="4079766" cy="369332"/>
            <a:chOff x="9750732" y="1967345"/>
            <a:chExt cx="1379124" cy="369332"/>
          </a:xfrm>
        </p:grpSpPr>
        <p:sp>
          <p:nvSpPr>
            <p:cNvPr id="20" name="文本框 19"/>
            <p:cNvSpPr txBox="1"/>
            <p:nvPr/>
          </p:nvSpPr>
          <p:spPr>
            <a:xfrm>
              <a:off x="10131064" y="1967345"/>
              <a:ext cx="9987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类成员（注意初始化方法）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20" idx="1"/>
            </p:cNvCxnSpPr>
            <p:nvPr/>
          </p:nvCxnSpPr>
          <p:spPr>
            <a:xfrm flipH="1">
              <a:off x="9750732" y="2152011"/>
              <a:ext cx="380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7626898" y="2451312"/>
            <a:ext cx="2913128" cy="369332"/>
            <a:chOff x="9911010" y="1967345"/>
            <a:chExt cx="984755" cy="369332"/>
          </a:xfrm>
        </p:grpSpPr>
        <p:sp>
          <p:nvSpPr>
            <p:cNvPr id="24" name="文本框 23"/>
            <p:cNvSpPr txBox="1"/>
            <p:nvPr/>
          </p:nvSpPr>
          <p:spPr>
            <a:xfrm>
              <a:off x="10131064" y="1967345"/>
              <a:ext cx="76470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没有默认构造！！！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24" idx="1"/>
            </p:cNvCxnSpPr>
            <p:nvPr/>
          </p:nvCxnSpPr>
          <p:spPr>
            <a:xfrm flipH="1">
              <a:off x="9911010" y="2152011"/>
              <a:ext cx="220054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继承中的对象访问举例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9429" y="1522954"/>
            <a:ext cx="4824620" cy="386920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“</a:t>
            </a:r>
            <a:r>
              <a:rPr lang="en-US" altLang="zh-CN" sz="1600" dirty="0" err="1">
                <a:latin typeface="Consolas" panose="020B0609020204030204" pitchFamily="49" charset="0"/>
              </a:rPr>
              <a:t>BASE.h</a:t>
            </a:r>
            <a:r>
              <a:rPr lang="en-US" altLang="zh-CN" sz="1600" dirty="0">
                <a:latin typeface="Consolas" panose="020B0609020204030204" pitchFamily="49" charset="0"/>
              </a:rPr>
              <a:t>”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BASE::BASE(int p1, int p2)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 mem1 = p1; mem2 = p2;}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int BASE::inc1() { return ++mem1;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int BASE::inc2() { return ++mem2;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BASE::display()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 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"mem1 = “ &lt;&lt; mem1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  &lt;&lt; ", mem2 = “ &lt;&lt; mem2 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203963" y="1522954"/>
            <a:ext cx="8532813" cy="4032386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#include “</a:t>
            </a:r>
            <a:r>
              <a:rPr lang="en-US" altLang="zh-CN" sz="1600" dirty="0" err="1"/>
              <a:t>Derived.h</a:t>
            </a:r>
            <a:r>
              <a:rPr lang="en-US" altLang="zh-CN" sz="1600" dirty="0"/>
              <a:t>”</a:t>
            </a: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DERIVED::DERIVED(int x1, int x2, int x3, int x4, int x5): 			      BASE(x1,x2), mem4(x3,x4)</a:t>
            </a: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{ mem3 = x5 ; }</a:t>
            </a: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int DERIVED::inc1() { return  BASE::inc1();}</a:t>
            </a: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int DERIVED::inc3( ) { return ++mem3 ; }</a:t>
            </a: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void DERIVED::display( ) </a:t>
            </a: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{	BASE::display();</a:t>
            </a: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	mem4.display();</a:t>
            </a: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&lt;&lt;"mem3 = "&lt;&lt;mem3&lt;&lt;"\n";     }</a:t>
            </a:r>
            <a:endParaRPr lang="en-US" altLang="zh-CN" sz="1600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8111835" y="2076691"/>
            <a:ext cx="3048305" cy="369332"/>
            <a:chOff x="9865315" y="1967345"/>
            <a:chExt cx="1030449" cy="369332"/>
          </a:xfrm>
        </p:grpSpPr>
        <p:sp>
          <p:nvSpPr>
            <p:cNvPr id="9" name="文本框 8"/>
            <p:cNvSpPr txBox="1"/>
            <p:nvPr/>
          </p:nvSpPr>
          <p:spPr>
            <a:xfrm>
              <a:off x="10131064" y="1967345"/>
              <a:ext cx="764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基类，类成员初始化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9" idx="1"/>
            </p:cNvCxnSpPr>
            <p:nvPr/>
          </p:nvCxnSpPr>
          <p:spPr>
            <a:xfrm flipH="1">
              <a:off x="9865315" y="2152011"/>
              <a:ext cx="265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497780" y="2442874"/>
            <a:ext cx="4245749" cy="369332"/>
            <a:chOff x="9865315" y="1967345"/>
            <a:chExt cx="1435233" cy="369332"/>
          </a:xfrm>
        </p:grpSpPr>
        <p:sp>
          <p:nvSpPr>
            <p:cNvPr id="14" name="文本框 13"/>
            <p:cNvSpPr txBox="1"/>
            <p:nvPr/>
          </p:nvSpPr>
          <p:spPr>
            <a:xfrm>
              <a:off x="10131064" y="1967345"/>
              <a:ext cx="116948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基类，类成员</a:t>
              </a:r>
              <a:r>
                <a:rPr lang="zh-CN" altLang="en-US" dirty="0">
                  <a:solidFill>
                    <a:srgbClr val="FF0000"/>
                  </a:solidFill>
                </a:rPr>
                <a:t>不能在这里初始化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4" idx="1"/>
            </p:cNvCxnSpPr>
            <p:nvPr/>
          </p:nvCxnSpPr>
          <p:spPr>
            <a:xfrm flipH="1">
              <a:off x="9865315" y="2152011"/>
              <a:ext cx="265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8111820" y="4321127"/>
            <a:ext cx="3026427" cy="645160"/>
            <a:chOff x="9865315" y="1967345"/>
            <a:chExt cx="1023054" cy="645160"/>
          </a:xfrm>
        </p:grpSpPr>
        <p:sp>
          <p:nvSpPr>
            <p:cNvPr id="17" name="文本框 16"/>
            <p:cNvSpPr txBox="1"/>
            <p:nvPr/>
          </p:nvSpPr>
          <p:spPr>
            <a:xfrm>
              <a:off x="10131064" y="1967345"/>
              <a:ext cx="757305" cy="645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highlight>
                    <a:srgbClr val="FFFF00"/>
                  </a:highlight>
                </a:rPr>
                <a:t>被隐藏函数成员调用</a:t>
              </a:r>
              <a:endParaRPr lang="zh-CN" altLang="en-US" dirty="0">
                <a:highlight>
                  <a:srgbClr val="FFFF00"/>
                </a:highlight>
              </a:endParaRPr>
            </a:p>
            <a:p>
              <a:r>
                <a:rPr lang="zh-CN" altLang="en-US" dirty="0">
                  <a:highlight>
                    <a:srgbClr val="FFFF00"/>
                  </a:highlight>
                </a:rPr>
                <a:t>故必加域作用符</a:t>
              </a:r>
              <a:endParaRPr lang="zh-CN" altLang="en-US" dirty="0">
                <a:highlight>
                  <a:srgbClr val="FFFF00"/>
                </a:highlight>
              </a:endParaRPr>
            </a:p>
          </p:txBody>
        </p:sp>
        <p:cxnSp>
          <p:nvCxnSpPr>
            <p:cNvPr id="18" name="直接箭头连接符 17"/>
            <p:cNvCxnSpPr>
              <a:stCxn id="17" idx="1"/>
            </p:cNvCxnSpPr>
            <p:nvPr/>
          </p:nvCxnSpPr>
          <p:spPr>
            <a:xfrm flipH="1">
              <a:off x="9865315" y="2289806"/>
              <a:ext cx="265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继承中的对象访问举例（存储结构）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4345" y="1222693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74251" y="1292088"/>
            <a:ext cx="4337602" cy="233955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“</a:t>
            </a:r>
            <a:r>
              <a:rPr lang="en-US" altLang="zh-CN" sz="1600" dirty="0" err="1">
                <a:latin typeface="Consolas" panose="020B0609020204030204" pitchFamily="49" charset="0"/>
              </a:rPr>
              <a:t>Derived.h</a:t>
            </a:r>
            <a:r>
              <a:rPr lang="en-US" altLang="zh-CN" sz="1600" dirty="0">
                <a:latin typeface="Consolas" panose="020B0609020204030204" pitchFamily="49" charset="0"/>
              </a:rPr>
              <a:t>”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int main()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	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DERIVED obj( 17, 18, 1, 2, -5);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obj.inc1();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err="1">
                <a:latin typeface="Consolas" panose="020B0609020204030204" pitchFamily="49" charset="0"/>
              </a:rPr>
              <a:t>obj.display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return 0;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011794" y="1432615"/>
            <a:ext cx="396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mem1 = 18, mem2 = 18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mem1 = 1, mem2 = 2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mem3 = -5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grpSp>
        <p:nvGrpSpPr>
          <p:cNvPr id="13" name="Group 4"/>
          <p:cNvGrpSpPr/>
          <p:nvPr/>
        </p:nvGrpSpPr>
        <p:grpSpPr bwMode="auto">
          <a:xfrm>
            <a:off x="5433598" y="3826221"/>
            <a:ext cx="5329237" cy="2084387"/>
            <a:chOff x="0" y="0"/>
            <a:chExt cx="2880" cy="1313"/>
          </a:xfrm>
        </p:grpSpPr>
        <p:grpSp>
          <p:nvGrpSpPr>
            <p:cNvPr id="14" name="Group 5"/>
            <p:cNvGrpSpPr/>
            <p:nvPr/>
          </p:nvGrpSpPr>
          <p:grpSpPr bwMode="auto">
            <a:xfrm>
              <a:off x="0" y="0"/>
              <a:ext cx="2880" cy="1313"/>
              <a:chOff x="0" y="0"/>
              <a:chExt cx="2880" cy="1313"/>
            </a:xfrm>
          </p:grpSpPr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Tahoma" panose="020B0604030504040204" pitchFamily="34" charset="0"/>
                  </a:rPr>
                  <a:t>obj</a:t>
                </a:r>
                <a:endParaRPr lang="en-US" altLang="zh-CN" sz="2000">
                  <a:latin typeface="Tahoma" panose="020B0604030504040204" pitchFamily="34" charset="0"/>
                </a:endParaRPr>
              </a:p>
            </p:txBody>
          </p:sp>
          <p:sp>
            <p:nvSpPr>
              <p:cNvPr id="21" name="Text Box 7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480" cy="13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18</a:t>
                </a:r>
                <a:endParaRPr lang="en-US" altLang="zh-CN" sz="200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Tahoma" panose="020B0604030504040204" pitchFamily="34" charset="0"/>
                  </a:rPr>
                  <a:t>18</a:t>
                </a:r>
                <a:endParaRPr lang="en-US" altLang="zh-CN" sz="2000">
                  <a:latin typeface="Tahoma" panose="020B060403050404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Tahoma" panose="020B0604030504040204" pitchFamily="34" charset="0"/>
                  </a:rPr>
                  <a:t>-5</a:t>
                </a:r>
                <a:endParaRPr lang="en-US" altLang="zh-CN" sz="2000">
                  <a:latin typeface="Tahoma" panose="020B060403050404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Tahoma" panose="020B0604030504040204" pitchFamily="34" charset="0"/>
                  </a:rPr>
                  <a:t>1</a:t>
                </a:r>
                <a:endParaRPr lang="en-US" altLang="zh-CN" sz="2000">
                  <a:latin typeface="Tahoma" panose="020B060403050404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Tahoma" panose="020B0604030504040204" pitchFamily="34" charset="0"/>
                  </a:rPr>
                  <a:t>2</a:t>
                </a:r>
                <a:endParaRPr lang="en-US" altLang="zh-CN" sz="2000">
                  <a:latin typeface="Tahoma" panose="020B0604030504040204" pitchFamily="34" charset="0"/>
                </a:endParaRP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816" y="0"/>
                <a:ext cx="2064" cy="1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mem1	    </a:t>
                </a:r>
                <a:r>
                  <a:rPr lang="zh-CN" altLang="en-US" sz="2000" dirty="0">
                    <a:latin typeface="Tahoma" panose="020B0604030504040204" pitchFamily="34" charset="0"/>
                  </a:rPr>
                  <a:t>从基类继承</a:t>
                </a:r>
                <a:endParaRPr lang="zh-CN" altLang="en-US" sz="2000" dirty="0">
                  <a:latin typeface="Tahoma" panose="020B060403050404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mem2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mem3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mem4.mem1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mem4.mem2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5" name="AutoShape 9"/>
            <p:cNvSpPr/>
            <p:nvPr/>
          </p:nvSpPr>
          <p:spPr bwMode="auto">
            <a:xfrm>
              <a:off x="1488" y="96"/>
              <a:ext cx="192" cy="288"/>
            </a:xfrm>
            <a:prstGeom prst="rightBrace">
              <a:avLst>
                <a:gd name="adj1" fmla="val 12500"/>
                <a:gd name="adj2" fmla="val 18403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zh-CN" sz="2200" b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36" y="2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36" y="4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36" y="7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36" y="10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7"/>
          <p:cNvGrpSpPr/>
          <p:nvPr/>
        </p:nvGrpSpPr>
        <p:grpSpPr bwMode="auto">
          <a:xfrm>
            <a:off x="864773" y="3826221"/>
            <a:ext cx="5360987" cy="2084387"/>
            <a:chOff x="0" y="0"/>
            <a:chExt cx="2880" cy="1313"/>
          </a:xfrm>
        </p:grpSpPr>
        <p:grpSp>
          <p:nvGrpSpPr>
            <p:cNvPr id="25" name="Group 18"/>
            <p:cNvGrpSpPr/>
            <p:nvPr/>
          </p:nvGrpSpPr>
          <p:grpSpPr bwMode="auto">
            <a:xfrm>
              <a:off x="0" y="0"/>
              <a:ext cx="2880" cy="1313"/>
              <a:chOff x="0" y="0"/>
              <a:chExt cx="2880" cy="1313"/>
            </a:xfrm>
          </p:grpSpPr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>
                    <a:latin typeface="Tahoma" panose="020B0604030504040204" pitchFamily="34" charset="0"/>
                  </a:rPr>
                  <a:t>obj</a:t>
                </a:r>
                <a:endParaRPr lang="en-US" altLang="zh-CN" sz="2000"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Text Box 20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480" cy="13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17</a:t>
                </a:r>
                <a:endParaRPr lang="en-US" altLang="zh-CN" sz="2000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18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-5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1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2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Text Box 21"/>
              <p:cNvSpPr txBox="1">
                <a:spLocks noChangeArrowheads="1"/>
              </p:cNvSpPr>
              <p:nvPr/>
            </p:nvSpPr>
            <p:spPr bwMode="auto">
              <a:xfrm>
                <a:off x="816" y="0"/>
                <a:ext cx="2064" cy="1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mem1	       </a:t>
                </a:r>
                <a:r>
                  <a:rPr lang="zh-CN" altLang="en-US" sz="2000" dirty="0">
                    <a:latin typeface="Tahoma" panose="020B0604030504040204" pitchFamily="34" charset="0"/>
                  </a:rPr>
                  <a:t>从基类继承</a:t>
                </a:r>
                <a:endParaRPr lang="zh-CN" altLang="en-US" sz="2000" dirty="0">
                  <a:latin typeface="Tahoma" panose="020B060403050404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mem2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mem3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mem4.mem1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000" dirty="0">
                    <a:latin typeface="Tahoma" panose="020B0604030504040204" pitchFamily="34" charset="0"/>
                  </a:rPr>
                  <a:t>mem4.mem2</a:t>
                </a:r>
                <a:endParaRPr lang="en-US" altLang="zh-CN" sz="2000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6" name="AutoShape 22"/>
            <p:cNvSpPr/>
            <p:nvPr/>
          </p:nvSpPr>
          <p:spPr bwMode="auto">
            <a:xfrm>
              <a:off x="1488" y="96"/>
              <a:ext cx="192" cy="288"/>
            </a:xfrm>
            <a:prstGeom prst="rightBrace">
              <a:avLst>
                <a:gd name="adj1" fmla="val 12500"/>
                <a:gd name="adj2" fmla="val 18403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0000"/>
                </a:buClr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zh-CN" sz="2200" b="0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36" y="2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36" y="4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36" y="7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36" y="10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1185448" y="6088408"/>
            <a:ext cx="350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200">
                <a:latin typeface="Tahoma" panose="020B0604030504040204" pitchFamily="34" charset="0"/>
              </a:rPr>
              <a:t>执行</a:t>
            </a:r>
            <a:r>
              <a:rPr lang="en-US" altLang="zh-CN" sz="2200">
                <a:latin typeface="Tahoma" panose="020B0604030504040204" pitchFamily="34" charset="0"/>
              </a:rPr>
              <a:t>DERIVED obj( 17, 18, 1, 2, -5);</a:t>
            </a:r>
            <a:r>
              <a:rPr lang="zh-CN" altLang="en-US" sz="2200">
                <a:latin typeface="Tahoma" panose="020B0604030504040204" pitchFamily="34" charset="0"/>
              </a:rPr>
              <a:t>之后</a:t>
            </a:r>
            <a:endParaRPr lang="zh-CN" altLang="en-US" sz="2200">
              <a:latin typeface="Tahoma" panose="020B0604030504040204" pitchFamily="34" charset="0"/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6151148" y="6275733"/>
            <a:ext cx="3154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200">
                <a:latin typeface="Tahoma" panose="020B0604030504040204" pitchFamily="34" charset="0"/>
              </a:rPr>
              <a:t>执行</a:t>
            </a:r>
            <a:r>
              <a:rPr lang="en-US" altLang="zh-CN" sz="2200">
                <a:latin typeface="Tahoma" panose="020B0604030504040204" pitchFamily="34" charset="0"/>
              </a:rPr>
              <a:t>obj.inc1();</a:t>
            </a:r>
            <a:r>
              <a:rPr lang="zh-CN" altLang="en-US" sz="2200">
                <a:latin typeface="Tahoma" panose="020B0604030504040204" pitchFamily="34" charset="0"/>
              </a:rPr>
              <a:t>之后</a:t>
            </a:r>
            <a:endParaRPr lang="zh-CN" altLang="en-US" sz="220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88025" y="29116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88025" y="99788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88025" y="170460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88025" y="241131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592925" y="29116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继承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派生的概念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592925" y="99788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语法与访问控制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592925" y="170460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构造与析构顺序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592925" y="241131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派生与构造函数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>
          <a:xfrm>
            <a:off x="5488025" y="311803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圆角矩形 61"/>
          <p:cNvSpPr/>
          <p:nvPr/>
        </p:nvSpPr>
        <p:spPr>
          <a:xfrm>
            <a:off x="6592925" y="311803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派生与成员函数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圆角矩形 7"/>
          <p:cNvSpPr/>
          <p:nvPr/>
        </p:nvSpPr>
        <p:spPr>
          <a:xfrm>
            <a:off x="5488025" y="382474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06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8" name="圆角矩形 61"/>
          <p:cNvSpPr/>
          <p:nvPr/>
        </p:nvSpPr>
        <p:spPr>
          <a:xfrm>
            <a:off x="6592925" y="382474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</a:rPr>
              <a:t>改变访问控制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圆角矩形 7"/>
          <p:cNvSpPr/>
          <p:nvPr/>
        </p:nvSpPr>
        <p:spPr>
          <a:xfrm>
            <a:off x="5488025" y="453146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07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圆角矩形 61"/>
          <p:cNvSpPr/>
          <p:nvPr/>
        </p:nvSpPr>
        <p:spPr>
          <a:xfrm>
            <a:off x="6592925" y="453146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类型兼容性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圆角矩形 7"/>
          <p:cNvSpPr/>
          <p:nvPr/>
        </p:nvSpPr>
        <p:spPr>
          <a:xfrm>
            <a:off x="5488025" y="523818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08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圆角矩形 61"/>
          <p:cNvSpPr/>
          <p:nvPr/>
        </p:nvSpPr>
        <p:spPr>
          <a:xfrm>
            <a:off x="6592925" y="523818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类的类型转换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圆角矩形 7"/>
          <p:cNvSpPr/>
          <p:nvPr/>
        </p:nvSpPr>
        <p:spPr>
          <a:xfrm>
            <a:off x="5488025" y="594489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09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圆角矩形 61"/>
          <p:cNvSpPr/>
          <p:nvPr/>
        </p:nvSpPr>
        <p:spPr>
          <a:xfrm>
            <a:off x="6592925" y="594489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多重继承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恢复访问控制方式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48146" y="1513785"/>
            <a:ext cx="8299450" cy="5113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基类中的</a:t>
            </a:r>
            <a:r>
              <a:rPr lang="en-US" altLang="zh-CN" sz="2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protected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成员，因使用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protected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private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继承访问控制而导致在派生类中的访问方式发生改变，可以使用</a:t>
            </a:r>
            <a:r>
              <a:rPr lang="zh-CN" altLang="en-US" sz="2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“访问声明”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恢复为</a:t>
            </a:r>
            <a:r>
              <a:rPr lang="zh-CN" altLang="en-US" sz="25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原来的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访问控制方式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访问声明的形式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  <a:buFontTx/>
              <a:buNone/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25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基类名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成员名；（</a:t>
            </a:r>
            <a:r>
              <a:rPr lang="zh-CN" altLang="en-US" sz="25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放于适当的成员访问控制后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使用情景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在派生类中希望大多数继承成员为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protected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</a:rPr>
              <a:t>private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，只有少数希望保持为基类原来的访问控制方式。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恢复访问控制方式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67095" y="1677366"/>
            <a:ext cx="4729852" cy="369331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BASE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void </a:t>
            </a:r>
            <a:r>
              <a:rPr lang="en-US" altLang="zh-CN" sz="1800" dirty="0" err="1">
                <a:latin typeface="Consolas" panose="020B0609020204030204" pitchFamily="49" charset="0"/>
              </a:rPr>
              <a:t>set_i</a:t>
            </a:r>
            <a:r>
              <a:rPr lang="en-US" altLang="zh-CN" sz="1800" dirty="0">
                <a:latin typeface="Consolas" panose="020B0609020204030204" pitchFamily="49" charset="0"/>
              </a:rPr>
              <a:t>(int x)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= x;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int </a:t>
            </a:r>
            <a:r>
              <a:rPr lang="en-US" altLang="zh-CN" sz="1800" dirty="0" err="1">
                <a:latin typeface="Consolas" panose="020B0609020204030204" pitchFamily="49" charset="0"/>
              </a:rPr>
              <a:t>get_i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 return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protected: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int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696857" y="1677366"/>
            <a:ext cx="5145313" cy="424731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DERIVED: private BASE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using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BASE::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set_i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访问声明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latin typeface="Consolas" panose="020B0609020204030204" pitchFamily="49" charset="0"/>
              </a:rPr>
              <a:t>using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BASE::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void </a:t>
            </a:r>
            <a:r>
              <a:rPr lang="en-US" altLang="zh-CN" sz="1800" dirty="0" err="1">
                <a:latin typeface="Consolas" panose="020B0609020204030204" pitchFamily="49" charset="0"/>
              </a:rPr>
              <a:t>set_j</a:t>
            </a:r>
            <a:r>
              <a:rPr lang="en-US" altLang="zh-CN" sz="1800" dirty="0">
                <a:latin typeface="Consolas" panose="020B0609020204030204" pitchFamily="49" charset="0"/>
              </a:rPr>
              <a:t>(int x)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j = x;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int </a:t>
            </a:r>
            <a:r>
              <a:rPr lang="en-US" altLang="zh-CN" sz="1800" dirty="0" err="1">
                <a:latin typeface="Consolas" panose="020B0609020204030204" pitchFamily="49" charset="0"/>
              </a:rPr>
              <a:t>get_ij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return 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 + j;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protected: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int j;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75395" y="2894965"/>
            <a:ext cx="1966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域作用符</a:t>
            </a:r>
            <a:r>
              <a:rPr lang="en-US" altLang="zh-CN" sz="1600">
                <a:solidFill>
                  <a:srgbClr val="FF0000"/>
                </a:solidFill>
              </a:rPr>
              <a:t>+</a:t>
            </a:r>
            <a:r>
              <a:rPr lang="zh-CN" altLang="en-US" sz="1600">
                <a:solidFill>
                  <a:srgbClr val="FF0000"/>
                </a:solidFill>
              </a:rPr>
              <a:t>函数名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88025" y="29116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88025" y="99788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88025" y="170460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88025" y="241131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04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592925" y="29116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继承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派生的概念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592925" y="99788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语法与访问控制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592925" y="170460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构造与析构顺序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592925" y="241131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</a:rPr>
              <a:t>派生与构造函数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>
          <a:xfrm>
            <a:off x="5488025" y="311803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圆角矩形 61"/>
          <p:cNvSpPr/>
          <p:nvPr/>
        </p:nvSpPr>
        <p:spPr>
          <a:xfrm>
            <a:off x="6592925" y="311803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派生与成员函数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圆角矩形 7"/>
          <p:cNvSpPr/>
          <p:nvPr/>
        </p:nvSpPr>
        <p:spPr>
          <a:xfrm>
            <a:off x="5488025" y="382474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圆角矩形 61"/>
          <p:cNvSpPr/>
          <p:nvPr/>
        </p:nvSpPr>
        <p:spPr>
          <a:xfrm>
            <a:off x="6592925" y="382474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改变访问控制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圆角矩形 7"/>
          <p:cNvSpPr/>
          <p:nvPr/>
        </p:nvSpPr>
        <p:spPr>
          <a:xfrm>
            <a:off x="5488025" y="453146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07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圆角矩形 61"/>
          <p:cNvSpPr/>
          <p:nvPr/>
        </p:nvSpPr>
        <p:spPr>
          <a:xfrm>
            <a:off x="6592925" y="453146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类型兼容性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圆角矩形 7"/>
          <p:cNvSpPr/>
          <p:nvPr/>
        </p:nvSpPr>
        <p:spPr>
          <a:xfrm>
            <a:off x="5488025" y="523818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08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圆角矩形 61"/>
          <p:cNvSpPr/>
          <p:nvPr/>
        </p:nvSpPr>
        <p:spPr>
          <a:xfrm>
            <a:off x="6592925" y="523818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类的类型转换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圆角矩形 7"/>
          <p:cNvSpPr/>
          <p:nvPr/>
        </p:nvSpPr>
        <p:spPr>
          <a:xfrm>
            <a:off x="5488025" y="594489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09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圆角矩形 61"/>
          <p:cNvSpPr/>
          <p:nvPr/>
        </p:nvSpPr>
        <p:spPr>
          <a:xfrm>
            <a:off x="6592925" y="594489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多重继承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恢复访问控制方式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18372" y="1884984"/>
            <a:ext cx="10693676" cy="3477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int main()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{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  DERIVED obj;	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200" dirty="0">
                <a:solidFill>
                  <a:srgbClr val="990000"/>
                </a:solidFill>
                <a:latin typeface="Consolas" panose="020B0609020204030204" pitchFamily="49" charset="0"/>
              </a:rPr>
              <a:t>声明一个派生类的对象</a:t>
            </a:r>
            <a:endParaRPr lang="zh-CN" altLang="en-US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      </a:t>
            </a:r>
            <a:r>
              <a:rPr lang="en-US" altLang="zh-CN" sz="2200" dirty="0" err="1">
                <a:latin typeface="Consolas" panose="020B0609020204030204" pitchFamily="49" charset="0"/>
              </a:rPr>
              <a:t>obj.set_i</a:t>
            </a:r>
            <a:r>
              <a:rPr lang="en-US" altLang="zh-CN" sz="2200" dirty="0">
                <a:latin typeface="Consolas" panose="020B0609020204030204" pitchFamily="49" charset="0"/>
              </a:rPr>
              <a:t>(5);	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200" dirty="0" err="1">
                <a:solidFill>
                  <a:srgbClr val="990000"/>
                </a:solidFill>
                <a:latin typeface="Consolas" panose="020B0609020204030204" pitchFamily="49" charset="0"/>
              </a:rPr>
              <a:t>set_i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200" dirty="0">
                <a:solidFill>
                  <a:srgbClr val="990000"/>
                </a:solidFill>
                <a:latin typeface="Consolas" panose="020B0609020204030204" pitchFamily="49" charset="0"/>
              </a:rPr>
              <a:t>已从私有的转为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public</a:t>
            </a:r>
            <a:endParaRPr lang="en-US" altLang="zh-CN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  </a:t>
            </a:r>
            <a:r>
              <a:rPr lang="en-US" altLang="zh-CN" sz="2200" dirty="0" err="1">
                <a:latin typeface="Consolas" panose="020B0609020204030204" pitchFamily="49" charset="0"/>
              </a:rPr>
              <a:t>obj.set_j</a:t>
            </a:r>
            <a:r>
              <a:rPr lang="en-US" altLang="zh-CN" sz="2200" dirty="0">
                <a:latin typeface="Consolas" panose="020B0609020204030204" pitchFamily="49" charset="0"/>
              </a:rPr>
              <a:t>(7);	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200" dirty="0" err="1">
                <a:solidFill>
                  <a:srgbClr val="990000"/>
                </a:solidFill>
                <a:latin typeface="Consolas" panose="020B0609020204030204" pitchFamily="49" charset="0"/>
              </a:rPr>
              <a:t>set_j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200" dirty="0">
                <a:solidFill>
                  <a:srgbClr val="990000"/>
                </a:solidFill>
                <a:latin typeface="Consolas" panose="020B0609020204030204" pitchFamily="49" charset="0"/>
              </a:rPr>
              <a:t>本来就是公有的</a:t>
            </a:r>
            <a:endParaRPr lang="zh-CN" altLang="en-US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      </a:t>
            </a:r>
            <a:r>
              <a:rPr lang="en-US" altLang="zh-CN" sz="2200" dirty="0" err="1">
                <a:latin typeface="Consolas" panose="020B0609020204030204" pitchFamily="49" charset="0"/>
              </a:rPr>
              <a:t>cout</a:t>
            </a:r>
            <a:r>
              <a:rPr lang="en-US" altLang="zh-CN" sz="2200" dirty="0">
                <a:latin typeface="Consolas" panose="020B0609020204030204" pitchFamily="49" charset="0"/>
              </a:rPr>
              <a:t> &lt;&lt; </a:t>
            </a:r>
            <a:r>
              <a:rPr lang="en-US" altLang="zh-CN" sz="2200" dirty="0" err="1">
                <a:latin typeface="Consolas" panose="020B0609020204030204" pitchFamily="49" charset="0"/>
              </a:rPr>
              <a:t>obj.get_ij</a:t>
            </a:r>
            <a:r>
              <a:rPr lang="en-US" altLang="zh-CN" sz="2200" dirty="0">
                <a:latin typeface="Consolas" panose="020B0609020204030204" pitchFamily="49" charset="0"/>
              </a:rPr>
              <a:t>() &lt;&lt; "\n";	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200" dirty="0" err="1">
                <a:solidFill>
                  <a:srgbClr val="990000"/>
                </a:solidFill>
                <a:latin typeface="Consolas" panose="020B0609020204030204" pitchFamily="49" charset="0"/>
              </a:rPr>
              <a:t>get_ij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200" dirty="0">
                <a:solidFill>
                  <a:srgbClr val="990000"/>
                </a:solidFill>
                <a:latin typeface="Consolas" panose="020B0609020204030204" pitchFamily="49" charset="0"/>
              </a:rPr>
              <a:t>本来就是公有的</a:t>
            </a:r>
            <a:endParaRPr lang="zh-CN" altLang="en-US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      </a:t>
            </a:r>
            <a:endParaRPr lang="zh-CN" altLang="en-US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      </a:t>
            </a:r>
            <a:r>
              <a:rPr lang="en-US" altLang="zh-CN" sz="2200" dirty="0">
                <a:latin typeface="Consolas" panose="020B0609020204030204" pitchFamily="49" charset="0"/>
              </a:rPr>
              <a:t>return 0;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}</a:t>
            </a:r>
            <a:endParaRPr lang="en-US" altLang="zh-CN" sz="2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屏蔽基类成员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8139" y="1575008"/>
            <a:ext cx="10495722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目的：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使得客户代码通过派生类对象不能访问继承成员。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方法：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使用继承访问控制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protected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private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（真正屏蔽）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在派生类中成员访问控制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protected 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或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private 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之后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，使用 “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using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基类名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::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成员名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”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（非真正屏蔽，仍可通过使用“基类名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::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成员名”访问）                                                   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用于继承对象的重命名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9113" y="1381125"/>
            <a:ext cx="822960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目的：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解决名字冲突。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在派生类中选择更合适的术语命名继承成员。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在派生类中定义新的函数，</a:t>
            </a:r>
            <a:r>
              <a:rPr lang="zh-CN" altLang="en-US" sz="25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该函数调用旧函数；屏蔽旧函数。</a:t>
            </a:r>
            <a:endParaRPr lang="zh-CN" altLang="en-US" sz="2500" dirty="0"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在派生类中定义新的函数，</a:t>
            </a:r>
            <a:r>
              <a:rPr lang="zh-CN" altLang="en-US" sz="25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该函数的函数体与旧函数相同。</a:t>
            </a:r>
            <a:endParaRPr lang="zh-CN" altLang="en-US" sz="2500" dirty="0"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33390" y="1674399"/>
            <a:ext cx="3024188" cy="11842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/>
              <a:t>string str = “</a:t>
            </a:r>
            <a:r>
              <a:rPr lang="en-US" altLang="zh-CN" sz="2200" dirty="0" err="1"/>
              <a:t>abc</a:t>
            </a:r>
            <a:r>
              <a:rPr lang="en-US" altLang="zh-CN" sz="2200" dirty="0"/>
              <a:t>”;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</a:t>
            </a:r>
            <a:r>
              <a:rPr lang="en-US" altLang="zh-CN" sz="2200" dirty="0" err="1"/>
              <a:t>str.</a:t>
            </a:r>
            <a:r>
              <a:rPr lang="en-US" altLang="zh-CN" sz="2200" dirty="0" err="1">
                <a:solidFill>
                  <a:srgbClr val="FF0000"/>
                </a:solidFill>
              </a:rPr>
              <a:t>length</a:t>
            </a:r>
            <a:r>
              <a:rPr lang="en-US" altLang="zh-CN" sz="2200" dirty="0"/>
              <a:t>();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</a:t>
            </a:r>
            <a:r>
              <a:rPr lang="en-US" altLang="zh-CN" sz="2200" dirty="0" err="1"/>
              <a:t>str.</a:t>
            </a:r>
            <a:r>
              <a:rPr lang="en-US" altLang="zh-CN" sz="2200" dirty="0" err="1">
                <a:solidFill>
                  <a:srgbClr val="FF0000"/>
                </a:solidFill>
              </a:rPr>
              <a:t>size</a:t>
            </a:r>
            <a:r>
              <a:rPr lang="en-US" altLang="zh-CN" sz="2200" dirty="0"/>
              <a:t>();</a:t>
            </a:r>
            <a:endParaRPr lang="en-US" altLang="zh-CN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使用基类构造函数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8139" y="1575008"/>
            <a:ext cx="10495722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目的：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使得派生类对象直接使用基类的构造函数。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方法：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zh-CN" altLang="en-US" sz="25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ea typeface="宋体" panose="02010600030101010101" pitchFamily="2" charset="-122"/>
              </a:rPr>
              <a:t>在派生类中使用 “</a:t>
            </a:r>
            <a:r>
              <a:rPr lang="en-US" altLang="zh-CN" sz="25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ea typeface="宋体" panose="02010600030101010101" pitchFamily="2" charset="-122"/>
              </a:rPr>
              <a:t>using 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基类名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::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基类名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”</a:t>
            </a:r>
            <a:endParaRPr lang="en-US" altLang="zh-CN" sz="250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-285750" eaLnBrk="1" hangingPunct="1">
              <a:lnSpc>
                <a:spcPct val="135000"/>
              </a:lnSpc>
              <a:buClrTx/>
              <a:buFontTx/>
              <a:buChar char="–"/>
              <a:defRPr/>
            </a:pPr>
            <a:r>
              <a:rPr lang="zh-CN" altLang="en-US" sz="29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练习：</a:t>
            </a:r>
            <a:endParaRPr lang="en-US" altLang="zh-CN" sz="2900" b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5000"/>
              </a:lnSpc>
              <a:defRPr/>
            </a:pPr>
            <a:r>
              <a:rPr lang="zh-CN" altLang="en-US" sz="25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打开 </a:t>
            </a:r>
            <a:r>
              <a:rPr lang="en-US" altLang="zh-CN" sz="25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non_inheritable.cpp</a:t>
            </a:r>
            <a:endParaRPr lang="en-US" altLang="zh-CN" sz="2500" b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5000"/>
              </a:lnSpc>
              <a:defRPr/>
            </a:pPr>
            <a:r>
              <a:rPr lang="zh-CN" altLang="en-US" sz="25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在 </a:t>
            </a:r>
            <a:r>
              <a:rPr lang="en-US" altLang="zh-CN" sz="2500" b="0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Mystring</a:t>
            </a:r>
            <a:r>
              <a:rPr lang="en-US" altLang="zh-CN" sz="25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r>
              <a:rPr lang="zh-CN" altLang="en-US" sz="25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声明中添加 </a:t>
            </a:r>
            <a:r>
              <a:rPr lang="en-US" altLang="zh-CN" sz="25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using std::string;</a:t>
            </a:r>
            <a:endParaRPr lang="en-US" altLang="zh-CN" sz="2500" b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5000"/>
              </a:lnSpc>
              <a:defRPr/>
            </a:pPr>
            <a:r>
              <a:rPr lang="zh-CN" altLang="en-US" sz="25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编译成功了，</a:t>
            </a:r>
            <a:r>
              <a:rPr lang="en-US" altLang="zh-CN" sz="25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string</a:t>
            </a:r>
            <a:r>
              <a:rPr lang="zh-CN" altLang="en-US" sz="2500" b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的各种构造都延续（继承？）了</a:t>
            </a:r>
            <a:endParaRPr lang="en-US" altLang="zh-CN" sz="2500" b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84188" y="1412875"/>
            <a:ext cx="11745912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图形元素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的处理：将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圆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看作是一种带有半径的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，而将点看作是一种带有显示状态的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843446" y="2644982"/>
            <a:ext cx="8893175" cy="378565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说明：类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LOCATION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坐标描述了计算机屏幕上的一个位置。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&lt;</a:t>
            </a:r>
            <a:r>
              <a:rPr lang="en-US" altLang="zh-CN" sz="1600" dirty="0" err="1">
                <a:latin typeface="Consolas" panose="020B0609020204030204" pitchFamily="49" charset="0"/>
              </a:rPr>
              <a:t>graphics.h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LOCATION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public: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LOCATION(int x, int y);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构造函数，将当前位置设置为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(x, y)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int </a:t>
            </a:r>
            <a:r>
              <a:rPr lang="en-US" altLang="zh-CN" sz="1600" dirty="0" err="1">
                <a:latin typeface="Consolas" panose="020B0609020204030204" pitchFamily="49" charset="0"/>
              </a:rPr>
              <a:t>get_x</a:t>
            </a:r>
            <a:r>
              <a:rPr lang="en-US" altLang="zh-CN" sz="1600" dirty="0">
                <a:latin typeface="Consolas" panose="020B0609020204030204" pitchFamily="49" charset="0"/>
              </a:rPr>
              <a:t>();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返回当前位置的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坐标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latin typeface="Consolas" panose="020B0609020204030204" pitchFamily="49" charset="0"/>
              </a:rPr>
              <a:t>int </a:t>
            </a:r>
            <a:r>
              <a:rPr lang="en-US" altLang="zh-CN" sz="1600" dirty="0" err="1">
                <a:latin typeface="Consolas" panose="020B0609020204030204" pitchFamily="49" charset="0"/>
              </a:rPr>
              <a:t>get_y</a:t>
            </a:r>
            <a:r>
              <a:rPr lang="en-US" altLang="zh-CN" sz="1600" dirty="0">
                <a:latin typeface="Consolas" panose="020B0609020204030204" pitchFamily="49" charset="0"/>
              </a:rPr>
              <a:t>();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返回当前位置的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坐标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protected: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位置的内部状态，在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LOCATION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的派生类中需要访问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latin typeface="Consolas" panose="020B0609020204030204" pitchFamily="49" charset="0"/>
              </a:rPr>
              <a:t>int </a:t>
            </a:r>
            <a:r>
              <a:rPr lang="en-US" altLang="zh-CN" sz="1600" dirty="0" err="1">
                <a:latin typeface="Consolas" panose="020B0609020204030204" pitchFamily="49" charset="0"/>
              </a:rPr>
              <a:t>x_pos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y_pos</a:t>
            </a:r>
            <a:r>
              <a:rPr lang="en-US" altLang="zh-CN" sz="1600" dirty="0">
                <a:latin typeface="Consolas" panose="020B0609020204030204" pitchFamily="49" charset="0"/>
              </a:rPr>
              <a:t>;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73242" y="2227282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BASGRAPH.H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003" y="2886739"/>
            <a:ext cx="2632401" cy="2652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97462" y="2130488"/>
            <a:ext cx="8532813" cy="403187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说明：类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描述了某一个位置是隐藏的还是显示的。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继承表示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x_pos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y_pos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中是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protected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POINT: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 LOCATION {	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public: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POINT(int x, int y);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构造函数，初始化位置为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(x, y)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判断当前点是否已显示，是则返回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，否则返回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FALSE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BOOLEAN </a:t>
            </a:r>
            <a:r>
              <a:rPr lang="en-US" altLang="zh-CN" sz="1600" dirty="0" err="1">
                <a:latin typeface="Consolas" panose="020B0609020204030204" pitchFamily="49" charset="0"/>
              </a:rPr>
              <a:t>is_visible</a:t>
            </a:r>
            <a:r>
              <a:rPr lang="en-US" altLang="zh-CN" sz="1600" dirty="0">
                <a:latin typeface="Consolas" panose="020B0609020204030204" pitchFamily="49" charset="0"/>
              </a:rPr>
              <a:t>();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void show();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在当前位置显示点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latin typeface="Consolas" panose="020B0609020204030204" pitchFamily="49" charset="0"/>
              </a:rPr>
              <a:t>void hide(); 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将点隐藏起来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将当前点移动到新位置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(x, y)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并显示它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move_to</a:t>
            </a:r>
            <a:r>
              <a:rPr lang="en-US" altLang="zh-CN" sz="1600" dirty="0">
                <a:latin typeface="Consolas" panose="020B0609020204030204" pitchFamily="49" charset="0"/>
              </a:rPr>
              <a:t>(int x, int y);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protected: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点的内部状态，在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的派生类中需要访问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latin typeface="Consolas" panose="020B0609020204030204" pitchFamily="49" charset="0"/>
              </a:rPr>
              <a:t>BOOLEAN visible;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63342" y="1573349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BASGRAPH.H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18" y="1483242"/>
            <a:ext cx="2491998" cy="5027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88408" y="1390107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BASGRAPH.H</a:t>
            </a:r>
            <a:endParaRPr lang="zh-CN" altLang="en-US" b="1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3673" y="1761516"/>
            <a:ext cx="8532813" cy="494032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说明：类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CIRCLE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描述了一个在屏幕上由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派生出来的圆。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由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类派生，从而也继承了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LOCATION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类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CIRCLE: public POINT {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构造函数，初始化圆心为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(x, y)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，半径为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r</a:t>
            </a:r>
            <a:endParaRPr lang="en-US" altLang="zh-CN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CIRCLE(int x, int y, int r);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void show();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在屏幕上画出圆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void hide();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将圆隐藏起来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void </a:t>
            </a:r>
            <a:r>
              <a:rPr lang="en-US" altLang="zh-CN" sz="1800" dirty="0" err="1">
                <a:latin typeface="Consolas" panose="020B0609020204030204" pitchFamily="49" charset="0"/>
              </a:rPr>
              <a:t>move_to</a:t>
            </a:r>
            <a:r>
              <a:rPr lang="en-US" altLang="zh-CN" sz="1800" dirty="0">
                <a:latin typeface="Consolas" panose="020B0609020204030204" pitchFamily="49" charset="0"/>
              </a:rPr>
              <a:t>(int x, int y);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将当前圆移动到新位置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(x, y)</a:t>
            </a:r>
            <a:endParaRPr lang="en-US" altLang="zh-CN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放大圆，使得新的半径为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(r + delta)</a:t>
            </a:r>
            <a:endParaRPr lang="en-US" altLang="zh-CN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void expand(int delta);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缩小圆，使得新的半径为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(r - delta)</a:t>
            </a:r>
            <a:endParaRPr lang="en-US" altLang="zh-CN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void contract(int delta);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protected: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int radius;  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圆的半径，在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CIRCLE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的派生类中可以访问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321" y="1292088"/>
            <a:ext cx="2006506" cy="5369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59831" y="1395299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LOCATION.CPP</a:t>
            </a:r>
            <a:endParaRPr lang="zh-CN" altLang="en-US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762409" y="1867842"/>
            <a:ext cx="4332633" cy="4801314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"</a:t>
            </a:r>
            <a:r>
              <a:rPr lang="en-US" altLang="zh-CN" sz="1800" dirty="0" err="1">
                <a:latin typeface="Consolas" panose="020B0609020204030204" pitchFamily="49" charset="0"/>
              </a:rPr>
              <a:t>basgraph.h</a:t>
            </a:r>
            <a:r>
              <a:rPr lang="en-US" altLang="zh-CN" sz="1800" dirty="0">
                <a:latin typeface="Consolas" panose="020B0609020204030204" pitchFamily="49" charset="0"/>
              </a:rPr>
              <a:t>"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LOCATION::LOCATION(int x, int y)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x_pos</a:t>
            </a:r>
            <a:r>
              <a:rPr lang="en-US" altLang="zh-CN" sz="1800" dirty="0">
                <a:latin typeface="Consolas" panose="020B0609020204030204" pitchFamily="49" charset="0"/>
              </a:rPr>
              <a:t> = x;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y_pos</a:t>
            </a:r>
            <a:r>
              <a:rPr lang="en-US" altLang="zh-CN" sz="1800" dirty="0">
                <a:latin typeface="Consolas" panose="020B0609020204030204" pitchFamily="49" charset="0"/>
              </a:rPr>
              <a:t> = y;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LOCATION::</a:t>
            </a:r>
            <a:r>
              <a:rPr lang="en-US" altLang="zh-CN" sz="1800" dirty="0" err="1">
                <a:latin typeface="Consolas" panose="020B0609020204030204" pitchFamily="49" charset="0"/>
              </a:rPr>
              <a:t>get_x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return </a:t>
            </a:r>
            <a:r>
              <a:rPr lang="en-US" altLang="zh-CN" sz="1800" dirty="0" err="1">
                <a:latin typeface="Consolas" panose="020B0609020204030204" pitchFamily="49" charset="0"/>
              </a:rPr>
              <a:t>x_pos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LOCATION::</a:t>
            </a:r>
            <a:r>
              <a:rPr lang="en-US" altLang="zh-CN" sz="1800" dirty="0" err="1">
                <a:latin typeface="Consolas" panose="020B0609020204030204" pitchFamily="49" charset="0"/>
              </a:rPr>
              <a:t>get_y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return </a:t>
            </a:r>
            <a:r>
              <a:rPr lang="en-US" altLang="zh-CN" sz="1800" dirty="0" err="1">
                <a:latin typeface="Consolas" panose="020B0609020204030204" pitchFamily="49" charset="0"/>
              </a:rPr>
              <a:t>y_pos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59831" y="1395299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LOCATION.CPP</a:t>
            </a:r>
            <a:endParaRPr lang="zh-CN" altLang="en-US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37013" y="2126259"/>
            <a:ext cx="6643929" cy="313932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"</a:t>
            </a:r>
            <a:r>
              <a:rPr lang="en-US" altLang="zh-CN" sz="1800" dirty="0" err="1">
                <a:latin typeface="Consolas" panose="020B0609020204030204" pitchFamily="49" charset="0"/>
              </a:rPr>
              <a:t>basgraph.h</a:t>
            </a:r>
            <a:r>
              <a:rPr lang="en-US" altLang="zh-CN" sz="1800" dirty="0">
                <a:latin typeface="Consolas" panose="020B0609020204030204" pitchFamily="49" charset="0"/>
              </a:rPr>
              <a:t>"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POINT::POINT(int x, int y): LOCATION(x, y)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visible = FALSE;  // </a:t>
            </a:r>
            <a:r>
              <a:rPr lang="zh-CN" altLang="en-US" sz="1800" dirty="0">
                <a:latin typeface="Consolas" panose="020B0609020204030204" pitchFamily="49" charset="0"/>
              </a:rPr>
              <a:t>缺省情况下不显示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BOOLEAN POINT::</a:t>
            </a:r>
            <a:r>
              <a:rPr lang="en-US" altLang="zh-CN" sz="1800" dirty="0" err="1">
                <a:latin typeface="Consolas" panose="020B0609020204030204" pitchFamily="49" charset="0"/>
              </a:rPr>
              <a:t>is_visible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return visible;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59831" y="1395299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LOCATION.CPP</a:t>
            </a:r>
            <a:endParaRPr lang="zh-CN" altLang="en-US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74035" y="1907598"/>
            <a:ext cx="6643929" cy="4801314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POINT::show()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if (! </a:t>
            </a:r>
            <a:r>
              <a:rPr lang="en-US" altLang="zh-CN" sz="1800" dirty="0" err="1">
                <a:latin typeface="Consolas" panose="020B0609020204030204" pitchFamily="49" charset="0"/>
              </a:rPr>
              <a:t>is_visible</a:t>
            </a:r>
            <a:r>
              <a:rPr lang="en-US" altLang="zh-CN" sz="1800" dirty="0">
                <a:latin typeface="Consolas" panose="020B0609020204030204" pitchFamily="49" charset="0"/>
              </a:rPr>
              <a:t>())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visible = TRUE;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putpixel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x_pos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y_pos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getcolor</a:t>
            </a:r>
            <a:r>
              <a:rPr lang="en-US" altLang="zh-CN" sz="1800" dirty="0">
                <a:latin typeface="Consolas" panose="020B0609020204030204" pitchFamily="49" charset="0"/>
              </a:rPr>
              <a:t>()); // </a:t>
            </a:r>
            <a:r>
              <a:rPr lang="zh-CN" altLang="en-US" sz="1800" dirty="0">
                <a:latin typeface="Consolas" panose="020B0609020204030204" pitchFamily="49" charset="0"/>
              </a:rPr>
              <a:t>使用缺省颜色画点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POINT::hide()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if (</a:t>
            </a:r>
            <a:r>
              <a:rPr lang="en-US" altLang="zh-CN" sz="1800" dirty="0" err="1">
                <a:latin typeface="Consolas" panose="020B0609020204030204" pitchFamily="49" charset="0"/>
              </a:rPr>
              <a:t>is_visible</a:t>
            </a:r>
            <a:r>
              <a:rPr lang="en-US" altLang="zh-CN" sz="1800" dirty="0">
                <a:latin typeface="Consolas" panose="020B0609020204030204" pitchFamily="49" charset="0"/>
              </a:rPr>
              <a:t>())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visible = FALSE;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// </a:t>
            </a:r>
            <a:r>
              <a:rPr lang="zh-CN" altLang="en-US" sz="1800" dirty="0">
                <a:latin typeface="Consolas" panose="020B0609020204030204" pitchFamily="49" charset="0"/>
              </a:rPr>
              <a:t>使用背景颜色画点，即擦除该点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putpixel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x_pos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y_pos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getbkcolor</a:t>
            </a:r>
            <a:r>
              <a:rPr lang="en-US" altLang="zh-CN" sz="1800" dirty="0">
                <a:latin typeface="Consolas" panose="020B0609020204030204" pitchFamily="49" charset="0"/>
              </a:rPr>
              <a:t>()); 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dirty="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Overview: 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类不可继承的成员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33818"/>
            <a:ext cx="5091545" cy="4784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700" dirty="0">
                <a:ea typeface="+mn-lt"/>
                <a:cs typeface="+mn-lt"/>
              </a:rPr>
              <a:t>类有哪些成员不可继承：</a:t>
            </a:r>
            <a:endParaRPr lang="en-US" altLang="zh-CN" sz="1700" dirty="0"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1700" dirty="0">
                <a:ea typeface="+mn-lt"/>
                <a:cs typeface="+mn-lt"/>
              </a:rPr>
              <a:t>私有成员</a:t>
            </a:r>
            <a:endParaRPr lang="en-US" altLang="zh-CN" sz="1700" dirty="0"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1700" dirty="0">
                <a:ea typeface="+mn-lt"/>
                <a:cs typeface="+mn-lt"/>
              </a:rPr>
              <a:t>构造函数与析构函数</a:t>
            </a:r>
            <a:endParaRPr lang="en-US" altLang="zh-CN" sz="1700" dirty="0"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700" dirty="0">
                <a:ea typeface="+mn-lt"/>
                <a:cs typeface="+mn-lt"/>
              </a:rPr>
              <a:t>ex1</a:t>
            </a:r>
            <a:r>
              <a:rPr lang="zh-CN" altLang="en-US" sz="1700" dirty="0">
                <a:ea typeface="+mn-lt"/>
                <a:cs typeface="+mn-lt"/>
              </a:rPr>
              <a:t>：</a:t>
            </a:r>
            <a:endParaRPr lang="en-US" altLang="zh-CN" sz="1700" dirty="0"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en-US" altLang="zh-CN" sz="1700" dirty="0">
                <a:highlight>
                  <a:srgbClr val="FFFF00"/>
                </a:highlight>
                <a:ea typeface="+mn-lt"/>
                <a:cs typeface="+mn-lt"/>
              </a:rPr>
              <a:t>string</a:t>
            </a:r>
            <a:r>
              <a:rPr lang="zh-CN" altLang="en-US" sz="1700" dirty="0">
                <a:highlight>
                  <a:srgbClr val="FFFF00"/>
                </a:highlight>
                <a:ea typeface="+mn-lt"/>
                <a:cs typeface="+mn-lt"/>
              </a:rPr>
              <a:t>的构造并不能使用</a:t>
            </a:r>
            <a:endParaRPr lang="en-US" altLang="zh-CN" sz="1700" dirty="0"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700" dirty="0">
                <a:ea typeface="+mn-lt"/>
                <a:cs typeface="+mn-lt"/>
              </a:rPr>
              <a:t>ex2:</a:t>
            </a:r>
            <a:endParaRPr lang="en-US" altLang="zh-CN" sz="1700" dirty="0"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1700" dirty="0">
                <a:ea typeface="+mn-lt"/>
                <a:cs typeface="+mn-lt"/>
              </a:rPr>
              <a:t>如何在 </a:t>
            </a:r>
            <a:r>
              <a:rPr lang="en-US" altLang="zh-CN" sz="1700" dirty="0">
                <a:ea typeface="+mn-lt"/>
                <a:cs typeface="+mn-lt"/>
              </a:rPr>
              <a:t>derive </a:t>
            </a:r>
            <a:r>
              <a:rPr lang="zh-CN" altLang="en-US" sz="1700" dirty="0">
                <a:ea typeface="+mn-lt"/>
                <a:cs typeface="+mn-lt"/>
              </a:rPr>
              <a:t>类中正确初始化</a:t>
            </a:r>
            <a:r>
              <a:rPr lang="en-US" altLang="zh-CN" sz="1700" dirty="0">
                <a:ea typeface="+mn-lt"/>
                <a:cs typeface="+mn-lt"/>
              </a:rPr>
              <a:t>base </a:t>
            </a:r>
            <a:r>
              <a:rPr lang="zh-CN" altLang="en-US" sz="1700" dirty="0">
                <a:ea typeface="+mn-lt"/>
                <a:cs typeface="+mn-lt"/>
              </a:rPr>
              <a:t>类</a:t>
            </a:r>
            <a:endParaRPr lang="en-US" altLang="zh-CN" sz="1700" dirty="0"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en-US" altLang="zh-CN" sz="1700" dirty="0">
                <a:ea typeface="+mn-lt"/>
                <a:cs typeface="+mn-lt"/>
              </a:rPr>
              <a:t>string </a:t>
            </a:r>
            <a:r>
              <a:rPr lang="zh-CN" altLang="en-US" sz="1700" dirty="0">
                <a:ea typeface="+mn-lt"/>
                <a:cs typeface="+mn-lt"/>
              </a:rPr>
              <a:t>类重载的运算符被继承了？</a:t>
            </a:r>
            <a:r>
              <a:rPr lang="en-US" altLang="zh-CN" sz="1700" dirty="0">
                <a:ea typeface="+mn-lt"/>
                <a:cs typeface="+mn-lt"/>
              </a:rPr>
              <a:t>  </a:t>
            </a:r>
            <a:endParaRPr lang="en-US" altLang="zh-CN" sz="1700" dirty="0"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1700" dirty="0">
                <a:ea typeface="+mn-lt"/>
                <a:cs typeface="+mn-lt"/>
              </a:rPr>
              <a:t>（</a:t>
            </a:r>
            <a:r>
              <a:rPr lang="zh-CN" altLang="en-US" sz="1700" dirty="0">
                <a:highlight>
                  <a:srgbClr val="FFFF00"/>
                </a:highlight>
                <a:ea typeface="+mn-lt"/>
                <a:cs typeface="+mn-lt"/>
                <a:sym typeface="+mn-ea"/>
              </a:rPr>
              <a:t>运算符重载是全局的，并不属于类的成员。只有是否匹配问题</a:t>
            </a:r>
            <a:r>
              <a:rPr lang="zh-CN" altLang="en-US" sz="1700" dirty="0">
                <a:ea typeface="+mn-lt"/>
                <a:cs typeface="+mn-lt"/>
                <a:sym typeface="+mn-ea"/>
              </a:rPr>
              <a:t>。这里，编译器将 </a:t>
            </a:r>
            <a:r>
              <a:rPr lang="en-US" altLang="zh-CN" sz="1700" dirty="0" err="1">
                <a:ea typeface="+mn-lt"/>
                <a:cs typeface="+mn-lt"/>
                <a:sym typeface="+mn-ea"/>
              </a:rPr>
              <a:t>Mystring</a:t>
            </a:r>
            <a:r>
              <a:rPr lang="en-US" altLang="zh-CN" sz="1700" dirty="0">
                <a:ea typeface="+mn-lt"/>
                <a:cs typeface="+mn-lt"/>
                <a:sym typeface="+mn-ea"/>
              </a:rPr>
              <a:t> </a:t>
            </a:r>
            <a:r>
              <a:rPr lang="zh-CN" altLang="en-US" sz="1700" dirty="0">
                <a:ea typeface="+mn-lt"/>
                <a:cs typeface="+mn-lt"/>
                <a:sym typeface="+mn-ea"/>
              </a:rPr>
              <a:t>向下类型转换 为 </a:t>
            </a:r>
            <a:r>
              <a:rPr lang="en-US" altLang="zh-CN" sz="1700" dirty="0">
                <a:ea typeface="+mn-lt"/>
                <a:cs typeface="+mn-lt"/>
                <a:sym typeface="+mn-ea"/>
              </a:rPr>
              <a:t>string</a:t>
            </a:r>
            <a:r>
              <a:rPr lang="zh-CN" altLang="en-US" sz="1700" dirty="0">
                <a:ea typeface="+mn-lt"/>
                <a:cs typeface="+mn-lt"/>
                <a:sym typeface="+mn-ea"/>
              </a:rPr>
              <a:t>，所以得到了输出。（见下一节课，类型兼容）</a:t>
            </a:r>
            <a:endParaRPr lang="en-US" altLang="zh-CN" sz="1700" dirty="0"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1700" dirty="0">
                <a:highlight>
                  <a:srgbClr val="FFFF00"/>
                </a:highlight>
                <a:ea typeface="+mn-lt"/>
                <a:cs typeface="+mn-lt"/>
                <a:sym typeface="+mn-ea"/>
              </a:rPr>
              <a:t>其中 </a:t>
            </a:r>
            <a:r>
              <a:rPr lang="en-US" altLang="zh-CN" sz="1700" dirty="0">
                <a:highlight>
                  <a:srgbClr val="FFFF00"/>
                </a:highlight>
                <a:ea typeface="+mn-lt"/>
                <a:cs typeface="+mn-lt"/>
                <a:sym typeface="+mn-ea"/>
              </a:rPr>
              <a:t>= </a:t>
            </a:r>
            <a:r>
              <a:rPr lang="zh-CN" altLang="en-US" sz="1700" dirty="0">
                <a:highlight>
                  <a:srgbClr val="FFFF00"/>
                </a:highlight>
                <a:ea typeface="+mn-lt"/>
                <a:cs typeface="+mn-lt"/>
                <a:sym typeface="+mn-ea"/>
              </a:rPr>
              <a:t>运算，类没有实现则编译给出默认实现。</a:t>
            </a:r>
            <a:endParaRPr lang="zh-CN" altLang="en-US" sz="1700" dirty="0">
              <a:highlight>
                <a:srgbClr val="FFFF00"/>
              </a:highlight>
              <a:ea typeface="+mn-lt"/>
              <a:cs typeface="+mn-lt"/>
            </a:endParaRPr>
          </a:p>
          <a:p>
            <a:pPr lvl="1">
              <a:lnSpc>
                <a:spcPct val="130000"/>
              </a:lnSpc>
            </a:pPr>
            <a:endParaRPr lang="zh-CN" altLang="en-US" sz="17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4446" y="1497309"/>
            <a:ext cx="6316153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#include &lt;string&gt;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#include &lt;iostream&gt;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class </a:t>
            </a:r>
            <a:r>
              <a:rPr lang="en-US" altLang="zh-CN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MyString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: public std::string {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public: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//      </a:t>
            </a:r>
            <a:r>
              <a:rPr lang="en-US" altLang="zh-CN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MyString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(const char* s): std::string(s) {};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};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int main() {    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//ex1: </a:t>
            </a:r>
            <a:r>
              <a:rPr lang="zh-CN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编译，并观看编译日志 </a:t>
            </a:r>
            <a:endParaRPr lang="zh-CN" altLang="en-US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zh-CN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altLang="zh-CN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MyString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str1("</a:t>
            </a:r>
            <a:r>
              <a:rPr lang="zh-CN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继承 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string(const *char)"); 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str1 = "</a:t>
            </a:r>
            <a:r>
              <a:rPr lang="zh-CN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继承 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string::operator=(...)";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std::</a:t>
            </a:r>
            <a:r>
              <a:rPr lang="en-US" altLang="zh-CN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cout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&lt;&lt; str1 &lt;&lt; std::</a:t>
            </a:r>
            <a:r>
              <a:rPr lang="en-US" altLang="zh-CN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endl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altLang="zh-CN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MyString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str2 = "hello ";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std::</a:t>
            </a:r>
            <a:r>
              <a:rPr lang="en-US" altLang="zh-CN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cout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&lt;&lt; str2 + str1 &lt;&lt; std::</a:t>
            </a:r>
            <a:r>
              <a:rPr lang="en-US" altLang="zh-CN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endl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//ex2: </a:t>
            </a:r>
            <a:r>
              <a:rPr lang="zh-CN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取消第 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6 </a:t>
            </a:r>
            <a:r>
              <a:rPr lang="zh-CN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行注释，编译并运行 </a:t>
            </a:r>
            <a:endParaRPr lang="zh-CN" altLang="en-US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zh-CN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return 0; </a:t>
            </a:r>
            <a:endParaRPr lang="en-US" altLang="zh-CN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zh-CN" altLang="en-US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59831" y="1395299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LOCATION.CPP</a:t>
            </a:r>
            <a:endParaRPr lang="zh-CN" altLang="en-US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84227" y="2183582"/>
            <a:ext cx="8099374" cy="286232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POINT::</a:t>
            </a:r>
            <a:r>
              <a:rPr lang="en-US" altLang="zh-CN" sz="1800" dirty="0" err="1">
                <a:latin typeface="Consolas" panose="020B0609020204030204" pitchFamily="49" charset="0"/>
              </a:rPr>
              <a:t>move_to</a:t>
            </a:r>
            <a:r>
              <a:rPr lang="en-US" altLang="zh-CN" sz="1800" dirty="0">
                <a:latin typeface="Consolas" panose="020B0609020204030204" pitchFamily="49" charset="0"/>
              </a:rPr>
              <a:t>(int x, int y)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hide();	            // </a:t>
            </a:r>
            <a:r>
              <a:rPr lang="zh-CN" altLang="en-US" sz="1800" dirty="0">
                <a:latin typeface="Consolas" panose="020B0609020204030204" pitchFamily="49" charset="0"/>
              </a:rPr>
              <a:t>首先使当前点不可见 									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x_pos</a:t>
            </a:r>
            <a:r>
              <a:rPr lang="en-US" altLang="zh-CN" sz="1800" dirty="0">
                <a:latin typeface="Consolas" panose="020B0609020204030204" pitchFamily="49" charset="0"/>
              </a:rPr>
              <a:t> = x;	// </a:t>
            </a:r>
            <a:r>
              <a:rPr lang="zh-CN" altLang="en-US" sz="1800" dirty="0">
                <a:latin typeface="Consolas" panose="020B0609020204030204" pitchFamily="49" charset="0"/>
              </a:rPr>
              <a:t>改变当前点的</a:t>
            </a:r>
            <a:r>
              <a:rPr lang="en-US" altLang="zh-CN" sz="1800" dirty="0">
                <a:latin typeface="Consolas" panose="020B0609020204030204" pitchFamily="49" charset="0"/>
              </a:rPr>
              <a:t>x</a:t>
            </a:r>
            <a:r>
              <a:rPr lang="zh-CN" altLang="en-US" sz="1800" dirty="0">
                <a:latin typeface="Consolas" panose="020B0609020204030204" pitchFamily="49" charset="0"/>
              </a:rPr>
              <a:t>和</a:t>
            </a:r>
            <a:r>
              <a:rPr lang="en-US" altLang="zh-CN" sz="1800" dirty="0">
                <a:latin typeface="Consolas" panose="020B0609020204030204" pitchFamily="49" charset="0"/>
              </a:rPr>
              <a:t>y</a:t>
            </a:r>
            <a:r>
              <a:rPr lang="zh-CN" altLang="en-US" sz="1800" dirty="0">
                <a:latin typeface="Consolas" panose="020B0609020204030204" pitchFamily="49" charset="0"/>
              </a:rPr>
              <a:t>坐标				</a:t>
            </a:r>
            <a:r>
              <a:rPr lang="en-US" altLang="zh-CN" sz="1800" dirty="0" err="1">
                <a:latin typeface="Consolas" panose="020B0609020204030204" pitchFamily="49" charset="0"/>
              </a:rPr>
              <a:t>y_pos</a:t>
            </a:r>
            <a:r>
              <a:rPr lang="en-US" altLang="zh-CN" sz="1800" dirty="0">
                <a:latin typeface="Consolas" panose="020B0609020204030204" pitchFamily="49" charset="0"/>
              </a:rPr>
              <a:t> = y;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show();           // </a:t>
            </a:r>
            <a:r>
              <a:rPr lang="zh-CN" altLang="en-US" sz="1800" dirty="0">
                <a:latin typeface="Consolas" panose="020B0609020204030204" pitchFamily="49" charset="0"/>
              </a:rPr>
              <a:t>在新位置显示点 					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59831" y="1395299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CIRCLE.CPP</a:t>
            </a:r>
            <a:endParaRPr lang="zh-CN" altLang="en-US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05679" y="1867842"/>
            <a:ext cx="8099374" cy="452431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"</a:t>
            </a:r>
            <a:r>
              <a:rPr lang="en-US" altLang="zh-CN" sz="1800" dirty="0" err="1">
                <a:latin typeface="Consolas" panose="020B0609020204030204" pitchFamily="49" charset="0"/>
              </a:rPr>
              <a:t>basgraph.h</a:t>
            </a:r>
            <a:r>
              <a:rPr lang="en-US" altLang="zh-CN" sz="1800" dirty="0">
                <a:latin typeface="Consolas" panose="020B0609020204030204" pitchFamily="49" charset="0"/>
              </a:rPr>
              <a:t>"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CIRCLE::CIRCLE(int x, int y, int r): POINT(x, y)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radius = r;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CIRCLE::show()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if (! </a:t>
            </a:r>
            <a:r>
              <a:rPr lang="en-US" altLang="zh-CN" sz="1800" dirty="0" err="1">
                <a:latin typeface="Consolas" panose="020B0609020204030204" pitchFamily="49" charset="0"/>
              </a:rPr>
              <a:t>is_visible</a:t>
            </a:r>
            <a:r>
              <a:rPr lang="en-US" altLang="zh-CN" sz="1800" dirty="0">
                <a:latin typeface="Consolas" panose="020B0609020204030204" pitchFamily="49" charset="0"/>
              </a:rPr>
              <a:t>())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visible = TRUE;   // </a:t>
            </a:r>
            <a:r>
              <a:rPr lang="zh-CN" altLang="en-US" sz="1800" dirty="0">
                <a:latin typeface="Consolas" panose="020B0609020204030204" pitchFamily="49" charset="0"/>
              </a:rPr>
              <a:t>改变圆的内部状态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latin typeface="Consolas" panose="020B0609020204030204" pitchFamily="49" charset="0"/>
              </a:rPr>
              <a:t>画圆，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x_pos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y_pos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  <a:r>
              <a:rPr lang="zh-CN" altLang="en-US" sz="1800" dirty="0">
                <a:latin typeface="Consolas" panose="020B0609020204030204" pitchFamily="49" charset="0"/>
              </a:rPr>
              <a:t>为圆心、</a:t>
            </a:r>
            <a:r>
              <a:rPr lang="en-US" altLang="zh-CN" sz="1800" dirty="0">
                <a:latin typeface="Consolas" panose="020B0609020204030204" pitchFamily="49" charset="0"/>
              </a:rPr>
              <a:t>radius</a:t>
            </a:r>
            <a:r>
              <a:rPr lang="zh-CN" altLang="en-US" sz="1800" dirty="0">
                <a:latin typeface="Consolas" panose="020B0609020204030204" pitchFamily="49" charset="0"/>
              </a:rPr>
              <a:t>为半径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dirty="0">
                <a:latin typeface="Consolas" panose="020B0609020204030204" pitchFamily="49" charset="0"/>
              </a:rPr>
              <a:t>circle(</a:t>
            </a:r>
            <a:r>
              <a:rPr lang="en-US" altLang="zh-CN" sz="1800" dirty="0" err="1">
                <a:latin typeface="Consolas" panose="020B0609020204030204" pitchFamily="49" charset="0"/>
              </a:rPr>
              <a:t>x_pos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y_pos</a:t>
            </a:r>
            <a:r>
              <a:rPr lang="en-US" altLang="zh-CN" sz="1800" dirty="0">
                <a:latin typeface="Consolas" panose="020B0609020204030204" pitchFamily="49" charset="0"/>
              </a:rPr>
              <a:t>, radius);	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59831" y="1395299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CIRCLE.CPP</a:t>
            </a:r>
            <a:endParaRPr lang="zh-CN" altLang="en-US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003752" y="1957294"/>
            <a:ext cx="9520669" cy="369331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CIRCLE::hide()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unsigned int </a:t>
            </a:r>
            <a:r>
              <a:rPr lang="en-US" altLang="zh-CN" sz="1800" dirty="0" err="1">
                <a:latin typeface="Consolas" panose="020B0609020204030204" pitchFamily="49" charset="0"/>
              </a:rPr>
              <a:t>temp_color</a:t>
            </a:r>
            <a:r>
              <a:rPr lang="en-US" altLang="zh-CN" sz="1800" dirty="0">
                <a:latin typeface="Consolas" panose="020B0609020204030204" pitchFamily="49" charset="0"/>
              </a:rPr>
              <a:t>;  // </a:t>
            </a:r>
            <a:r>
              <a:rPr lang="zh-CN" altLang="en-US" sz="1800" dirty="0">
                <a:latin typeface="Consolas" panose="020B0609020204030204" pitchFamily="49" charset="0"/>
              </a:rPr>
              <a:t>用于保存当前颜色的临时变量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latin typeface="Consolas" panose="020B0609020204030204" pitchFamily="49" charset="0"/>
              </a:rPr>
              <a:t>if (</a:t>
            </a:r>
            <a:r>
              <a:rPr lang="en-US" altLang="zh-CN" sz="1800" dirty="0" err="1">
                <a:latin typeface="Consolas" panose="020B0609020204030204" pitchFamily="49" charset="0"/>
              </a:rPr>
              <a:t>is_visible</a:t>
            </a:r>
            <a:r>
              <a:rPr lang="en-US" altLang="zh-CN" sz="1800" dirty="0">
                <a:latin typeface="Consolas" panose="020B0609020204030204" pitchFamily="49" charset="0"/>
              </a:rPr>
              <a:t>())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temp_color</a:t>
            </a:r>
            <a:r>
              <a:rPr lang="en-US" altLang="zh-CN" sz="1800" dirty="0"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latin typeface="Consolas" panose="020B0609020204030204" pitchFamily="49" charset="0"/>
              </a:rPr>
              <a:t>getcolor</a:t>
            </a:r>
            <a:r>
              <a:rPr lang="en-US" altLang="zh-CN" sz="1800" dirty="0">
                <a:latin typeface="Consolas" panose="020B0609020204030204" pitchFamily="49" charset="0"/>
              </a:rPr>
              <a:t>();  // </a:t>
            </a:r>
            <a:r>
              <a:rPr lang="zh-CN" altLang="en-US" sz="1800" dirty="0">
                <a:latin typeface="Consolas" panose="020B0609020204030204" pitchFamily="49" charset="0"/>
              </a:rPr>
              <a:t>保存当前的缺省颜色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setcolor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getbkcolor</a:t>
            </a:r>
            <a:r>
              <a:rPr lang="en-US" altLang="zh-CN" sz="1800" dirty="0">
                <a:latin typeface="Consolas" panose="020B0609020204030204" pitchFamily="49" charset="0"/>
              </a:rPr>
              <a:t>());    // </a:t>
            </a:r>
            <a:r>
              <a:rPr lang="zh-CN" altLang="en-US" sz="1800" dirty="0">
                <a:latin typeface="Consolas" panose="020B0609020204030204" pitchFamily="49" charset="0"/>
              </a:rPr>
              <a:t>设置当前颜色为背景颜色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 </a:t>
            </a:r>
            <a:r>
              <a:rPr lang="en-US" altLang="zh-CN" sz="1800" dirty="0">
                <a:latin typeface="Consolas" panose="020B0609020204030204" pitchFamily="49" charset="0"/>
              </a:rPr>
              <a:t>visible = FALSE;	       // </a:t>
            </a:r>
            <a:r>
              <a:rPr lang="zh-CN" altLang="en-US" sz="1800" dirty="0">
                <a:latin typeface="Consolas" panose="020B0609020204030204" pitchFamily="49" charset="0"/>
              </a:rPr>
              <a:t>改变圆的内部状态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 </a:t>
            </a:r>
            <a:r>
              <a:rPr lang="en-US" altLang="zh-CN" sz="1800" dirty="0">
                <a:latin typeface="Consolas" panose="020B0609020204030204" pitchFamily="49" charset="0"/>
              </a:rPr>
              <a:t>circle(</a:t>
            </a:r>
            <a:r>
              <a:rPr lang="en-US" altLang="zh-CN" sz="1800" dirty="0" err="1">
                <a:latin typeface="Consolas" panose="020B0609020204030204" pitchFamily="49" charset="0"/>
              </a:rPr>
              <a:t>x_pos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y_pos</a:t>
            </a:r>
            <a:r>
              <a:rPr lang="en-US" altLang="zh-CN" sz="1800" dirty="0">
                <a:latin typeface="Consolas" panose="020B0609020204030204" pitchFamily="49" charset="0"/>
              </a:rPr>
              <a:t>, radius);// </a:t>
            </a:r>
            <a:r>
              <a:rPr lang="zh-CN" altLang="en-US" sz="1800" dirty="0">
                <a:latin typeface="Consolas" panose="020B0609020204030204" pitchFamily="49" charset="0"/>
              </a:rPr>
              <a:t>用背景颜色画圆，即擦除圆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setcolor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temp_color</a:t>
            </a:r>
            <a:r>
              <a:rPr lang="en-US" altLang="zh-CN" sz="1800" dirty="0">
                <a:latin typeface="Consolas" panose="020B0609020204030204" pitchFamily="49" charset="0"/>
              </a:rPr>
              <a:t>);	          // </a:t>
            </a:r>
            <a:r>
              <a:rPr lang="zh-CN" altLang="en-US" sz="1800" dirty="0">
                <a:latin typeface="Consolas" panose="020B0609020204030204" pitchFamily="49" charset="0"/>
              </a:rPr>
              <a:t>恢复原来的缺省颜色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59831" y="1395299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CIRCLE.CPP</a:t>
            </a:r>
            <a:endParaRPr lang="zh-CN" altLang="en-US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023630" y="1764631"/>
            <a:ext cx="9520669" cy="50783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CIRCLE::</a:t>
            </a:r>
            <a:r>
              <a:rPr lang="en-US" altLang="zh-CN" sz="1800" dirty="0" err="1">
                <a:latin typeface="Consolas" panose="020B0609020204030204" pitchFamily="49" charset="0"/>
              </a:rPr>
              <a:t>move_to</a:t>
            </a:r>
            <a:r>
              <a:rPr lang="en-US" altLang="zh-CN" sz="1800" dirty="0">
                <a:latin typeface="Consolas" panose="020B0609020204030204" pitchFamily="49" charset="0"/>
              </a:rPr>
              <a:t>(int x, int y)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hide();	  // </a:t>
            </a:r>
            <a:r>
              <a:rPr lang="zh-CN" altLang="en-US" sz="1800" dirty="0">
                <a:latin typeface="Consolas" panose="020B0609020204030204" pitchFamily="49" charset="0"/>
              </a:rPr>
              <a:t>擦除旧的圆 					 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latin typeface="Consolas" panose="020B0609020204030204" pitchFamily="49" charset="0"/>
              </a:rPr>
              <a:t>x_pos</a:t>
            </a:r>
            <a:r>
              <a:rPr lang="en-US" altLang="zh-CN" sz="1800" dirty="0">
                <a:latin typeface="Consolas" panose="020B0609020204030204" pitchFamily="49" charset="0"/>
              </a:rPr>
              <a:t> = x;   // </a:t>
            </a:r>
            <a:r>
              <a:rPr lang="zh-CN" altLang="en-US" sz="1800" dirty="0">
                <a:latin typeface="Consolas" panose="020B0609020204030204" pitchFamily="49" charset="0"/>
              </a:rPr>
              <a:t>设置新的位置 				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</a:t>
            </a:r>
            <a:r>
              <a:rPr lang="en-US" altLang="zh-CN" sz="1800" dirty="0" err="1">
                <a:latin typeface="Consolas" panose="020B0609020204030204" pitchFamily="49" charset="0"/>
              </a:rPr>
              <a:t>y_pos</a:t>
            </a:r>
            <a:r>
              <a:rPr lang="en-US" altLang="zh-CN" sz="1800" dirty="0">
                <a:latin typeface="Consolas" panose="020B0609020204030204" pitchFamily="49" charset="0"/>
              </a:rPr>
              <a:t> = y;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show();        // </a:t>
            </a:r>
            <a:r>
              <a:rPr lang="zh-CN" altLang="en-US" sz="1800" dirty="0">
                <a:latin typeface="Consolas" panose="020B0609020204030204" pitchFamily="49" charset="0"/>
              </a:rPr>
              <a:t>在新的位置画圆 					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CIRCLE::expand(int delta)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hide();	 // </a:t>
            </a:r>
            <a:r>
              <a:rPr lang="zh-CN" altLang="en-US" sz="1800" dirty="0">
                <a:latin typeface="Consolas" panose="020B0609020204030204" pitchFamily="49" charset="0"/>
              </a:rPr>
              <a:t>擦除旧的圆 		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latin typeface="Consolas" panose="020B0609020204030204" pitchFamily="49" charset="0"/>
              </a:rPr>
              <a:t>radius = radius + delta;	    // </a:t>
            </a:r>
            <a:r>
              <a:rPr lang="zh-CN" altLang="en-US" sz="1800" dirty="0">
                <a:latin typeface="Consolas" panose="020B0609020204030204" pitchFamily="49" charset="0"/>
              </a:rPr>
              <a:t>扩大半径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latin typeface="Consolas" panose="020B0609020204030204" pitchFamily="49" charset="0"/>
              </a:rPr>
              <a:t>if (radius &lt; 0)  radius = 0;	    // </a:t>
            </a:r>
            <a:r>
              <a:rPr lang="zh-CN" altLang="en-US" sz="1800" dirty="0">
                <a:latin typeface="Consolas" panose="020B0609020204030204" pitchFamily="49" charset="0"/>
              </a:rPr>
              <a:t>避免半径为负数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   </a:t>
            </a:r>
            <a:r>
              <a:rPr lang="en-US" altLang="zh-CN" sz="1800" dirty="0">
                <a:latin typeface="Consolas" panose="020B0609020204030204" pitchFamily="49" charset="0"/>
              </a:rPr>
              <a:t>show();       // </a:t>
            </a:r>
            <a:r>
              <a:rPr lang="zh-CN" altLang="en-US" sz="1800" dirty="0">
                <a:latin typeface="Consolas" panose="020B0609020204030204" pitchFamily="49" charset="0"/>
              </a:rPr>
              <a:t>按新的半径画圆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void CIRCLE::contract(int delta)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expand(-delta);   // </a:t>
            </a:r>
            <a:r>
              <a:rPr lang="zh-CN" altLang="en-US" sz="1800" dirty="0">
                <a:latin typeface="Consolas" panose="020B0609020204030204" pitchFamily="49" charset="0"/>
              </a:rPr>
              <a:t>利用</a:t>
            </a:r>
            <a:r>
              <a:rPr lang="en-US" altLang="zh-CN" sz="1800" dirty="0">
                <a:latin typeface="Consolas" panose="020B0609020204030204" pitchFamily="49" charset="0"/>
              </a:rPr>
              <a:t>expand()</a:t>
            </a:r>
            <a:r>
              <a:rPr lang="zh-CN" altLang="en-US" sz="1800" dirty="0">
                <a:latin typeface="Consolas" panose="020B0609020204030204" pitchFamily="49" charset="0"/>
              </a:rPr>
              <a:t>成员函数实现</a:t>
            </a:r>
            <a:r>
              <a:rPr lang="en-US" altLang="zh-CN" sz="1800" dirty="0">
                <a:latin typeface="Consolas" panose="020B0609020204030204" pitchFamily="49" charset="0"/>
              </a:rPr>
              <a:t>contract()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继承机制的应用举例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图形的处理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59831" y="1395299"/>
            <a:ext cx="632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GRAFDEMO.CPP</a:t>
            </a:r>
            <a:endParaRPr lang="zh-CN" altLang="en-US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35810" y="1802558"/>
            <a:ext cx="9520669" cy="4801314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"</a:t>
            </a:r>
            <a:r>
              <a:rPr lang="en-US" altLang="zh-CN" sz="1800" dirty="0" err="1">
                <a:latin typeface="Consolas" panose="020B0609020204030204" pitchFamily="49" charset="0"/>
              </a:rPr>
              <a:t>basgraph.h</a:t>
            </a:r>
            <a:r>
              <a:rPr lang="en-US" altLang="zh-CN" sz="1800" dirty="0">
                <a:latin typeface="Consolas" panose="020B0609020204030204" pitchFamily="49" charset="0"/>
              </a:rPr>
              <a:t>"	 // </a:t>
            </a:r>
            <a:r>
              <a:rPr lang="zh-CN" altLang="en-US" sz="1800" dirty="0">
                <a:latin typeface="Consolas" panose="020B0609020204030204" pitchFamily="49" charset="0"/>
              </a:rPr>
              <a:t>基本图形元素的类界面 		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latin typeface="Consolas" panose="020B0609020204030204" pitchFamily="49" charset="0"/>
              </a:rPr>
              <a:t>conio.h</a:t>
            </a:r>
            <a:r>
              <a:rPr lang="en-US" altLang="zh-CN" sz="1800" dirty="0">
                <a:latin typeface="Consolas" panose="020B0609020204030204" pitchFamily="49" charset="0"/>
              </a:rPr>
              <a:t>&gt;	 // </a:t>
            </a:r>
            <a:r>
              <a:rPr lang="zh-CN" altLang="en-US" sz="1800" dirty="0">
                <a:latin typeface="Consolas" panose="020B0609020204030204" pitchFamily="49" charset="0"/>
              </a:rPr>
              <a:t>利用其中的</a:t>
            </a:r>
            <a:r>
              <a:rPr lang="en-US" altLang="zh-CN" sz="1800" dirty="0" err="1">
                <a:latin typeface="Consolas" panose="020B0609020204030204" pitchFamily="49" charset="0"/>
              </a:rPr>
              <a:t>getch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r>
              <a:rPr lang="zh-CN" altLang="en-US" sz="1800" dirty="0">
                <a:latin typeface="Consolas" panose="020B0609020204030204" pitchFamily="49" charset="0"/>
              </a:rPr>
              <a:t>函数暂停 		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main()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int </a:t>
            </a:r>
            <a:r>
              <a:rPr lang="en-US" altLang="zh-CN" sz="1800" dirty="0" err="1">
                <a:latin typeface="Consolas" panose="020B0609020204030204" pitchFamily="49" charset="0"/>
              </a:rPr>
              <a:t>graphdriver</a:t>
            </a:r>
            <a:r>
              <a:rPr lang="en-US" altLang="zh-CN" sz="1800" dirty="0">
                <a:latin typeface="Consolas" panose="020B0609020204030204" pitchFamily="49" charset="0"/>
              </a:rPr>
              <a:t> = DETECT, </a:t>
            </a:r>
            <a:r>
              <a:rPr lang="en-US" altLang="zh-CN" sz="1800" dirty="0" err="1">
                <a:latin typeface="Consolas" panose="020B0609020204030204" pitchFamily="49" charset="0"/>
              </a:rPr>
              <a:t>graphmode</a:t>
            </a:r>
            <a:r>
              <a:rPr lang="en-US" altLang="zh-CN" sz="1800" dirty="0">
                <a:latin typeface="Consolas" panose="020B0609020204030204" pitchFamily="49" charset="0"/>
              </a:rPr>
              <a:t> ; // </a:t>
            </a:r>
            <a:r>
              <a:rPr lang="zh-CN" altLang="en-US" sz="1800" dirty="0">
                <a:latin typeface="Consolas" panose="020B0609020204030204" pitchFamily="49" charset="0"/>
              </a:rPr>
              <a:t>初始化图形系统所需变量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latin typeface="Consolas" panose="020B0609020204030204" pitchFamily="49" charset="0"/>
              </a:rPr>
              <a:t>声明一个圆，圆心在</a:t>
            </a:r>
            <a:r>
              <a:rPr lang="en-US" altLang="zh-CN" sz="1800" dirty="0">
                <a:latin typeface="Consolas" panose="020B0609020204030204" pitchFamily="49" charset="0"/>
              </a:rPr>
              <a:t>(100, 200)</a:t>
            </a:r>
            <a:r>
              <a:rPr lang="zh-CN" altLang="en-US" sz="1800" dirty="0">
                <a:latin typeface="Consolas" panose="020B0609020204030204" pitchFamily="49" charset="0"/>
              </a:rPr>
              <a:t>，半径为</a:t>
            </a:r>
            <a:r>
              <a:rPr lang="en-US" altLang="zh-CN" sz="1800" dirty="0">
                <a:latin typeface="Consolas" panose="020B0609020204030204" pitchFamily="49" charset="0"/>
              </a:rPr>
              <a:t>50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CIRCLE circle(100, 200, 50);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initgraph</a:t>
            </a:r>
            <a:r>
              <a:rPr lang="en-US" altLang="zh-CN" sz="1800" dirty="0">
                <a:latin typeface="Consolas" panose="020B0609020204030204" pitchFamily="49" charset="0"/>
              </a:rPr>
              <a:t>(&amp;</a:t>
            </a:r>
            <a:r>
              <a:rPr lang="en-US" altLang="zh-CN" sz="1800" dirty="0" err="1">
                <a:latin typeface="Consolas" panose="020B0609020204030204" pitchFamily="49" charset="0"/>
              </a:rPr>
              <a:t>graphdriver</a:t>
            </a:r>
            <a:r>
              <a:rPr lang="en-US" altLang="zh-CN" sz="1800" dirty="0">
                <a:latin typeface="Consolas" panose="020B0609020204030204" pitchFamily="49" charset="0"/>
              </a:rPr>
              <a:t>, &amp;</a:t>
            </a:r>
            <a:r>
              <a:rPr lang="en-US" altLang="zh-CN" sz="1800" dirty="0" err="1">
                <a:latin typeface="Consolas" panose="020B0609020204030204" pitchFamily="49" charset="0"/>
              </a:rPr>
              <a:t>graphmode</a:t>
            </a:r>
            <a:r>
              <a:rPr lang="en-US" altLang="zh-CN" sz="1800" dirty="0">
                <a:latin typeface="Consolas" panose="020B0609020204030204" pitchFamily="49" charset="0"/>
              </a:rPr>
              <a:t>, ""); // </a:t>
            </a:r>
            <a:r>
              <a:rPr lang="zh-CN" altLang="en-US" sz="1800" dirty="0">
                <a:latin typeface="Consolas" panose="020B0609020204030204" pitchFamily="49" charset="0"/>
              </a:rPr>
              <a:t>初始化图形系统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circle.show</a:t>
            </a:r>
            <a:r>
              <a:rPr lang="en-US" altLang="zh-CN" sz="1800" dirty="0">
                <a:latin typeface="Consolas" panose="020B0609020204030204" pitchFamily="49" charset="0"/>
              </a:rPr>
              <a:t>();  // </a:t>
            </a:r>
            <a:r>
              <a:rPr lang="zh-CN" altLang="en-US" sz="1800" dirty="0">
                <a:latin typeface="Consolas" panose="020B0609020204030204" pitchFamily="49" charset="0"/>
              </a:rPr>
              <a:t>声明一个圆并显示它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circle.move_to</a:t>
            </a:r>
            <a:r>
              <a:rPr lang="en-US" altLang="zh-CN" sz="1800" dirty="0">
                <a:latin typeface="Consolas" panose="020B0609020204030204" pitchFamily="49" charset="0"/>
              </a:rPr>
              <a:t>(200, 250);  // </a:t>
            </a:r>
            <a:r>
              <a:rPr lang="zh-CN" altLang="en-US" sz="1800" dirty="0">
                <a:latin typeface="Consolas" panose="020B0609020204030204" pitchFamily="49" charset="0"/>
              </a:rPr>
              <a:t>移动圆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circle.expand</a:t>
            </a:r>
            <a:r>
              <a:rPr lang="en-US" altLang="zh-CN" sz="1800" dirty="0">
                <a:latin typeface="Consolas" panose="020B0609020204030204" pitchFamily="49" charset="0"/>
              </a:rPr>
              <a:t>(50); // </a:t>
            </a:r>
            <a:r>
              <a:rPr lang="zh-CN" altLang="en-US" sz="1800" dirty="0">
                <a:latin typeface="Consolas" panose="020B0609020204030204" pitchFamily="49" charset="0"/>
              </a:rPr>
              <a:t>放大圆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circle.expand</a:t>
            </a:r>
            <a:r>
              <a:rPr lang="en-US" altLang="zh-CN" sz="1800" dirty="0">
                <a:latin typeface="Consolas" panose="020B0609020204030204" pitchFamily="49" charset="0"/>
              </a:rPr>
              <a:t>(50);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circle.contract</a:t>
            </a:r>
            <a:r>
              <a:rPr lang="en-US" altLang="zh-CN" sz="1800" dirty="0">
                <a:latin typeface="Consolas" panose="020B0609020204030204" pitchFamily="49" charset="0"/>
              </a:rPr>
              <a:t>(65); // </a:t>
            </a:r>
            <a:r>
              <a:rPr lang="zh-CN" altLang="en-US" sz="1800" dirty="0">
                <a:latin typeface="Consolas" panose="020B0609020204030204" pitchFamily="49" charset="0"/>
              </a:rPr>
              <a:t>缩小圆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circle.contract</a:t>
            </a:r>
            <a:r>
              <a:rPr lang="en-US" altLang="zh-CN" sz="1800" dirty="0">
                <a:latin typeface="Consolas" panose="020B0609020204030204" pitchFamily="49" charset="0"/>
              </a:rPr>
              <a:t>(65);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closegraph</a:t>
            </a:r>
            <a:r>
              <a:rPr lang="en-US" altLang="zh-CN" sz="1800" dirty="0">
                <a:latin typeface="Consolas" panose="020B0609020204030204" pitchFamily="49" charset="0"/>
              </a:rPr>
              <a:t>();  // </a:t>
            </a:r>
            <a:r>
              <a:rPr lang="zh-CN" altLang="en-US" sz="1800" dirty="0">
                <a:latin typeface="Consolas" panose="020B0609020204030204" pitchFamily="49" charset="0"/>
              </a:rPr>
              <a:t>关闭图形系统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return 0;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	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注：此代码需要电脑事先安装好图形相关库环境，请有兴趣同学课下自主运行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187" y="1457981"/>
            <a:ext cx="1809750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继承对象的重定义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30526" y="1450769"/>
            <a:ext cx="10928074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派生类中修改继承成员函数的语义（即，修改函数体，而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保持函数原型不变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派生类中的名字支配（屏蔽）基类中的名字。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9760" y="2498532"/>
            <a:ext cx="4829336" cy="28931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说明：类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描述了某一个位置是隐藏的还是显示的。</a:t>
            </a:r>
            <a:endParaRPr lang="zh-CN" altLang="en-US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继承表示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x_pos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y_pos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中是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protected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class POINT: public LOCATION {	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public: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: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void show();     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在当前位置显示点</a:t>
            </a:r>
            <a:endParaRPr lang="zh-CN" altLang="en-US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latin typeface="Consolas" panose="020B0609020204030204" pitchFamily="49" charset="0"/>
              </a:rPr>
              <a:t>void hide();       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将点隐藏起来</a:t>
            </a:r>
            <a:endParaRPr lang="zh-CN" altLang="en-US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将当前点移动到新位置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(x, y)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并显示它</a:t>
            </a:r>
            <a:endParaRPr lang="zh-CN" altLang="en-US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latin typeface="Consolas" panose="020B0609020204030204" pitchFamily="49" charset="0"/>
              </a:rPr>
              <a:t>void </a:t>
            </a:r>
            <a:r>
              <a:rPr lang="en-US" altLang="zh-CN" sz="1400" dirty="0" err="1">
                <a:latin typeface="Consolas" panose="020B0609020204030204" pitchFamily="49" charset="0"/>
              </a:rPr>
              <a:t>move_to</a:t>
            </a:r>
            <a:r>
              <a:rPr lang="en-US" altLang="zh-CN" sz="1400" dirty="0">
                <a:latin typeface="Consolas" panose="020B0609020204030204" pitchFamily="49" charset="0"/>
              </a:rPr>
              <a:t>(int x, int y);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protected: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: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};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939096" y="2495913"/>
            <a:ext cx="7373037" cy="331828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说明：类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CIRCLE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描述了一个在屏幕上由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派生出来的圆。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由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类派生，从而也继承了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LOCATION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类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CIRCLE: public POINT {	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public: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                    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void show();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在屏幕上画出圆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void hide();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将圆隐藏起来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move_to</a:t>
            </a:r>
            <a:r>
              <a:rPr lang="en-US" altLang="zh-CN" sz="1600" dirty="0">
                <a:latin typeface="Consolas" panose="020B0609020204030204" pitchFamily="49" charset="0"/>
              </a:rPr>
              <a:t>(int x, int y);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将当前圆移动到新位置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(x, y)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       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protected: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                   :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继承对象的重定义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30526" y="1450769"/>
            <a:ext cx="10928074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派生类中修改继承成员函数的语义（即，修改函数体，而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保持函数原型不变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派生类中的名字支配（屏蔽）基类中的名字。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9760" y="2271082"/>
            <a:ext cx="4829336" cy="3754874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void POINT::show()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       if (! 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is_visible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()) {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           visible = TRUE;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putpixel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x_pos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y_pos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getcolor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()); 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       }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void CIRCLE::show()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      if (! 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is_visible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()) 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     {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	visible = TRUE; 	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           circle(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x_pos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990000"/>
                </a:solidFill>
                <a:latin typeface="Consolas" panose="020B0609020204030204" pitchFamily="49" charset="0"/>
              </a:rPr>
              <a:t>y_pos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, radius);		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     }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939096" y="2271082"/>
            <a:ext cx="7373037" cy="466018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#include "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basgraph.h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"	 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基本图形元素的类界面 		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conio.h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&gt;	 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利用其中的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getch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函数暂停 		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int main()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                                           :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   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声明一个圆，圆心在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(100, 200)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，半径为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50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   POINT point( 20, 10 ); 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   CIRCLE circle(100, 200, 50);	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circle.show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();  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显示圆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point.show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();  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显示点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circle.move_to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(200, 250);  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移动圆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point.move_to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(100,20);     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移动点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: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向基类构造函数传递实参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1438"/>
            <a:ext cx="11181522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基类构造函数带参数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，则定义派生类构造函数时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仅能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初始化列表显式调用基类构造函数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，并向基类构造函数传递实参。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带初始化列表的派生类构造函数的一般形式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如下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8487" y="3429000"/>
            <a:ext cx="7742237" cy="2447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/>
              <a:t>派生类名</a:t>
            </a:r>
            <a:r>
              <a:rPr lang="en-US" altLang="zh-CN"/>
              <a:t>(</a:t>
            </a:r>
            <a:r>
              <a:rPr lang="zh-CN" altLang="en-US"/>
              <a:t>形参表</a:t>
            </a:r>
            <a:r>
              <a:rPr lang="en-US" altLang="zh-CN"/>
              <a:t>) : </a:t>
            </a:r>
            <a:r>
              <a:rPr lang="zh-CN" altLang="en-US"/>
              <a:t>基类名</a:t>
            </a:r>
            <a:r>
              <a:rPr lang="en-US" altLang="zh-CN"/>
              <a:t>(</a:t>
            </a:r>
            <a:r>
              <a:rPr lang="zh-CN" altLang="en-US"/>
              <a:t>实参表</a:t>
            </a:r>
            <a:r>
              <a:rPr lang="en-US" altLang="zh-CN"/>
              <a:t>)</a:t>
            </a:r>
            <a:endParaRPr lang="en-US" altLang="zh-CN"/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/>
              <a:t>{    </a:t>
            </a:r>
            <a:endParaRPr lang="en-US" altLang="zh-CN"/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/>
              <a:t>       </a:t>
            </a:r>
            <a:r>
              <a:rPr lang="zh-CN" altLang="en-US"/>
              <a:t>派生类新成员初始化赋值语句</a:t>
            </a:r>
            <a:r>
              <a:rPr lang="en-US" altLang="zh-CN"/>
              <a:t>;</a:t>
            </a:r>
            <a:endParaRPr lang="en-US" altLang="zh-CN"/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/>
              <a:t>};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向基类构造函数传递实参举例：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Time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365250" y="1390073"/>
            <a:ext cx="10044872" cy="458587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  SPECIFICATION FILE (</a:t>
            </a:r>
            <a:r>
              <a:rPr lang="en-US" altLang="zh-CN" sz="1800" dirty="0" err="1">
                <a:latin typeface="Consolas" panose="020B0609020204030204" pitchFamily="49" charset="0"/>
              </a:rPr>
              <a:t>time.h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Time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chemeClr val="tx2"/>
                </a:solidFill>
                <a:latin typeface="Consolas" panose="020B0609020204030204" pitchFamily="49" charset="0"/>
              </a:rPr>
              <a:t>						</a:t>
            </a:r>
            <a:endParaRPr lang="en-US" altLang="zh-CN" sz="1800" i="1" dirty="0">
              <a:solidFill>
                <a:srgbClr val="CC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 : 			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void Set(int hours,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int minutes, int seconds);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void Increment();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void Write() const;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Time(int </a:t>
            </a:r>
            <a:r>
              <a:rPr lang="en-US" altLang="zh-CN" sz="1800" dirty="0" err="1">
                <a:latin typeface="Consolas" panose="020B0609020204030204" pitchFamily="49" charset="0"/>
              </a:rPr>
              <a:t>initHrs</a:t>
            </a:r>
            <a:r>
              <a:rPr lang="en-US" altLang="zh-CN" sz="1800" dirty="0">
                <a:latin typeface="Consolas" panose="020B0609020204030204" pitchFamily="49" charset="0"/>
              </a:rPr>
              <a:t>, int </a:t>
            </a:r>
            <a:r>
              <a:rPr lang="en-US" altLang="zh-CN" sz="1800" dirty="0" err="1">
                <a:latin typeface="Consolas" panose="020B0609020204030204" pitchFamily="49" charset="0"/>
              </a:rPr>
              <a:t>initMins</a:t>
            </a:r>
            <a:r>
              <a:rPr lang="en-US" altLang="zh-CN" sz="1800" dirty="0">
                <a:latin typeface="Consolas" panose="020B0609020204030204" pitchFamily="49" charset="0"/>
              </a:rPr>
              <a:t>, int </a:t>
            </a:r>
            <a:r>
              <a:rPr lang="en-US" altLang="zh-CN" sz="1800" dirty="0" err="1">
                <a:latin typeface="Consolas" panose="020B0609020204030204" pitchFamily="49" charset="0"/>
              </a:rPr>
              <a:t>initSecs</a:t>
            </a:r>
            <a:r>
              <a:rPr lang="en-US" altLang="zh-CN" sz="1800" dirty="0">
                <a:latin typeface="Consolas" panose="020B0609020204030204" pitchFamily="49" charset="0"/>
              </a:rPr>
              <a:t>);  </a:t>
            </a:r>
            <a:r>
              <a:rPr lang="en-US" altLang="zh-CN" sz="1800" i="1" dirty="0">
                <a:solidFill>
                  <a:srgbClr val="CC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dirty="0">
                <a:solidFill>
                  <a:srgbClr val="CC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dirty="0">
                <a:solidFill>
                  <a:srgbClr val="CC0000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Time(); 	   </a:t>
            </a:r>
            <a:r>
              <a:rPr lang="en-US" altLang="zh-CN" sz="1800" i="1" dirty="0">
                <a:solidFill>
                  <a:srgbClr val="CC0000"/>
                </a:solidFill>
                <a:latin typeface="Consolas" panose="020B0609020204030204" pitchFamily="49" charset="0"/>
              </a:rPr>
              <a:t>//  default constructor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private :				</a:t>
            </a:r>
            <a:endParaRPr lang="en-US" altLang="zh-CN" sz="1800" i="1" dirty="0">
              <a:solidFill>
                <a:srgbClr val="CC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int </a:t>
            </a:r>
            <a:r>
              <a:rPr lang="en-US" altLang="zh-CN" sz="1800" dirty="0" err="1">
                <a:latin typeface="Consolas" panose="020B0609020204030204" pitchFamily="49" charset="0"/>
              </a:rPr>
              <a:t>hrs</a:t>
            </a:r>
            <a:r>
              <a:rPr lang="en-US" altLang="zh-CN" sz="1800" dirty="0">
                <a:latin typeface="Consolas" panose="020B0609020204030204" pitchFamily="49" charset="0"/>
              </a:rPr>
              <a:t>;          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int mins;         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int secs;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 ;</a:t>
            </a:r>
            <a:r>
              <a:rPr lang="en-US" altLang="zh-CN" sz="2200" i="1" dirty="0">
                <a:solidFill>
                  <a:schemeClr val="folHlink"/>
                </a:solidFill>
              </a:rPr>
              <a:t>	</a:t>
            </a:r>
            <a:endParaRPr lang="en-US" altLang="zh-CN" sz="2200" i="1" dirty="0">
              <a:solidFill>
                <a:schemeClr val="folHlin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30091" y="3059668"/>
            <a:ext cx="5580280" cy="369332"/>
            <a:chOff x="5137345" y="1967345"/>
            <a:chExt cx="5580280" cy="369332"/>
          </a:xfrm>
        </p:grpSpPr>
        <p:sp>
          <p:nvSpPr>
            <p:cNvPr id="8" name="文本框 7"/>
            <p:cNvSpPr txBox="1"/>
            <p:nvPr/>
          </p:nvSpPr>
          <p:spPr>
            <a:xfrm>
              <a:off x="9609629" y="1967345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将被继承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8" idx="1"/>
            </p:cNvCxnSpPr>
            <p:nvPr/>
          </p:nvCxnSpPr>
          <p:spPr>
            <a:xfrm flipH="1">
              <a:off x="5137345" y="2152011"/>
              <a:ext cx="4472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247910" y="2690336"/>
            <a:ext cx="1562461" cy="369332"/>
            <a:chOff x="9155164" y="1967345"/>
            <a:chExt cx="1562461" cy="369332"/>
          </a:xfrm>
        </p:grpSpPr>
        <p:sp>
          <p:nvSpPr>
            <p:cNvPr id="13" name="文本框 12"/>
            <p:cNvSpPr txBox="1"/>
            <p:nvPr/>
          </p:nvSpPr>
          <p:spPr>
            <a:xfrm>
              <a:off x="9609629" y="1967345"/>
              <a:ext cx="11079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将被修改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>
              <a:off x="9155164" y="2152011"/>
              <a:ext cx="4544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向基类构造函数传递实参举例：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Time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91924" y="1469957"/>
            <a:ext cx="8928100" cy="50783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 SPECIFICATION   FILE 			( </a:t>
            </a:r>
            <a:r>
              <a:rPr lang="en-US" altLang="zh-CN" sz="1800" dirty="0" err="1">
                <a:latin typeface="Consolas" panose="020B0609020204030204" pitchFamily="49" charset="0"/>
              </a:rPr>
              <a:t>exttime.h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“</a:t>
            </a:r>
            <a:r>
              <a:rPr lang="en-US" altLang="zh-CN" sz="1800" dirty="0" err="1">
                <a:latin typeface="Consolas" panose="020B0609020204030204" pitchFamily="49" charset="0"/>
              </a:rPr>
              <a:t>time.h</a:t>
            </a:r>
            <a:r>
              <a:rPr lang="en-US" altLang="zh-CN" sz="1800" dirty="0">
                <a:latin typeface="Consolas" panose="020B0609020204030204" pitchFamily="49" charset="0"/>
              </a:rPr>
              <a:t>”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ZoneType</a:t>
            </a:r>
            <a:r>
              <a:rPr lang="en-US" altLang="zh-CN" sz="1800" dirty="0">
                <a:latin typeface="Consolas" panose="020B0609020204030204" pitchFamily="49" charset="0"/>
              </a:rPr>
              <a:t> {EST, CST, MST, PST, EDT, CDT, MDT, PDT } 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 </a:t>
            </a:r>
            <a:r>
              <a:rPr lang="en-US" altLang="zh-CN" sz="1800" dirty="0" err="1">
                <a:latin typeface="Consolas" panose="020B0609020204030204" pitchFamily="49" charset="0"/>
              </a:rPr>
              <a:t>ExtTime</a:t>
            </a:r>
            <a:r>
              <a:rPr lang="en-US" altLang="zh-CN" sz="1800" dirty="0">
                <a:latin typeface="Consolas" panose="020B0609020204030204" pitchFamily="49" charset="0"/>
              </a:rPr>
              <a:t>: public Time	</a:t>
            </a:r>
            <a:r>
              <a:rPr lang="en-US" altLang="zh-CN" sz="1800" i="1" dirty="0">
                <a:solidFill>
                  <a:srgbClr val="990000"/>
                </a:solidFill>
                <a:latin typeface="Consolas" panose="020B0609020204030204" pitchFamily="49" charset="0"/>
              </a:rPr>
              <a:t>// Time is the base class</a:t>
            </a:r>
            <a:endParaRPr lang="en-US" altLang="zh-CN" sz="1800" i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 :</a:t>
            </a:r>
            <a:endParaRPr lang="en-US" altLang="zh-CN" sz="1800" i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latin typeface="Consolas" panose="020B0609020204030204" pitchFamily="49" charset="0"/>
              </a:rPr>
              <a:t>ExtTime</a:t>
            </a:r>
            <a:r>
              <a:rPr lang="en-US" altLang="zh-CN" sz="1800" dirty="0">
                <a:latin typeface="Consolas" panose="020B0609020204030204" pitchFamily="49" charset="0"/>
              </a:rPr>
              <a:t>(int </a:t>
            </a:r>
            <a:r>
              <a:rPr lang="en-US" altLang="zh-CN" sz="1800" dirty="0" err="1">
                <a:latin typeface="Consolas" panose="020B0609020204030204" pitchFamily="49" charset="0"/>
              </a:rPr>
              <a:t>initHrs</a:t>
            </a:r>
            <a:r>
              <a:rPr lang="en-US" altLang="zh-CN" sz="1800" dirty="0">
                <a:latin typeface="Consolas" panose="020B0609020204030204" pitchFamily="49" charset="0"/>
              </a:rPr>
              <a:t>, int </a:t>
            </a:r>
            <a:r>
              <a:rPr lang="en-US" altLang="zh-CN" sz="1800" dirty="0" err="1">
                <a:latin typeface="Consolas" panose="020B0609020204030204" pitchFamily="49" charset="0"/>
              </a:rPr>
              <a:t>initMins</a:t>
            </a:r>
            <a:r>
              <a:rPr lang="en-US" altLang="zh-CN" sz="1800" dirty="0">
                <a:latin typeface="Consolas" panose="020B0609020204030204" pitchFamily="49" charset="0"/>
              </a:rPr>
              <a:t>, int </a:t>
            </a:r>
            <a:r>
              <a:rPr lang="en-US" altLang="zh-CN" sz="1800" dirty="0" err="1">
                <a:latin typeface="Consolas" panose="020B0609020204030204" pitchFamily="49" charset="0"/>
              </a:rPr>
              <a:t>initSecs</a:t>
            </a:r>
            <a:r>
              <a:rPr lang="en-US" altLang="zh-CN" sz="1800" dirty="0">
                <a:latin typeface="Consolas" panose="020B0609020204030204" pitchFamily="49" charset="0"/>
              </a:rPr>
              <a:t>,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  </a:t>
            </a:r>
            <a:r>
              <a:rPr lang="en-US" altLang="zh-CN" sz="1800" dirty="0" err="1">
                <a:latin typeface="Consolas" panose="020B0609020204030204" pitchFamily="49" charset="0"/>
              </a:rPr>
              <a:t>ZoneType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initZone</a:t>
            </a:r>
            <a:r>
              <a:rPr lang="en-US" altLang="zh-CN" sz="1800" dirty="0">
                <a:latin typeface="Consolas" panose="020B0609020204030204" pitchFamily="49" charset="0"/>
              </a:rPr>
              <a:t> ) ;      </a:t>
            </a:r>
            <a:r>
              <a:rPr lang="en-US" altLang="zh-CN" sz="1800" i="1" dirty="0">
                <a:solidFill>
                  <a:srgbClr val="990000"/>
                </a:solidFill>
                <a:latin typeface="Consolas" panose="020B0609020204030204" pitchFamily="49" charset="0"/>
              </a:rPr>
              <a:t>// constructor</a:t>
            </a:r>
            <a:endParaRPr lang="en-US" altLang="zh-CN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latin typeface="Consolas" panose="020B0609020204030204" pitchFamily="49" charset="0"/>
              </a:rPr>
              <a:t>ExtTime</a:t>
            </a:r>
            <a:r>
              <a:rPr lang="en-US" altLang="zh-CN" sz="1800" dirty="0">
                <a:latin typeface="Consolas" panose="020B0609020204030204" pitchFamily="49" charset="0"/>
              </a:rPr>
              <a:t>() ;</a:t>
            </a:r>
            <a:r>
              <a:rPr lang="en-US" altLang="zh-CN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			             </a:t>
            </a:r>
            <a:r>
              <a:rPr lang="en-US" altLang="zh-CN" sz="1800" i="1" dirty="0">
                <a:solidFill>
                  <a:srgbClr val="990000"/>
                </a:solidFill>
                <a:latin typeface="Consolas" panose="020B0609020204030204" pitchFamily="49" charset="0"/>
              </a:rPr>
              <a:t>// default constructor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void Set(int hours, int minutes, int seconds,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   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ZoneType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timeZone</a:t>
            </a:r>
            <a:r>
              <a:rPr lang="en-US" altLang="zh-CN" sz="1800" dirty="0">
                <a:latin typeface="Consolas" panose="020B0609020204030204" pitchFamily="49" charset="0"/>
              </a:rPr>
              <a:t> ) ;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void Write() const 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private :				</a:t>
            </a:r>
            <a:endParaRPr lang="en-US" altLang="zh-CN" sz="1800" i="1" dirty="0">
              <a:solidFill>
                <a:srgbClr val="CC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ZoneType</a:t>
            </a:r>
            <a:r>
              <a:rPr lang="en-US" altLang="zh-CN" sz="1800" dirty="0">
                <a:latin typeface="Consolas" panose="020B0609020204030204" pitchFamily="49" charset="0"/>
              </a:rPr>
              <a:t>  zone ; 	</a:t>
            </a:r>
            <a:r>
              <a:rPr lang="en-US" altLang="zh-CN" sz="1800" i="1" dirty="0">
                <a:solidFill>
                  <a:srgbClr val="990000"/>
                </a:solidFill>
                <a:latin typeface="Consolas" panose="020B0609020204030204" pitchFamily="49" charset="0"/>
              </a:rPr>
              <a:t>//  added data member</a:t>
            </a:r>
            <a:endParaRPr lang="en-US" altLang="zh-CN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 ;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83782" y="1967345"/>
            <a:ext cx="2626340" cy="369332"/>
            <a:chOff x="8783782" y="1967345"/>
            <a:chExt cx="2626340" cy="369332"/>
          </a:xfrm>
        </p:grpSpPr>
        <p:sp>
          <p:nvSpPr>
            <p:cNvPr id="2" name="文本框 1"/>
            <p:cNvSpPr txBox="1"/>
            <p:nvPr/>
          </p:nvSpPr>
          <p:spPr>
            <a:xfrm>
              <a:off x="9609629" y="1967345"/>
              <a:ext cx="180049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自学：枚举类型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2" idx="1"/>
            </p:cNvCxnSpPr>
            <p:nvPr/>
          </p:nvCxnSpPr>
          <p:spPr>
            <a:xfrm flipH="1">
              <a:off x="8783782" y="2152011"/>
              <a:ext cx="825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8783782" y="3726873"/>
            <a:ext cx="2616722" cy="369332"/>
            <a:chOff x="8783782" y="1967345"/>
            <a:chExt cx="2616722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9609629" y="1967345"/>
              <a:ext cx="179087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派生类构造函数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5" idx="1"/>
            </p:cNvCxnSpPr>
            <p:nvPr/>
          </p:nvCxnSpPr>
          <p:spPr>
            <a:xfrm flipH="1">
              <a:off x="8783782" y="2152011"/>
              <a:ext cx="825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8793400" y="4675907"/>
            <a:ext cx="2395507" cy="369332"/>
            <a:chOff x="8783782" y="1967345"/>
            <a:chExt cx="2395507" cy="369332"/>
          </a:xfrm>
        </p:grpSpPr>
        <p:sp>
          <p:nvSpPr>
            <p:cNvPr id="19" name="文本框 18"/>
            <p:cNvSpPr txBox="1"/>
            <p:nvPr/>
          </p:nvSpPr>
          <p:spPr>
            <a:xfrm>
              <a:off x="9609629" y="1967345"/>
              <a:ext cx="15696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扩展函数成员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>
              <a:stCxn id="19" idx="1"/>
            </p:cNvCxnSpPr>
            <p:nvPr/>
          </p:nvCxnSpPr>
          <p:spPr>
            <a:xfrm flipH="1">
              <a:off x="8783782" y="2152011"/>
              <a:ext cx="825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822270" y="5881488"/>
            <a:ext cx="2395507" cy="369332"/>
            <a:chOff x="8783782" y="1967345"/>
            <a:chExt cx="2395507" cy="369332"/>
          </a:xfrm>
        </p:grpSpPr>
        <p:sp>
          <p:nvSpPr>
            <p:cNvPr id="23" name="文本框 22"/>
            <p:cNvSpPr txBox="1"/>
            <p:nvPr/>
          </p:nvSpPr>
          <p:spPr>
            <a:xfrm>
              <a:off x="9609629" y="1967345"/>
              <a:ext cx="156966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扩展数据成员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23" idx="1"/>
            </p:cNvCxnSpPr>
            <p:nvPr/>
          </p:nvCxnSpPr>
          <p:spPr>
            <a:xfrm flipH="1">
              <a:off x="8783782" y="2152011"/>
              <a:ext cx="825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440555" y="1783715"/>
            <a:ext cx="2860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定义一些常量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82265" y="4213860"/>
            <a:ext cx="3434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不叫重载，在同一个作用域才叫重载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向基类构造函数传递实参举例：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Time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19915" y="1736587"/>
            <a:ext cx="8928100" cy="22764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 IMPLEMENTATION FILE (exttime.cpp)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 err="1">
                <a:latin typeface="Consolas" panose="020B0609020204030204" pitchFamily="49" charset="0"/>
              </a:rPr>
              <a:t>ExtTime</a:t>
            </a:r>
            <a:r>
              <a:rPr lang="en-US" altLang="zh-CN" sz="1800" dirty="0"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latin typeface="Consolas" panose="020B0609020204030204" pitchFamily="49" charset="0"/>
              </a:rPr>
              <a:t>ExtTime</a:t>
            </a:r>
            <a:r>
              <a:rPr lang="en-US" altLang="zh-CN" sz="1800" dirty="0">
                <a:latin typeface="Consolas" panose="020B0609020204030204" pitchFamily="49" charset="0"/>
              </a:rPr>
              <a:t>(int </a:t>
            </a:r>
            <a:r>
              <a:rPr lang="en-US" altLang="zh-CN" sz="1800" dirty="0" err="1">
                <a:latin typeface="Consolas" panose="020B0609020204030204" pitchFamily="49" charset="0"/>
              </a:rPr>
              <a:t>initHrs</a:t>
            </a:r>
            <a:r>
              <a:rPr lang="en-US" altLang="zh-CN" sz="1800" dirty="0">
                <a:latin typeface="Consolas" panose="020B0609020204030204" pitchFamily="49" charset="0"/>
              </a:rPr>
              <a:t>, int </a:t>
            </a:r>
            <a:r>
              <a:rPr lang="en-US" altLang="zh-CN" sz="1800" dirty="0" err="1">
                <a:latin typeface="Consolas" panose="020B0609020204030204" pitchFamily="49" charset="0"/>
              </a:rPr>
              <a:t>initMins</a:t>
            </a:r>
            <a:r>
              <a:rPr lang="en-US" altLang="zh-CN" sz="1800" dirty="0">
                <a:latin typeface="Consolas" panose="020B0609020204030204" pitchFamily="49" charset="0"/>
              </a:rPr>
              <a:t>, int </a:t>
            </a:r>
            <a:r>
              <a:rPr lang="en-US" altLang="zh-CN" sz="1800" dirty="0" err="1">
                <a:latin typeface="Consolas" panose="020B0609020204030204" pitchFamily="49" charset="0"/>
              </a:rPr>
              <a:t>initSecs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ZoneType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initZone</a:t>
            </a:r>
            <a:r>
              <a:rPr lang="en-US" altLang="zh-CN" sz="1800" dirty="0">
                <a:latin typeface="Consolas" panose="020B0609020204030204" pitchFamily="49" charset="0"/>
              </a:rPr>
              <a:t> ):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Time(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initHrs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initMins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initSecs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zone = </a:t>
            </a:r>
            <a:r>
              <a:rPr lang="en-US" altLang="zh-CN" sz="1800" dirty="0" err="1">
                <a:latin typeface="Consolas" panose="020B0609020204030204" pitchFamily="49" charset="0"/>
              </a:rPr>
              <a:t>initZone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r>
              <a:rPr lang="zh-CN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（</a:t>
            </a: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这里更建议将 </a:t>
            </a:r>
            <a:r>
              <a:rPr lang="en-US" altLang="zh-CN" sz="1600" dirty="0">
                <a:solidFill>
                  <a:srgbClr val="0070C0"/>
                </a:solidFill>
                <a:sym typeface="+mn-ea"/>
              </a:rPr>
              <a:t>zone</a:t>
            </a: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（</a:t>
            </a:r>
            <a:r>
              <a:rPr lang="en-US" altLang="zh-CN" sz="1600" dirty="0" err="1">
                <a:solidFill>
                  <a:srgbClr val="0070C0"/>
                </a:solidFill>
                <a:latin typeface="Consolas" panose="020B0609020204030204" pitchFamily="49" charset="0"/>
                <a:sym typeface="+mn-ea"/>
              </a:rPr>
              <a:t>initZone</a:t>
            </a: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）加入初始化器列表中，更加有</a:t>
            </a:r>
            <a:r>
              <a:rPr lang="en-US" altLang="zh-CN" sz="1600" dirty="0">
                <a:solidFill>
                  <a:srgbClr val="0070C0"/>
                </a:solidFill>
                <a:sym typeface="+mn-ea"/>
              </a:rPr>
              <a:t>C++</a:t>
            </a:r>
            <a:r>
              <a:rPr lang="zh-CN" altLang="en-US" sz="1600" dirty="0">
                <a:solidFill>
                  <a:srgbClr val="0070C0"/>
                </a:solidFill>
                <a:sym typeface="+mn-ea"/>
              </a:rPr>
              <a:t>风格）</a:t>
            </a:r>
            <a:endParaRPr lang="en-US" altLang="zh-CN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419915" y="4513263"/>
            <a:ext cx="8229600" cy="5365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传递给基类构造函数。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基类构造函数在派生类构造函数之前调用。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83782" y="2596119"/>
            <a:ext cx="2857172" cy="369332"/>
            <a:chOff x="9305217" y="1967345"/>
            <a:chExt cx="2857172" cy="369332"/>
          </a:xfrm>
        </p:grpSpPr>
        <p:sp>
          <p:nvSpPr>
            <p:cNvPr id="11" name="文本框 10"/>
            <p:cNvSpPr txBox="1"/>
            <p:nvPr/>
          </p:nvSpPr>
          <p:spPr>
            <a:xfrm>
              <a:off x="10131064" y="1967345"/>
              <a:ext cx="203132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初始化基类的成员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11" idx="1"/>
            </p:cNvCxnSpPr>
            <p:nvPr/>
          </p:nvCxnSpPr>
          <p:spPr>
            <a:xfrm flipH="1">
              <a:off x="9305217" y="2152011"/>
              <a:ext cx="825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8783782" y="3185359"/>
            <a:ext cx="2857172" cy="369332"/>
            <a:chOff x="9305217" y="1967345"/>
            <a:chExt cx="2857172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10131064" y="1967345"/>
              <a:ext cx="203132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初始化派生类成员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5" idx="1"/>
            </p:cNvCxnSpPr>
            <p:nvPr/>
          </p:nvCxnSpPr>
          <p:spPr>
            <a:xfrm flipH="1">
              <a:off x="9305217" y="2152011"/>
              <a:ext cx="825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向基类构造函数传递实参举例：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Time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75089" y="1341438"/>
            <a:ext cx="8928100" cy="181588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//base class default constructor is called prior to the derived //class default constructor.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ExtTime</a:t>
            </a:r>
            <a:r>
              <a:rPr lang="en-US" altLang="zh-CN" sz="1600" dirty="0">
                <a:latin typeface="Consolas" panose="020B0609020204030204" pitchFamily="49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</a:rPr>
              <a:t>ExtTime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zone = EST;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75089" y="3206670"/>
            <a:ext cx="8928100" cy="3754874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void </a:t>
            </a:r>
            <a:r>
              <a:rPr lang="en-US" altLang="zh-CN" sz="1400" dirty="0" err="1">
                <a:latin typeface="Consolas" panose="020B0609020204030204" pitchFamily="49" charset="0"/>
              </a:rPr>
              <a:t>ExtTime</a:t>
            </a:r>
            <a:r>
              <a:rPr lang="en-US" altLang="zh-CN" sz="1400" dirty="0">
                <a:latin typeface="Consolas" panose="020B0609020204030204" pitchFamily="49" charset="0"/>
              </a:rPr>
              <a:t>::Set( int hours,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                         int minutes,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                         int seconds,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             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ZoneType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timeZone</a:t>
            </a:r>
            <a:r>
              <a:rPr lang="en-US" altLang="zh-CN" sz="1400" dirty="0">
                <a:latin typeface="Consolas" panose="020B0609020204030204" pitchFamily="49" charset="0"/>
              </a:rPr>
              <a:t> )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Time::Set(hours, minutes, seconds);   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调用基类函数。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Why?</a:t>
            </a:r>
            <a:endParaRPr lang="en-US" altLang="zh-CN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zone = </a:t>
            </a:r>
            <a:r>
              <a:rPr lang="en-US" altLang="zh-CN" sz="1400" dirty="0" err="1">
                <a:latin typeface="Consolas" panose="020B0609020204030204" pitchFamily="49" charset="0"/>
              </a:rPr>
              <a:t>timeZone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void </a:t>
            </a:r>
            <a:r>
              <a:rPr lang="en-US" altLang="zh-CN" sz="1400" dirty="0" err="1">
                <a:latin typeface="Consolas" panose="020B0609020204030204" pitchFamily="49" charset="0"/>
              </a:rPr>
              <a:t>ExtTime</a:t>
            </a:r>
            <a:r>
              <a:rPr lang="en-US" altLang="zh-CN" sz="1400" dirty="0">
                <a:latin typeface="Consolas" panose="020B0609020204030204" pitchFamily="49" charset="0"/>
              </a:rPr>
              <a:t>::Write() const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static string </a:t>
            </a:r>
            <a:r>
              <a:rPr lang="en-US" altLang="zh-CN" sz="1400" dirty="0" err="1">
                <a:latin typeface="Consolas" panose="020B0609020204030204" pitchFamily="49" charset="0"/>
              </a:rPr>
              <a:t>zoneString</a:t>
            </a:r>
            <a:r>
              <a:rPr lang="en-US" altLang="zh-CN" sz="1400" dirty="0">
                <a:latin typeface="Consolas" panose="020B0609020204030204" pitchFamily="49" charset="0"/>
              </a:rPr>
              <a:t>[8] =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{  "EST", "CST", "MST", "PST", "EDT", "CDT", "MDT", "PDT“ };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Time::Write();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latin typeface="Consolas" panose="020B0609020204030204" pitchFamily="49" charset="0"/>
              </a:rPr>
              <a:t> &lt;&lt; ' ' &lt;&lt; </a:t>
            </a:r>
            <a:r>
              <a:rPr lang="en-US" altLang="zh-CN" sz="1400" dirty="0" err="1">
                <a:latin typeface="Consolas" panose="020B0609020204030204" pitchFamily="49" charset="0"/>
              </a:rPr>
              <a:t>zoneString</a:t>
            </a:r>
            <a:r>
              <a:rPr lang="en-US" altLang="zh-CN" sz="1400" dirty="0">
                <a:latin typeface="Consolas" panose="020B0609020204030204" pitchFamily="49" charset="0"/>
              </a:rPr>
              <a:t>[zone];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57937" y="2043932"/>
            <a:ext cx="7003910" cy="369332"/>
            <a:chOff x="9305217" y="1967345"/>
            <a:chExt cx="2367601" cy="369332"/>
          </a:xfrm>
        </p:grpSpPr>
        <p:sp>
          <p:nvSpPr>
            <p:cNvPr id="9" name="文本框 8"/>
            <p:cNvSpPr txBox="1"/>
            <p:nvPr/>
          </p:nvSpPr>
          <p:spPr>
            <a:xfrm>
              <a:off x="10131064" y="1967345"/>
              <a:ext cx="154175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编译器默认添加了 </a:t>
              </a:r>
              <a:r>
                <a:rPr lang="en-US" altLang="zh-CN" dirty="0"/>
                <a:t>`:Time()` </a:t>
              </a:r>
              <a:r>
                <a:rPr lang="zh-CN" altLang="en-US" dirty="0"/>
                <a:t>初始化基类成员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9" idx="1"/>
            </p:cNvCxnSpPr>
            <p:nvPr/>
          </p:nvCxnSpPr>
          <p:spPr>
            <a:xfrm flipH="1">
              <a:off x="9305217" y="2152011"/>
              <a:ext cx="825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369128" y="2565595"/>
            <a:ext cx="7592720" cy="369332"/>
            <a:chOff x="9062888" y="1971700"/>
            <a:chExt cx="2609786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9448152" y="1971700"/>
              <a:ext cx="22245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枚举值标识符重名，请使用类型</a:t>
              </a:r>
              <a:r>
                <a:rPr lang="en-US" altLang="zh-CN" dirty="0"/>
                <a:t>::</a:t>
              </a:r>
              <a:r>
                <a:rPr lang="zh-CN" altLang="en-US" dirty="0"/>
                <a:t>枚举值。例如：</a:t>
              </a:r>
              <a:r>
                <a:rPr lang="en-US" altLang="zh-CN" dirty="0" err="1"/>
                <a:t>ZoneType</a:t>
              </a:r>
              <a:r>
                <a:rPr lang="en-US" altLang="zh-CN" dirty="0"/>
                <a:t>::EST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5" idx="1"/>
            </p:cNvCxnSpPr>
            <p:nvPr/>
          </p:nvCxnSpPr>
          <p:spPr>
            <a:xfrm flipH="1">
              <a:off x="9062888" y="2156366"/>
              <a:ext cx="3852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864926" y="4265698"/>
            <a:ext cx="3793309" cy="369332"/>
            <a:chOff x="9988996" y="1967345"/>
            <a:chExt cx="1282290" cy="369332"/>
          </a:xfrm>
        </p:grpSpPr>
        <p:sp>
          <p:nvSpPr>
            <p:cNvPr id="18" name="文本框 17"/>
            <p:cNvSpPr txBox="1"/>
            <p:nvPr/>
          </p:nvSpPr>
          <p:spPr>
            <a:xfrm>
              <a:off x="10131064" y="1967345"/>
              <a:ext cx="114022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练习：去掉 </a:t>
              </a:r>
              <a:r>
                <a:rPr lang="en-US" altLang="zh-CN" dirty="0"/>
                <a:t>Time::</a:t>
              </a:r>
              <a:r>
                <a:rPr lang="zh-CN" altLang="en-US" dirty="0"/>
                <a:t>编译的结果？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8" idx="1"/>
            </p:cNvCxnSpPr>
            <p:nvPr/>
          </p:nvCxnSpPr>
          <p:spPr>
            <a:xfrm flipH="1">
              <a:off x="9988996" y="2152011"/>
              <a:ext cx="142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7075038" y="5781135"/>
            <a:ext cx="3188976" cy="369332"/>
            <a:chOff x="9988996" y="1967345"/>
            <a:chExt cx="1078002" cy="369332"/>
          </a:xfrm>
        </p:grpSpPr>
        <p:sp>
          <p:nvSpPr>
            <p:cNvPr id="21" name="文本框 20"/>
            <p:cNvSpPr txBox="1"/>
            <p:nvPr/>
          </p:nvSpPr>
          <p:spPr>
            <a:xfrm>
              <a:off x="10131064" y="1967345"/>
              <a:ext cx="93593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/>
                <a:t>数组总比 </a:t>
              </a:r>
              <a:r>
                <a:rPr lang="en-US" altLang="zh-CN" dirty="0"/>
                <a:t>switch </a:t>
              </a:r>
              <a:r>
                <a:rPr lang="zh-CN" altLang="en-US" dirty="0"/>
                <a:t>语句好！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>
              <a:stCxn id="21" idx="1"/>
            </p:cNvCxnSpPr>
            <p:nvPr/>
          </p:nvCxnSpPr>
          <p:spPr>
            <a:xfrm flipH="1">
              <a:off x="9988996" y="2152011"/>
              <a:ext cx="142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88025" y="29116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88025" y="99788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88025" y="170460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88025" y="241131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592925" y="29116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继承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派生的概念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592925" y="99788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语法与访问控制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592925" y="170460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构造与析构顺序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592925" y="241131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派生与构造函数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>
          <a:xfrm>
            <a:off x="5488025" y="311803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05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圆角矩形 61"/>
          <p:cNvSpPr/>
          <p:nvPr/>
        </p:nvSpPr>
        <p:spPr>
          <a:xfrm>
            <a:off x="6592925" y="311803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</a:rPr>
              <a:t>派生与成员函数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6" name="圆角矩形 7"/>
          <p:cNvSpPr/>
          <p:nvPr/>
        </p:nvSpPr>
        <p:spPr>
          <a:xfrm>
            <a:off x="5488025" y="382474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圆角矩形 61"/>
          <p:cNvSpPr/>
          <p:nvPr/>
        </p:nvSpPr>
        <p:spPr>
          <a:xfrm>
            <a:off x="6592925" y="382474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改变访问控制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圆角矩形 7"/>
          <p:cNvSpPr/>
          <p:nvPr/>
        </p:nvSpPr>
        <p:spPr>
          <a:xfrm>
            <a:off x="5488025" y="453146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07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圆角矩形 61"/>
          <p:cNvSpPr/>
          <p:nvPr/>
        </p:nvSpPr>
        <p:spPr>
          <a:xfrm>
            <a:off x="6592925" y="453146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类型兼容性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圆角矩形 7"/>
          <p:cNvSpPr/>
          <p:nvPr/>
        </p:nvSpPr>
        <p:spPr>
          <a:xfrm>
            <a:off x="5488025" y="523818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08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圆角矩形 61"/>
          <p:cNvSpPr/>
          <p:nvPr/>
        </p:nvSpPr>
        <p:spPr>
          <a:xfrm>
            <a:off x="6592925" y="523818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类的类型转换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圆角矩形 7"/>
          <p:cNvSpPr/>
          <p:nvPr/>
        </p:nvSpPr>
        <p:spPr>
          <a:xfrm>
            <a:off x="5488025" y="594489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09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圆角矩形 61"/>
          <p:cNvSpPr/>
          <p:nvPr/>
        </p:nvSpPr>
        <p:spPr>
          <a:xfrm>
            <a:off x="6592925" y="594489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多重继承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UxNjQxOGJmM2UzMDE1N2U0NWU1MzBkMTJkYTNkNjAifQ==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11727</Words>
  <Application>WPS 演示</Application>
  <PresentationFormat>宽屏</PresentationFormat>
  <Paragraphs>838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Impact MT Std</vt:lpstr>
      <vt:lpstr>Cascadia Mono</vt:lpstr>
      <vt:lpstr>Segoe Print</vt:lpstr>
      <vt:lpstr>Consolas</vt:lpstr>
      <vt:lpstr>等线</vt:lpstr>
      <vt:lpstr>Arial Unicode MS</vt:lpstr>
      <vt:lpstr>等线 Light</vt:lpstr>
      <vt:lpstr>Tahoma</vt:lpstr>
      <vt:lpstr>Arial</vt:lpstr>
      <vt:lpstr>Times New Roman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The dream of blue sea</cp:lastModifiedBy>
  <cp:revision>413</cp:revision>
  <dcterms:created xsi:type="dcterms:W3CDTF">2016-11-24T09:20:00Z</dcterms:created>
  <dcterms:modified xsi:type="dcterms:W3CDTF">2022-04-29T01:43:49Z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7E38F6AF0AEB4547AE4ACB4243E3DBEC</vt:lpwstr>
  </property>
</Properties>
</file>