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629" r:id="rId6"/>
    <p:sldId id="630" r:id="rId7"/>
    <p:sldId id="631" r:id="rId8"/>
    <p:sldId id="632" r:id="rId9"/>
    <p:sldId id="652" r:id="rId10"/>
    <p:sldId id="645" r:id="rId11"/>
    <p:sldId id="646" r:id="rId12"/>
    <p:sldId id="647" r:id="rId13"/>
    <p:sldId id="649" r:id="rId14"/>
    <p:sldId id="650" r:id="rId15"/>
    <p:sldId id="651" r:id="rId16"/>
    <p:sldId id="653" r:id="rId17"/>
    <p:sldId id="633" r:id="rId18"/>
    <p:sldId id="654" r:id="rId19"/>
    <p:sldId id="634" r:id="rId20"/>
    <p:sldId id="635" r:id="rId21"/>
    <p:sldId id="636" r:id="rId22"/>
    <p:sldId id="637" r:id="rId23"/>
    <p:sldId id="638" r:id="rId24"/>
    <p:sldId id="644" r:id="rId25"/>
    <p:sldId id="639" r:id="rId26"/>
    <p:sldId id="640" r:id="rId27"/>
    <p:sldId id="641" r:id="rId28"/>
    <p:sldId id="642" r:id="rId29"/>
    <p:sldId id="643" r:id="rId30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723"/>
    <a:srgbClr val="00B050"/>
    <a:srgbClr val="FF5D5D"/>
    <a:srgbClr val="C00000"/>
    <a:srgbClr val="CC3300"/>
    <a:srgbClr val="3A6695"/>
    <a:srgbClr val="9CC5FD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86830" autoAdjust="0"/>
  </p:normalViewPr>
  <p:slideViewPr>
    <p:cSldViewPr snapToGrid="0">
      <p:cViewPr varScale="1">
        <p:scale>
          <a:sx n="76" d="100"/>
          <a:sy n="76" d="100"/>
        </p:scale>
        <p:origin x="929" y="48"/>
      </p:cViewPr>
      <p:guideLst>
        <p:guide orient="horz" pos="2196"/>
        <p:guide pos="37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5-06T08:02:13.653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很坑，请按案例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注意：带默认值的写法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请自己给 </a:t>
            </a:r>
            <a:r>
              <a:rPr lang="en-US" altLang="zh-CN" dirty="0" err="1"/>
              <a:t>DeviceNew</a:t>
            </a:r>
            <a:r>
              <a:rPr lang="en-US" altLang="zh-CN" dirty="0"/>
              <a:t> </a:t>
            </a:r>
            <a:r>
              <a:rPr lang="zh-CN" altLang="en-US" dirty="0"/>
              <a:t>重写个 </a:t>
            </a:r>
            <a:r>
              <a:rPr lang="en-US" altLang="zh-CN" dirty="0" err="1"/>
              <a:t>showProperty</a:t>
            </a:r>
            <a:r>
              <a:rPr lang="en-US" altLang="zh-CN" dirty="0"/>
              <a:t>()</a:t>
            </a:r>
            <a:r>
              <a:rPr lang="zh-CN" altLang="en-US" dirty="0"/>
              <a:t> 实现 </a:t>
            </a:r>
            <a:r>
              <a:rPr lang="en-US" altLang="zh-CN" dirty="0"/>
              <a:t>main </a:t>
            </a:r>
            <a:r>
              <a:rPr lang="zh-CN" altLang="en-US" dirty="0"/>
              <a:t>的输出。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做题要点：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画出继承结构图。（用另一种线表示虚继承）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如果是重复继承，必须判断是否菱形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背诵初始化规则。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构造顺序：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dirty="0"/>
              <a:t>先基类后成员</a:t>
            </a:r>
            <a:endParaRPr lang="zh-CN" altLang="en-US" dirty="0"/>
          </a:p>
          <a:p>
            <a:pPr marL="228600" indent="-228600">
              <a:buAutoNum type="arabicPeriod"/>
            </a:pPr>
            <a:r>
              <a:rPr lang="zh-CN" altLang="en-US" dirty="0"/>
              <a:t>先虚后实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先左后右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赋值运算符必须是成员函数实现。因此，赋值运算总是使用左操作数类型的赋值运算。</a:t>
            </a:r>
            <a:endParaRPr lang="en-US" altLang="zh-CN" dirty="0"/>
          </a:p>
          <a:p>
            <a:r>
              <a:rPr lang="zh-CN" altLang="en-US" dirty="0"/>
              <a:t>因此，父类对象赋值给子类变量是正确的，但会放弃派生扩展的内容。反之，必须从语法层面禁止子类对象赋值父类。</a:t>
            </a:r>
            <a:endParaRPr lang="en-US" altLang="zh-CN" dirty="0"/>
          </a:p>
          <a:p>
            <a:r>
              <a:rPr lang="zh-CN" altLang="en-US" dirty="0"/>
              <a:t>如果需要完成 </a:t>
            </a:r>
            <a:r>
              <a:rPr lang="en-US" altLang="zh-CN" dirty="0"/>
              <a:t>obj2 = obj1</a:t>
            </a:r>
            <a:r>
              <a:rPr lang="zh-CN" altLang="en-US" dirty="0"/>
              <a:t>，必须显式给出   </a:t>
            </a:r>
            <a:r>
              <a:rPr lang="en-US" altLang="zh-CN" dirty="0"/>
              <a:t>*</a:t>
            </a:r>
            <a:r>
              <a:rPr lang="zh-CN" altLang="en-US" dirty="0"/>
              <a:t>（</a:t>
            </a:r>
            <a:r>
              <a:rPr lang="en-US" altLang="zh-CN" dirty="0"/>
              <a:t>BASE *</a:t>
            </a:r>
            <a:r>
              <a:rPr lang="zh-CN" altLang="en-US" dirty="0"/>
              <a:t>）（</a:t>
            </a:r>
            <a:r>
              <a:rPr lang="en-US" altLang="zh-CN" dirty="0"/>
              <a:t>&amp;Obj2</a:t>
            </a:r>
            <a:r>
              <a:rPr lang="zh-CN" altLang="en-US" dirty="0"/>
              <a:t>）</a:t>
            </a:r>
            <a:r>
              <a:rPr lang="en-US" altLang="zh-CN" dirty="0"/>
              <a:t>= obj1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应该是指针或引用（应在讲解时强调一下）。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23683" y="2729511"/>
            <a:ext cx="9744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继承和派生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中山大学计算机学院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2615900" y="5607433"/>
            <a:ext cx="1723500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：姓名</a:t>
            </a:r>
            <a:endParaRPr lang="zh-CN" altLang="en-US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7772400" y="5607433"/>
            <a:ext cx="2837587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000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5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949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449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Casts</a:t>
            </a:r>
            <a:endParaRPr lang="en-US" altLang="zh-CN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Rectangle 3"/>
          <p:cNvSpPr>
            <a:spLocks noGrp="1" noRot="1"/>
          </p:cNvSpPr>
          <p:nvPr/>
        </p:nvSpPr>
        <p:spPr>
          <a:xfrm>
            <a:off x="698360" y="1370998"/>
            <a:ext cx="11249130" cy="14605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dirty="0"/>
              <a:t>static_cast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用于从</a:t>
            </a:r>
            <a:r>
              <a:rPr lang="zh-CN" altLang="en-US" dirty="0">
                <a:highlight>
                  <a:srgbClr val="FFFF00"/>
                </a:highlight>
              </a:rPr>
              <a:t>一种数据类型转换到另一种数据类型</a:t>
            </a:r>
            <a:r>
              <a:rPr lang="zh-CN" altLang="en-US" dirty="0"/>
              <a:t>，用于处理所有有意义的转换（</a:t>
            </a:r>
            <a:r>
              <a:rPr lang="en-US" altLang="zh-CN" dirty="0"/>
              <a:t>Used to convert one data type to another and hands all reasonable casts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0" name="Rectangle 4"/>
          <p:cNvSpPr/>
          <p:nvPr/>
        </p:nvSpPr>
        <p:spPr>
          <a:xfrm>
            <a:off x="1628073" y="3763070"/>
            <a:ext cx="8651630" cy="2062063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1400" tIns="45700" rIns="91400" bIns="45700">
            <a:sp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714375" eaLnBrk="0" hangingPunct="0"/>
            <a:r>
              <a:rPr lang="en-US" altLang="zh-CN" sz="3200" dirty="0">
                <a:solidFill>
                  <a:srgbClr val="000000"/>
                </a:solidFill>
                <a:latin typeface="Comic Sans MS" panose="030F0702030302020204" pitchFamily="66" charset="0"/>
              </a:rPr>
              <a:t>average = (float) hits / (float) at_bats;</a:t>
            </a:r>
            <a:endParaRPr lang="en-US" altLang="zh-CN" sz="32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defTabSz="714375" eaLnBrk="0" hangingPunct="0"/>
            <a:r>
              <a:rPr lang="en-US" altLang="zh-CN" sz="3200" dirty="0">
                <a:solidFill>
                  <a:srgbClr val="000000"/>
                </a:solidFill>
                <a:latin typeface="Comic Sans MS" panose="030F0702030302020204" pitchFamily="66" charset="0"/>
              </a:rPr>
              <a:t>average = static_cast&lt;float&gt;(hits) / static_cast&lt;float&gt;(at_bats);</a:t>
            </a:r>
            <a:endParaRPr lang="en-US" altLang="zh-CN" sz="3200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defTabSz="714375" eaLnBrk="0" hangingPunct="0"/>
            <a:endParaRPr lang="en-US" altLang="zh-CN" sz="32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Casts</a:t>
            </a:r>
            <a:endParaRPr lang="en-US" altLang="zh-CN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Rectangle 3"/>
          <p:cNvSpPr>
            <a:spLocks noGrp="1" noRot="1"/>
          </p:cNvSpPr>
          <p:nvPr/>
        </p:nvSpPr>
        <p:spPr>
          <a:xfrm>
            <a:off x="1704991" y="1219634"/>
            <a:ext cx="9529067" cy="1282406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dirty="0"/>
              <a:t>const_cast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用于</a:t>
            </a:r>
            <a:r>
              <a:rPr lang="zh-CN" altLang="en-US" dirty="0">
                <a:highlight>
                  <a:srgbClr val="FFFF00"/>
                </a:highlight>
              </a:rPr>
              <a:t>去除常量特性</a:t>
            </a:r>
            <a:r>
              <a:rPr lang="zh-CN" altLang="en-US" dirty="0"/>
              <a:t>（</a:t>
            </a:r>
            <a:r>
              <a:rPr lang="en-US" altLang="zh-CN" dirty="0"/>
              <a:t>Used to cast away constness.</a:t>
            </a:r>
            <a:endParaRPr lang="en-US" altLang="zh-CN" dirty="0"/>
          </a:p>
        </p:txBody>
      </p:sp>
      <p:sp>
        <p:nvSpPr>
          <p:cNvPr id="9" name="Rectangle 4"/>
          <p:cNvSpPr/>
          <p:nvPr/>
        </p:nvSpPr>
        <p:spPr>
          <a:xfrm>
            <a:off x="1921082" y="2872409"/>
            <a:ext cx="3857625" cy="3416300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00" tIns="45700" rIns="91400" bIns="45700">
            <a:sp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714375" eaLnBrk="0" hangingPunct="0"/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#include &lt;iostream&gt;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defTabSz="714375" eaLnBrk="0" hangingPunct="0"/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using namespace std;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defTabSz="714375" eaLnBrk="0" hangingPunct="0"/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int main() {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defTabSz="714375" eaLnBrk="0" hangingPunct="0"/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   const int i = 100;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defTabSz="714375" eaLnBrk="0" hangingPunct="0"/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   const int *p = &amp;i;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defTabSz="714375" eaLnBrk="0" hangingPunct="0"/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   int *q = const_cast&lt;int*&gt;(p);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defTabSz="714375" eaLnBrk="0" hangingPunct="0"/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   int j = i;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defTabSz="714375" eaLnBrk="0" hangingPunct="0"/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defTabSz="714375" eaLnBrk="0" hangingPunct="0"/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   cout &lt;&lt; i &lt;&lt; endl &lt;&lt; j&lt;&lt;endl 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defTabSz="714375" eaLnBrk="0" hangingPunct="0"/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	&lt;&lt; *p &lt;&lt; endl  &lt;&lt; *q &lt;&lt;endl;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defTabSz="714375" eaLnBrk="0" hangingPunct="0"/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  return 0;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defTabSz="714375" eaLnBrk="0" hangingPunct="0"/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4"/>
          <p:cNvSpPr/>
          <p:nvPr/>
        </p:nvSpPr>
        <p:spPr>
          <a:xfrm>
            <a:off x="6193045" y="2858122"/>
            <a:ext cx="3859212" cy="3416300"/>
          </a:xfrm>
          <a:prstGeom prst="rect">
            <a:avLst/>
          </a:prstGeom>
          <a:solidFill>
            <a:schemeClr val="bg1">
              <a:alpha val="79999"/>
            </a:schemeClr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00" tIns="45700" rIns="91400" bIns="45700">
            <a:sp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714375" eaLnBrk="0" hangingPunct="0"/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#include &lt;iostream&gt;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defTabSz="714375" eaLnBrk="0" hangingPunct="0"/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using namespace std;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defTabSz="714375" eaLnBrk="0" hangingPunct="0"/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int main() {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defTabSz="714375" eaLnBrk="0" hangingPunct="0"/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   const int i = 100;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defTabSz="714375" eaLnBrk="0" hangingPunct="0"/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   const int &amp;p = i;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defTabSz="714375" eaLnBrk="0" hangingPunct="0"/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   int &amp;q = const_cast&lt;int&amp;&gt;(p);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defTabSz="714375" eaLnBrk="0" hangingPunct="0"/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   int j = i;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defTabSz="714375" eaLnBrk="0" hangingPunct="0"/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defTabSz="714375" eaLnBrk="0" hangingPunct="0"/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   cout &lt;&lt; i &lt;&lt; endl &lt;&lt; j &lt;&lt; endl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defTabSz="714375" eaLnBrk="0" hangingPunct="0"/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	&lt;&lt; p &lt;&lt; endl &lt;&lt; q &lt;&lt;endl;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defTabSz="714375" eaLnBrk="0" hangingPunct="0"/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   return 0;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defTabSz="714375" eaLnBrk="0" hangingPunct="0"/>
            <a:r>
              <a:rPr lang="en-US" altLang="zh-CN" dirty="0">
                <a:solidFill>
                  <a:srgbClr val="000000"/>
                </a:solidFill>
                <a:latin typeface="Comic Sans MS" panose="030F0702030302020204" pitchFamily="66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Casts</a:t>
            </a:r>
            <a:endParaRPr lang="en-US" altLang="zh-CN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" name="Rectangle 3"/>
          <p:cNvSpPr>
            <a:spLocks noGrp="1" noRot="1"/>
          </p:cNvSpPr>
          <p:nvPr/>
        </p:nvSpPr>
        <p:spPr>
          <a:xfrm>
            <a:off x="583234" y="1292088"/>
            <a:ext cx="10841796" cy="161691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reinterpret_cast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在</a:t>
            </a:r>
            <a:r>
              <a:rPr lang="zh-CN" altLang="en-US" sz="16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不相关的类型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，如整数和指针，或一个指针到另一个不相关类型的指针（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converts between unrelated types such as an integer to a </a:t>
            </a:r>
            <a:r>
              <a:rPr lang="zh-CN" altLang="en-US" sz="16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pointer</a:t>
            </a: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 or  a pointer to an unrelated pointer type）.</a:t>
            </a:r>
            <a:endParaRPr lang="zh-CN" altLang="en-US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>
            <a:spLocks noGrp="1" noRot="1"/>
          </p:cNvSpPr>
          <p:nvPr/>
        </p:nvSpPr>
        <p:spPr>
          <a:xfrm>
            <a:off x="626293" y="2538083"/>
            <a:ext cx="10275266" cy="3470831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chemeClr val="hlink"/>
                </a:solidFill>
              </a:rPr>
              <a:t>void* and  reinterpret_cast</a:t>
            </a:r>
            <a:endParaRPr lang="zh-CN" altLang="en-US" sz="1800" dirty="0">
              <a:solidFill>
                <a:schemeClr val="hlink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dirty="0"/>
              <a:t>int *ip;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dirty="0"/>
              <a:t>char *cp;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dirty="0"/>
              <a:t>void *gp;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dirty="0"/>
              <a:t>cp=ip;   //</a:t>
            </a:r>
            <a:r>
              <a:rPr lang="zh-CN" altLang="en-US" sz="1800" dirty="0"/>
              <a:t>不行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dirty="0"/>
              <a:t>ip=cp;  //</a:t>
            </a:r>
            <a:r>
              <a:rPr lang="zh-CN" altLang="en-US" sz="1800" dirty="0"/>
              <a:t>不行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dirty="0"/>
              <a:t>cp=gp;  //</a:t>
            </a:r>
            <a:r>
              <a:rPr lang="zh-CN" altLang="en-US" sz="1800" dirty="0"/>
              <a:t>不行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dirty="0"/>
              <a:t>gp=cp;  //</a:t>
            </a:r>
            <a:r>
              <a:rPr lang="zh-CN" altLang="en-US" sz="1800" dirty="0"/>
              <a:t>可以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dirty="0"/>
              <a:t>cp=reinterpret_cast&lt;char*&gt;(gp);</a:t>
            </a:r>
            <a:endParaRPr lang="en-US" altLang="zh-CN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Casts</a:t>
            </a:r>
            <a:endParaRPr lang="en-US" altLang="zh-CN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" name="Rectangle 3"/>
          <p:cNvSpPr>
            <a:spLocks noGrp="1" noRot="1"/>
          </p:cNvSpPr>
          <p:nvPr/>
        </p:nvSpPr>
        <p:spPr>
          <a:xfrm>
            <a:off x="1756051" y="1781175"/>
            <a:ext cx="8540750" cy="50768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dirty="0"/>
              <a:t>dynamic_cast</a:t>
            </a:r>
            <a:endParaRPr lang="en-US" altLang="zh-CN" dirty="0"/>
          </a:p>
          <a:p>
            <a:pPr lvl="1" eaLnBrk="1" hangingPunct="1"/>
            <a:r>
              <a:rPr lang="zh-CN" altLang="en-US" b="0" dirty="0"/>
              <a:t>用于在继承内或继承间转换（</a:t>
            </a:r>
            <a:r>
              <a:rPr lang="en-US" altLang="zh-CN" b="0" dirty="0"/>
              <a:t>Used for casting across or within inheritance.</a:t>
            </a:r>
            <a:r>
              <a:rPr lang="zh-CN" altLang="en-US" b="0" dirty="0"/>
              <a:t>）</a:t>
            </a:r>
            <a:endParaRPr lang="en-US" altLang="zh-CN" b="0" dirty="0"/>
          </a:p>
          <a:p>
            <a:pPr lvl="1" eaLnBrk="1" hangingPunct="1"/>
            <a:r>
              <a:rPr lang="zh-CN" altLang="en-US" b="0" dirty="0"/>
              <a:t>This cast is used with classes having </a:t>
            </a:r>
            <a:r>
              <a:rPr lang="zh-CN" altLang="en-US" b="0" dirty="0">
                <a:solidFill>
                  <a:srgbClr val="FF0000"/>
                </a:solidFill>
              </a:rPr>
              <a:t>virtual functions</a:t>
            </a:r>
            <a:r>
              <a:rPr lang="zh-CN" altLang="en-US" b="0" dirty="0"/>
              <a:t>. （仅对多态类型（至少有一个虚函数的类）有效）</a:t>
            </a:r>
            <a:endParaRPr lang="zh-CN" altLang="en-US" b="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41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1600" y="2054613"/>
            <a:ext cx="4999675" cy="27487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33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24514" y="2150328"/>
            <a:ext cx="4659011" cy="25573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488025" y="29116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488025" y="997885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02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488025" y="1704601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03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88025" y="241131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04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592925" y="29116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继承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派生的概念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592925" y="997885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语法与访问控制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592925" y="1704601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构造与析构顺序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592925" y="2411317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派生与构造函数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5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7"/>
          <p:cNvSpPr/>
          <p:nvPr/>
        </p:nvSpPr>
        <p:spPr>
          <a:xfrm>
            <a:off x="5488025" y="3118033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05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圆角矩形 61"/>
          <p:cNvSpPr/>
          <p:nvPr/>
        </p:nvSpPr>
        <p:spPr>
          <a:xfrm>
            <a:off x="6592925" y="3118033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派生与成员函数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圆角矩形 7"/>
          <p:cNvSpPr/>
          <p:nvPr/>
        </p:nvSpPr>
        <p:spPr>
          <a:xfrm>
            <a:off x="5488025" y="382474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06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圆角矩形 61"/>
          <p:cNvSpPr/>
          <p:nvPr/>
        </p:nvSpPr>
        <p:spPr>
          <a:xfrm>
            <a:off x="6592925" y="382474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改变访问控制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圆角矩形 7"/>
          <p:cNvSpPr/>
          <p:nvPr/>
        </p:nvSpPr>
        <p:spPr>
          <a:xfrm>
            <a:off x="5488025" y="4531465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07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圆角矩形 61"/>
          <p:cNvSpPr/>
          <p:nvPr/>
        </p:nvSpPr>
        <p:spPr>
          <a:xfrm>
            <a:off x="6592925" y="4531465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类型兼容性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圆角矩形 7"/>
          <p:cNvSpPr/>
          <p:nvPr/>
        </p:nvSpPr>
        <p:spPr>
          <a:xfrm>
            <a:off x="5488025" y="5238181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08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2" name="圆角矩形 61"/>
          <p:cNvSpPr/>
          <p:nvPr/>
        </p:nvSpPr>
        <p:spPr>
          <a:xfrm>
            <a:off x="6592925" y="5238181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对象的类型转换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圆角矩形 7"/>
          <p:cNvSpPr/>
          <p:nvPr/>
        </p:nvSpPr>
        <p:spPr>
          <a:xfrm>
            <a:off x="5488025" y="594489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FF00"/>
                </a:solidFill>
              </a:rPr>
              <a:t>09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24" name="圆角矩形 61"/>
          <p:cNvSpPr/>
          <p:nvPr/>
        </p:nvSpPr>
        <p:spPr>
          <a:xfrm>
            <a:off x="6592925" y="594489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</a:rPr>
              <a:t>多重继承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C++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支持的多继承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75" y="1905000"/>
            <a:ext cx="2667000" cy="1524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63063" y="354608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多重继承：继承多个基类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616" y="1629421"/>
            <a:ext cx="2857500" cy="2286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320691" y="2306401"/>
            <a:ext cx="2774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重复继承：菱形继承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多重继承特例，</a:t>
            </a:r>
            <a:r>
              <a:rPr lang="en-US" altLang="zh-CN" dirty="0" err="1"/>
              <a:t>baseA</a:t>
            </a:r>
            <a:r>
              <a:rPr lang="zh-CN" altLang="en-US" dirty="0"/>
              <a:t>被派生两次以上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63" y="4542154"/>
            <a:ext cx="2667000" cy="15240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158475" y="4934089"/>
            <a:ext cx="612668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616" y="4252754"/>
            <a:ext cx="2857500" cy="2286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8001794" y="4842489"/>
            <a:ext cx="612668" cy="92333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X</a:t>
            </a:r>
            <a:endParaRPr lang="zh-CN" alt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0405" y="4106545"/>
            <a:ext cx="3140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两个基类一样</a:t>
            </a:r>
            <a:r>
              <a:rPr lang="en-US" altLang="zh-CN"/>
              <a:t>/</a:t>
            </a:r>
            <a:r>
              <a:rPr lang="zh-CN" altLang="en-US"/>
              <a:t>既是直接基类又是间接基类不允许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多继承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14237" y="1949013"/>
            <a:ext cx="11027465" cy="2808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多重继承：派生类有多个基类。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代表概念：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既是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又是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600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class 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派生类名：继承访问控制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 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基类名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，继承访问控制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 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基类名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endParaRPr lang="en-US" altLang="zh-CN" sz="3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3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成员声明；</a:t>
            </a:r>
            <a:endParaRPr lang="zh-CN" altLang="en-US" sz="3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15000"/>
              </a:spcBef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3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多继承例子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——Device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5469" y="1425247"/>
            <a:ext cx="5500116" cy="4336956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class Device1 {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public: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	Device1() {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	  volume = 5;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	  </a:t>
            </a:r>
            <a:r>
              <a:rPr lang="en-US" altLang="zh-CN" sz="1400" dirty="0" err="1">
                <a:latin typeface="Consolas" panose="020B0609020204030204" pitchFamily="49" charset="0"/>
              </a:rPr>
              <a:t>powerOn</a:t>
            </a:r>
            <a:r>
              <a:rPr lang="en-US" altLang="zh-CN" sz="1400" dirty="0">
                <a:latin typeface="Consolas" panose="020B0609020204030204" pitchFamily="49" charset="0"/>
              </a:rPr>
              <a:t> = false;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     }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 	Device1(int vol, bool </a:t>
            </a:r>
            <a:r>
              <a:rPr lang="en-US" altLang="zh-CN" sz="1400" dirty="0" err="1">
                <a:latin typeface="Consolas" panose="020B0609020204030204" pitchFamily="49" charset="0"/>
              </a:rPr>
              <a:t>onOrOff</a:t>
            </a:r>
            <a:r>
              <a:rPr lang="en-US" altLang="zh-CN" sz="1400" dirty="0">
                <a:latin typeface="Consolas" panose="020B0609020204030204" pitchFamily="49" charset="0"/>
              </a:rPr>
              <a:t>) {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	  volume = vol;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	  </a:t>
            </a:r>
            <a:r>
              <a:rPr lang="en-US" altLang="zh-CN" sz="1400" dirty="0" err="1">
                <a:latin typeface="Consolas" panose="020B0609020204030204" pitchFamily="49" charset="0"/>
              </a:rPr>
              <a:t>powerOn</a:t>
            </a:r>
            <a:r>
              <a:rPr lang="en-US" altLang="zh-CN" sz="1400" dirty="0"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latin typeface="Consolas" panose="020B0609020204030204" pitchFamily="49" charset="0"/>
              </a:rPr>
              <a:t>onOrOff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     }	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	void </a:t>
            </a:r>
            <a:r>
              <a:rPr lang="en-US" altLang="zh-CN" sz="1400" dirty="0" err="1">
                <a:latin typeface="Consolas" panose="020B0609020204030204" pitchFamily="49" charset="0"/>
              </a:rPr>
              <a:t>showVol</a:t>
            </a:r>
            <a:r>
              <a:rPr lang="en-US" altLang="zh-CN" sz="1400" dirty="0">
                <a:latin typeface="Consolas" panose="020B0609020204030204" pitchFamily="49" charset="0"/>
              </a:rPr>
              <a:t>() { 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	  </a:t>
            </a:r>
            <a:r>
              <a:rPr lang="en-US" altLang="zh-CN" sz="1400" dirty="0" err="1">
                <a:latin typeface="Consolas" panose="020B0609020204030204" pitchFamily="49" charset="0"/>
              </a:rPr>
              <a:t>cout</a:t>
            </a:r>
            <a:r>
              <a:rPr lang="en-US" altLang="zh-CN" sz="1400" dirty="0">
                <a:latin typeface="Consolas" panose="020B0609020204030204" pitchFamily="49" charset="0"/>
              </a:rPr>
              <a:t> &lt;&lt; "Volume is " &lt;&lt; volume &lt;&lt; </a:t>
            </a:r>
            <a:r>
              <a:rPr lang="en-US" altLang="zh-CN" sz="1400" dirty="0" err="1">
                <a:latin typeface="Consolas" panose="020B0609020204030204" pitchFamily="49" charset="0"/>
              </a:rPr>
              <a:t>endl</a:t>
            </a:r>
            <a:r>
              <a:rPr lang="en-US" altLang="zh-CN" sz="1400" dirty="0">
                <a:latin typeface="Consolas" panose="020B0609020204030204" pitchFamily="49" charset="0"/>
              </a:rPr>
              <a:t>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	}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protected: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	int volume;                // </a:t>
            </a:r>
            <a:r>
              <a:rPr lang="zh-CN" altLang="en-US" sz="1400" dirty="0">
                <a:latin typeface="Consolas" panose="020B0609020204030204" pitchFamily="49" charset="0"/>
              </a:rPr>
              <a:t>音量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zh-CN" altLang="en-US" sz="1400" dirty="0">
                <a:latin typeface="Consolas" panose="020B0609020204030204" pitchFamily="49" charset="0"/>
              </a:rPr>
              <a:t>	</a:t>
            </a:r>
            <a:r>
              <a:rPr lang="en-US" altLang="zh-CN" sz="1400" dirty="0">
                <a:latin typeface="Consolas" panose="020B0609020204030204" pitchFamily="49" charset="0"/>
              </a:rPr>
              <a:t>bool </a:t>
            </a:r>
            <a:r>
              <a:rPr lang="en-US" altLang="zh-CN" sz="1400" dirty="0" err="1">
                <a:latin typeface="Consolas" panose="020B0609020204030204" pitchFamily="49" charset="0"/>
              </a:rPr>
              <a:t>powerOn</a:t>
            </a:r>
            <a:r>
              <a:rPr lang="en-US" altLang="zh-CN" sz="1400" dirty="0">
                <a:latin typeface="Consolas" panose="020B0609020204030204" pitchFamily="49" charset="0"/>
              </a:rPr>
              <a:t>;          // </a:t>
            </a:r>
            <a:r>
              <a:rPr lang="zh-CN" altLang="en-US" sz="1400" dirty="0">
                <a:latin typeface="Consolas" panose="020B0609020204030204" pitchFamily="49" charset="0"/>
              </a:rPr>
              <a:t>开关状态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};</a:t>
            </a:r>
            <a:endParaRPr lang="zh-CN" altLang="en-US" sz="1400" dirty="0">
              <a:solidFill>
                <a:srgbClr val="99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847905" y="1710973"/>
            <a:ext cx="6183796" cy="3324308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class Device2 {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public: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          Device2() 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         {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	</a:t>
            </a:r>
            <a:r>
              <a:rPr lang="en-US" altLang="zh-CN" sz="1200" dirty="0" err="1">
                <a:latin typeface="Consolas" panose="020B0609020204030204" pitchFamily="49" charset="0"/>
              </a:rPr>
              <a:t>talkTime</a:t>
            </a:r>
            <a:r>
              <a:rPr lang="en-US" altLang="zh-CN" sz="1200" dirty="0">
                <a:latin typeface="Consolas" panose="020B0609020204030204" pitchFamily="49" charset="0"/>
              </a:rPr>
              <a:t> = 10; 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	</a:t>
            </a:r>
            <a:r>
              <a:rPr lang="en-US" altLang="zh-CN" sz="1200" dirty="0" err="1">
                <a:latin typeface="Consolas" panose="020B0609020204030204" pitchFamily="49" charset="0"/>
              </a:rPr>
              <a:t>standbyTime</a:t>
            </a:r>
            <a:r>
              <a:rPr lang="en-US" altLang="zh-CN" sz="1200" dirty="0">
                <a:latin typeface="Consolas" panose="020B0609020204030204" pitchFamily="49" charset="0"/>
              </a:rPr>
              <a:t> = 300; 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	power = 100; 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          }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    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          Device2(int </a:t>
            </a:r>
            <a:r>
              <a:rPr lang="en-US" altLang="zh-CN" sz="1200" dirty="0" err="1">
                <a:latin typeface="Consolas" panose="020B0609020204030204" pitchFamily="49" charset="0"/>
              </a:rPr>
              <a:t>newTalkTime</a:t>
            </a:r>
            <a:r>
              <a:rPr lang="en-US" altLang="zh-CN" sz="1200" dirty="0">
                <a:latin typeface="Consolas" panose="020B0609020204030204" pitchFamily="49" charset="0"/>
              </a:rPr>
              <a:t>, int </a:t>
            </a:r>
            <a:r>
              <a:rPr lang="en-US" altLang="zh-CN" sz="1200" dirty="0" err="1">
                <a:latin typeface="Consolas" panose="020B0609020204030204" pitchFamily="49" charset="0"/>
              </a:rPr>
              <a:t>newStandbyTime</a:t>
            </a:r>
            <a:r>
              <a:rPr lang="en-US" altLang="zh-CN" sz="1200" dirty="0">
                <a:latin typeface="Consolas" panose="020B0609020204030204" pitchFamily="49" charset="0"/>
              </a:rPr>
              <a:t>, float </a:t>
            </a:r>
            <a:r>
              <a:rPr lang="en-US" altLang="zh-CN" sz="1200" dirty="0" err="1">
                <a:latin typeface="Consolas" panose="020B0609020204030204" pitchFamily="49" charset="0"/>
              </a:rPr>
              <a:t>powerCent</a:t>
            </a:r>
            <a:r>
              <a:rPr lang="en-US" altLang="zh-CN" sz="1200" dirty="0">
                <a:latin typeface="Consolas" panose="020B0609020204030204" pitchFamily="49" charset="0"/>
              </a:rPr>
              <a:t>) 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         {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		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	</a:t>
            </a:r>
            <a:r>
              <a:rPr lang="en-US" altLang="zh-CN" sz="1200" dirty="0" err="1">
                <a:latin typeface="Consolas" panose="020B0609020204030204" pitchFamily="49" charset="0"/>
              </a:rPr>
              <a:t>talkTime</a:t>
            </a:r>
            <a:r>
              <a:rPr lang="en-US" altLang="zh-CN" sz="1200" dirty="0"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latin typeface="Consolas" panose="020B0609020204030204" pitchFamily="49" charset="0"/>
              </a:rPr>
              <a:t>newTalkTime</a:t>
            </a:r>
            <a:r>
              <a:rPr lang="en-US" altLang="zh-CN" sz="1200" dirty="0">
                <a:latin typeface="Consolas" panose="020B0609020204030204" pitchFamily="49" charset="0"/>
              </a:rPr>
              <a:t>; 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	</a:t>
            </a:r>
            <a:r>
              <a:rPr lang="en-US" altLang="zh-CN" sz="1200" dirty="0" err="1">
                <a:latin typeface="Consolas" panose="020B0609020204030204" pitchFamily="49" charset="0"/>
              </a:rPr>
              <a:t>standbyTime</a:t>
            </a:r>
            <a:r>
              <a:rPr lang="en-US" altLang="zh-CN" sz="1200" dirty="0">
                <a:latin typeface="Consolas" panose="020B0609020204030204" pitchFamily="49" charset="0"/>
              </a:rPr>
              <a:t> = </a:t>
            </a:r>
            <a:r>
              <a:rPr lang="en-US" altLang="zh-CN" sz="1200" dirty="0" err="1">
                <a:latin typeface="Consolas" panose="020B0609020204030204" pitchFamily="49" charset="0"/>
              </a:rPr>
              <a:t>newStandbyTime</a:t>
            </a:r>
            <a:r>
              <a:rPr lang="en-US" altLang="zh-CN" sz="1200" dirty="0">
                <a:latin typeface="Consolas" panose="020B0609020204030204" pitchFamily="49" charset="0"/>
              </a:rPr>
              <a:t>; 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	power = </a:t>
            </a:r>
            <a:r>
              <a:rPr lang="en-US" altLang="zh-CN" sz="1200" dirty="0" err="1">
                <a:latin typeface="Consolas" panose="020B0609020204030204" pitchFamily="49" charset="0"/>
              </a:rPr>
              <a:t>powerCent</a:t>
            </a:r>
            <a:r>
              <a:rPr lang="en-US" altLang="zh-CN" sz="1200" dirty="0">
                <a:latin typeface="Consolas" panose="020B0609020204030204" pitchFamily="49" charset="0"/>
              </a:rPr>
              <a:t>; 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200" dirty="0">
                <a:latin typeface="Consolas" panose="020B0609020204030204" pitchFamily="49" charset="0"/>
              </a:rPr>
              <a:t>          }           </a:t>
            </a:r>
            <a:endParaRPr lang="en-US" altLang="zh-CN" sz="12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多继承例子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——Device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93913" y="1459189"/>
            <a:ext cx="9144000" cy="5245026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class Device2 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public: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void </a:t>
            </a:r>
            <a:r>
              <a:rPr lang="en-US" altLang="zh-CN" sz="1800" dirty="0" err="1">
                <a:latin typeface="Consolas" panose="020B0609020204030204" pitchFamily="49" charset="0"/>
              </a:rPr>
              <a:t>showProperty</a:t>
            </a:r>
            <a:r>
              <a:rPr lang="en-US" altLang="zh-CN" sz="1800" dirty="0">
                <a:latin typeface="Consolas" panose="020B0609020204030204" pitchFamily="49" charset="0"/>
              </a:rPr>
              <a:t>()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{  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"The property of the device : "&lt;&lt;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"talk time: "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talkTime</a:t>
            </a:r>
            <a:r>
              <a:rPr lang="en-US" altLang="zh-CN" sz="1800" dirty="0">
                <a:latin typeface="Consolas" panose="020B0609020204030204" pitchFamily="49" charset="0"/>
              </a:rPr>
              <a:t> &lt;&lt; " hours" &lt;&lt;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</a:t>
            </a:r>
            <a:r>
              <a:rPr lang="en-US" altLang="zh-CN" sz="1800" dirty="0" err="1">
                <a:latin typeface="Consolas" panose="020B0609020204030204" pitchFamily="49" charset="0"/>
              </a:rPr>
              <a:t>standbyTime</a:t>
            </a:r>
            <a:r>
              <a:rPr lang="en-US" altLang="zh-CN" sz="1800" dirty="0">
                <a:latin typeface="Consolas" panose="020B0609020204030204" pitchFamily="49" charset="0"/>
              </a:rPr>
              <a:t>: "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standbyTime</a:t>
            </a:r>
            <a:r>
              <a:rPr lang="en-US" altLang="zh-CN" sz="1800" dirty="0">
                <a:latin typeface="Consolas" panose="020B0609020204030204" pitchFamily="49" charset="0"/>
              </a:rPr>
              <a:t> &lt;&lt; " hours" &lt;&lt;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void </a:t>
            </a:r>
            <a:r>
              <a:rPr lang="en-US" altLang="zh-CN" sz="1800" dirty="0" err="1">
                <a:latin typeface="Consolas" panose="020B0609020204030204" pitchFamily="49" charset="0"/>
              </a:rPr>
              <a:t>showPower</a:t>
            </a:r>
            <a:r>
              <a:rPr lang="en-US" altLang="zh-CN" sz="1800" dirty="0">
                <a:latin typeface="Consolas" panose="020B0609020204030204" pitchFamily="49" charset="0"/>
              </a:rPr>
              <a:t> ()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{  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&lt;&lt;" Power: " &lt;&lt; power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    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protected: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int  </a:t>
            </a:r>
            <a:r>
              <a:rPr lang="en-US" altLang="zh-CN" sz="1800" dirty="0" err="1">
                <a:latin typeface="Consolas" panose="020B0609020204030204" pitchFamily="49" charset="0"/>
              </a:rPr>
              <a:t>talkTime</a:t>
            </a:r>
            <a:r>
              <a:rPr lang="en-US" altLang="zh-CN" sz="1800" dirty="0">
                <a:latin typeface="Consolas" panose="020B0609020204030204" pitchFamily="49" charset="0"/>
              </a:rPr>
              <a:t>;                        //</a:t>
            </a:r>
            <a:r>
              <a:rPr lang="zh-CN" altLang="en-US" sz="1800" dirty="0">
                <a:latin typeface="Consolas" panose="020B0609020204030204" pitchFamily="49" charset="0"/>
              </a:rPr>
              <a:t>可通话时间（小时）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int  </a:t>
            </a:r>
            <a:r>
              <a:rPr lang="en-US" altLang="zh-CN" sz="1800" dirty="0" err="1">
                <a:latin typeface="Consolas" panose="020B0609020204030204" pitchFamily="49" charset="0"/>
              </a:rPr>
              <a:t>standbyTime</a:t>
            </a:r>
            <a:r>
              <a:rPr lang="en-US" altLang="zh-CN" sz="1800" dirty="0">
                <a:latin typeface="Consolas" panose="020B0609020204030204" pitchFamily="49" charset="0"/>
              </a:rPr>
              <a:t>;                //</a:t>
            </a:r>
            <a:r>
              <a:rPr lang="zh-CN" altLang="en-US" sz="1800" dirty="0">
                <a:latin typeface="Consolas" panose="020B0609020204030204" pitchFamily="49" charset="0"/>
              </a:rPr>
              <a:t>可待机时间（小时）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>
                <a:latin typeface="Consolas" panose="020B0609020204030204" pitchFamily="49" charset="0"/>
              </a:rPr>
              <a:t>float power;                          //</a:t>
            </a:r>
            <a:r>
              <a:rPr lang="zh-CN" altLang="en-US" sz="1800" dirty="0">
                <a:latin typeface="Consolas" panose="020B0609020204030204" pitchFamily="49" charset="0"/>
              </a:rPr>
              <a:t>剩余电量百分比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};</a:t>
            </a:r>
            <a:endParaRPr lang="zh-CN" altLang="en-US" sz="1800" dirty="0">
              <a:solidFill>
                <a:srgbClr val="99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多继承例子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——Device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34278" y="1459189"/>
            <a:ext cx="12334461" cy="5245026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class </a:t>
            </a:r>
            <a:r>
              <a:rPr lang="en-US" altLang="zh-CN" sz="1800" dirty="0" err="1">
                <a:latin typeface="Consolas" panose="020B0609020204030204" pitchFamily="49" charset="0"/>
              </a:rPr>
              <a:t>DeviceNew</a:t>
            </a:r>
            <a:r>
              <a:rPr lang="en-US" altLang="zh-CN" sz="1800" dirty="0">
                <a:latin typeface="Consolas" panose="020B0609020204030204" pitchFamily="49" charset="0"/>
              </a:rPr>
              <a:t>: public Device1, public Device2 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public: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 </a:t>
            </a:r>
            <a:r>
              <a:rPr lang="en-US" altLang="zh-CN" sz="1800" dirty="0" err="1">
                <a:latin typeface="Consolas" panose="020B0609020204030204" pitchFamily="49" charset="0"/>
              </a:rPr>
              <a:t>DeviceNew</a:t>
            </a:r>
            <a:r>
              <a:rPr lang="en-US" altLang="zh-CN" sz="1800" dirty="0">
                <a:latin typeface="Consolas" panose="020B0609020204030204" pitchFamily="49" charset="0"/>
              </a:rPr>
              <a:t>()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{     weight = 0.56;  }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 </a:t>
            </a:r>
            <a:r>
              <a:rPr lang="en-US" altLang="zh-CN" sz="1800" dirty="0" err="1">
                <a:latin typeface="Consolas" panose="020B0609020204030204" pitchFamily="49" charset="0"/>
              </a:rPr>
              <a:t>DeviceNew</a:t>
            </a:r>
            <a:r>
              <a:rPr lang="en-US" altLang="zh-CN" sz="1800" dirty="0">
                <a:latin typeface="Consolas" panose="020B0609020204030204" pitchFamily="49" charset="0"/>
              </a:rPr>
              <a:t>(float </a:t>
            </a:r>
            <a:r>
              <a:rPr lang="en-US" altLang="zh-CN" sz="1800" dirty="0" err="1">
                <a:latin typeface="Consolas" panose="020B0609020204030204" pitchFamily="49" charset="0"/>
              </a:rPr>
              <a:t>newWeight</a:t>
            </a:r>
            <a:r>
              <a:rPr lang="en-US" altLang="zh-CN" sz="1800" dirty="0">
                <a:latin typeface="Consolas" panose="020B0609020204030204" pitchFamily="49" charset="0"/>
              </a:rPr>
              <a:t>, int vol, bool </a:t>
            </a:r>
            <a:r>
              <a:rPr lang="en-US" altLang="zh-CN" sz="1800" dirty="0" err="1">
                <a:latin typeface="Consolas" panose="020B0609020204030204" pitchFamily="49" charset="0"/>
              </a:rPr>
              <a:t>onOrOff</a:t>
            </a:r>
            <a:r>
              <a:rPr lang="en-US" altLang="zh-CN" sz="1800" dirty="0">
                <a:latin typeface="Consolas" panose="020B0609020204030204" pitchFamily="49" charset="0"/>
              </a:rPr>
              <a:t>, int </a:t>
            </a:r>
            <a:r>
              <a:rPr lang="en-US" altLang="zh-CN" sz="1800" dirty="0" err="1">
                <a:latin typeface="Consolas" panose="020B0609020204030204" pitchFamily="49" charset="0"/>
              </a:rPr>
              <a:t>newTalkTime</a:t>
            </a:r>
            <a:r>
              <a:rPr lang="en-US" altLang="zh-CN" sz="1800" dirty="0">
                <a:latin typeface="Consolas" panose="020B0609020204030204" pitchFamily="49" charset="0"/>
              </a:rPr>
              <a:t>, 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                      int </a:t>
            </a:r>
            <a:r>
              <a:rPr lang="en-US" altLang="zh-CN" sz="1800" dirty="0" err="1">
                <a:latin typeface="Consolas" panose="020B0609020204030204" pitchFamily="49" charset="0"/>
              </a:rPr>
              <a:t>newStandbyTime</a:t>
            </a:r>
            <a:r>
              <a:rPr lang="en-US" altLang="zh-CN" sz="1800" dirty="0">
                <a:latin typeface="Consolas" panose="020B0609020204030204" pitchFamily="49" charset="0"/>
              </a:rPr>
              <a:t>, float </a:t>
            </a:r>
            <a:r>
              <a:rPr lang="en-US" altLang="zh-CN" sz="1800" dirty="0" err="1">
                <a:latin typeface="Consolas" panose="020B0609020204030204" pitchFamily="49" charset="0"/>
              </a:rPr>
              <a:t>powerCent</a:t>
            </a:r>
            <a:r>
              <a:rPr lang="en-US" altLang="zh-CN" sz="1800" dirty="0">
                <a:latin typeface="Consolas" panose="020B0609020204030204" pitchFamily="49" charset="0"/>
              </a:rPr>
              <a:t>) :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 Device2(</a:t>
            </a:r>
            <a:r>
              <a:rPr lang="en-US" altLang="zh-CN" sz="1800" dirty="0" err="1">
                <a:latin typeface="Consolas" panose="020B0609020204030204" pitchFamily="49" charset="0"/>
              </a:rPr>
              <a:t>newTalkTime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latin typeface="Consolas" panose="020B0609020204030204" pitchFamily="49" charset="0"/>
              </a:rPr>
              <a:t>newStandbyTime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latin typeface="Consolas" panose="020B0609020204030204" pitchFamily="49" charset="0"/>
              </a:rPr>
              <a:t>powerCent</a:t>
            </a:r>
            <a:r>
              <a:rPr lang="en-US" altLang="zh-CN" sz="1800" dirty="0">
                <a:latin typeface="Consolas" panose="020B0609020204030204" pitchFamily="49" charset="0"/>
              </a:rPr>
              <a:t>),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 Device1(vol, </a:t>
            </a:r>
            <a:r>
              <a:rPr lang="en-US" altLang="zh-CN" sz="1800" dirty="0" err="1">
                <a:latin typeface="Consolas" panose="020B0609020204030204" pitchFamily="49" charset="0"/>
              </a:rPr>
              <a:t>onOrOff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{    weight = </a:t>
            </a:r>
            <a:r>
              <a:rPr lang="en-US" altLang="zh-CN" sz="1800" dirty="0" err="1">
                <a:latin typeface="Consolas" panose="020B0609020204030204" pitchFamily="49" charset="0"/>
              </a:rPr>
              <a:t>newWeight</a:t>
            </a:r>
            <a:r>
              <a:rPr lang="en-US" altLang="zh-CN" sz="1800" dirty="0">
                <a:latin typeface="Consolas" panose="020B0609020204030204" pitchFamily="49" charset="0"/>
              </a:rPr>
              <a:t>;     }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 float </a:t>
            </a:r>
            <a:r>
              <a:rPr lang="en-US" altLang="zh-CN" sz="1800" dirty="0" err="1">
                <a:latin typeface="Consolas" panose="020B0609020204030204" pitchFamily="49" charset="0"/>
              </a:rPr>
              <a:t>getWeight</a:t>
            </a:r>
            <a:r>
              <a:rPr lang="en-US" altLang="zh-CN" sz="1800" dirty="0">
                <a:latin typeface="Consolas" panose="020B0609020204030204" pitchFamily="49" charset="0"/>
              </a:rPr>
              <a:t>()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{  	return weight;   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private: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float weight;              // </a:t>
            </a:r>
            <a:r>
              <a:rPr lang="zh-CN" altLang="en-US" sz="1800" dirty="0">
                <a:latin typeface="Consolas" panose="020B0609020204030204" pitchFamily="49" charset="0"/>
              </a:rPr>
              <a:t>重量（克）</a:t>
            </a:r>
            <a:endParaRPr lang="zh-CN" altLang="en-US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};</a:t>
            </a:r>
            <a:endParaRPr lang="zh-CN" altLang="en-US" sz="1800" dirty="0">
              <a:solidFill>
                <a:srgbClr val="99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480706" y="1909935"/>
            <a:ext cx="4813575" cy="286136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33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41317" y="1943198"/>
            <a:ext cx="4528175" cy="2861363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488025" y="29116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488025" y="997885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02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488025" y="1704601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03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88025" y="241131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04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592925" y="29116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继承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派生的概念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592925" y="997885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语法与访问控制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592925" y="1704601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构造与析构顺序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592925" y="2411317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派生与构造函数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5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7"/>
          <p:cNvSpPr/>
          <p:nvPr/>
        </p:nvSpPr>
        <p:spPr>
          <a:xfrm>
            <a:off x="5488025" y="3118033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05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圆角矩形 61"/>
          <p:cNvSpPr/>
          <p:nvPr/>
        </p:nvSpPr>
        <p:spPr>
          <a:xfrm>
            <a:off x="6592925" y="3118033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派生与成员函数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圆角矩形 7"/>
          <p:cNvSpPr/>
          <p:nvPr/>
        </p:nvSpPr>
        <p:spPr>
          <a:xfrm>
            <a:off x="5488025" y="382474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06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圆角矩形 61"/>
          <p:cNvSpPr/>
          <p:nvPr/>
        </p:nvSpPr>
        <p:spPr>
          <a:xfrm>
            <a:off x="6592925" y="382474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改变访问控制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圆角矩形 7"/>
          <p:cNvSpPr/>
          <p:nvPr/>
        </p:nvSpPr>
        <p:spPr>
          <a:xfrm>
            <a:off x="5488025" y="4531465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FF00"/>
                </a:solidFill>
              </a:rPr>
              <a:t>07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20" name="圆角矩形 61"/>
          <p:cNvSpPr/>
          <p:nvPr/>
        </p:nvSpPr>
        <p:spPr>
          <a:xfrm>
            <a:off x="6592925" y="4531465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</a:rPr>
              <a:t>类型兼容性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21" name="圆角矩形 7"/>
          <p:cNvSpPr/>
          <p:nvPr/>
        </p:nvSpPr>
        <p:spPr>
          <a:xfrm>
            <a:off x="5488025" y="5238181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08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2" name="圆角矩形 61"/>
          <p:cNvSpPr/>
          <p:nvPr/>
        </p:nvSpPr>
        <p:spPr>
          <a:xfrm>
            <a:off x="6592925" y="5238181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对象的类型转换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3" name="圆角矩形 7"/>
          <p:cNvSpPr/>
          <p:nvPr/>
        </p:nvSpPr>
        <p:spPr>
          <a:xfrm>
            <a:off x="5488025" y="594489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09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圆角矩形 61"/>
          <p:cNvSpPr/>
          <p:nvPr/>
        </p:nvSpPr>
        <p:spPr>
          <a:xfrm>
            <a:off x="6592925" y="594489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多重继承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多继承例子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——Device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01907" y="1618838"/>
            <a:ext cx="10706388" cy="4635628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main()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  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latin typeface="Consolas" panose="020B0609020204030204" pitchFamily="49" charset="0"/>
              </a:rPr>
              <a:t>DeviceNew</a:t>
            </a:r>
            <a:r>
              <a:rPr lang="en-US" altLang="zh-CN" sz="1800" dirty="0">
                <a:latin typeface="Consolas" panose="020B0609020204030204" pitchFamily="49" charset="0"/>
              </a:rPr>
              <a:t>  device(0.7, 3, false, 10, 250, 80);        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声明派生类对象</a:t>
            </a:r>
            <a:endParaRPr lang="zh-CN" alt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	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getWeight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函数是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DEVICE_NEW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类自身定义的</a:t>
            </a:r>
            <a:endParaRPr lang="zh-CN" alt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"The weight of the device : " &lt;&lt;</a:t>
            </a:r>
            <a:r>
              <a:rPr lang="en-US" altLang="zh-CN" sz="1800" dirty="0" err="1">
                <a:latin typeface="Consolas" panose="020B0609020204030204" pitchFamily="49" charset="0"/>
              </a:rPr>
              <a:t>device.getWeight</a:t>
            </a:r>
            <a:r>
              <a:rPr lang="en-US" altLang="zh-CN" sz="1800" dirty="0">
                <a:latin typeface="Consolas" panose="020B0609020204030204" pitchFamily="49" charset="0"/>
              </a:rPr>
              <a:t>()&lt;&lt;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showVol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函数是从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DEVICE1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类继承来的</a:t>
            </a:r>
            <a:endParaRPr lang="zh-CN" alt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latin typeface="Consolas" panose="020B0609020204030204" pitchFamily="49" charset="0"/>
              </a:rPr>
              <a:t>device.showVol</a:t>
            </a:r>
            <a:r>
              <a:rPr lang="en-US" altLang="zh-CN" sz="1800" dirty="0">
                <a:latin typeface="Consolas" panose="020B0609020204030204" pitchFamily="49" charset="0"/>
              </a:rPr>
              <a:t>();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showProperty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函数是从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</a:rPr>
              <a:t>DEVICE2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类继承来的</a:t>
            </a:r>
            <a:endParaRPr lang="zh-CN" alt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zh-CN" altLang="en-US" sz="1800" dirty="0"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latin typeface="Consolas" panose="020B0609020204030204" pitchFamily="49" charset="0"/>
              </a:rPr>
              <a:t>device.showProperty</a:t>
            </a:r>
            <a:r>
              <a:rPr lang="en-US" altLang="zh-CN" sz="1800" dirty="0">
                <a:latin typeface="Consolas" panose="020B0609020204030204" pitchFamily="49" charset="0"/>
              </a:rPr>
              <a:t>();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return 0;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zh-CN" altLang="en-US" sz="1800" dirty="0">
              <a:solidFill>
                <a:srgbClr val="99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50695" y="4500498"/>
            <a:ext cx="32720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The weight of the device : 0.7</a:t>
            </a:r>
            <a:endParaRPr lang="en-US" altLang="zh-CN" b="1" dirty="0"/>
          </a:p>
          <a:p>
            <a:r>
              <a:rPr lang="en-US" altLang="zh-CN" b="1" dirty="0"/>
              <a:t>Volume is 3</a:t>
            </a:r>
            <a:endParaRPr lang="en-US" altLang="zh-CN" b="1" dirty="0"/>
          </a:p>
          <a:p>
            <a:r>
              <a:rPr lang="en-US" altLang="zh-CN" b="1" dirty="0"/>
              <a:t>The property of the device :</a:t>
            </a:r>
            <a:endParaRPr lang="en-US" altLang="zh-CN" b="1" dirty="0"/>
          </a:p>
          <a:p>
            <a:r>
              <a:rPr lang="en-US" altLang="zh-CN" b="1" dirty="0"/>
              <a:t>talk time: 10 hours</a:t>
            </a:r>
            <a:endParaRPr lang="en-US" altLang="zh-CN" b="1" dirty="0"/>
          </a:p>
          <a:p>
            <a:r>
              <a:rPr lang="en-US" altLang="zh-CN" b="1" dirty="0" err="1"/>
              <a:t>standbyTime</a:t>
            </a:r>
            <a:r>
              <a:rPr lang="en-US" altLang="zh-CN" b="1" dirty="0"/>
              <a:t>: 250 hours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-34191" y="579660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虚基类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64032" y="1227291"/>
            <a:ext cx="1070036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继承基类时，在继承访问控制前添加保留字“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virtual”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 那么这个基类就是一个虚拟基类。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虚拟基类用于</a:t>
            </a:r>
            <a:r>
              <a:rPr lang="zh-CN" altLang="en-US" sz="20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共享继承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普通基类与虚基类之间的唯一区别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只有在派生类</a:t>
            </a:r>
            <a:r>
              <a:rPr lang="zh-CN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重复继承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了某一基类时才表现出来。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95169" y="2713054"/>
            <a:ext cx="10232799" cy="337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700" dirty="0">
                <a:ea typeface="+mn-lt"/>
                <a:cs typeface="+mn-lt"/>
              </a:rPr>
              <a:t>若派生类有一个虚基类作为祖先类，则在派生类构造函数中</a:t>
            </a:r>
            <a:r>
              <a:rPr lang="zh-CN" altLang="en-US" sz="1700" dirty="0">
                <a:highlight>
                  <a:srgbClr val="FFFF00"/>
                </a:highlight>
                <a:ea typeface="+mn-lt"/>
                <a:cs typeface="+mn-lt"/>
              </a:rPr>
              <a:t>需要列出对虚基类构造函数的调用</a:t>
            </a:r>
            <a:r>
              <a:rPr lang="zh-CN" altLang="en-US" sz="1700" dirty="0">
                <a:ea typeface="+mn-lt"/>
                <a:cs typeface="+mn-lt"/>
              </a:rPr>
              <a:t>（否则，调用虚基类的默认构造函数），且</a:t>
            </a:r>
            <a:r>
              <a:rPr lang="zh-CN" altLang="en-US" sz="1700" dirty="0">
                <a:highlight>
                  <a:srgbClr val="FFFF00"/>
                </a:highlight>
                <a:ea typeface="+mn-lt"/>
                <a:cs typeface="+mn-lt"/>
              </a:rPr>
              <a:t>对虚基类构造函数的调用总是</a:t>
            </a:r>
            <a:r>
              <a:rPr lang="zh-CN" altLang="en-US" sz="1700" dirty="0">
                <a:solidFill>
                  <a:srgbClr val="C00000"/>
                </a:solidFill>
                <a:highlight>
                  <a:srgbClr val="FFFF00"/>
                </a:highlight>
                <a:ea typeface="+mn-lt"/>
                <a:cs typeface="+mn-lt"/>
              </a:rPr>
              <a:t>先于</a:t>
            </a:r>
            <a:r>
              <a:rPr lang="zh-CN" altLang="en-US" sz="1700" dirty="0">
                <a:highlight>
                  <a:srgbClr val="FFFF00"/>
                </a:highlight>
                <a:ea typeface="+mn-lt"/>
                <a:cs typeface="+mn-lt"/>
              </a:rPr>
              <a:t>普通基类的构造函数</a:t>
            </a:r>
            <a:r>
              <a:rPr lang="zh-CN" altLang="en-US" sz="1700" dirty="0">
                <a:ea typeface="+mn-lt"/>
                <a:cs typeface="+mn-lt"/>
              </a:rPr>
              <a:t>。 </a:t>
            </a:r>
            <a:endParaRPr lang="zh-CN" altLang="en-US" sz="1700" dirty="0">
              <a:ea typeface="+mn-lt"/>
              <a:cs typeface="+mn-lt"/>
            </a:endParaRPr>
          </a:p>
          <a:p>
            <a:r>
              <a:rPr lang="zh-CN" altLang="en-US" sz="1700" dirty="0">
                <a:ea typeface="+mn-lt"/>
                <a:cs typeface="+mn-lt"/>
              </a:rPr>
              <a:t>创建后代类对象时，只有该后代类列出的虚基类构造函数被调用，这样就保证了</a:t>
            </a:r>
            <a:r>
              <a:rPr lang="zh-CN" altLang="en-US" sz="1700" dirty="0">
                <a:solidFill>
                  <a:srgbClr val="C00000"/>
                </a:solidFill>
                <a:ea typeface="+mn-lt"/>
                <a:cs typeface="+mn-lt"/>
              </a:rPr>
              <a:t>虚基类的唯一副本只被初始化一次</a:t>
            </a:r>
            <a:r>
              <a:rPr lang="zh-CN" altLang="en-US" sz="1700" dirty="0">
                <a:ea typeface="+mn-lt"/>
                <a:cs typeface="+mn-lt"/>
              </a:rPr>
              <a:t>。</a:t>
            </a:r>
            <a:endParaRPr lang="zh-CN" altLang="en-US" sz="1700" dirty="0">
              <a:ea typeface="+mn-lt"/>
              <a:cs typeface="+mn-lt"/>
            </a:endParaRPr>
          </a:p>
          <a:p>
            <a:r>
              <a:rPr lang="zh-CN" altLang="en-US" sz="1700" dirty="0">
                <a:ea typeface="+mn-lt"/>
                <a:cs typeface="+mn-lt"/>
              </a:rPr>
              <a:t>创建派生类对象时构造函数的</a:t>
            </a:r>
            <a:r>
              <a:rPr lang="zh-CN" altLang="en-US" sz="1700" dirty="0">
                <a:solidFill>
                  <a:srgbClr val="C00000"/>
                </a:solidFill>
                <a:ea typeface="+mn-lt"/>
                <a:cs typeface="+mn-lt"/>
              </a:rPr>
              <a:t>调用次序</a:t>
            </a:r>
            <a:r>
              <a:rPr lang="zh-CN" altLang="en-US" sz="1700" dirty="0">
                <a:ea typeface="+mn-lt"/>
                <a:cs typeface="+mn-lt"/>
              </a:rPr>
              <a:t>：</a:t>
            </a:r>
            <a:endParaRPr lang="zh-CN" altLang="en-US" sz="1700" dirty="0">
              <a:ea typeface="+mn-lt"/>
              <a:cs typeface="+mn-lt"/>
            </a:endParaRPr>
          </a:p>
          <a:p>
            <a:pPr lvl="1"/>
            <a:r>
              <a:rPr lang="zh-CN" altLang="en-US" sz="1700" dirty="0">
                <a:ea typeface="+mn-lt"/>
                <a:cs typeface="+mn-lt"/>
              </a:rPr>
              <a:t>最先调用虚基类的构造函数；</a:t>
            </a:r>
            <a:endParaRPr lang="zh-CN" altLang="en-US" sz="1700" dirty="0">
              <a:ea typeface="+mn-lt"/>
              <a:cs typeface="+mn-lt"/>
            </a:endParaRPr>
          </a:p>
          <a:p>
            <a:pPr lvl="1"/>
            <a:r>
              <a:rPr lang="zh-CN" altLang="en-US" sz="1700" dirty="0">
                <a:ea typeface="+mn-lt"/>
                <a:cs typeface="+mn-lt"/>
              </a:rPr>
              <a:t>其次调用普通基类的构造函数，多个基类则</a:t>
            </a:r>
            <a:r>
              <a:rPr lang="zh-CN" altLang="en-US" sz="1700" dirty="0">
                <a:highlight>
                  <a:srgbClr val="FFFF00"/>
                </a:highlight>
                <a:ea typeface="+mn-lt"/>
                <a:cs typeface="+mn-lt"/>
              </a:rPr>
              <a:t>按派生类声明时列出的次序</a:t>
            </a:r>
            <a:r>
              <a:rPr lang="zh-CN" altLang="en-US" sz="1700" dirty="0">
                <a:ea typeface="+mn-lt"/>
                <a:cs typeface="+mn-lt"/>
              </a:rPr>
              <a:t>、从左到右调用，而</a:t>
            </a:r>
            <a:r>
              <a:rPr lang="zh-CN" altLang="en-US" sz="1700" dirty="0">
                <a:solidFill>
                  <a:srgbClr val="FF0000"/>
                </a:solidFill>
                <a:ea typeface="+mn-lt"/>
                <a:cs typeface="+mn-lt"/>
              </a:rPr>
              <a:t>不是初始化列表中的次序</a:t>
            </a:r>
            <a:r>
              <a:rPr lang="zh-CN" altLang="en-US" sz="1700" dirty="0">
                <a:ea typeface="+mn-lt"/>
                <a:cs typeface="+mn-lt"/>
              </a:rPr>
              <a:t>；</a:t>
            </a:r>
            <a:endParaRPr lang="zh-CN" altLang="en-US" sz="1700" dirty="0">
              <a:ea typeface="+mn-lt"/>
              <a:cs typeface="+mn-lt"/>
            </a:endParaRPr>
          </a:p>
          <a:p>
            <a:pPr lvl="1"/>
            <a:r>
              <a:rPr lang="zh-CN" altLang="en-US" sz="1700" dirty="0">
                <a:highlight>
                  <a:srgbClr val="FFFF00"/>
                </a:highlight>
                <a:ea typeface="+mn-lt"/>
                <a:cs typeface="+mn-lt"/>
              </a:rPr>
              <a:t>再次调用对象成员的构造函数</a:t>
            </a:r>
            <a:r>
              <a:rPr lang="zh-CN" altLang="en-US" sz="1700" dirty="0">
                <a:ea typeface="+mn-lt"/>
                <a:cs typeface="+mn-lt"/>
              </a:rPr>
              <a:t>，按类声明中对象成员出现的次序调用，而不是初始化列表中的次序</a:t>
            </a:r>
            <a:endParaRPr lang="zh-CN" altLang="en-US" sz="1700" dirty="0">
              <a:ea typeface="+mn-lt"/>
              <a:cs typeface="+mn-lt"/>
            </a:endParaRPr>
          </a:p>
          <a:p>
            <a:pPr lvl="1"/>
            <a:r>
              <a:rPr lang="zh-CN" altLang="en-US" sz="1700" dirty="0">
                <a:ea typeface="+mn-lt"/>
                <a:cs typeface="+mn-lt"/>
              </a:rPr>
              <a:t>最后执行派生类的构造函数。</a:t>
            </a:r>
            <a:endParaRPr lang="zh-CN" altLang="en-US" sz="1700" dirty="0">
              <a:ea typeface="+mn-lt"/>
              <a:cs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12260" y="1721485"/>
            <a:ext cx="2312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避免出现二义性</a:t>
            </a:r>
            <a:endParaRPr lang="zh-CN" altLang="en-US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虚基类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Text Box 19"/>
          <p:cNvSpPr txBox="1"/>
          <p:nvPr/>
        </p:nvSpPr>
        <p:spPr>
          <a:xfrm>
            <a:off x="1576144" y="1517167"/>
            <a:ext cx="8532813" cy="4801314"/>
          </a:xfrm>
          <a:prstGeom prst="rect">
            <a:avLst/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defPPr>
              <a:defRPr lang="zh-CN"/>
            </a:defPPr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2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r>
              <a:rPr lang="en-US" altLang="zh-CN" sz="1800" dirty="0">
                <a:latin typeface="Consolas" panose="020B0609020204030204" pitchFamily="49" charset="0"/>
              </a:rPr>
              <a:t>class Base {public:  int i;}; 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 sz="1800" dirty="0">
                <a:latin typeface="Consolas" panose="020B0609020204030204" pitchFamily="49" charset="0"/>
              </a:rPr>
              <a:t>class Base1: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1800" dirty="0">
                <a:latin typeface="Consolas" panose="020B0609020204030204" pitchFamily="49" charset="0"/>
              </a:rPr>
              <a:t> public Base 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 sz="1800" dirty="0">
                <a:latin typeface="Consolas" panose="020B0609020204030204" pitchFamily="49" charset="0"/>
              </a:rPr>
              <a:t>public:	int j;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 sz="1800" dirty="0">
                <a:latin typeface="Consolas" panose="020B0609020204030204" pitchFamily="49" charset="0"/>
              </a:rPr>
              <a:t>};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 sz="1800" dirty="0">
                <a:latin typeface="Consolas" panose="020B0609020204030204" pitchFamily="49" charset="0"/>
              </a:rPr>
              <a:t>class Base2: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1800" dirty="0">
                <a:latin typeface="Consolas" panose="020B0609020204030204" pitchFamily="49" charset="0"/>
              </a:rPr>
              <a:t> public Base 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 sz="1800" dirty="0">
                <a:latin typeface="Consolas" panose="020B0609020204030204" pitchFamily="49" charset="0"/>
              </a:rPr>
              <a:t>public:	int k;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 sz="1800" dirty="0">
                <a:latin typeface="Consolas" panose="020B0609020204030204" pitchFamily="49" charset="0"/>
              </a:rPr>
              <a:t>}; 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 sz="1800" dirty="0">
                <a:latin typeface="Consolas" panose="020B0609020204030204" pitchFamily="49" charset="0"/>
              </a:rPr>
              <a:t>class Derived: public Base1, public Base2 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 sz="1800" dirty="0">
                <a:latin typeface="Consolas" panose="020B0609020204030204" pitchFamily="49" charset="0"/>
              </a:rPr>
              <a:t>public:	int sum;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 sz="1800" dirty="0">
                <a:latin typeface="Consolas" panose="020B0609020204030204" pitchFamily="49" charset="0"/>
              </a:rPr>
              <a:t>}; 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 sz="1800" dirty="0">
                <a:latin typeface="Consolas" panose="020B0609020204030204" pitchFamily="49" charset="0"/>
              </a:rPr>
              <a:t>int main() {	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 sz="1800" dirty="0">
                <a:latin typeface="Consolas" panose="020B0609020204030204" pitchFamily="49" charset="0"/>
              </a:rPr>
              <a:t>   Derived obj;    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声明一个派生类对象 </a:t>
            </a:r>
            <a:endParaRPr lang="zh-CN" altLang="en-US" sz="18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zh-CN" altLang="en-US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latin typeface="Consolas" panose="020B0609020204030204" pitchFamily="49" charset="0"/>
              </a:rPr>
              <a:t>obj.i = 3;	     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正确：从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Base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继承的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Derived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中只有一份</a:t>
            </a:r>
            <a:endParaRPr lang="zh-CN" altLang="en-US" sz="18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zh-CN" altLang="en-US" sz="1800" dirty="0">
                <a:latin typeface="Consolas" panose="020B0609020204030204" pitchFamily="49" charset="0"/>
              </a:rPr>
              <a:t>   </a:t>
            </a:r>
            <a:r>
              <a:rPr lang="en-US" altLang="zh-CN" sz="1800" dirty="0">
                <a:latin typeface="Consolas" panose="020B0609020204030204" pitchFamily="49" charset="0"/>
              </a:rPr>
              <a:t>obj.j = 5;	     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正确：使用从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Base1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继承的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j</a:t>
            </a:r>
            <a:endParaRPr lang="en-US" altLang="zh-CN" sz="18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 sz="1800" dirty="0">
                <a:latin typeface="Consolas" panose="020B0609020204030204" pitchFamily="49" charset="0"/>
              </a:rPr>
              <a:t>   obj.k = 7;	     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正确：使用从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Base2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继承的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k</a:t>
            </a:r>
            <a:endParaRPr lang="en-US" altLang="zh-CN" sz="18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 sz="1800" dirty="0">
                <a:latin typeface="Consolas" panose="020B0609020204030204" pitchFamily="49" charset="0"/>
              </a:rPr>
              <a:t>   return 0;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altLang="zh-CN" sz="1800" dirty="0">
                <a:latin typeface="Consolas" panose="020B0609020204030204" pitchFamily="49" charset="0"/>
              </a:rPr>
              <a:t>}                                                                                                 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虚基类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27363" y="1529386"/>
            <a:ext cx="10706388" cy="5245026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class </a:t>
            </a:r>
            <a:r>
              <a:rPr lang="en-US" altLang="zh-CN" sz="1800" dirty="0" err="1">
                <a:latin typeface="Consolas" panose="020B0609020204030204" pitchFamily="49" charset="0"/>
              </a:rPr>
              <a:t>baseA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public: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baseA</a:t>
            </a:r>
            <a:r>
              <a:rPr lang="en-US" altLang="zh-CN" sz="1800" dirty="0">
                <a:latin typeface="Consolas" panose="020B0609020204030204" pitchFamily="49" charset="0"/>
              </a:rPr>
              <a:t>()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 &lt;&lt; "This is </a:t>
            </a:r>
            <a:r>
              <a:rPr lang="en-US" altLang="zh-CN" sz="1800" dirty="0" err="1">
                <a:latin typeface="Consolas" panose="020B0609020204030204" pitchFamily="49" charset="0"/>
              </a:rPr>
              <a:t>baseA</a:t>
            </a:r>
            <a:r>
              <a:rPr lang="en-US" altLang="zh-CN" sz="1800" dirty="0">
                <a:latin typeface="Consolas" panose="020B0609020204030204" pitchFamily="49" charset="0"/>
              </a:rPr>
              <a:t> class."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class </a:t>
            </a:r>
            <a:r>
              <a:rPr lang="en-US" altLang="zh-CN" sz="1800" dirty="0" err="1">
                <a:latin typeface="Consolas" panose="020B0609020204030204" pitchFamily="49" charset="0"/>
              </a:rPr>
              <a:t>baseB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public: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baseB</a:t>
            </a:r>
            <a:r>
              <a:rPr lang="en-US" altLang="zh-CN" sz="1800" dirty="0">
                <a:latin typeface="Consolas" panose="020B0609020204030204" pitchFamily="49" charset="0"/>
              </a:rPr>
              <a:t>()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 &lt;&lt; "This is </a:t>
            </a:r>
            <a:r>
              <a:rPr lang="en-US" altLang="zh-CN" sz="1800" dirty="0" err="1">
                <a:latin typeface="Consolas" panose="020B0609020204030204" pitchFamily="49" charset="0"/>
              </a:rPr>
              <a:t>baseB</a:t>
            </a:r>
            <a:r>
              <a:rPr lang="en-US" altLang="zh-CN" sz="1800" dirty="0">
                <a:latin typeface="Consolas" panose="020B0609020204030204" pitchFamily="49" charset="0"/>
              </a:rPr>
              <a:t> class."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};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虚基类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27363" y="1529386"/>
            <a:ext cx="10706388" cy="494032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class </a:t>
            </a:r>
            <a:r>
              <a:rPr lang="en-US" altLang="zh-CN" sz="1800" dirty="0" err="1">
                <a:latin typeface="Consolas" panose="020B0609020204030204" pitchFamily="49" charset="0"/>
              </a:rPr>
              <a:t>derivedA</a:t>
            </a:r>
            <a:r>
              <a:rPr lang="en-US" altLang="zh-CN" sz="1800" dirty="0">
                <a:latin typeface="Consolas" panose="020B0609020204030204" pitchFamily="49" charset="0"/>
              </a:rPr>
              <a:t> : public </a:t>
            </a:r>
            <a:r>
              <a:rPr lang="en-US" altLang="zh-CN" sz="1800" dirty="0" err="1">
                <a:latin typeface="Consolas" panose="020B0609020204030204" pitchFamily="49" charset="0"/>
              </a:rPr>
              <a:t>baseB</a:t>
            </a:r>
            <a:r>
              <a:rPr lang="en-US" altLang="zh-CN" sz="1800" dirty="0">
                <a:latin typeface="Consolas" panose="020B0609020204030204" pitchFamily="49" charset="0"/>
              </a:rPr>
              <a:t>, virtual public </a:t>
            </a:r>
            <a:r>
              <a:rPr lang="en-US" altLang="zh-CN" sz="1800" dirty="0" err="1">
                <a:latin typeface="Consolas" panose="020B0609020204030204" pitchFamily="49" charset="0"/>
              </a:rPr>
              <a:t>baseA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public: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derivedA</a:t>
            </a:r>
            <a:r>
              <a:rPr lang="en-US" altLang="zh-CN" sz="1800" dirty="0">
                <a:latin typeface="Consolas" panose="020B0609020204030204" pitchFamily="49" charset="0"/>
              </a:rPr>
              <a:t>()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 &lt;&lt; "This is </a:t>
            </a:r>
            <a:r>
              <a:rPr lang="en-US" altLang="zh-CN" sz="1800" dirty="0" err="1">
                <a:latin typeface="Consolas" panose="020B0609020204030204" pitchFamily="49" charset="0"/>
              </a:rPr>
              <a:t>derivedA</a:t>
            </a:r>
            <a:r>
              <a:rPr lang="en-US" altLang="zh-CN" sz="1800" dirty="0">
                <a:latin typeface="Consolas" panose="020B0609020204030204" pitchFamily="49" charset="0"/>
              </a:rPr>
              <a:t> class."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class </a:t>
            </a:r>
            <a:r>
              <a:rPr lang="en-US" altLang="zh-CN" sz="1800" dirty="0" err="1">
                <a:latin typeface="Consolas" panose="020B0609020204030204" pitchFamily="49" charset="0"/>
              </a:rPr>
              <a:t>derivedB</a:t>
            </a:r>
            <a:r>
              <a:rPr lang="en-US" altLang="zh-CN" sz="1800" dirty="0">
                <a:latin typeface="Consolas" panose="020B0609020204030204" pitchFamily="49" charset="0"/>
              </a:rPr>
              <a:t> : public </a:t>
            </a:r>
            <a:r>
              <a:rPr lang="en-US" altLang="zh-CN" sz="1800" dirty="0" err="1">
                <a:latin typeface="Consolas" panose="020B0609020204030204" pitchFamily="49" charset="0"/>
              </a:rPr>
              <a:t>baseB</a:t>
            </a:r>
            <a:r>
              <a:rPr lang="en-US" altLang="zh-CN" sz="1800" dirty="0">
                <a:latin typeface="Consolas" panose="020B0609020204030204" pitchFamily="49" charset="0"/>
              </a:rPr>
              <a:t>, virtual public </a:t>
            </a:r>
            <a:r>
              <a:rPr lang="en-US" altLang="zh-CN" sz="1800" dirty="0" err="1">
                <a:latin typeface="Consolas" panose="020B0609020204030204" pitchFamily="49" charset="0"/>
              </a:rPr>
              <a:t>baseA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public: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</a:t>
            </a:r>
            <a:r>
              <a:rPr lang="en-US" altLang="zh-CN" sz="1800" dirty="0" err="1">
                <a:latin typeface="Consolas" panose="020B0609020204030204" pitchFamily="49" charset="0"/>
              </a:rPr>
              <a:t>derivedB</a:t>
            </a:r>
            <a:r>
              <a:rPr lang="en-US" altLang="zh-CN" sz="1800" dirty="0">
                <a:latin typeface="Consolas" panose="020B0609020204030204" pitchFamily="49" charset="0"/>
              </a:rPr>
              <a:t>()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 &lt;&lt; "This is </a:t>
            </a:r>
            <a:r>
              <a:rPr lang="en-US" altLang="zh-CN" sz="1800" dirty="0" err="1">
                <a:latin typeface="Consolas" panose="020B0609020204030204" pitchFamily="49" charset="0"/>
              </a:rPr>
              <a:t>derivedB</a:t>
            </a:r>
            <a:r>
              <a:rPr lang="en-US" altLang="zh-CN" sz="1800" dirty="0">
                <a:latin typeface="Consolas" panose="020B0609020204030204" pitchFamily="49" charset="0"/>
              </a:rPr>
              <a:t> class."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};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虚基类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27363" y="1529386"/>
            <a:ext cx="10706388" cy="4635628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class Derived : public </a:t>
            </a:r>
            <a:r>
              <a:rPr lang="en-US" altLang="zh-CN" sz="1800" dirty="0" err="1">
                <a:latin typeface="Consolas" panose="020B0609020204030204" pitchFamily="49" charset="0"/>
              </a:rPr>
              <a:t>derivedA</a:t>
            </a:r>
            <a:r>
              <a:rPr lang="en-US" altLang="zh-CN" sz="1800" dirty="0">
                <a:latin typeface="Consolas" panose="020B0609020204030204" pitchFamily="49" charset="0"/>
              </a:rPr>
              <a:t>, virtual public </a:t>
            </a:r>
            <a:r>
              <a:rPr lang="en-US" altLang="zh-CN" sz="1800" dirty="0" err="1">
                <a:latin typeface="Consolas" panose="020B0609020204030204" pitchFamily="49" charset="0"/>
              </a:rPr>
              <a:t>derivedB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public: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Derived()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 &lt;&lt; "This is Derived class." &lt;&lt; </a:t>
            </a:r>
            <a:r>
              <a:rPr lang="en-US" altLang="zh-CN" sz="1800" dirty="0" err="1">
                <a:latin typeface="Consolas" panose="020B0609020204030204" pitchFamily="49" charset="0"/>
              </a:rPr>
              <a:t>endl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int main()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Derived obj;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return 0;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42383" y="3667539"/>
            <a:ext cx="1242529" cy="53595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 err="1"/>
              <a:t>baseB</a:t>
            </a:r>
            <a:endParaRPr lang="en-US" altLang="zh-CN" sz="22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582246" y="3667539"/>
            <a:ext cx="1242530" cy="53595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/>
              <a:t>baseB</a:t>
            </a:r>
            <a:endParaRPr lang="en-US" altLang="zh-CN" sz="220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0022108" y="3667539"/>
            <a:ext cx="1242529" cy="53595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 err="1"/>
              <a:t>baseA</a:t>
            </a:r>
            <a:endParaRPr lang="en-US" altLang="zh-CN" sz="22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7718646" y="4675601"/>
            <a:ext cx="1242530" cy="53595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/>
              <a:t>derivedA</a:t>
            </a:r>
            <a:endParaRPr lang="en-US" altLang="zh-CN" sz="220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9374408" y="4675601"/>
            <a:ext cx="1242529" cy="53595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/>
              <a:t>derivedB</a:t>
            </a:r>
            <a:endParaRPr lang="en-US" altLang="zh-CN" sz="220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8510808" y="5683664"/>
            <a:ext cx="1242529" cy="53595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/>
              <a:t>Derived</a:t>
            </a:r>
            <a:endParaRPr lang="en-US" altLang="zh-CN" sz="220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 flipV="1">
            <a:off x="7718646" y="4203491"/>
            <a:ext cx="377340" cy="43180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8379469" y="5241759"/>
            <a:ext cx="364217" cy="40159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8574587" y="4233697"/>
            <a:ext cx="1755013" cy="401596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 flipV="1">
            <a:off x="9201040" y="4233697"/>
            <a:ext cx="839635" cy="40159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10325242" y="4233697"/>
            <a:ext cx="291696" cy="401596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V="1">
            <a:off x="9387508" y="5241869"/>
            <a:ext cx="365829" cy="40307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虚基类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03764" y="1674261"/>
            <a:ext cx="8532813" cy="4456112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/>
              <a:t>运行结果：</a:t>
            </a:r>
            <a:endParaRPr lang="zh-CN" altLang="en-US" sz="22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2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/>
              <a:t>This is baseA class.</a:t>
            </a:r>
            <a:endParaRPr lang="en-US" altLang="zh-CN" sz="22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2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/>
              <a:t>This is baseB class.</a:t>
            </a:r>
            <a:endParaRPr lang="en-US" altLang="zh-CN" sz="22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2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/>
              <a:t>This is derivedB class.</a:t>
            </a:r>
            <a:endParaRPr lang="en-US" altLang="zh-CN" sz="22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2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/>
              <a:t>This is baseB class.</a:t>
            </a:r>
            <a:endParaRPr lang="en-US" altLang="zh-CN" sz="22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2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/>
              <a:t>This is derivedA class.</a:t>
            </a:r>
            <a:endParaRPr lang="en-US" altLang="zh-CN" sz="22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22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/>
              <a:t>This is Derived class.</a:t>
            </a:r>
            <a:endParaRPr lang="en-US" altLang="zh-CN" sz="2200"/>
          </a:p>
        </p:txBody>
      </p:sp>
      <p:sp>
        <p:nvSpPr>
          <p:cNvPr id="2" name="文本框 1"/>
          <p:cNvSpPr txBox="1"/>
          <p:nvPr/>
        </p:nvSpPr>
        <p:spPr>
          <a:xfrm>
            <a:off x="6608956" y="2810107"/>
            <a:ext cx="198002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</a:rPr>
              <a:t>构造顺序：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sz="2000" dirty="0">
                <a:solidFill>
                  <a:srgbClr val="C00000"/>
                </a:solidFill>
              </a:rPr>
              <a:t>先基类后成员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2000" dirty="0">
                <a:solidFill>
                  <a:srgbClr val="C00000"/>
                </a:solidFill>
              </a:rPr>
              <a:t>先虚后实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r>
              <a:rPr lang="zh-CN" altLang="en-US" sz="2000" dirty="0">
                <a:solidFill>
                  <a:srgbClr val="C00000"/>
                </a:solidFill>
              </a:rPr>
              <a:t>先左后右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228600" indent="-228600">
              <a:buAutoNum type="arabicPeriod"/>
            </a:pP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zh-CN" altLang="en-US" sz="2000" dirty="0">
                <a:solidFill>
                  <a:srgbClr val="C00000"/>
                </a:solidFill>
              </a:rPr>
              <a:t>析构顺序：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zh-CN" altLang="en-US" sz="2000" dirty="0">
                <a:solidFill>
                  <a:srgbClr val="C00000"/>
                </a:solidFill>
              </a:rPr>
              <a:t>与构造顺序相反</a:t>
            </a:r>
            <a:endParaRPr lang="en-US" altLang="zh-CN" sz="2000" dirty="0">
              <a:solidFill>
                <a:srgbClr val="C00000"/>
              </a:solidFill>
            </a:endParaRPr>
          </a:p>
          <a:p>
            <a:endParaRPr lang="zh-CN" alt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总结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49187" y="1898374"/>
            <a:ext cx="703910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基类与派生类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访问控制与恢复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继承中的构造与析构函数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继承对象的重载、屏蔽与兼容性问题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cast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多继承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/>
              <a:t>虚基类</a:t>
            </a:r>
            <a:endParaRPr lang="en-US" altLang="zh-C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类型兼容性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825431" y="1453530"/>
            <a:ext cx="10470391" cy="280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赋值运算的类型兼容性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可以将后代类的对象赋值给祖先类对象，反之不可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每个派生类对象包含一个基类部分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，这意味着可以将派生类对象当作基类对象使用。  </a:t>
            </a:r>
            <a:endParaRPr lang="zh-CN" altLang="en-US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137469" y="2967382"/>
            <a:ext cx="1447800" cy="1230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ahoma" panose="020B0604030504040204" pitchFamily="34" charset="0"/>
              </a:rPr>
              <a:t>i</a:t>
            </a:r>
            <a:endParaRPr lang="en-US" altLang="zh-CN" sz="200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ahoma" panose="020B0604030504040204" pitchFamily="34" charset="0"/>
              </a:rPr>
              <a:t>j</a:t>
            </a:r>
            <a:endParaRPr lang="en-US" altLang="zh-CN" sz="200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ahoma" panose="020B0604030504040204" pitchFamily="34" charset="0"/>
              </a:rPr>
              <a:t>x_temp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7137469" y="3424582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7137469" y="3881782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8956744" y="2751482"/>
            <a:ext cx="914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>
                <a:latin typeface="Tahoma" panose="020B0604030504040204" pitchFamily="34" charset="0"/>
              </a:rPr>
              <a:t>obj2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9956869" y="2967382"/>
            <a:ext cx="1447800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ahoma" panose="020B0604030504040204" pitchFamily="34" charset="0"/>
              </a:rPr>
              <a:t>i</a:t>
            </a:r>
            <a:endParaRPr lang="en-US" altLang="zh-CN" sz="200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ahoma" panose="020B0604030504040204" pitchFamily="34" charset="0"/>
              </a:rPr>
              <a:t>j</a:t>
            </a:r>
            <a:endParaRPr lang="en-US" altLang="zh-CN" sz="200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ahoma" panose="020B0604030504040204" pitchFamily="34" charset="0"/>
              </a:rPr>
              <a:t>x_temp</a:t>
            </a:r>
            <a:endParaRPr lang="en-US" altLang="zh-CN" sz="200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ahoma" panose="020B0604030504040204" pitchFamily="34" charset="0"/>
              </a:rPr>
              <a:t>nmember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9956869" y="3424582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9956869" y="3881782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>
            <a:off x="9956869" y="4262782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953194" y="3327745"/>
            <a:ext cx="9144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obj1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8585269" y="3172170"/>
            <a:ext cx="1285875" cy="155575"/>
          </a:xfrm>
          <a:prstGeom prst="leftArrow">
            <a:avLst>
              <a:gd name="adj1" fmla="val 50000"/>
              <a:gd name="adj2" fmla="val 2066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8596381" y="3530945"/>
            <a:ext cx="1285875" cy="155575"/>
          </a:xfrm>
          <a:prstGeom prst="leftArrow">
            <a:avLst>
              <a:gd name="adj1" fmla="val 50000"/>
              <a:gd name="adj2" fmla="val 2066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8596381" y="3891307"/>
            <a:ext cx="1285875" cy="155575"/>
          </a:xfrm>
          <a:prstGeom prst="leftArrow">
            <a:avLst>
              <a:gd name="adj1" fmla="val 50000"/>
              <a:gd name="adj2" fmla="val 2066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922890" y="4688480"/>
            <a:ext cx="10060608" cy="2009781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15000"/>
              </a:spcBef>
              <a:buClrTx/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BASE  obj1;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buClrTx/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Y1      obj2;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buClrTx/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obj1 = obj2 ;  </a:t>
            </a:r>
            <a:r>
              <a:rPr lang="en-US" altLang="zh-CN" sz="2800" dirty="0">
                <a:solidFill>
                  <a:srgbClr val="99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800" dirty="0">
                <a:solidFill>
                  <a:srgbClr val="990000"/>
                </a:solidFill>
                <a:latin typeface="Consolas" panose="020B0609020204030204" pitchFamily="49" charset="0"/>
              </a:rPr>
              <a:t>把</a:t>
            </a:r>
            <a:r>
              <a:rPr lang="en-US" altLang="zh-CN" sz="2800" dirty="0">
                <a:solidFill>
                  <a:srgbClr val="990000"/>
                </a:solidFill>
                <a:latin typeface="Consolas" panose="020B0609020204030204" pitchFamily="49" charset="0"/>
              </a:rPr>
              <a:t>obj2</a:t>
            </a:r>
            <a:r>
              <a:rPr lang="zh-CN" altLang="en-US" sz="2800" dirty="0">
                <a:solidFill>
                  <a:srgbClr val="990000"/>
                </a:solidFill>
                <a:latin typeface="Consolas" panose="020B0609020204030204" pitchFamily="49" charset="0"/>
              </a:rPr>
              <a:t>中基类部分的内容赋给</a:t>
            </a:r>
            <a:r>
              <a:rPr lang="en-US" altLang="zh-CN" sz="2800" dirty="0">
                <a:solidFill>
                  <a:srgbClr val="990000"/>
                </a:solidFill>
                <a:latin typeface="Consolas" panose="020B0609020204030204" pitchFamily="49" charset="0"/>
              </a:rPr>
              <a:t>obj1</a:t>
            </a:r>
            <a:endParaRPr lang="en-US" altLang="zh-CN" sz="28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5000"/>
              </a:spcBef>
              <a:buClrTx/>
              <a:buFontTx/>
              <a:buNone/>
            </a:pPr>
            <a:r>
              <a:rPr lang="en-US" altLang="zh-CN" sz="2800" dirty="0">
                <a:latin typeface="Consolas" panose="020B0609020204030204" pitchFamily="49" charset="0"/>
              </a:rPr>
              <a:t>obj2 = obj1 ;  </a:t>
            </a:r>
            <a:r>
              <a:rPr lang="en-US" altLang="zh-CN" sz="2800" dirty="0">
                <a:solidFill>
                  <a:srgbClr val="99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800" dirty="0">
                <a:solidFill>
                  <a:srgbClr val="990000"/>
                </a:solidFill>
                <a:latin typeface="Consolas" panose="020B0609020204030204" pitchFamily="49" charset="0"/>
              </a:rPr>
              <a:t>错误</a:t>
            </a:r>
            <a:endParaRPr lang="zh-CN" altLang="en-US" sz="2800" dirty="0">
              <a:solidFill>
                <a:srgbClr val="99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80515" y="348678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基类相当于是共性内容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类型兼容性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1672949" y="3112639"/>
            <a:ext cx="8245475" cy="3538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60000"/>
              <a:buFont typeface="Wingdings" panose="05000000000000000000" pitchFamily="2" charset="2"/>
              <a:buChar char="l"/>
            </a:pPr>
            <a:r>
              <a:rPr lang="zh-CN" altLang="zh-CN" sz="2400" dirty="0">
                <a:highlight>
                  <a:srgbClr val="FFFF00"/>
                </a:highlight>
              </a:rPr>
              <a:t>指向基类对象的指针也可指向公有派生类对象</a:t>
            </a:r>
            <a:endParaRPr lang="zh-CN" altLang="zh-CN" sz="2400" dirty="0"/>
          </a:p>
          <a:p>
            <a:pPr>
              <a:buSzPct val="60000"/>
              <a:buFont typeface="Wingdings" panose="05000000000000000000" pitchFamily="2" charset="2"/>
              <a:buChar char="l"/>
            </a:pPr>
            <a:endParaRPr lang="zh-CN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SzPct val="60000"/>
              <a:buFont typeface="Wingdings" panose="05000000000000000000" pitchFamily="2" charset="2"/>
              <a:buChar char="l"/>
            </a:pPr>
            <a:endParaRPr lang="zh-CN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SzPct val="60000"/>
              <a:buFont typeface="Wingdings" panose="05000000000000000000" pitchFamily="2" charset="2"/>
              <a:buChar char="l"/>
            </a:pPr>
            <a:endParaRPr lang="zh-CN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SzPct val="60000"/>
              <a:buFont typeface="Wingdings" panose="05000000000000000000" pitchFamily="2" charset="2"/>
              <a:buChar char="l"/>
            </a:pPr>
            <a:endParaRPr lang="zh-CN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SzPct val="60000"/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只有公有派生类才能兼容基类类型</a:t>
            </a:r>
            <a:r>
              <a:rPr lang="zh-CN" altLang="zh-CN" sz="2400" dirty="0">
                <a:latin typeface="宋体" panose="02010600030101010101" pitchFamily="2" charset="-122"/>
              </a:rPr>
              <a:t>（上述规则只适用于公有派生）。</a:t>
            </a:r>
            <a:endParaRPr lang="zh-CN" altLang="zh-CN" sz="2400" dirty="0">
              <a:latin typeface="宋体" panose="02010600030101010101" pitchFamily="2" charset="-122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998361" y="1413221"/>
            <a:ext cx="2879725" cy="1452562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sz="2400"/>
              <a:t>Y1</a:t>
            </a:r>
            <a:r>
              <a:rPr lang="zh-CN" altLang="en-US" sz="2400"/>
              <a:t>继承</a:t>
            </a:r>
            <a:r>
              <a:rPr lang="en-US" altLang="zh-CN" sz="2400"/>
              <a:t>BASE</a:t>
            </a:r>
            <a:r>
              <a:rPr lang="zh-CN" altLang="en-US" sz="2400"/>
              <a:t>，且</a:t>
            </a:r>
            <a:endParaRPr lang="zh-CN" altLang="en-US" sz="2400"/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2400"/>
              <a:t>BASE  obj1;</a:t>
            </a:r>
            <a:endParaRPr lang="en-US" altLang="zh-CN" sz="2400"/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sz="2400"/>
              <a:t>Y1       obj2;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grpSp>
        <p:nvGrpSpPr>
          <p:cNvPr id="25" name="Group 5"/>
          <p:cNvGrpSpPr/>
          <p:nvPr/>
        </p:nvGrpSpPr>
        <p:grpSpPr bwMode="auto">
          <a:xfrm>
            <a:off x="4482548" y="4450108"/>
            <a:ext cx="381000" cy="381000"/>
            <a:chOff x="0" y="0"/>
            <a:chExt cx="240" cy="240"/>
          </a:xfrm>
        </p:grpSpPr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0" y="144"/>
              <a:ext cx="48" cy="9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 flipV="1">
              <a:off x="48" y="0"/>
              <a:ext cx="192" cy="24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Group 8"/>
          <p:cNvGrpSpPr/>
          <p:nvPr/>
        </p:nvGrpSpPr>
        <p:grpSpPr bwMode="auto">
          <a:xfrm>
            <a:off x="7527373" y="4292946"/>
            <a:ext cx="152400" cy="228600"/>
            <a:chOff x="0" y="0"/>
            <a:chExt cx="96" cy="144"/>
          </a:xfrm>
        </p:grpSpPr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0" y="0"/>
              <a:ext cx="96" cy="14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 flipH="1">
              <a:off x="0" y="0"/>
              <a:ext cx="96" cy="14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Group 11"/>
          <p:cNvGrpSpPr/>
          <p:nvPr/>
        </p:nvGrpSpPr>
        <p:grpSpPr bwMode="auto">
          <a:xfrm>
            <a:off x="4482548" y="4069108"/>
            <a:ext cx="381000" cy="381000"/>
            <a:chOff x="0" y="0"/>
            <a:chExt cx="240" cy="240"/>
          </a:xfrm>
        </p:grpSpPr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0" y="144"/>
              <a:ext cx="48" cy="9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 flipV="1">
              <a:off x="48" y="0"/>
              <a:ext cx="192" cy="24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" name="Group 14"/>
          <p:cNvGrpSpPr/>
          <p:nvPr/>
        </p:nvGrpSpPr>
        <p:grpSpPr bwMode="auto">
          <a:xfrm>
            <a:off x="7455936" y="4500908"/>
            <a:ext cx="381000" cy="381000"/>
            <a:chOff x="0" y="0"/>
            <a:chExt cx="240" cy="240"/>
          </a:xfrm>
        </p:grpSpPr>
        <p:sp>
          <p:nvSpPr>
            <p:cNvPr id="36" name="Line 15"/>
            <p:cNvSpPr>
              <a:spLocks noChangeShapeType="1"/>
            </p:cNvSpPr>
            <p:nvPr/>
          </p:nvSpPr>
          <p:spPr bwMode="auto">
            <a:xfrm>
              <a:off x="0" y="144"/>
              <a:ext cx="48" cy="9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6"/>
            <p:cNvSpPr>
              <a:spLocks noChangeShapeType="1"/>
            </p:cNvSpPr>
            <p:nvPr/>
          </p:nvSpPr>
          <p:spPr bwMode="auto">
            <a:xfrm flipV="1">
              <a:off x="48" y="0"/>
              <a:ext cx="192" cy="24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8" name="Group 17"/>
          <p:cNvGrpSpPr/>
          <p:nvPr/>
        </p:nvGrpSpPr>
        <p:grpSpPr bwMode="auto">
          <a:xfrm>
            <a:off x="4142823" y="4881908"/>
            <a:ext cx="381000" cy="381000"/>
            <a:chOff x="0" y="0"/>
            <a:chExt cx="240" cy="240"/>
          </a:xfrm>
        </p:grpSpPr>
        <p:sp>
          <p:nvSpPr>
            <p:cNvPr id="39" name="Line 18"/>
            <p:cNvSpPr>
              <a:spLocks noChangeShapeType="1"/>
            </p:cNvSpPr>
            <p:nvPr/>
          </p:nvSpPr>
          <p:spPr bwMode="auto">
            <a:xfrm>
              <a:off x="0" y="144"/>
              <a:ext cx="48" cy="9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 flipV="1">
              <a:off x="48" y="0"/>
              <a:ext cx="192" cy="24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2847423" y="3729383"/>
            <a:ext cx="5148263" cy="1625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500" dirty="0">
                <a:solidFill>
                  <a:schemeClr val="tx2"/>
                </a:solidFill>
              </a:rPr>
              <a:t>BASE *p ;		Y1 *p1;</a:t>
            </a:r>
            <a:endParaRPr lang="en-US" altLang="zh-CN" sz="2500" dirty="0">
              <a:solidFill>
                <a:schemeClr val="tx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500" dirty="0">
                <a:solidFill>
                  <a:schemeClr val="tx2"/>
                </a:solidFill>
              </a:rPr>
              <a:t>p = &amp;obj1;		p1 = &amp;obj1;</a:t>
            </a:r>
            <a:endParaRPr lang="en-US" altLang="zh-CN" sz="2500" dirty="0">
              <a:solidFill>
                <a:schemeClr val="tx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500" dirty="0">
                <a:solidFill>
                  <a:schemeClr val="tx2"/>
                </a:solidFill>
              </a:rPr>
              <a:t>p = &amp;obj2;		p1 = &amp;obj2;</a:t>
            </a:r>
            <a:endParaRPr lang="en-US" altLang="zh-CN" sz="2500" dirty="0">
              <a:solidFill>
                <a:schemeClr val="tx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500" dirty="0">
                <a:solidFill>
                  <a:schemeClr val="tx2"/>
                </a:solidFill>
              </a:rPr>
              <a:t>p = p1 ;</a:t>
            </a:r>
            <a:endParaRPr lang="en-US" altLang="zh-CN" sz="2500" dirty="0">
              <a:solidFill>
                <a:schemeClr val="tx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48395" y="2002155"/>
            <a:ext cx="22098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赋值：派生类可以赋值给父类</a:t>
            </a:r>
            <a:endParaRPr lang="zh-CN" altLang="en-US"/>
          </a:p>
          <a:p>
            <a:r>
              <a:rPr lang="zh-CN" altLang="en-US"/>
              <a:t>指针：指向基类对象指针可以指向派生类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类型兼容性例子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42" name="Text Box 2"/>
          <p:cNvSpPr txBox="1">
            <a:spLocks noChangeArrowheads="1"/>
          </p:cNvSpPr>
          <p:nvPr/>
        </p:nvSpPr>
        <p:spPr bwMode="auto">
          <a:xfrm>
            <a:off x="974863" y="1753566"/>
            <a:ext cx="3293993" cy="353943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class Base { 	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B.h</a:t>
            </a:r>
            <a:endParaRPr lang="en-US" altLang="zh-CN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public:         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void display() 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class D1: public Base { 	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public: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void display() 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class D2: public D1 {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public: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void display() 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43" name="Text Box 2"/>
          <p:cNvSpPr txBox="1">
            <a:spLocks noChangeArrowheads="1"/>
          </p:cNvSpPr>
          <p:nvPr/>
        </p:nvSpPr>
        <p:spPr bwMode="auto">
          <a:xfrm>
            <a:off x="5412686" y="1753566"/>
            <a:ext cx="4819650" cy="3046988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//B.cpp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#include “</a:t>
            </a:r>
            <a:r>
              <a:rPr lang="en-US" altLang="zh-CN" sz="1600" dirty="0" err="1">
                <a:latin typeface="Consolas" panose="020B0609020204030204" pitchFamily="49" charset="0"/>
              </a:rPr>
              <a:t>B.h</a:t>
            </a:r>
            <a:r>
              <a:rPr lang="en-US" altLang="zh-CN" sz="1600" dirty="0">
                <a:latin typeface="Consolas" panose="020B0609020204030204" pitchFamily="49" charset="0"/>
              </a:rPr>
              <a:t>” 	</a:t>
            </a:r>
            <a:endParaRPr lang="en-US" altLang="zh-CN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void Base::display()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{    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&lt;&lt;"Base::display()"&lt;&lt;</a:t>
            </a:r>
            <a:r>
              <a:rPr lang="en-US" altLang="zh-CN" sz="1600" dirty="0" err="1"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latin typeface="Consolas" panose="020B0609020204030204" pitchFamily="49" charset="0"/>
              </a:rPr>
              <a:t>;  }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void D1:: display()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{    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&lt;&lt;"B2::display()"&lt;&lt;</a:t>
            </a:r>
            <a:r>
              <a:rPr lang="en-US" altLang="zh-CN" sz="1600" dirty="0" err="1"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latin typeface="Consolas" panose="020B0609020204030204" pitchFamily="49" charset="0"/>
              </a:rPr>
              <a:t>;      }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void D2:: display()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{    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&lt;&lt;"D2::display()"&lt;&lt;</a:t>
            </a:r>
            <a:r>
              <a:rPr lang="en-US" altLang="zh-CN" sz="1600" dirty="0" err="1">
                <a:latin typeface="Consolas" panose="020B0609020204030204" pitchFamily="49" charset="0"/>
              </a:rPr>
              <a:t>endl</a:t>
            </a:r>
            <a:r>
              <a:rPr lang="en-US" altLang="zh-CN" sz="1600" dirty="0">
                <a:latin typeface="Consolas" panose="020B0609020204030204" pitchFamily="49" charset="0"/>
              </a:rPr>
              <a:t>;      }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类型兼容性例子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23242" y="1527037"/>
            <a:ext cx="6419849" cy="5139869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void fun(Base *</a:t>
            </a:r>
            <a:r>
              <a:rPr lang="en-US" altLang="zh-CN" sz="2000" dirty="0" err="1">
                <a:latin typeface="Consolas" panose="020B0609020204030204" pitchFamily="49" charset="0"/>
              </a:rPr>
              <a:t>ptr</a:t>
            </a:r>
            <a:r>
              <a:rPr lang="en-US" altLang="zh-CN" sz="2000" dirty="0">
                <a:latin typeface="Consolas" panose="020B0609020204030204" pitchFamily="49" charset="0"/>
              </a:rPr>
              <a:t>)	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	</a:t>
            </a:r>
            <a:r>
              <a:rPr lang="en-US" altLang="zh-CN" sz="2000" dirty="0" err="1">
                <a:latin typeface="Consolas" panose="020B0609020204030204" pitchFamily="49" charset="0"/>
              </a:rPr>
              <a:t>ptr</a:t>
            </a:r>
            <a:r>
              <a:rPr lang="en-US" altLang="zh-CN" sz="2000" dirty="0">
                <a:latin typeface="Consolas" panose="020B0609020204030204" pitchFamily="49" charset="0"/>
              </a:rPr>
              <a:t>-&gt;display();	}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int main()	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{	Base b;	</a:t>
            </a: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声明</a:t>
            </a: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</a:rPr>
              <a:t>B0</a:t>
            </a:r>
            <a:r>
              <a:rPr lang="zh-CN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类对象</a:t>
            </a:r>
            <a:endParaRPr lang="zh-CN" altLang="en-US" sz="20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D1 </a:t>
            </a:r>
            <a:r>
              <a:rPr lang="en-US" altLang="zh-CN" sz="2000" dirty="0" err="1">
                <a:latin typeface="Consolas" panose="020B0609020204030204" pitchFamily="49" charset="0"/>
              </a:rPr>
              <a:t>d1</a:t>
            </a:r>
            <a:r>
              <a:rPr lang="en-US" altLang="zh-CN" sz="2000" dirty="0">
                <a:latin typeface="Consolas" panose="020B0609020204030204" pitchFamily="49" charset="0"/>
              </a:rPr>
              <a:t>;	      	</a:t>
            </a: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声明</a:t>
            </a: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</a:rPr>
              <a:t>D1</a:t>
            </a:r>
            <a:r>
              <a:rPr lang="zh-CN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类对象</a:t>
            </a:r>
            <a:endParaRPr lang="zh-CN" altLang="en-US" sz="20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D2 </a:t>
            </a:r>
            <a:r>
              <a:rPr lang="en-US" altLang="zh-CN" sz="2000" dirty="0" err="1">
                <a:latin typeface="Consolas" panose="020B0609020204030204" pitchFamily="49" charset="0"/>
              </a:rPr>
              <a:t>d2</a:t>
            </a:r>
            <a:r>
              <a:rPr lang="en-US" altLang="zh-CN" sz="2000" dirty="0">
                <a:latin typeface="Consolas" panose="020B0609020204030204" pitchFamily="49" charset="0"/>
              </a:rPr>
              <a:t>;	      	</a:t>
            </a: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声明</a:t>
            </a: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</a:rPr>
              <a:t>D2</a:t>
            </a:r>
            <a:r>
              <a:rPr lang="zh-CN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类对象</a:t>
            </a:r>
            <a:endParaRPr lang="zh-CN" altLang="en-US" sz="20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Base *p;	</a:t>
            </a: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声明</a:t>
            </a: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</a:rPr>
              <a:t>Base</a:t>
            </a:r>
            <a:r>
              <a:rPr lang="zh-CN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类指针</a:t>
            </a:r>
            <a:endParaRPr lang="zh-CN" altLang="en-US" sz="20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p=&amp;b;	      	</a:t>
            </a: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</a:rPr>
              <a:t>//Base</a:t>
            </a:r>
            <a:r>
              <a:rPr lang="zh-CN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类指针指向</a:t>
            </a: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</a:rPr>
              <a:t>Base</a:t>
            </a:r>
            <a:r>
              <a:rPr lang="zh-CN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类对象</a:t>
            </a:r>
            <a:endParaRPr lang="zh-CN" altLang="en-US" sz="20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fun(p);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p=&amp;d1;		</a:t>
            </a: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</a:rPr>
              <a:t>//Base</a:t>
            </a:r>
            <a:r>
              <a:rPr lang="zh-CN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类指针指向</a:t>
            </a: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</a:rPr>
              <a:t>D1</a:t>
            </a:r>
            <a:r>
              <a:rPr lang="zh-CN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类对象</a:t>
            </a:r>
            <a:endParaRPr lang="zh-CN" altLang="en-US" sz="20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fun(p);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	p=&amp;d2;		</a:t>
            </a: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</a:rPr>
              <a:t>//Base</a:t>
            </a:r>
            <a:r>
              <a:rPr lang="zh-CN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类指针指向</a:t>
            </a:r>
            <a:r>
              <a:rPr lang="en-US" altLang="zh-CN" sz="2000" dirty="0">
                <a:solidFill>
                  <a:srgbClr val="990000"/>
                </a:solidFill>
                <a:latin typeface="Consolas" panose="020B0609020204030204" pitchFamily="49" charset="0"/>
              </a:rPr>
              <a:t>D2</a:t>
            </a:r>
            <a:r>
              <a:rPr lang="zh-CN" altLang="en-US" sz="2000" dirty="0">
                <a:solidFill>
                  <a:srgbClr val="990000"/>
                </a:solidFill>
                <a:latin typeface="Consolas" panose="020B0609020204030204" pitchFamily="49" charset="0"/>
              </a:rPr>
              <a:t>类对象</a:t>
            </a:r>
            <a:endParaRPr lang="zh-CN" altLang="en-US" sz="20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fun(p);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>
          <a:xfrm>
            <a:off x="7071691" y="1654520"/>
            <a:ext cx="4790661" cy="47847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运行结果：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Base::display()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Base::display()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Base::display()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解释：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形参是指针类型，其基类型为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Base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39125" y="2240781"/>
            <a:ext cx="5234123" cy="27025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33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26109" y="2411317"/>
            <a:ext cx="4692560" cy="2392296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488025" y="29116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01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488025" y="997885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02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488025" y="1704601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03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5488025" y="241131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04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6592925" y="29116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继承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派生的概念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6592925" y="997885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语法与访问控制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6592925" y="1704601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构造与析构顺序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6592925" y="2411317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派生与构造函数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5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7"/>
          <p:cNvSpPr/>
          <p:nvPr/>
        </p:nvSpPr>
        <p:spPr>
          <a:xfrm>
            <a:off x="5488025" y="3118033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05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圆角矩形 61"/>
          <p:cNvSpPr/>
          <p:nvPr/>
        </p:nvSpPr>
        <p:spPr>
          <a:xfrm>
            <a:off x="6592925" y="3118033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派生与成员函数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圆角矩形 7"/>
          <p:cNvSpPr/>
          <p:nvPr/>
        </p:nvSpPr>
        <p:spPr>
          <a:xfrm>
            <a:off x="5488025" y="382474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75000"/>
                  </a:schemeClr>
                </a:solidFill>
              </a:rPr>
              <a:t>06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圆角矩形 61"/>
          <p:cNvSpPr/>
          <p:nvPr/>
        </p:nvSpPr>
        <p:spPr>
          <a:xfrm>
            <a:off x="6592925" y="382474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75000"/>
                  </a:schemeClr>
                </a:solidFill>
              </a:rPr>
              <a:t>改变访问控制</a:t>
            </a:r>
            <a:endParaRPr lang="zh-CN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圆角矩形 7"/>
          <p:cNvSpPr/>
          <p:nvPr/>
        </p:nvSpPr>
        <p:spPr>
          <a:xfrm>
            <a:off x="5488025" y="4531465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07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0" name="圆角矩形 61"/>
          <p:cNvSpPr/>
          <p:nvPr/>
        </p:nvSpPr>
        <p:spPr>
          <a:xfrm>
            <a:off x="6592925" y="4531465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类型兼容性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圆角矩形 7"/>
          <p:cNvSpPr/>
          <p:nvPr/>
        </p:nvSpPr>
        <p:spPr>
          <a:xfrm>
            <a:off x="5488025" y="5238181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FF00"/>
                </a:solidFill>
              </a:rPr>
              <a:t>08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22" name="圆角矩形 61"/>
          <p:cNvSpPr/>
          <p:nvPr/>
        </p:nvSpPr>
        <p:spPr>
          <a:xfrm>
            <a:off x="6592925" y="5238181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</a:rPr>
              <a:t>对象的类型转换</a:t>
            </a:r>
            <a:endParaRPr lang="zh-CN" altLang="en-US" sz="2000" b="1" dirty="0">
              <a:solidFill>
                <a:srgbClr val="FFFF00"/>
              </a:solidFill>
            </a:endParaRPr>
          </a:p>
        </p:txBody>
      </p:sp>
      <p:sp>
        <p:nvSpPr>
          <p:cNvPr id="23" name="圆角矩形 7"/>
          <p:cNvSpPr/>
          <p:nvPr/>
        </p:nvSpPr>
        <p:spPr>
          <a:xfrm>
            <a:off x="5488025" y="594489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09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圆角矩形 61"/>
          <p:cNvSpPr/>
          <p:nvPr/>
        </p:nvSpPr>
        <p:spPr>
          <a:xfrm>
            <a:off x="6592925" y="594489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多重继承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Upcasting and </a:t>
            </a:r>
            <a:r>
              <a:rPr lang="en-US" altLang="zh-CN" sz="2800" b="1" kern="0" dirty="0" err="1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Downcasting</a:t>
            </a:r>
            <a:endParaRPr lang="en-US" altLang="zh-CN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Rectangle 3"/>
          <p:cNvSpPr>
            <a:spLocks noGrp="1"/>
          </p:cNvSpPr>
          <p:nvPr/>
        </p:nvSpPr>
        <p:spPr>
          <a:xfrm>
            <a:off x="869182" y="1217545"/>
            <a:ext cx="10962752" cy="533398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400" dirty="0"/>
              <a:t>Upcasting</a:t>
            </a:r>
            <a:r>
              <a:rPr lang="zh-CN" altLang="en-US" sz="2400" dirty="0"/>
              <a:t>（向 上</a:t>
            </a:r>
            <a:r>
              <a:rPr lang="en-US" altLang="zh-CN" sz="2400" dirty="0"/>
              <a:t>/</a:t>
            </a:r>
            <a:r>
              <a:rPr lang="zh-CN" altLang="en-US" sz="2400" dirty="0"/>
              <a:t>基 类型转换）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>
                <a:highlight>
                  <a:srgbClr val="FFFF00"/>
                </a:highlight>
              </a:rPr>
              <a:t>隐式的将一个派生类的指针赋值给一个指向它的基类的指针</a:t>
            </a:r>
            <a:r>
              <a:rPr lang="en-US" altLang="zh-CN" sz="2400" dirty="0"/>
              <a:t>   </a:t>
            </a:r>
            <a:r>
              <a:rPr lang="zh-CN" altLang="en-US" sz="2400" dirty="0"/>
              <a:t>（</a:t>
            </a:r>
            <a:r>
              <a:rPr lang="en-US" altLang="zh-CN" sz="2400" dirty="0"/>
              <a:t>Assigning a pointer of a derived class type to a pointer of its base class </a:t>
            </a:r>
            <a:r>
              <a:rPr lang="en-US" altLang="zh-CN" sz="2400" dirty="0" err="1"/>
              <a:t>type.Done</a:t>
            </a:r>
            <a:r>
              <a:rPr lang="en-US" altLang="zh-CN" sz="2400" dirty="0"/>
              <a:t> implicitly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eaLnBrk="1" hangingPunct="1"/>
            <a:r>
              <a:rPr lang="en-US" altLang="zh-CN" sz="2400" dirty="0" err="1"/>
              <a:t>Downcasting</a:t>
            </a:r>
            <a:r>
              <a:rPr lang="zh-CN" altLang="en-US" sz="2400" dirty="0"/>
              <a:t>（向 下</a:t>
            </a:r>
            <a:r>
              <a:rPr lang="en-US" altLang="zh-CN" sz="2400" dirty="0"/>
              <a:t>/</a:t>
            </a:r>
            <a:r>
              <a:rPr lang="zh-CN" altLang="en-US" sz="2400" dirty="0"/>
              <a:t>派生 类型转换）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将一个</a:t>
            </a:r>
            <a:r>
              <a:rPr lang="zh-CN" altLang="en-US" sz="2400" dirty="0">
                <a:highlight>
                  <a:srgbClr val="FFFF00"/>
                </a:highlight>
              </a:rPr>
              <a:t>基类的指针赋值给一个指向它的派生类</a:t>
            </a:r>
            <a:r>
              <a:rPr lang="zh-CN" altLang="en-US" sz="2400" dirty="0"/>
              <a:t>的指针（</a:t>
            </a:r>
            <a:r>
              <a:rPr lang="en-US" altLang="zh-CN" sz="2400" dirty="0"/>
              <a:t>Assigning a pointer of a base class type to a pointer of its derived class type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>
                <a:highlight>
                  <a:srgbClr val="FFFF00"/>
                </a:highlight>
              </a:rPr>
              <a:t>显式地使用</a:t>
            </a:r>
            <a:r>
              <a:rPr lang="en-US" altLang="zh-CN" sz="2400" u="sng" dirty="0" err="1">
                <a:highlight>
                  <a:srgbClr val="FFFF00"/>
                </a:highlight>
              </a:rPr>
              <a:t>dynamic_cast</a:t>
            </a:r>
            <a:r>
              <a:rPr lang="en-US" altLang="zh-CN" sz="2400" u="sng" dirty="0">
                <a:highlight>
                  <a:srgbClr val="FFFF00"/>
                </a:highlight>
              </a:rPr>
              <a:t> </a:t>
            </a:r>
            <a:r>
              <a:rPr lang="zh-CN" altLang="en-US" sz="2400" u="sng" dirty="0">
                <a:highlight>
                  <a:srgbClr val="FFFF00"/>
                </a:highlight>
              </a:rPr>
              <a:t>进行</a:t>
            </a:r>
            <a:r>
              <a:rPr lang="zh-CN" altLang="en-US" sz="2400" u="sng" dirty="0"/>
              <a:t>（</a:t>
            </a:r>
            <a:r>
              <a:rPr lang="en-US" altLang="zh-CN" sz="2400" dirty="0"/>
              <a:t>Done explicitly using </a:t>
            </a:r>
            <a:r>
              <a:rPr lang="en-US" altLang="zh-CN" sz="2400" u="sng" dirty="0" err="1"/>
              <a:t>dynamic_cast</a:t>
            </a:r>
            <a:r>
              <a:rPr lang="zh-CN" altLang="en-US" sz="2400" u="sng" dirty="0"/>
              <a:t>）</a:t>
            </a:r>
            <a:endParaRPr lang="en-US" altLang="zh-CN" sz="2400" u="sng" dirty="0"/>
          </a:p>
          <a:p>
            <a:pPr lvl="1" eaLnBrk="1" hangingPunct="1"/>
            <a:endParaRPr lang="en-US" altLang="zh-CN" i="1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395550" y="2783014"/>
            <a:ext cx="5184775" cy="11080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GeometricObject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*p = new Circle(1);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Circle *p1 = new Circle(2);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 = p1;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584098" y="5727699"/>
            <a:ext cx="4540250" cy="431800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p1 =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dynamic_cast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&lt;Circle *&gt;(p);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Dynamic Casting</a:t>
            </a:r>
            <a:endParaRPr lang="en-US" altLang="zh-CN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9" name="Rectangle 3"/>
          <p:cNvSpPr>
            <a:spLocks noGrp="1"/>
          </p:cNvSpPr>
          <p:nvPr/>
        </p:nvSpPr>
        <p:spPr>
          <a:xfrm>
            <a:off x="1779035" y="1292088"/>
            <a:ext cx="8455025" cy="4876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dirty="0"/>
              <a:t>The display function </a:t>
            </a:r>
            <a:r>
              <a:rPr lang="zh-CN" altLang="en-US" dirty="0"/>
              <a:t>：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885225" y="2160450"/>
            <a:ext cx="7358063" cy="1570038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 A function for displaying a geometric object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 display(Figure *p) 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&lt;&lt; "The area is " &lt;&lt; p-&gt;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get_area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 &lt;&lt;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885225" y="3925750"/>
            <a:ext cx="7358063" cy="2308225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 A function for displaying a geometric object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 display(Figure *p) 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Circle*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circlePtr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 p;//?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&lt;&lt; "The area is " &lt;&lt;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circlePtr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get_area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 &lt;&lt;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7240" y="1710690"/>
            <a:ext cx="2646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Figure</a:t>
            </a:r>
            <a:r>
              <a:rPr lang="zh-CN" altLang="en-US"/>
              <a:t>类多态，有虚函数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COMMONDATA" val="eyJoZGlkIjoiMDUxNjQxOGJmM2UzMDE1N2U0NWU1MzBkMTJkYTNkNjAifQ==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4723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7223</Words>
  <Application>WPS 演示</Application>
  <PresentationFormat>宽屏</PresentationFormat>
  <Paragraphs>602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Impact MT Std</vt:lpstr>
      <vt:lpstr>Tahoma</vt:lpstr>
      <vt:lpstr>Consolas</vt:lpstr>
      <vt:lpstr>Comic Sans MS</vt:lpstr>
      <vt:lpstr>等线</vt:lpstr>
      <vt:lpstr>Arial Unicode MS</vt:lpstr>
      <vt:lpstr>等线 Light</vt:lpstr>
      <vt:lpstr>Times New Roman</vt:lpstr>
      <vt:lpstr>Calibri</vt:lpstr>
      <vt:lpstr>华文宋体</vt:lpstr>
      <vt:lpstr>华文中宋</vt:lpstr>
      <vt:lpstr>仿宋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The dream of blue sea</cp:lastModifiedBy>
  <cp:revision>395</cp:revision>
  <dcterms:created xsi:type="dcterms:W3CDTF">2016-11-24T09:20:00Z</dcterms:created>
  <dcterms:modified xsi:type="dcterms:W3CDTF">2022-05-06T01:36:42Z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7E38F6AF0AEB4547AE4ACB4243E3DBEC</vt:lpwstr>
  </property>
</Properties>
</file>