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0" r:id="rId5"/>
    <p:sldId id="603" r:id="rId6"/>
    <p:sldId id="576" r:id="rId7"/>
    <p:sldId id="577" r:id="rId8"/>
    <p:sldId id="578" r:id="rId9"/>
    <p:sldId id="579" r:id="rId10"/>
    <p:sldId id="580" r:id="rId11"/>
    <p:sldId id="581" r:id="rId12"/>
    <p:sldId id="584" r:id="rId13"/>
    <p:sldId id="585" r:id="rId14"/>
    <p:sldId id="586" r:id="rId15"/>
    <p:sldId id="587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  <p:sldId id="600" r:id="rId28"/>
    <p:sldId id="60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23"/>
    <a:srgbClr val="00B050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1735" autoAdjust="0"/>
  </p:normalViewPr>
  <p:slideViewPr>
    <p:cSldViewPr snapToGrid="0">
      <p:cViewPr varScale="1">
        <p:scale>
          <a:sx n="80" d="100"/>
          <a:sy n="80" d="100"/>
        </p:scale>
        <p:origin x="768" y="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4-15T08:21:13.784" idx="1">
    <p:pos x="3163" y="2023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前面聚焦的是一个类应该如何申明和定义（实现）。</a:t>
            </a:r>
            <a:endParaRPr lang="en-US" altLang="zh-CN" dirty="0"/>
          </a:p>
          <a:p>
            <a:r>
              <a:rPr lang="zh-CN" altLang="en-US" dirty="0"/>
              <a:t>在现实世界中，不同事物或概念之间是有关系的：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、有哪些重要的关系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如何表示。例如，</a:t>
            </a:r>
            <a:r>
              <a:rPr lang="en-US" altLang="zh-CN" dirty="0"/>
              <a:t>Cat </a:t>
            </a:r>
            <a:r>
              <a:rPr lang="zh-CN" altLang="en-US" dirty="0"/>
              <a:t>中用关键词 </a:t>
            </a:r>
            <a:r>
              <a:rPr lang="en-US" altLang="zh-CN" dirty="0"/>
              <a:t>friend </a:t>
            </a:r>
            <a:r>
              <a:rPr lang="en-US" altLang="zh-CN" dirty="0" err="1"/>
              <a:t>CatFamily</a:t>
            </a:r>
            <a:r>
              <a:rPr lang="en-US" altLang="zh-CN" dirty="0"/>
              <a:t> </a:t>
            </a:r>
            <a:r>
              <a:rPr lang="zh-CN" altLang="en-US" dirty="0"/>
              <a:t>申明，</a:t>
            </a:r>
            <a:r>
              <a:rPr lang="en-US" altLang="zh-CN" dirty="0" err="1"/>
              <a:t>CatFamily</a:t>
            </a:r>
            <a:r>
              <a:rPr lang="en-US" altLang="zh-CN" dirty="0"/>
              <a:t> </a:t>
            </a:r>
            <a:r>
              <a:rPr lang="zh-CN" altLang="en-US" dirty="0"/>
              <a:t>就可以访问 </a:t>
            </a:r>
            <a:r>
              <a:rPr lang="en-US" altLang="zh-CN" dirty="0"/>
              <a:t>Cat </a:t>
            </a:r>
            <a:r>
              <a:rPr lang="zh-CN" altLang="en-US" dirty="0"/>
              <a:t>的私有成员；组合关系告诉我们书店对象中有</a:t>
            </a:r>
            <a:r>
              <a:rPr lang="en-US" altLang="zh-CN" dirty="0"/>
              <a:t>1000</a:t>
            </a:r>
            <a:r>
              <a:rPr lang="zh-CN" altLang="en-US" dirty="0"/>
              <a:t>本书，一个经理，即书和经理是书店的数据成员；继承？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个表示两个对象继承关系的术语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两个以上对象多层继承的术语（</a:t>
            </a:r>
            <a:r>
              <a:rPr lang="en-US" altLang="zh-CN" dirty="0"/>
              <a:t>direct</a:t>
            </a:r>
            <a:r>
              <a:rPr lang="zh-CN" altLang="en-US" dirty="0"/>
              <a:t>，</a:t>
            </a:r>
            <a:r>
              <a:rPr lang="en-US" altLang="zh-CN" dirty="0"/>
              <a:t>indirect</a:t>
            </a:r>
            <a:r>
              <a:rPr lang="zh-CN" altLang="en-US" dirty="0"/>
              <a:t>，</a:t>
            </a:r>
            <a:r>
              <a:rPr lang="en-US" altLang="zh-CN" dirty="0"/>
              <a:t>base</a:t>
            </a:r>
            <a:r>
              <a:rPr lang="zh-CN" altLang="en-US" dirty="0"/>
              <a:t>，</a:t>
            </a:r>
            <a:r>
              <a:rPr lang="en-US" altLang="zh-CN" dirty="0"/>
              <a:t>derived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23683" y="2729511"/>
            <a:ext cx="9744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继承和派生</a:t>
            </a:r>
            <a:endParaRPr lang="zh-CN" altLang="en-US" sz="60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2615900" y="5607433"/>
            <a:ext cx="1723500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</a:t>
            </a:r>
            <a:r>
              <a:rPr lang="zh-CN" altLang="en-US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：姓名</a:t>
            </a:r>
            <a:endParaRPr lang="zh-CN" altLang="en-US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7772400" y="5607433"/>
            <a:ext cx="2837587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1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49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449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继承的语法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5129" y="1583845"/>
            <a:ext cx="1080383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单重继承的定义形式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endParaRPr lang="zh-CN" altLang="en-US" dirty="0"/>
          </a:p>
          <a:p>
            <a:pPr>
              <a:lnSpc>
                <a:spcPct val="110000"/>
              </a:lnSpc>
            </a:pPr>
            <a:r>
              <a:rPr lang="zh-CN" altLang="en-US" dirty="0"/>
              <a:t>继承访问控制和成员访问控制均由保留</a:t>
            </a:r>
            <a:r>
              <a:rPr lang="en-US" altLang="zh-CN" dirty="0">
                <a:solidFill>
                  <a:srgbClr val="FF0000"/>
                </a:solidFill>
              </a:rPr>
              <a:t>public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protected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来定义，</a:t>
            </a:r>
            <a:r>
              <a:rPr lang="zh-CN" altLang="en-US" b="1" dirty="0">
                <a:solidFill>
                  <a:srgbClr val="FF0000"/>
                </a:solidFill>
              </a:rPr>
              <a:t>缺省均为</a:t>
            </a:r>
            <a:r>
              <a:rPr lang="en-US" altLang="zh-CN" b="1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23570" y="2443577"/>
            <a:ext cx="7831137" cy="23034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class </a:t>
            </a:r>
            <a:r>
              <a:rPr lang="zh-CN" altLang="en-US" dirty="0"/>
              <a:t>派生类名：</a:t>
            </a:r>
            <a:r>
              <a:rPr lang="zh-CN" altLang="en-US" dirty="0">
                <a:solidFill>
                  <a:srgbClr val="FF0000"/>
                </a:solidFill>
              </a:rPr>
              <a:t>继承访问控制</a:t>
            </a:r>
            <a:r>
              <a:rPr lang="zh-CN" altLang="en-US" dirty="0"/>
              <a:t>　基类类名</a:t>
            </a:r>
            <a:r>
              <a:rPr lang="en-US" altLang="zh-CN" dirty="0"/>
              <a:t>{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 dirty="0"/>
              <a:t>  </a:t>
            </a:r>
            <a:r>
              <a:rPr lang="zh-CN" altLang="en-US" dirty="0">
                <a:solidFill>
                  <a:srgbClr val="FF0000"/>
                </a:solidFill>
              </a:rPr>
              <a:t>成员访问控制</a:t>
            </a:r>
            <a:r>
              <a:rPr lang="zh-CN" altLang="en-US" dirty="0"/>
              <a:t>：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dirty="0"/>
              <a:t>	    成员声明列表；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 dirty="0"/>
              <a:t>  ｝；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433060" y="204787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构造和析构函数不继承</a:t>
            </a:r>
            <a:endParaRPr lang="zh-CN" altLang="en-US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继承中的访问控制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73238" y="1601787"/>
            <a:ext cx="10881001" cy="525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</a:rPr>
              <a:t>private</a:t>
            </a:r>
            <a:r>
              <a:rPr lang="zh-CN" altLang="en-US" sz="2300" b="1" dirty="0"/>
              <a:t>（私有的）：</a:t>
            </a:r>
            <a:endParaRPr lang="zh-CN" altLang="en-US" sz="2300" b="1" dirty="0"/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300" dirty="0"/>
              <a:t>    在</a:t>
            </a:r>
            <a:r>
              <a:rPr lang="en-US" altLang="zh-CN" sz="2300" dirty="0"/>
              <a:t>private</a:t>
            </a:r>
            <a:r>
              <a:rPr lang="zh-CN" altLang="en-US" sz="2300" dirty="0"/>
              <a:t>后声明的成员称为私有成员，私有成员只能通过本类的成员函数来访问。</a:t>
            </a:r>
            <a:endParaRPr lang="zh-CN" altLang="en-US" sz="2300" dirty="0"/>
          </a:p>
          <a:p>
            <a:pPr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</a:rPr>
              <a:t>public </a:t>
            </a:r>
            <a:r>
              <a:rPr lang="en-US" altLang="zh-CN" sz="2300" b="1" dirty="0"/>
              <a:t>(</a:t>
            </a:r>
            <a:r>
              <a:rPr lang="zh-CN" altLang="en-US" sz="2300" b="1" dirty="0"/>
              <a:t>公有的）：	</a:t>
            </a:r>
            <a:endParaRPr lang="zh-CN" altLang="en-US" sz="2300" b="1" dirty="0"/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300" dirty="0"/>
              <a:t>	在</a:t>
            </a:r>
            <a:r>
              <a:rPr lang="en-US" altLang="zh-CN" sz="2300" dirty="0"/>
              <a:t>public</a:t>
            </a:r>
            <a:r>
              <a:rPr lang="zh-CN" altLang="en-US" sz="2300" dirty="0"/>
              <a:t>后声明的成员称为公有成员，公有成员用于描述一个类与外部世界的接口，类的外部（程序的其它部分的代码）可以访问公有成员。</a:t>
            </a:r>
            <a:endParaRPr lang="zh-CN" altLang="en-US" sz="2300" dirty="0"/>
          </a:p>
          <a:p>
            <a:pPr>
              <a:lnSpc>
                <a:spcPct val="125000"/>
              </a:lnSpc>
            </a:pPr>
            <a:r>
              <a:rPr lang="en-US" altLang="zh-CN" sz="2300" b="1" dirty="0">
                <a:solidFill>
                  <a:srgbClr val="FF0000"/>
                </a:solidFill>
              </a:rPr>
              <a:t>protected</a:t>
            </a:r>
            <a:r>
              <a:rPr lang="zh-CN" altLang="en-US" sz="2300" b="1" dirty="0"/>
              <a:t>（受保护的）：</a:t>
            </a:r>
            <a:endParaRPr lang="zh-CN" altLang="en-US" sz="2300" b="1" dirty="0"/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300" dirty="0"/>
              <a:t>    受保护成员具有</a:t>
            </a:r>
            <a:r>
              <a:rPr lang="en-US" altLang="zh-CN" sz="2300" dirty="0"/>
              <a:t>private</a:t>
            </a:r>
            <a:r>
              <a:rPr lang="zh-CN" altLang="en-US" sz="2300" dirty="0"/>
              <a:t>与</a:t>
            </a:r>
            <a:r>
              <a:rPr lang="en-US" altLang="zh-CN" sz="2300" dirty="0"/>
              <a:t>public</a:t>
            </a:r>
            <a:r>
              <a:rPr lang="zh-CN" altLang="en-US" sz="2300" dirty="0"/>
              <a:t>的双重角色：</a:t>
            </a:r>
            <a:r>
              <a:rPr lang="zh-CN" altLang="en-US" sz="2300" dirty="0">
                <a:highlight>
                  <a:srgbClr val="FFFF00"/>
                </a:highlight>
              </a:rPr>
              <a:t>对派生类的成员函数而言，它为</a:t>
            </a:r>
            <a:r>
              <a:rPr lang="en-US" altLang="zh-CN" sz="2300" dirty="0">
                <a:highlight>
                  <a:srgbClr val="FFFF00"/>
                </a:highlight>
              </a:rPr>
              <a:t>public</a:t>
            </a:r>
            <a:r>
              <a:rPr lang="zh-CN" altLang="en-US" sz="2300" dirty="0">
                <a:highlight>
                  <a:srgbClr val="FFFF00"/>
                </a:highlight>
              </a:rPr>
              <a:t>，而对类的外部而言，它为</a:t>
            </a:r>
            <a:r>
              <a:rPr lang="en-US" altLang="zh-CN" sz="2300" dirty="0">
                <a:highlight>
                  <a:srgbClr val="FFFF00"/>
                </a:highlight>
              </a:rPr>
              <a:t>private</a:t>
            </a:r>
            <a:r>
              <a:rPr lang="zh-CN" altLang="en-US" sz="2300" dirty="0"/>
              <a:t>。即：</a:t>
            </a:r>
            <a:r>
              <a:rPr lang="en-US" altLang="zh-CN" sz="2300" dirty="0"/>
              <a:t>protected</a:t>
            </a:r>
            <a:r>
              <a:rPr lang="zh-CN" altLang="en-US" sz="2300" dirty="0"/>
              <a:t>成员只能由本类及其后代类的成员函数访问。</a:t>
            </a:r>
            <a:endParaRPr lang="zh-CN" altLang="en-US" sz="23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继承中的访问控制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00709" y="1663405"/>
            <a:ext cx="10306878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影响继承成员（派生类从基类中继承而来的成员）访问控制方式的两个因素：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定义派生类时指定的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继承访问控制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该成员</a:t>
            </a:r>
            <a:r>
              <a:rPr lang="zh-CN" altLang="en-US" sz="28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在基类中所具有的成员访问控制</a:t>
            </a:r>
            <a:endParaRPr lang="zh-CN" altLang="en-US" sz="2800" dirty="0"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  <a:buFontTx/>
              <a:buNone/>
            </a:pPr>
            <a:endParaRPr lang="en-US" altLang="zh-C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17784" y="4108105"/>
            <a:ext cx="6839708" cy="23034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class B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继承访问控制</a:t>
            </a:r>
            <a:r>
              <a:rPr lang="zh-CN" altLang="en-US"/>
              <a:t> </a:t>
            </a:r>
            <a:r>
              <a:rPr lang="en-US" altLang="zh-CN"/>
              <a:t>A {</a:t>
            </a:r>
            <a:endParaRPr lang="en-US" altLang="zh-CN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</a:rPr>
              <a:t>成员访问控制</a:t>
            </a:r>
            <a:r>
              <a:rPr lang="zh-CN" altLang="en-US"/>
              <a:t>：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/>
              <a:t>	    成员声明列表；</a:t>
            </a:r>
            <a:endParaRPr lang="zh-CN" altLang="en-US"/>
          </a:p>
          <a:p>
            <a:pPr lvl="1" eaLnBrk="1" hangingPunct="1">
              <a:lnSpc>
                <a:spcPct val="110000"/>
              </a:lnSpc>
              <a:buFontTx/>
              <a:buNone/>
            </a:pPr>
            <a:r>
              <a:rPr lang="zh-CN" altLang="en-US"/>
              <a:t>  ｝；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继承中的访问控制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8" name="Picture 5" descr="act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33" y="1476202"/>
            <a:ext cx="7498798" cy="341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16784" y="5027544"/>
            <a:ext cx="10029342" cy="228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r>
              <a:rPr lang="zh-CN" altLang="zh-CN" sz="2200" dirty="0">
                <a:solidFill>
                  <a:srgbClr val="FF0000"/>
                </a:solidFill>
                <a:latin typeface="Tahoma" panose="020B0604030504040204" pitchFamily="34" charset="0"/>
              </a:rPr>
              <a:t>无论采用什么继承方式，基类的私有成员在派生类中都是不可访问的</a:t>
            </a:r>
            <a:r>
              <a:rPr lang="zh-CN" altLang="zh-CN" sz="2200" dirty="0">
                <a:latin typeface="Tahoma" panose="020B0604030504040204" pitchFamily="34" charset="0"/>
              </a:rPr>
              <a:t>。</a:t>
            </a:r>
            <a:endParaRPr lang="zh-CN" altLang="zh-CN" sz="2200" dirty="0">
              <a:latin typeface="Tahoma" panose="020B0604030504040204" pitchFamily="34" charset="0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r>
              <a:rPr lang="zh-CN" altLang="zh-CN" sz="2200" dirty="0">
                <a:latin typeface="Times New Roman" panose="02020603050405020304" pitchFamily="18" charset="0"/>
              </a:rPr>
              <a:t>“</a:t>
            </a:r>
            <a:r>
              <a:rPr lang="zh-CN" altLang="zh-CN" sz="2200" dirty="0">
                <a:latin typeface="Tahoma" panose="020B0604030504040204" pitchFamily="34" charset="0"/>
              </a:rPr>
              <a:t>私有</a:t>
            </a:r>
            <a:r>
              <a:rPr lang="zh-CN" altLang="zh-CN" sz="2200" dirty="0">
                <a:latin typeface="Times New Roman" panose="02020603050405020304" pitchFamily="18" charset="0"/>
              </a:rPr>
              <a:t>”</a:t>
            </a:r>
            <a:r>
              <a:rPr lang="zh-CN" altLang="zh-CN" sz="2200" dirty="0">
                <a:latin typeface="Tahoma" panose="020B0604030504040204" pitchFamily="34" charset="0"/>
              </a:rPr>
              <a:t>和</a:t>
            </a:r>
            <a:r>
              <a:rPr lang="zh-CN" altLang="zh-CN" sz="2200" dirty="0">
                <a:latin typeface="Times New Roman" panose="02020603050405020304" pitchFamily="18" charset="0"/>
              </a:rPr>
              <a:t>“</a:t>
            </a:r>
            <a:r>
              <a:rPr lang="zh-CN" altLang="zh-CN" sz="2200" dirty="0">
                <a:latin typeface="Tahoma" panose="020B0604030504040204" pitchFamily="34" charset="0"/>
              </a:rPr>
              <a:t>不可访问</a:t>
            </a:r>
            <a:r>
              <a:rPr lang="zh-CN" altLang="zh-CN" sz="2200" dirty="0">
                <a:latin typeface="Times New Roman" panose="02020603050405020304" pitchFamily="18" charset="0"/>
              </a:rPr>
              <a:t>”</a:t>
            </a:r>
            <a:r>
              <a:rPr lang="zh-CN" altLang="zh-CN" sz="2200" dirty="0">
                <a:latin typeface="Tahoma" panose="020B0604030504040204" pitchFamily="34" charset="0"/>
              </a:rPr>
              <a:t>有区别：私有成员可以由派生类本身访问，不可访问成员即使是派生类本身也不能访问。</a:t>
            </a:r>
            <a:r>
              <a:rPr lang="zh-CN" altLang="en-US" sz="2200" dirty="0">
                <a:latin typeface="Tahoma" panose="020B0604030504040204" pitchFamily="34" charset="0"/>
              </a:rPr>
              <a:t>、</a:t>
            </a:r>
            <a:endParaRPr lang="en-US" altLang="zh-CN" sz="2200" dirty="0">
              <a:latin typeface="Tahoma" panose="020B0604030504040204" pitchFamily="34" charset="0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r>
              <a:rPr lang="zh-CN" altLang="en-US" sz="2200" dirty="0">
                <a:highlight>
                  <a:srgbClr val="FFFF00"/>
                </a:highlight>
                <a:latin typeface="Tahoma" panose="020B0604030504040204" pitchFamily="34" charset="0"/>
              </a:rPr>
              <a:t>大多数情况下均使用</a:t>
            </a:r>
            <a:r>
              <a:rPr lang="en-US" altLang="zh-CN" sz="2200" dirty="0">
                <a:highlight>
                  <a:srgbClr val="FFFF00"/>
                </a:highlight>
                <a:latin typeface="Tahoma" panose="020B0604030504040204" pitchFamily="34" charset="0"/>
              </a:rPr>
              <a:t>public</a:t>
            </a:r>
            <a:r>
              <a:rPr lang="zh-CN" altLang="en-US" sz="2200" dirty="0">
                <a:highlight>
                  <a:srgbClr val="FFFF00"/>
                </a:highlight>
                <a:latin typeface="Tahoma" panose="020B0604030504040204" pitchFamily="34" charset="0"/>
              </a:rPr>
              <a:t>继承</a:t>
            </a:r>
            <a:endParaRPr lang="en-US" altLang="zh-CN" sz="2200" dirty="0">
              <a:highlight>
                <a:srgbClr val="FFFF00"/>
              </a:highlight>
              <a:latin typeface="Tahoma" panose="020B0604030504040204" pitchFamily="34" charset="0"/>
            </a:endParaRPr>
          </a:p>
          <a:p>
            <a:pPr eaLnBrk="1" hangingPunct="1">
              <a:buSzPct val="60000"/>
              <a:buFont typeface="Wingdings" panose="05000000000000000000" pitchFamily="2" charset="2"/>
              <a:buChar char="l"/>
            </a:pPr>
            <a:endParaRPr lang="en-US" altLang="zh-CN" sz="2200" dirty="0">
              <a:highlight>
                <a:srgbClr val="FFFF00"/>
              </a:highlight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访问控制举例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07950" y="1303338"/>
            <a:ext cx="8928100" cy="521373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BASE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public: 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 BASE();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  	 void </a:t>
            </a:r>
            <a:r>
              <a:rPr lang="en-US" altLang="zh-CN" sz="1600" dirty="0" err="1">
                <a:latin typeface="Consolas" panose="020B0609020204030204" pitchFamily="49" charset="0"/>
              </a:rPr>
              <a:t>get_ij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protected: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 int </a:t>
            </a:r>
            <a:r>
              <a:rPr lang="en-US" altLang="zh-CN" sz="1600" dirty="0" err="1"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latin typeface="Consolas" panose="020B0609020204030204" pitchFamily="49" charset="0"/>
              </a:rPr>
              <a:t>, j;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private:	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	 int </a:t>
            </a:r>
            <a:r>
              <a:rPr lang="en-US" altLang="zh-CN" sz="1600" dirty="0" err="1">
                <a:latin typeface="Consolas" panose="020B0609020204030204" pitchFamily="49" charset="0"/>
              </a:rPr>
              <a:t>x_temp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公有派生：在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Y1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类中，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j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是受保护成员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class Y1:public BASE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	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public: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void increment();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get_ij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是公有成员，</a:t>
            </a:r>
            <a:r>
              <a:rPr lang="en-US" altLang="zh-CN" sz="1600" dirty="0" err="1">
                <a:solidFill>
                  <a:srgbClr val="990000"/>
                </a:solidFill>
                <a:latin typeface="Consolas" panose="020B0609020204030204" pitchFamily="49" charset="0"/>
              </a:rPr>
              <a:t>x_temp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不可访问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private: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  float </a:t>
            </a:r>
            <a:r>
              <a:rPr lang="en-US" altLang="zh-CN" sz="1600" dirty="0" err="1">
                <a:latin typeface="Consolas" panose="020B0609020204030204" pitchFamily="49" charset="0"/>
              </a:rPr>
              <a:t>nmember</a:t>
            </a:r>
            <a:r>
              <a:rPr lang="en-US" altLang="zh-CN" sz="1600" dirty="0">
                <a:latin typeface="Consolas" panose="020B0609020204030204" pitchFamily="49" charset="0"/>
              </a:rPr>
              <a:t>;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访问控制举例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937" y="1341438"/>
            <a:ext cx="4319588" cy="488345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BASE::BASE()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{ 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=0; j=0; </a:t>
            </a:r>
            <a:r>
              <a:rPr lang="en-US" altLang="zh-CN" sz="2200" dirty="0" err="1">
                <a:latin typeface="Consolas" panose="020B0609020204030204" pitchFamily="49" charset="0"/>
              </a:rPr>
              <a:t>x_temp</a:t>
            </a:r>
            <a:r>
              <a:rPr lang="en-US" altLang="zh-CN" sz="2200" dirty="0">
                <a:latin typeface="Consolas" panose="020B0609020204030204" pitchFamily="49" charset="0"/>
              </a:rPr>
              <a:t>=0; }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void BASE:: </a:t>
            </a:r>
            <a:r>
              <a:rPr lang="en-US" altLang="zh-CN" sz="2200" dirty="0" err="1">
                <a:latin typeface="Consolas" panose="020B0609020204030204" pitchFamily="49" charset="0"/>
              </a:rPr>
              <a:t>get_ij</a:t>
            </a:r>
            <a:r>
              <a:rPr lang="en-US" altLang="zh-CN" sz="2200" dirty="0">
                <a:latin typeface="Consolas" panose="020B0609020204030204" pitchFamily="49" charset="0"/>
              </a:rPr>
              <a:t>()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{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 </a:t>
            </a:r>
            <a:r>
              <a:rPr lang="en-US" altLang="zh-CN" sz="2200" dirty="0" err="1">
                <a:latin typeface="Consolas" panose="020B0609020204030204" pitchFamily="49" charset="0"/>
              </a:rPr>
              <a:t>cout</a:t>
            </a:r>
            <a:r>
              <a:rPr lang="en-US" altLang="zh-CN" sz="2200" dirty="0">
                <a:latin typeface="Consolas" panose="020B0609020204030204" pitchFamily="49" charset="0"/>
              </a:rPr>
              <a:t>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 &lt;&lt; ‘ ‘ &lt;&lt; j &lt;&lt; </a:t>
            </a:r>
            <a:r>
              <a:rPr lang="en-US" altLang="zh-CN" sz="2200" dirty="0" err="1">
                <a:latin typeface="Consolas" panose="020B0609020204030204" pitchFamily="49" charset="0"/>
              </a:rPr>
              <a:t>endl</a:t>
            </a:r>
            <a:r>
              <a:rPr lang="en-US" altLang="zh-CN" sz="2200" dirty="0">
                <a:latin typeface="Consolas" panose="020B0609020204030204" pitchFamily="49" charset="0"/>
              </a:rPr>
              <a:t>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void Y1::increment()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{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 </a:t>
            </a:r>
            <a:r>
              <a:rPr lang="en-US" altLang="zh-CN" sz="2200" dirty="0" err="1">
                <a:latin typeface="Consolas" panose="020B0609020204030204" pitchFamily="49" charset="0"/>
              </a:rPr>
              <a:t>i</a:t>
            </a:r>
            <a:r>
              <a:rPr lang="en-US" altLang="zh-CN" sz="2200" dirty="0">
                <a:latin typeface="Consolas" panose="020B0609020204030204" pitchFamily="49" charset="0"/>
              </a:rPr>
              <a:t>++; </a:t>
            </a:r>
            <a:r>
              <a:rPr lang="en-US" altLang="zh-CN" sz="2200" dirty="0" err="1">
                <a:latin typeface="Consolas" panose="020B0609020204030204" pitchFamily="49" charset="0"/>
              </a:rPr>
              <a:t>j++</a:t>
            </a:r>
            <a:r>
              <a:rPr lang="en-US" altLang="zh-CN" sz="2200" dirty="0">
                <a:latin typeface="Consolas" panose="020B0609020204030204" pitchFamily="49" charset="0"/>
              </a:rPr>
              <a:t>;	</a:t>
            </a:r>
            <a:endParaRPr lang="en-US" altLang="zh-CN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  <a:endParaRPr lang="en-US" altLang="zh-CN" sz="2200" dirty="0">
              <a:latin typeface="Consolas" panose="020B0609020204030204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279542" y="1334221"/>
            <a:ext cx="4319587" cy="34131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int main()  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程序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Access</a:t>
            </a:r>
            <a:endParaRPr lang="en-US" altLang="zh-CN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{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BASE  obj1;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Y1    obj2;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obj2.increment();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obj2.get_ij();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 obj1.get_ij();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</a:t>
            </a:r>
            <a:endParaRPr lang="en-US" altLang="zh-CN" sz="2200" dirty="0">
              <a:latin typeface="Consolas" panose="020B06090202040302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704854" y="4796696"/>
            <a:ext cx="3024187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200" dirty="0"/>
              <a:t>运行程序 屏幕显示：</a:t>
            </a:r>
            <a:endParaRPr lang="zh-CN" altLang="en-US" sz="2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/>
              <a:t>1 1</a:t>
            </a:r>
            <a:endParaRPr lang="en-US" altLang="zh-CN" sz="220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dirty="0"/>
              <a:t>0 0</a:t>
            </a:r>
            <a:endParaRPr lang="en-US" altLang="zh-CN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访问控制举例分析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546350" y="1430338"/>
            <a:ext cx="5832475" cy="5167312"/>
          </a:xfrm>
          <a:prstGeom prst="ellipse">
            <a:avLst/>
          </a:prstGeom>
          <a:solidFill>
            <a:srgbClr val="FFFFCC"/>
          </a:solidFill>
          <a:ln w="12700" cmpd="sng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zh-CN" sz="2200">
              <a:solidFill>
                <a:srgbClr val="9C9C9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335462" y="1811338"/>
            <a:ext cx="3721100" cy="3949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865812" y="2581275"/>
            <a:ext cx="1835150" cy="1457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910262" y="2581275"/>
            <a:ext cx="16764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protected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i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j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746875" y="2941638"/>
            <a:ext cx="738187" cy="40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746875" y="3517900"/>
            <a:ext cx="738187" cy="407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5" name="Oval 12"/>
          <p:cNvSpPr>
            <a:spLocks noChangeArrowheads="1"/>
          </p:cNvSpPr>
          <p:nvPr/>
        </p:nvSpPr>
        <p:spPr bwMode="auto">
          <a:xfrm>
            <a:off x="3609975" y="35845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609975" y="29956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029075" y="3021013"/>
            <a:ext cx="84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get_ij</a:t>
            </a:r>
            <a:endParaRPr lang="en-US" altLang="zh-CN" sz="2000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3884612" y="3600450"/>
            <a:ext cx="985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   Time</a:t>
            </a:r>
            <a:endParaRPr lang="en-US" altLang="zh-CN" sz="2000"/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1439862" y="239236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20" name="Oval 25"/>
          <p:cNvSpPr>
            <a:spLocks noChangeArrowheads="1"/>
          </p:cNvSpPr>
          <p:nvPr/>
        </p:nvSpPr>
        <p:spPr bwMode="auto">
          <a:xfrm>
            <a:off x="1439862" y="2984500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1624012" y="24209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increment</a:t>
            </a:r>
            <a:endParaRPr lang="en-US" altLang="zh-CN" sz="2000"/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1906587" y="3009900"/>
            <a:ext cx="915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get_ij</a:t>
            </a:r>
            <a:endParaRPr lang="en-US" altLang="zh-CN" sz="2200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H="1">
            <a:off x="3103562" y="31765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3609975" y="5403850"/>
            <a:ext cx="1358900" cy="5969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3554412" y="5397500"/>
            <a:ext cx="1881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nmember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27" name="Rectangle 34"/>
          <p:cNvSpPr>
            <a:spLocks noChangeArrowheads="1"/>
          </p:cNvSpPr>
          <p:nvPr/>
        </p:nvSpPr>
        <p:spPr bwMode="auto">
          <a:xfrm>
            <a:off x="4664075" y="5749925"/>
            <a:ext cx="257175" cy="17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28" name="Freeform 35"/>
          <p:cNvSpPr/>
          <p:nvPr/>
        </p:nvSpPr>
        <p:spPr bwMode="auto">
          <a:xfrm>
            <a:off x="2978150" y="2328863"/>
            <a:ext cx="2932112" cy="828675"/>
          </a:xfrm>
          <a:custGeom>
            <a:avLst/>
            <a:gdLst>
              <a:gd name="T0" fmla="*/ 0 w 2086"/>
              <a:gd name="T1" fmla="*/ 828675 h 522"/>
              <a:gd name="T2" fmla="*/ 636743 w 2086"/>
              <a:gd name="T3" fmla="*/ 252413 h 522"/>
              <a:gd name="T4" fmla="*/ 1210234 w 2086"/>
              <a:gd name="T5" fmla="*/ 36513 h 522"/>
              <a:gd name="T6" fmla="*/ 1911636 w 2086"/>
              <a:gd name="T7" fmla="*/ 36513 h 522"/>
              <a:gd name="T8" fmla="*/ 2549785 w 2086"/>
              <a:gd name="T9" fmla="*/ 252413 h 522"/>
              <a:gd name="T10" fmla="*/ 2932112 w 2086"/>
              <a:gd name="T11" fmla="*/ 612775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6"/>
              <a:gd name="T19" fmla="*/ 0 h 522"/>
              <a:gd name="T20" fmla="*/ 2086 w 2086"/>
              <a:gd name="T21" fmla="*/ 522 h 5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6" h="522">
                <a:moveTo>
                  <a:pt x="0" y="522"/>
                </a:moveTo>
                <a:cubicBezTo>
                  <a:pt x="154" y="382"/>
                  <a:pt x="309" y="242"/>
                  <a:pt x="453" y="159"/>
                </a:cubicBezTo>
                <a:cubicBezTo>
                  <a:pt x="597" y="76"/>
                  <a:pt x="710" y="46"/>
                  <a:pt x="861" y="23"/>
                </a:cubicBezTo>
                <a:cubicBezTo>
                  <a:pt x="1012" y="0"/>
                  <a:pt x="1201" y="0"/>
                  <a:pt x="1360" y="23"/>
                </a:cubicBezTo>
                <a:cubicBezTo>
                  <a:pt x="1519" y="46"/>
                  <a:pt x="1693" y="99"/>
                  <a:pt x="1814" y="159"/>
                </a:cubicBezTo>
                <a:cubicBezTo>
                  <a:pt x="1935" y="219"/>
                  <a:pt x="2010" y="302"/>
                  <a:pt x="2086" y="38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Freeform 36"/>
          <p:cNvSpPr/>
          <p:nvPr/>
        </p:nvSpPr>
        <p:spPr bwMode="auto">
          <a:xfrm>
            <a:off x="2257425" y="1849438"/>
            <a:ext cx="4443412" cy="876300"/>
          </a:xfrm>
          <a:custGeom>
            <a:avLst/>
            <a:gdLst>
              <a:gd name="T0" fmla="*/ 0 w 2812"/>
              <a:gd name="T1" fmla="*/ 491324 h 824"/>
              <a:gd name="T2" fmla="*/ 715813 w 2812"/>
              <a:gd name="T3" fmla="*/ 153140 h 824"/>
              <a:gd name="T4" fmla="*/ 2149019 w 2812"/>
              <a:gd name="T5" fmla="*/ 8508 h 824"/>
              <a:gd name="T6" fmla="*/ 3367323 w 2812"/>
              <a:gd name="T7" fmla="*/ 200996 h 824"/>
              <a:gd name="T8" fmla="*/ 4155823 w 2812"/>
              <a:gd name="T9" fmla="*/ 635956 h 824"/>
              <a:gd name="T10" fmla="*/ 4443412 w 2812"/>
              <a:gd name="T11" fmla="*/ 876300 h 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12"/>
              <a:gd name="T19" fmla="*/ 0 h 824"/>
              <a:gd name="T20" fmla="*/ 2812 w 2812"/>
              <a:gd name="T21" fmla="*/ 824 h 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12" h="824">
                <a:moveTo>
                  <a:pt x="0" y="462"/>
                </a:moveTo>
                <a:cubicBezTo>
                  <a:pt x="113" y="341"/>
                  <a:pt x="226" y="220"/>
                  <a:pt x="453" y="144"/>
                </a:cubicBezTo>
                <a:cubicBezTo>
                  <a:pt x="680" y="68"/>
                  <a:pt x="1080" y="0"/>
                  <a:pt x="1360" y="8"/>
                </a:cubicBezTo>
                <a:cubicBezTo>
                  <a:pt x="1640" y="16"/>
                  <a:pt x="1919" y="91"/>
                  <a:pt x="2131" y="189"/>
                </a:cubicBezTo>
                <a:cubicBezTo>
                  <a:pt x="2343" y="287"/>
                  <a:pt x="2517" y="492"/>
                  <a:pt x="2630" y="598"/>
                </a:cubicBezTo>
                <a:cubicBezTo>
                  <a:pt x="2743" y="704"/>
                  <a:pt x="2777" y="764"/>
                  <a:pt x="2812" y="82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457200" y="4368800"/>
            <a:ext cx="1271587" cy="10937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Client </a:t>
            </a:r>
            <a:endParaRPr lang="en-US" altLang="zh-CN" sz="22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codes</a:t>
            </a:r>
            <a:endParaRPr lang="en-US" altLang="zh-CN" sz="2200"/>
          </a:p>
        </p:txBody>
      </p:sp>
      <p:sp>
        <p:nvSpPr>
          <p:cNvPr id="31" name="Line 38"/>
          <p:cNvSpPr>
            <a:spLocks noChangeShapeType="1"/>
          </p:cNvSpPr>
          <p:nvPr/>
        </p:nvSpPr>
        <p:spPr bwMode="auto">
          <a:xfrm flipV="1">
            <a:off x="1439862" y="3403600"/>
            <a:ext cx="504825" cy="1108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39"/>
          <p:cNvSpPr>
            <a:spLocks noChangeShapeType="1"/>
          </p:cNvSpPr>
          <p:nvPr/>
        </p:nvSpPr>
        <p:spPr bwMode="auto">
          <a:xfrm flipV="1">
            <a:off x="962025" y="2725738"/>
            <a:ext cx="503237" cy="16049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 flipV="1">
            <a:off x="1465262" y="3817938"/>
            <a:ext cx="4824413" cy="1104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Line 41"/>
          <p:cNvSpPr>
            <a:spLocks noChangeShapeType="1"/>
          </p:cNvSpPr>
          <p:nvPr/>
        </p:nvSpPr>
        <p:spPr bwMode="auto">
          <a:xfrm>
            <a:off x="1465262" y="5397500"/>
            <a:ext cx="2144713" cy="352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Rectangle 57"/>
          <p:cNvSpPr>
            <a:spLocks noChangeArrowheads="1"/>
          </p:cNvSpPr>
          <p:nvPr/>
        </p:nvSpPr>
        <p:spPr bwMode="auto">
          <a:xfrm>
            <a:off x="6030912" y="4184650"/>
            <a:ext cx="1555750" cy="8461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37" name="Rectangle 58"/>
          <p:cNvSpPr>
            <a:spLocks noChangeArrowheads="1"/>
          </p:cNvSpPr>
          <p:nvPr/>
        </p:nvSpPr>
        <p:spPr bwMode="auto">
          <a:xfrm>
            <a:off x="6002337" y="41656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x_temp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6911975" y="4511675"/>
            <a:ext cx="601662" cy="411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39" name="Line 59"/>
          <p:cNvSpPr>
            <a:spLocks noChangeShapeType="1"/>
          </p:cNvSpPr>
          <p:nvPr/>
        </p:nvSpPr>
        <p:spPr bwMode="auto">
          <a:xfrm flipV="1">
            <a:off x="1624012" y="4511675"/>
            <a:ext cx="4406900" cy="5191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TextBox 1"/>
          <p:cNvSpPr txBox="1">
            <a:spLocks noChangeArrowheads="1"/>
          </p:cNvSpPr>
          <p:nvPr/>
        </p:nvSpPr>
        <p:spPr bwMode="auto">
          <a:xfrm>
            <a:off x="3952875" y="16144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1" name="TextBox 54"/>
          <p:cNvSpPr txBox="1">
            <a:spLocks noChangeArrowheads="1"/>
          </p:cNvSpPr>
          <p:nvPr/>
        </p:nvSpPr>
        <p:spPr bwMode="auto">
          <a:xfrm>
            <a:off x="4105275" y="213042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2" name="TextBox 55"/>
          <p:cNvSpPr txBox="1">
            <a:spLocks noChangeArrowheads="1"/>
          </p:cNvSpPr>
          <p:nvPr/>
        </p:nvSpPr>
        <p:spPr bwMode="auto">
          <a:xfrm>
            <a:off x="3816350" y="4043363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3" name="TextBox 56"/>
          <p:cNvSpPr txBox="1">
            <a:spLocks noChangeArrowheads="1"/>
          </p:cNvSpPr>
          <p:nvPr/>
        </p:nvSpPr>
        <p:spPr bwMode="auto">
          <a:xfrm>
            <a:off x="4029075" y="4486275"/>
            <a:ext cx="38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4" name="TextBox 57"/>
          <p:cNvSpPr txBox="1">
            <a:spLocks noChangeArrowheads="1"/>
          </p:cNvSpPr>
          <p:nvPr/>
        </p:nvSpPr>
        <p:spPr bwMode="auto">
          <a:xfrm>
            <a:off x="2782887" y="5403850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5" name="TextBox 58"/>
          <p:cNvSpPr txBox="1">
            <a:spLocks noChangeArrowheads="1"/>
          </p:cNvSpPr>
          <p:nvPr/>
        </p:nvSpPr>
        <p:spPr bwMode="auto">
          <a:xfrm>
            <a:off x="1571625" y="353695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46" name="TextBox 59"/>
          <p:cNvSpPr txBox="1">
            <a:spLocks noChangeArrowheads="1"/>
          </p:cNvSpPr>
          <p:nvPr/>
        </p:nvSpPr>
        <p:spPr bwMode="auto">
          <a:xfrm>
            <a:off x="900112" y="3508375"/>
            <a:ext cx="3857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5055" y="3055662"/>
            <a:ext cx="2740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main</a:t>
            </a:r>
            <a:r>
              <a:rPr lang="zh-CN" altLang="en-US" sz="2800" b="1" dirty="0"/>
              <a:t>函数能访问到哪些成员函数与成员变量？</a:t>
            </a:r>
            <a:endParaRPr lang="zh-CN" altLang="en-US" sz="28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访问控制举例分析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5055" y="3055662"/>
            <a:ext cx="2740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main</a:t>
            </a:r>
            <a:r>
              <a:rPr lang="zh-CN" altLang="en-US" sz="2800" b="1" dirty="0"/>
              <a:t>函数能访问到哪些成员函数与成员变量？</a:t>
            </a:r>
            <a:endParaRPr lang="zh-CN" altLang="en-US" sz="2800" b="1" dirty="0"/>
          </a:p>
        </p:txBody>
      </p:sp>
      <p:sp>
        <p:nvSpPr>
          <p:cNvPr id="47" name="Oval 4"/>
          <p:cNvSpPr>
            <a:spLocks noChangeArrowheads="1"/>
          </p:cNvSpPr>
          <p:nvPr/>
        </p:nvSpPr>
        <p:spPr bwMode="auto">
          <a:xfrm>
            <a:off x="2700338" y="1341438"/>
            <a:ext cx="5832475" cy="51673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48" name="Oval 5"/>
          <p:cNvSpPr>
            <a:spLocks noChangeArrowheads="1"/>
          </p:cNvSpPr>
          <p:nvPr/>
        </p:nvSpPr>
        <p:spPr bwMode="auto">
          <a:xfrm>
            <a:off x="4489450" y="1722438"/>
            <a:ext cx="3721100" cy="3949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6019800" y="2492375"/>
            <a:ext cx="1835150" cy="1457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50" name="Rectangle 7"/>
          <p:cNvSpPr>
            <a:spLocks noChangeArrowheads="1"/>
          </p:cNvSpPr>
          <p:nvPr/>
        </p:nvSpPr>
        <p:spPr bwMode="auto">
          <a:xfrm>
            <a:off x="6064250" y="2492375"/>
            <a:ext cx="16764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protected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i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j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6900863" y="2852738"/>
            <a:ext cx="738187" cy="40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6900863" y="3429000"/>
            <a:ext cx="738187" cy="407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3763963" y="34956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3763963" y="29067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4183063" y="2932113"/>
            <a:ext cx="84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get_ij</a:t>
            </a:r>
            <a:endParaRPr lang="en-US" altLang="zh-CN" sz="2000"/>
          </a:p>
        </p:txBody>
      </p:sp>
      <p:sp>
        <p:nvSpPr>
          <p:cNvPr id="57" name="Rectangle 19"/>
          <p:cNvSpPr>
            <a:spLocks noChangeArrowheads="1"/>
          </p:cNvSpPr>
          <p:nvPr/>
        </p:nvSpPr>
        <p:spPr bwMode="auto">
          <a:xfrm>
            <a:off x="4038600" y="3511550"/>
            <a:ext cx="985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   Time</a:t>
            </a:r>
            <a:endParaRPr lang="en-US" altLang="zh-CN" sz="2000"/>
          </a:p>
        </p:txBody>
      </p:sp>
      <p:sp>
        <p:nvSpPr>
          <p:cNvPr id="58" name="Oval 21"/>
          <p:cNvSpPr>
            <a:spLocks noChangeArrowheads="1"/>
          </p:cNvSpPr>
          <p:nvPr/>
        </p:nvSpPr>
        <p:spPr bwMode="auto">
          <a:xfrm>
            <a:off x="1593850" y="230346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1593850" y="2895600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1778000" y="23320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increment</a:t>
            </a:r>
            <a:endParaRPr lang="en-US" altLang="zh-CN" sz="2000"/>
          </a:p>
        </p:txBody>
      </p:sp>
      <p:sp>
        <p:nvSpPr>
          <p:cNvPr id="61" name="Rectangle 27"/>
          <p:cNvSpPr>
            <a:spLocks noChangeArrowheads="1"/>
          </p:cNvSpPr>
          <p:nvPr/>
        </p:nvSpPr>
        <p:spPr bwMode="auto">
          <a:xfrm>
            <a:off x="2060575" y="2921000"/>
            <a:ext cx="915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get_ij</a:t>
            </a:r>
            <a:endParaRPr lang="en-US" altLang="zh-CN" sz="2200"/>
          </a:p>
        </p:txBody>
      </p:sp>
      <p:sp>
        <p:nvSpPr>
          <p:cNvPr id="62" name="Line 31"/>
          <p:cNvSpPr>
            <a:spLocks noChangeShapeType="1"/>
          </p:cNvSpPr>
          <p:nvPr/>
        </p:nvSpPr>
        <p:spPr bwMode="auto">
          <a:xfrm flipH="1">
            <a:off x="3257550" y="3087688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32"/>
          <p:cNvSpPr>
            <a:spLocks noChangeArrowheads="1"/>
          </p:cNvSpPr>
          <p:nvPr/>
        </p:nvSpPr>
        <p:spPr bwMode="auto">
          <a:xfrm>
            <a:off x="3763963" y="5314950"/>
            <a:ext cx="1358900" cy="5969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64" name="Rectangle 33"/>
          <p:cNvSpPr>
            <a:spLocks noChangeArrowheads="1"/>
          </p:cNvSpPr>
          <p:nvPr/>
        </p:nvSpPr>
        <p:spPr bwMode="auto">
          <a:xfrm>
            <a:off x="3708400" y="5308600"/>
            <a:ext cx="1881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nmember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65" name="Rectangle 34"/>
          <p:cNvSpPr>
            <a:spLocks noChangeArrowheads="1"/>
          </p:cNvSpPr>
          <p:nvPr/>
        </p:nvSpPr>
        <p:spPr bwMode="auto">
          <a:xfrm>
            <a:off x="4818063" y="5661025"/>
            <a:ext cx="257175" cy="17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66" name="Freeform 35"/>
          <p:cNvSpPr/>
          <p:nvPr/>
        </p:nvSpPr>
        <p:spPr bwMode="auto">
          <a:xfrm>
            <a:off x="3132138" y="2239963"/>
            <a:ext cx="2932112" cy="828675"/>
          </a:xfrm>
          <a:custGeom>
            <a:avLst/>
            <a:gdLst>
              <a:gd name="T0" fmla="*/ 0 w 2086"/>
              <a:gd name="T1" fmla="*/ 828675 h 522"/>
              <a:gd name="T2" fmla="*/ 636743 w 2086"/>
              <a:gd name="T3" fmla="*/ 252413 h 522"/>
              <a:gd name="T4" fmla="*/ 1210234 w 2086"/>
              <a:gd name="T5" fmla="*/ 36513 h 522"/>
              <a:gd name="T6" fmla="*/ 1911636 w 2086"/>
              <a:gd name="T7" fmla="*/ 36513 h 522"/>
              <a:gd name="T8" fmla="*/ 2549785 w 2086"/>
              <a:gd name="T9" fmla="*/ 252413 h 522"/>
              <a:gd name="T10" fmla="*/ 2932112 w 2086"/>
              <a:gd name="T11" fmla="*/ 612775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6"/>
              <a:gd name="T19" fmla="*/ 0 h 522"/>
              <a:gd name="T20" fmla="*/ 2086 w 2086"/>
              <a:gd name="T21" fmla="*/ 522 h 5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6" h="522">
                <a:moveTo>
                  <a:pt x="0" y="522"/>
                </a:moveTo>
                <a:cubicBezTo>
                  <a:pt x="154" y="382"/>
                  <a:pt x="309" y="242"/>
                  <a:pt x="453" y="159"/>
                </a:cubicBezTo>
                <a:cubicBezTo>
                  <a:pt x="597" y="76"/>
                  <a:pt x="710" y="46"/>
                  <a:pt x="861" y="23"/>
                </a:cubicBezTo>
                <a:cubicBezTo>
                  <a:pt x="1012" y="0"/>
                  <a:pt x="1201" y="0"/>
                  <a:pt x="1360" y="23"/>
                </a:cubicBezTo>
                <a:cubicBezTo>
                  <a:pt x="1519" y="46"/>
                  <a:pt x="1693" y="99"/>
                  <a:pt x="1814" y="159"/>
                </a:cubicBezTo>
                <a:cubicBezTo>
                  <a:pt x="1935" y="219"/>
                  <a:pt x="2010" y="302"/>
                  <a:pt x="2086" y="38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Freeform 36"/>
          <p:cNvSpPr/>
          <p:nvPr/>
        </p:nvSpPr>
        <p:spPr bwMode="auto">
          <a:xfrm>
            <a:off x="2411413" y="1760538"/>
            <a:ext cx="4443412" cy="876300"/>
          </a:xfrm>
          <a:custGeom>
            <a:avLst/>
            <a:gdLst>
              <a:gd name="T0" fmla="*/ 0 w 2812"/>
              <a:gd name="T1" fmla="*/ 491324 h 824"/>
              <a:gd name="T2" fmla="*/ 715813 w 2812"/>
              <a:gd name="T3" fmla="*/ 153140 h 824"/>
              <a:gd name="T4" fmla="*/ 2149019 w 2812"/>
              <a:gd name="T5" fmla="*/ 8508 h 824"/>
              <a:gd name="T6" fmla="*/ 3367323 w 2812"/>
              <a:gd name="T7" fmla="*/ 200996 h 824"/>
              <a:gd name="T8" fmla="*/ 4155823 w 2812"/>
              <a:gd name="T9" fmla="*/ 635956 h 824"/>
              <a:gd name="T10" fmla="*/ 4443412 w 2812"/>
              <a:gd name="T11" fmla="*/ 876300 h 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12"/>
              <a:gd name="T19" fmla="*/ 0 h 824"/>
              <a:gd name="T20" fmla="*/ 2812 w 2812"/>
              <a:gd name="T21" fmla="*/ 824 h 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12" h="824">
                <a:moveTo>
                  <a:pt x="0" y="462"/>
                </a:moveTo>
                <a:cubicBezTo>
                  <a:pt x="113" y="341"/>
                  <a:pt x="226" y="220"/>
                  <a:pt x="453" y="144"/>
                </a:cubicBezTo>
                <a:cubicBezTo>
                  <a:pt x="680" y="68"/>
                  <a:pt x="1080" y="0"/>
                  <a:pt x="1360" y="8"/>
                </a:cubicBezTo>
                <a:cubicBezTo>
                  <a:pt x="1640" y="16"/>
                  <a:pt x="1919" y="91"/>
                  <a:pt x="2131" y="189"/>
                </a:cubicBezTo>
                <a:cubicBezTo>
                  <a:pt x="2343" y="287"/>
                  <a:pt x="2517" y="492"/>
                  <a:pt x="2630" y="598"/>
                </a:cubicBezTo>
                <a:cubicBezTo>
                  <a:pt x="2743" y="704"/>
                  <a:pt x="2777" y="764"/>
                  <a:pt x="2812" y="82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Rectangle 37"/>
          <p:cNvSpPr>
            <a:spLocks noChangeArrowheads="1"/>
          </p:cNvSpPr>
          <p:nvPr/>
        </p:nvSpPr>
        <p:spPr bwMode="auto">
          <a:xfrm>
            <a:off x="611188" y="4279900"/>
            <a:ext cx="1271587" cy="1093788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Client </a:t>
            </a:r>
            <a:endParaRPr lang="en-US" altLang="zh-CN" sz="220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codes</a:t>
            </a:r>
            <a:endParaRPr lang="en-US" altLang="zh-CN" sz="2200"/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V="1">
            <a:off x="1593850" y="3314700"/>
            <a:ext cx="504825" cy="11080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39"/>
          <p:cNvSpPr>
            <a:spLocks noChangeShapeType="1"/>
          </p:cNvSpPr>
          <p:nvPr/>
        </p:nvSpPr>
        <p:spPr bwMode="auto">
          <a:xfrm flipV="1">
            <a:off x="1116013" y="2636838"/>
            <a:ext cx="503237" cy="16049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40"/>
          <p:cNvSpPr>
            <a:spLocks noChangeShapeType="1"/>
          </p:cNvSpPr>
          <p:nvPr/>
        </p:nvSpPr>
        <p:spPr bwMode="auto">
          <a:xfrm flipV="1">
            <a:off x="1619250" y="3729038"/>
            <a:ext cx="4824413" cy="11049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41"/>
          <p:cNvSpPr>
            <a:spLocks noChangeShapeType="1"/>
          </p:cNvSpPr>
          <p:nvPr/>
        </p:nvSpPr>
        <p:spPr bwMode="auto">
          <a:xfrm>
            <a:off x="1619250" y="5308600"/>
            <a:ext cx="2144713" cy="352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3" name="Group 42"/>
          <p:cNvGrpSpPr/>
          <p:nvPr/>
        </p:nvGrpSpPr>
        <p:grpSpPr bwMode="auto">
          <a:xfrm>
            <a:off x="2581275" y="5229225"/>
            <a:ext cx="355600" cy="606425"/>
            <a:chOff x="0" y="0"/>
            <a:chExt cx="96" cy="144"/>
          </a:xfrm>
        </p:grpSpPr>
        <p:sp>
          <p:nvSpPr>
            <p:cNvPr id="74" name="Line 43"/>
            <p:cNvSpPr>
              <a:spLocks noChangeShapeType="1"/>
            </p:cNvSpPr>
            <p:nvPr/>
          </p:nvSpPr>
          <p:spPr bwMode="auto">
            <a:xfrm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44"/>
            <p:cNvSpPr>
              <a:spLocks noChangeShapeType="1"/>
            </p:cNvSpPr>
            <p:nvPr/>
          </p:nvSpPr>
          <p:spPr bwMode="auto">
            <a:xfrm flipH="1"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45"/>
          <p:cNvGrpSpPr/>
          <p:nvPr/>
        </p:nvGrpSpPr>
        <p:grpSpPr bwMode="auto">
          <a:xfrm>
            <a:off x="925513" y="3348038"/>
            <a:ext cx="381000" cy="381000"/>
            <a:chOff x="0" y="0"/>
            <a:chExt cx="240" cy="240"/>
          </a:xfrm>
        </p:grpSpPr>
        <p:sp>
          <p:nvSpPr>
            <p:cNvPr id="77" name="Line 46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7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" name="Rectangle 57"/>
          <p:cNvSpPr>
            <a:spLocks noChangeArrowheads="1"/>
          </p:cNvSpPr>
          <p:nvPr/>
        </p:nvSpPr>
        <p:spPr bwMode="auto">
          <a:xfrm>
            <a:off x="6184900" y="4095750"/>
            <a:ext cx="1555750" cy="8461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grpSp>
        <p:nvGrpSpPr>
          <p:cNvPr id="80" name="Group 48"/>
          <p:cNvGrpSpPr/>
          <p:nvPr/>
        </p:nvGrpSpPr>
        <p:grpSpPr bwMode="auto">
          <a:xfrm>
            <a:off x="1908175" y="3602038"/>
            <a:ext cx="381000" cy="381000"/>
            <a:chOff x="0" y="0"/>
            <a:chExt cx="240" cy="240"/>
          </a:xfrm>
        </p:grpSpPr>
        <p:sp>
          <p:nvSpPr>
            <p:cNvPr id="81" name="Line 49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" name="Group 51"/>
          <p:cNvGrpSpPr/>
          <p:nvPr/>
        </p:nvGrpSpPr>
        <p:grpSpPr bwMode="auto">
          <a:xfrm>
            <a:off x="4741863" y="1535113"/>
            <a:ext cx="381000" cy="381000"/>
            <a:chOff x="0" y="0"/>
            <a:chExt cx="240" cy="240"/>
          </a:xfrm>
        </p:grpSpPr>
        <p:sp>
          <p:nvSpPr>
            <p:cNvPr id="84" name="Line 52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53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6" name="Group 54"/>
          <p:cNvGrpSpPr/>
          <p:nvPr/>
        </p:nvGrpSpPr>
        <p:grpSpPr bwMode="auto">
          <a:xfrm>
            <a:off x="4298950" y="2049463"/>
            <a:ext cx="381000" cy="381000"/>
            <a:chOff x="0" y="0"/>
            <a:chExt cx="240" cy="240"/>
          </a:xfrm>
        </p:grpSpPr>
        <p:sp>
          <p:nvSpPr>
            <p:cNvPr id="87" name="Line 55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56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" name="Rectangle 58"/>
          <p:cNvSpPr>
            <a:spLocks noChangeArrowheads="1"/>
          </p:cNvSpPr>
          <p:nvPr/>
        </p:nvSpPr>
        <p:spPr bwMode="auto">
          <a:xfrm>
            <a:off x="6156325" y="40767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x_temp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90" name="Rectangle 10"/>
          <p:cNvSpPr>
            <a:spLocks noChangeArrowheads="1"/>
          </p:cNvSpPr>
          <p:nvPr/>
        </p:nvSpPr>
        <p:spPr bwMode="auto">
          <a:xfrm>
            <a:off x="7065963" y="4422775"/>
            <a:ext cx="601662" cy="411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91" name="Line 59"/>
          <p:cNvSpPr>
            <a:spLocks noChangeShapeType="1"/>
          </p:cNvSpPr>
          <p:nvPr/>
        </p:nvSpPr>
        <p:spPr bwMode="auto">
          <a:xfrm flipV="1">
            <a:off x="1778000" y="4422775"/>
            <a:ext cx="4406900" cy="5191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2" name="Group 60"/>
          <p:cNvGrpSpPr/>
          <p:nvPr/>
        </p:nvGrpSpPr>
        <p:grpSpPr bwMode="auto">
          <a:xfrm>
            <a:off x="3568700" y="4437063"/>
            <a:ext cx="355600" cy="606425"/>
            <a:chOff x="0" y="0"/>
            <a:chExt cx="96" cy="144"/>
          </a:xfrm>
        </p:grpSpPr>
        <p:sp>
          <p:nvSpPr>
            <p:cNvPr id="93" name="Line 61"/>
            <p:cNvSpPr>
              <a:spLocks noChangeShapeType="1"/>
            </p:cNvSpPr>
            <p:nvPr/>
          </p:nvSpPr>
          <p:spPr bwMode="auto">
            <a:xfrm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62"/>
            <p:cNvSpPr>
              <a:spLocks noChangeShapeType="1"/>
            </p:cNvSpPr>
            <p:nvPr/>
          </p:nvSpPr>
          <p:spPr bwMode="auto">
            <a:xfrm flipH="1"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5" name="Group 63"/>
          <p:cNvGrpSpPr/>
          <p:nvPr/>
        </p:nvGrpSpPr>
        <p:grpSpPr bwMode="auto">
          <a:xfrm>
            <a:off x="2992438" y="4076700"/>
            <a:ext cx="355600" cy="606425"/>
            <a:chOff x="0" y="0"/>
            <a:chExt cx="96" cy="144"/>
          </a:xfrm>
        </p:grpSpPr>
        <p:sp>
          <p:nvSpPr>
            <p:cNvPr id="96" name="Line 64"/>
            <p:cNvSpPr>
              <a:spLocks noChangeShapeType="1"/>
            </p:cNvSpPr>
            <p:nvPr/>
          </p:nvSpPr>
          <p:spPr bwMode="auto">
            <a:xfrm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65"/>
            <p:cNvSpPr>
              <a:spLocks noChangeShapeType="1"/>
            </p:cNvSpPr>
            <p:nvPr/>
          </p:nvSpPr>
          <p:spPr bwMode="auto">
            <a:xfrm flipH="1"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访问控制举例分析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5055" y="3055662"/>
            <a:ext cx="2740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派生类能够访问哪些对象？</a:t>
            </a:r>
            <a:endParaRPr lang="zh-CN" altLang="en-US" sz="2800" b="1" dirty="0"/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2700338" y="1341438"/>
            <a:ext cx="5832475" cy="51673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4489450" y="1722438"/>
            <a:ext cx="3721100" cy="3949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6019800" y="2492375"/>
            <a:ext cx="1835150" cy="1457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2" name="Rectangle 6"/>
          <p:cNvSpPr>
            <a:spLocks noChangeArrowheads="1"/>
          </p:cNvSpPr>
          <p:nvPr/>
        </p:nvSpPr>
        <p:spPr bwMode="auto">
          <a:xfrm>
            <a:off x="6064250" y="2492375"/>
            <a:ext cx="16764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protected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i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j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6900863" y="2852738"/>
            <a:ext cx="738187" cy="40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6900863" y="3429000"/>
            <a:ext cx="738187" cy="407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3763963" y="34956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6" name="Oval 10"/>
          <p:cNvSpPr>
            <a:spLocks noChangeArrowheads="1"/>
          </p:cNvSpPr>
          <p:nvPr/>
        </p:nvSpPr>
        <p:spPr bwMode="auto">
          <a:xfrm>
            <a:off x="3763963" y="29067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7" name="Rectangle 11"/>
          <p:cNvSpPr>
            <a:spLocks noChangeArrowheads="1"/>
          </p:cNvSpPr>
          <p:nvPr/>
        </p:nvSpPr>
        <p:spPr bwMode="auto">
          <a:xfrm>
            <a:off x="4183063" y="2932113"/>
            <a:ext cx="84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get_ij</a:t>
            </a:r>
            <a:endParaRPr lang="en-US" altLang="zh-CN" sz="2000"/>
          </a:p>
        </p:txBody>
      </p: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4038600" y="3511550"/>
            <a:ext cx="985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   Time</a:t>
            </a:r>
            <a:endParaRPr lang="en-US" altLang="zh-CN" sz="2000"/>
          </a:p>
        </p:txBody>
      </p:sp>
      <p:sp>
        <p:nvSpPr>
          <p:cNvPr id="109" name="Oval 13"/>
          <p:cNvSpPr>
            <a:spLocks noChangeArrowheads="1"/>
          </p:cNvSpPr>
          <p:nvPr/>
        </p:nvSpPr>
        <p:spPr bwMode="auto">
          <a:xfrm>
            <a:off x="1593850" y="230346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593850" y="2895600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1778000" y="23320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increment</a:t>
            </a:r>
            <a:endParaRPr lang="en-US" altLang="zh-CN" sz="2000"/>
          </a:p>
        </p:txBody>
      </p:sp>
      <p:sp>
        <p:nvSpPr>
          <p:cNvPr id="112" name="Rectangle 16"/>
          <p:cNvSpPr>
            <a:spLocks noChangeArrowheads="1"/>
          </p:cNvSpPr>
          <p:nvPr/>
        </p:nvSpPr>
        <p:spPr bwMode="auto">
          <a:xfrm>
            <a:off x="2060575" y="2921000"/>
            <a:ext cx="915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get_ij</a:t>
            </a:r>
            <a:endParaRPr lang="en-US" altLang="zh-CN" sz="2200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 flipH="1">
            <a:off x="3203575" y="3122613"/>
            <a:ext cx="647700" cy="190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3763963" y="5314950"/>
            <a:ext cx="1358900" cy="5969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3708400" y="5308600"/>
            <a:ext cx="1881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nmember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16" name="Rectangle 20"/>
          <p:cNvSpPr>
            <a:spLocks noChangeArrowheads="1"/>
          </p:cNvSpPr>
          <p:nvPr/>
        </p:nvSpPr>
        <p:spPr bwMode="auto">
          <a:xfrm>
            <a:off x="4818063" y="5661025"/>
            <a:ext cx="257175" cy="17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7" name="Freeform 21"/>
          <p:cNvSpPr/>
          <p:nvPr/>
        </p:nvSpPr>
        <p:spPr bwMode="auto">
          <a:xfrm>
            <a:off x="3132138" y="2239963"/>
            <a:ext cx="2932112" cy="828675"/>
          </a:xfrm>
          <a:custGeom>
            <a:avLst/>
            <a:gdLst>
              <a:gd name="T0" fmla="*/ 0 w 2086"/>
              <a:gd name="T1" fmla="*/ 828675 h 522"/>
              <a:gd name="T2" fmla="*/ 636743 w 2086"/>
              <a:gd name="T3" fmla="*/ 252413 h 522"/>
              <a:gd name="T4" fmla="*/ 1210234 w 2086"/>
              <a:gd name="T5" fmla="*/ 36513 h 522"/>
              <a:gd name="T6" fmla="*/ 1911636 w 2086"/>
              <a:gd name="T7" fmla="*/ 36513 h 522"/>
              <a:gd name="T8" fmla="*/ 2549785 w 2086"/>
              <a:gd name="T9" fmla="*/ 252413 h 522"/>
              <a:gd name="T10" fmla="*/ 2932112 w 2086"/>
              <a:gd name="T11" fmla="*/ 612775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6"/>
              <a:gd name="T19" fmla="*/ 0 h 522"/>
              <a:gd name="T20" fmla="*/ 2086 w 2086"/>
              <a:gd name="T21" fmla="*/ 522 h 5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6" h="522">
                <a:moveTo>
                  <a:pt x="0" y="522"/>
                </a:moveTo>
                <a:cubicBezTo>
                  <a:pt x="154" y="382"/>
                  <a:pt x="309" y="242"/>
                  <a:pt x="453" y="159"/>
                </a:cubicBezTo>
                <a:cubicBezTo>
                  <a:pt x="597" y="76"/>
                  <a:pt x="710" y="46"/>
                  <a:pt x="861" y="23"/>
                </a:cubicBezTo>
                <a:cubicBezTo>
                  <a:pt x="1012" y="0"/>
                  <a:pt x="1201" y="0"/>
                  <a:pt x="1360" y="23"/>
                </a:cubicBezTo>
                <a:cubicBezTo>
                  <a:pt x="1519" y="46"/>
                  <a:pt x="1693" y="99"/>
                  <a:pt x="1814" y="159"/>
                </a:cubicBezTo>
                <a:cubicBezTo>
                  <a:pt x="1935" y="219"/>
                  <a:pt x="2010" y="302"/>
                  <a:pt x="2086" y="38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22"/>
          <p:cNvSpPr/>
          <p:nvPr/>
        </p:nvSpPr>
        <p:spPr bwMode="auto">
          <a:xfrm>
            <a:off x="2411413" y="1760538"/>
            <a:ext cx="4443412" cy="876300"/>
          </a:xfrm>
          <a:custGeom>
            <a:avLst/>
            <a:gdLst>
              <a:gd name="T0" fmla="*/ 0 w 2812"/>
              <a:gd name="T1" fmla="*/ 491324 h 824"/>
              <a:gd name="T2" fmla="*/ 715813 w 2812"/>
              <a:gd name="T3" fmla="*/ 153140 h 824"/>
              <a:gd name="T4" fmla="*/ 2149019 w 2812"/>
              <a:gd name="T5" fmla="*/ 8508 h 824"/>
              <a:gd name="T6" fmla="*/ 3367323 w 2812"/>
              <a:gd name="T7" fmla="*/ 200996 h 824"/>
              <a:gd name="T8" fmla="*/ 4155823 w 2812"/>
              <a:gd name="T9" fmla="*/ 635956 h 824"/>
              <a:gd name="T10" fmla="*/ 4443412 w 2812"/>
              <a:gd name="T11" fmla="*/ 876300 h 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12"/>
              <a:gd name="T19" fmla="*/ 0 h 824"/>
              <a:gd name="T20" fmla="*/ 2812 w 2812"/>
              <a:gd name="T21" fmla="*/ 824 h 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12" h="824">
                <a:moveTo>
                  <a:pt x="0" y="462"/>
                </a:moveTo>
                <a:cubicBezTo>
                  <a:pt x="113" y="341"/>
                  <a:pt x="226" y="220"/>
                  <a:pt x="453" y="144"/>
                </a:cubicBezTo>
                <a:cubicBezTo>
                  <a:pt x="680" y="68"/>
                  <a:pt x="1080" y="0"/>
                  <a:pt x="1360" y="8"/>
                </a:cubicBezTo>
                <a:cubicBezTo>
                  <a:pt x="1640" y="16"/>
                  <a:pt x="1919" y="91"/>
                  <a:pt x="2131" y="189"/>
                </a:cubicBezTo>
                <a:cubicBezTo>
                  <a:pt x="2343" y="287"/>
                  <a:pt x="2517" y="492"/>
                  <a:pt x="2630" y="598"/>
                </a:cubicBezTo>
                <a:cubicBezTo>
                  <a:pt x="2743" y="704"/>
                  <a:pt x="2777" y="764"/>
                  <a:pt x="2812" y="82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Rectangle 34"/>
          <p:cNvSpPr>
            <a:spLocks noChangeArrowheads="1"/>
          </p:cNvSpPr>
          <p:nvPr/>
        </p:nvSpPr>
        <p:spPr bwMode="auto">
          <a:xfrm>
            <a:off x="6184900" y="4095750"/>
            <a:ext cx="1555750" cy="8461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20" name="Rectangle 44"/>
          <p:cNvSpPr>
            <a:spLocks noChangeArrowheads="1"/>
          </p:cNvSpPr>
          <p:nvPr/>
        </p:nvSpPr>
        <p:spPr bwMode="auto">
          <a:xfrm>
            <a:off x="6156325" y="40767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x_temp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21" name="Rectangle 45"/>
          <p:cNvSpPr>
            <a:spLocks noChangeArrowheads="1"/>
          </p:cNvSpPr>
          <p:nvPr/>
        </p:nvSpPr>
        <p:spPr bwMode="auto">
          <a:xfrm>
            <a:off x="7065963" y="4422775"/>
            <a:ext cx="601662" cy="411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22" name="Freeform 54"/>
          <p:cNvSpPr/>
          <p:nvPr/>
        </p:nvSpPr>
        <p:spPr bwMode="auto">
          <a:xfrm>
            <a:off x="468313" y="2565400"/>
            <a:ext cx="5688012" cy="2087563"/>
          </a:xfrm>
          <a:custGeom>
            <a:avLst/>
            <a:gdLst>
              <a:gd name="T0" fmla="*/ 1079500 w 3583"/>
              <a:gd name="T1" fmla="*/ 0 h 1315"/>
              <a:gd name="T2" fmla="*/ 431800 w 3583"/>
              <a:gd name="T3" fmla="*/ 287338 h 1315"/>
              <a:gd name="T4" fmla="*/ 142875 w 3583"/>
              <a:gd name="T5" fmla="*/ 1008063 h 1315"/>
              <a:gd name="T6" fmla="*/ 503237 w 3583"/>
              <a:gd name="T7" fmla="*/ 1439863 h 1315"/>
              <a:gd name="T8" fmla="*/ 3167062 w 3583"/>
              <a:gd name="T9" fmla="*/ 1943100 h 1315"/>
              <a:gd name="T10" fmla="*/ 5688012 w 3583"/>
              <a:gd name="T11" fmla="*/ 2087563 h 1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3"/>
              <a:gd name="T19" fmla="*/ 0 h 1315"/>
              <a:gd name="T20" fmla="*/ 3583 w 3583"/>
              <a:gd name="T21" fmla="*/ 1315 h 1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3" h="1315">
                <a:moveTo>
                  <a:pt x="680" y="0"/>
                </a:moveTo>
                <a:cubicBezTo>
                  <a:pt x="525" y="37"/>
                  <a:pt x="370" y="75"/>
                  <a:pt x="272" y="181"/>
                </a:cubicBezTo>
                <a:cubicBezTo>
                  <a:pt x="174" y="287"/>
                  <a:pt x="83" y="514"/>
                  <a:pt x="90" y="635"/>
                </a:cubicBezTo>
                <a:cubicBezTo>
                  <a:pt x="97" y="756"/>
                  <a:pt x="0" y="809"/>
                  <a:pt x="317" y="907"/>
                </a:cubicBezTo>
                <a:cubicBezTo>
                  <a:pt x="634" y="1005"/>
                  <a:pt x="1451" y="1156"/>
                  <a:pt x="1995" y="1224"/>
                </a:cubicBezTo>
                <a:cubicBezTo>
                  <a:pt x="2539" y="1292"/>
                  <a:pt x="3061" y="1303"/>
                  <a:pt x="3583" y="131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Freeform 55"/>
          <p:cNvSpPr/>
          <p:nvPr/>
        </p:nvSpPr>
        <p:spPr bwMode="auto">
          <a:xfrm>
            <a:off x="2184400" y="3357563"/>
            <a:ext cx="3900488" cy="935037"/>
          </a:xfrm>
          <a:custGeom>
            <a:avLst/>
            <a:gdLst>
              <a:gd name="T0" fmla="*/ 84138 w 2457"/>
              <a:gd name="T1" fmla="*/ 0 h 589"/>
              <a:gd name="T2" fmla="*/ 371475 w 2457"/>
              <a:gd name="T3" fmla="*/ 431800 h 589"/>
              <a:gd name="T4" fmla="*/ 2316163 w 2457"/>
              <a:gd name="T5" fmla="*/ 792162 h 589"/>
              <a:gd name="T6" fmla="*/ 3900488 w 2457"/>
              <a:gd name="T7" fmla="*/ 935037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2457"/>
              <a:gd name="T13" fmla="*/ 0 h 589"/>
              <a:gd name="T14" fmla="*/ 2457 w 2457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7" h="589">
                <a:moveTo>
                  <a:pt x="53" y="0"/>
                </a:moveTo>
                <a:cubicBezTo>
                  <a:pt x="26" y="94"/>
                  <a:pt x="0" y="189"/>
                  <a:pt x="234" y="272"/>
                </a:cubicBezTo>
                <a:cubicBezTo>
                  <a:pt x="468" y="355"/>
                  <a:pt x="1089" y="446"/>
                  <a:pt x="1459" y="499"/>
                </a:cubicBezTo>
                <a:cubicBezTo>
                  <a:pt x="1829" y="552"/>
                  <a:pt x="2143" y="570"/>
                  <a:pt x="2457" y="58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TextBox 40"/>
          <p:cNvSpPr txBox="1">
            <a:spLocks noChangeArrowheads="1"/>
          </p:cNvSpPr>
          <p:nvPr/>
        </p:nvSpPr>
        <p:spPr bwMode="auto">
          <a:xfrm>
            <a:off x="4106863" y="1525588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125" name="TextBox 41"/>
          <p:cNvSpPr txBox="1">
            <a:spLocks noChangeArrowheads="1"/>
          </p:cNvSpPr>
          <p:nvPr/>
        </p:nvSpPr>
        <p:spPr bwMode="auto">
          <a:xfrm>
            <a:off x="3851275" y="1970088"/>
            <a:ext cx="3857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126" name="TextBox 42"/>
          <p:cNvSpPr txBox="1">
            <a:spLocks noChangeArrowheads="1"/>
          </p:cNvSpPr>
          <p:nvPr/>
        </p:nvSpPr>
        <p:spPr bwMode="auto">
          <a:xfrm>
            <a:off x="3924300" y="3860800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  <p:sp>
        <p:nvSpPr>
          <p:cNvPr id="127" name="TextBox 43"/>
          <p:cNvSpPr txBox="1">
            <a:spLocks noChangeArrowheads="1"/>
          </p:cNvSpPr>
          <p:nvPr/>
        </p:nvSpPr>
        <p:spPr bwMode="auto">
          <a:xfrm>
            <a:off x="2700338" y="4149725"/>
            <a:ext cx="384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solidFill>
                  <a:srgbClr val="FF0000"/>
                </a:solidFill>
              </a:rPr>
              <a:t>?</a:t>
            </a:r>
            <a:endParaRPr lang="zh-CN" altLang="en-US" sz="2800" b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访问控制举例分析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15055" y="3055662"/>
            <a:ext cx="27407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派生类能够访问哪些对象？</a:t>
            </a:r>
            <a:endParaRPr lang="zh-CN" altLang="en-US" sz="2800" b="1" dirty="0"/>
          </a:p>
        </p:txBody>
      </p:sp>
      <p:sp>
        <p:nvSpPr>
          <p:cNvPr id="99" name="Oval 3"/>
          <p:cNvSpPr>
            <a:spLocks noChangeArrowheads="1"/>
          </p:cNvSpPr>
          <p:nvPr/>
        </p:nvSpPr>
        <p:spPr bwMode="auto">
          <a:xfrm>
            <a:off x="2700338" y="1341438"/>
            <a:ext cx="5832475" cy="5167312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0" name="Oval 4"/>
          <p:cNvSpPr>
            <a:spLocks noChangeArrowheads="1"/>
          </p:cNvSpPr>
          <p:nvPr/>
        </p:nvSpPr>
        <p:spPr bwMode="auto">
          <a:xfrm>
            <a:off x="4489450" y="1722438"/>
            <a:ext cx="3721100" cy="39497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1" name="Rectangle 5"/>
          <p:cNvSpPr>
            <a:spLocks noChangeArrowheads="1"/>
          </p:cNvSpPr>
          <p:nvPr/>
        </p:nvSpPr>
        <p:spPr bwMode="auto">
          <a:xfrm>
            <a:off x="6019800" y="2492375"/>
            <a:ext cx="1835150" cy="14573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2" name="Rectangle 6"/>
          <p:cNvSpPr>
            <a:spLocks noChangeArrowheads="1"/>
          </p:cNvSpPr>
          <p:nvPr/>
        </p:nvSpPr>
        <p:spPr bwMode="auto">
          <a:xfrm>
            <a:off x="6064250" y="2492375"/>
            <a:ext cx="1676400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protected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0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i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       j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6900863" y="2852738"/>
            <a:ext cx="738187" cy="4079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>
            <a:off x="6900863" y="3429000"/>
            <a:ext cx="738187" cy="4079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5" name="Oval 9"/>
          <p:cNvSpPr>
            <a:spLocks noChangeArrowheads="1"/>
          </p:cNvSpPr>
          <p:nvPr/>
        </p:nvSpPr>
        <p:spPr bwMode="auto">
          <a:xfrm>
            <a:off x="3763963" y="3495675"/>
            <a:ext cx="1825625" cy="40957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6" name="Oval 10"/>
          <p:cNvSpPr>
            <a:spLocks noChangeArrowheads="1"/>
          </p:cNvSpPr>
          <p:nvPr/>
        </p:nvSpPr>
        <p:spPr bwMode="auto">
          <a:xfrm>
            <a:off x="3763963" y="290671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07" name="Rectangle 11"/>
          <p:cNvSpPr>
            <a:spLocks noChangeArrowheads="1"/>
          </p:cNvSpPr>
          <p:nvPr/>
        </p:nvSpPr>
        <p:spPr bwMode="auto">
          <a:xfrm>
            <a:off x="4183063" y="2932113"/>
            <a:ext cx="84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get_ij</a:t>
            </a:r>
            <a:endParaRPr lang="en-US" altLang="zh-CN" sz="2000"/>
          </a:p>
        </p:txBody>
      </p:sp>
      <p:sp>
        <p:nvSpPr>
          <p:cNvPr id="108" name="Rectangle 12"/>
          <p:cNvSpPr>
            <a:spLocks noChangeArrowheads="1"/>
          </p:cNvSpPr>
          <p:nvPr/>
        </p:nvSpPr>
        <p:spPr bwMode="auto">
          <a:xfrm>
            <a:off x="4038600" y="3511550"/>
            <a:ext cx="985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   Time</a:t>
            </a:r>
            <a:endParaRPr lang="en-US" altLang="zh-CN" sz="2000"/>
          </a:p>
        </p:txBody>
      </p:sp>
      <p:sp>
        <p:nvSpPr>
          <p:cNvPr id="109" name="Oval 13"/>
          <p:cNvSpPr>
            <a:spLocks noChangeArrowheads="1"/>
          </p:cNvSpPr>
          <p:nvPr/>
        </p:nvSpPr>
        <p:spPr bwMode="auto">
          <a:xfrm>
            <a:off x="1593850" y="2303463"/>
            <a:ext cx="1825625" cy="407987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0" name="Oval 14"/>
          <p:cNvSpPr>
            <a:spLocks noChangeArrowheads="1"/>
          </p:cNvSpPr>
          <p:nvPr/>
        </p:nvSpPr>
        <p:spPr bwMode="auto">
          <a:xfrm>
            <a:off x="1593850" y="2895600"/>
            <a:ext cx="1825625" cy="407988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1" name="Rectangle 15"/>
          <p:cNvSpPr>
            <a:spLocks noChangeArrowheads="1"/>
          </p:cNvSpPr>
          <p:nvPr/>
        </p:nvSpPr>
        <p:spPr bwMode="auto">
          <a:xfrm>
            <a:off x="1778000" y="2332038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/>
              <a:t>increment</a:t>
            </a:r>
            <a:endParaRPr lang="en-US" altLang="zh-CN" sz="2000"/>
          </a:p>
        </p:txBody>
      </p:sp>
      <p:sp>
        <p:nvSpPr>
          <p:cNvPr id="112" name="Rectangle 16"/>
          <p:cNvSpPr>
            <a:spLocks noChangeArrowheads="1"/>
          </p:cNvSpPr>
          <p:nvPr/>
        </p:nvSpPr>
        <p:spPr bwMode="auto">
          <a:xfrm>
            <a:off x="2060575" y="2921000"/>
            <a:ext cx="91598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/>
              <a:t>get_ij</a:t>
            </a:r>
            <a:endParaRPr lang="en-US" altLang="zh-CN" sz="2200"/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 flipH="1">
            <a:off x="3203575" y="3122613"/>
            <a:ext cx="647700" cy="190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3763963" y="5314950"/>
            <a:ext cx="1358900" cy="59690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5" name="Rectangle 19"/>
          <p:cNvSpPr>
            <a:spLocks noChangeArrowheads="1"/>
          </p:cNvSpPr>
          <p:nvPr/>
        </p:nvSpPr>
        <p:spPr bwMode="auto">
          <a:xfrm>
            <a:off x="3708400" y="5308600"/>
            <a:ext cx="1881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nmember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16" name="Rectangle 20"/>
          <p:cNvSpPr>
            <a:spLocks noChangeArrowheads="1"/>
          </p:cNvSpPr>
          <p:nvPr/>
        </p:nvSpPr>
        <p:spPr bwMode="auto">
          <a:xfrm>
            <a:off x="4818063" y="5661025"/>
            <a:ext cx="257175" cy="1746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17" name="Freeform 21"/>
          <p:cNvSpPr/>
          <p:nvPr/>
        </p:nvSpPr>
        <p:spPr bwMode="auto">
          <a:xfrm>
            <a:off x="3132138" y="2239963"/>
            <a:ext cx="2932112" cy="828675"/>
          </a:xfrm>
          <a:custGeom>
            <a:avLst/>
            <a:gdLst>
              <a:gd name="T0" fmla="*/ 0 w 2086"/>
              <a:gd name="T1" fmla="*/ 828675 h 522"/>
              <a:gd name="T2" fmla="*/ 636743 w 2086"/>
              <a:gd name="T3" fmla="*/ 252413 h 522"/>
              <a:gd name="T4" fmla="*/ 1210234 w 2086"/>
              <a:gd name="T5" fmla="*/ 36513 h 522"/>
              <a:gd name="T6" fmla="*/ 1911636 w 2086"/>
              <a:gd name="T7" fmla="*/ 36513 h 522"/>
              <a:gd name="T8" fmla="*/ 2549785 w 2086"/>
              <a:gd name="T9" fmla="*/ 252413 h 522"/>
              <a:gd name="T10" fmla="*/ 2932112 w 2086"/>
              <a:gd name="T11" fmla="*/ 612775 h 5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086"/>
              <a:gd name="T19" fmla="*/ 0 h 522"/>
              <a:gd name="T20" fmla="*/ 2086 w 2086"/>
              <a:gd name="T21" fmla="*/ 522 h 52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086" h="522">
                <a:moveTo>
                  <a:pt x="0" y="522"/>
                </a:moveTo>
                <a:cubicBezTo>
                  <a:pt x="154" y="382"/>
                  <a:pt x="309" y="242"/>
                  <a:pt x="453" y="159"/>
                </a:cubicBezTo>
                <a:cubicBezTo>
                  <a:pt x="597" y="76"/>
                  <a:pt x="710" y="46"/>
                  <a:pt x="861" y="23"/>
                </a:cubicBezTo>
                <a:cubicBezTo>
                  <a:pt x="1012" y="0"/>
                  <a:pt x="1201" y="0"/>
                  <a:pt x="1360" y="23"/>
                </a:cubicBezTo>
                <a:cubicBezTo>
                  <a:pt x="1519" y="46"/>
                  <a:pt x="1693" y="99"/>
                  <a:pt x="1814" y="159"/>
                </a:cubicBezTo>
                <a:cubicBezTo>
                  <a:pt x="1935" y="219"/>
                  <a:pt x="2010" y="302"/>
                  <a:pt x="2086" y="386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Freeform 22"/>
          <p:cNvSpPr/>
          <p:nvPr/>
        </p:nvSpPr>
        <p:spPr bwMode="auto">
          <a:xfrm>
            <a:off x="2411413" y="1760538"/>
            <a:ext cx="4443412" cy="876300"/>
          </a:xfrm>
          <a:custGeom>
            <a:avLst/>
            <a:gdLst>
              <a:gd name="T0" fmla="*/ 0 w 2812"/>
              <a:gd name="T1" fmla="*/ 491324 h 824"/>
              <a:gd name="T2" fmla="*/ 715813 w 2812"/>
              <a:gd name="T3" fmla="*/ 153140 h 824"/>
              <a:gd name="T4" fmla="*/ 2149019 w 2812"/>
              <a:gd name="T5" fmla="*/ 8508 h 824"/>
              <a:gd name="T6" fmla="*/ 3367323 w 2812"/>
              <a:gd name="T7" fmla="*/ 200996 h 824"/>
              <a:gd name="T8" fmla="*/ 4155823 w 2812"/>
              <a:gd name="T9" fmla="*/ 635956 h 824"/>
              <a:gd name="T10" fmla="*/ 4443412 w 2812"/>
              <a:gd name="T11" fmla="*/ 876300 h 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12"/>
              <a:gd name="T19" fmla="*/ 0 h 824"/>
              <a:gd name="T20" fmla="*/ 2812 w 2812"/>
              <a:gd name="T21" fmla="*/ 824 h 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12" h="824">
                <a:moveTo>
                  <a:pt x="0" y="462"/>
                </a:moveTo>
                <a:cubicBezTo>
                  <a:pt x="113" y="341"/>
                  <a:pt x="226" y="220"/>
                  <a:pt x="453" y="144"/>
                </a:cubicBezTo>
                <a:cubicBezTo>
                  <a:pt x="680" y="68"/>
                  <a:pt x="1080" y="0"/>
                  <a:pt x="1360" y="8"/>
                </a:cubicBezTo>
                <a:cubicBezTo>
                  <a:pt x="1640" y="16"/>
                  <a:pt x="1919" y="91"/>
                  <a:pt x="2131" y="189"/>
                </a:cubicBezTo>
                <a:cubicBezTo>
                  <a:pt x="2343" y="287"/>
                  <a:pt x="2517" y="492"/>
                  <a:pt x="2630" y="598"/>
                </a:cubicBezTo>
                <a:cubicBezTo>
                  <a:pt x="2743" y="704"/>
                  <a:pt x="2777" y="764"/>
                  <a:pt x="2812" y="824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" name="Rectangle 34"/>
          <p:cNvSpPr>
            <a:spLocks noChangeArrowheads="1"/>
          </p:cNvSpPr>
          <p:nvPr/>
        </p:nvSpPr>
        <p:spPr bwMode="auto">
          <a:xfrm>
            <a:off x="6184900" y="4095750"/>
            <a:ext cx="1555750" cy="846138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20" name="Rectangle 44"/>
          <p:cNvSpPr>
            <a:spLocks noChangeArrowheads="1"/>
          </p:cNvSpPr>
          <p:nvPr/>
        </p:nvSpPr>
        <p:spPr bwMode="auto">
          <a:xfrm>
            <a:off x="6156325" y="40767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private data: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x_temp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sp>
        <p:nvSpPr>
          <p:cNvPr id="121" name="Rectangle 45"/>
          <p:cNvSpPr>
            <a:spLocks noChangeArrowheads="1"/>
          </p:cNvSpPr>
          <p:nvPr/>
        </p:nvSpPr>
        <p:spPr bwMode="auto">
          <a:xfrm>
            <a:off x="7065963" y="4422775"/>
            <a:ext cx="601662" cy="4111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200" b="0"/>
          </a:p>
        </p:txBody>
      </p:sp>
      <p:sp>
        <p:nvSpPr>
          <p:cNvPr id="122" name="Freeform 54"/>
          <p:cNvSpPr/>
          <p:nvPr/>
        </p:nvSpPr>
        <p:spPr bwMode="auto">
          <a:xfrm>
            <a:off x="468313" y="2565400"/>
            <a:ext cx="5688012" cy="2087563"/>
          </a:xfrm>
          <a:custGeom>
            <a:avLst/>
            <a:gdLst>
              <a:gd name="T0" fmla="*/ 1079500 w 3583"/>
              <a:gd name="T1" fmla="*/ 0 h 1315"/>
              <a:gd name="T2" fmla="*/ 431800 w 3583"/>
              <a:gd name="T3" fmla="*/ 287338 h 1315"/>
              <a:gd name="T4" fmla="*/ 142875 w 3583"/>
              <a:gd name="T5" fmla="*/ 1008063 h 1315"/>
              <a:gd name="T6" fmla="*/ 503237 w 3583"/>
              <a:gd name="T7" fmla="*/ 1439863 h 1315"/>
              <a:gd name="T8" fmla="*/ 3167062 w 3583"/>
              <a:gd name="T9" fmla="*/ 1943100 h 1315"/>
              <a:gd name="T10" fmla="*/ 5688012 w 3583"/>
              <a:gd name="T11" fmla="*/ 2087563 h 1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583"/>
              <a:gd name="T19" fmla="*/ 0 h 1315"/>
              <a:gd name="T20" fmla="*/ 3583 w 3583"/>
              <a:gd name="T21" fmla="*/ 1315 h 1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583" h="1315">
                <a:moveTo>
                  <a:pt x="680" y="0"/>
                </a:moveTo>
                <a:cubicBezTo>
                  <a:pt x="525" y="37"/>
                  <a:pt x="370" y="75"/>
                  <a:pt x="272" y="181"/>
                </a:cubicBezTo>
                <a:cubicBezTo>
                  <a:pt x="174" y="287"/>
                  <a:pt x="83" y="514"/>
                  <a:pt x="90" y="635"/>
                </a:cubicBezTo>
                <a:cubicBezTo>
                  <a:pt x="97" y="756"/>
                  <a:pt x="0" y="809"/>
                  <a:pt x="317" y="907"/>
                </a:cubicBezTo>
                <a:cubicBezTo>
                  <a:pt x="634" y="1005"/>
                  <a:pt x="1451" y="1156"/>
                  <a:pt x="1995" y="1224"/>
                </a:cubicBezTo>
                <a:cubicBezTo>
                  <a:pt x="2539" y="1292"/>
                  <a:pt x="3061" y="1303"/>
                  <a:pt x="3583" y="131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" name="Freeform 55"/>
          <p:cNvSpPr/>
          <p:nvPr/>
        </p:nvSpPr>
        <p:spPr bwMode="auto">
          <a:xfrm>
            <a:off x="2184400" y="3357563"/>
            <a:ext cx="3900488" cy="935037"/>
          </a:xfrm>
          <a:custGeom>
            <a:avLst/>
            <a:gdLst>
              <a:gd name="T0" fmla="*/ 84138 w 2457"/>
              <a:gd name="T1" fmla="*/ 0 h 589"/>
              <a:gd name="T2" fmla="*/ 371475 w 2457"/>
              <a:gd name="T3" fmla="*/ 431800 h 589"/>
              <a:gd name="T4" fmla="*/ 2316163 w 2457"/>
              <a:gd name="T5" fmla="*/ 792162 h 589"/>
              <a:gd name="T6" fmla="*/ 3900488 w 2457"/>
              <a:gd name="T7" fmla="*/ 935037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2457"/>
              <a:gd name="T13" fmla="*/ 0 h 589"/>
              <a:gd name="T14" fmla="*/ 2457 w 2457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57" h="589">
                <a:moveTo>
                  <a:pt x="53" y="0"/>
                </a:moveTo>
                <a:cubicBezTo>
                  <a:pt x="26" y="94"/>
                  <a:pt x="0" y="189"/>
                  <a:pt x="234" y="272"/>
                </a:cubicBezTo>
                <a:cubicBezTo>
                  <a:pt x="468" y="355"/>
                  <a:pt x="1089" y="446"/>
                  <a:pt x="1459" y="499"/>
                </a:cubicBezTo>
                <a:cubicBezTo>
                  <a:pt x="1829" y="552"/>
                  <a:pt x="2143" y="570"/>
                  <a:pt x="2457" y="58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" name="Group 38"/>
          <p:cNvGrpSpPr/>
          <p:nvPr/>
        </p:nvGrpSpPr>
        <p:grpSpPr bwMode="auto">
          <a:xfrm>
            <a:off x="4154488" y="3901282"/>
            <a:ext cx="381000" cy="381000"/>
            <a:chOff x="0" y="0"/>
            <a:chExt cx="240" cy="240"/>
          </a:xfrm>
        </p:grpSpPr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" name="Group 38"/>
          <p:cNvGrpSpPr/>
          <p:nvPr/>
        </p:nvGrpSpPr>
        <p:grpSpPr bwMode="auto">
          <a:xfrm>
            <a:off x="4826794" y="1989138"/>
            <a:ext cx="381000" cy="381000"/>
            <a:chOff x="0" y="0"/>
            <a:chExt cx="240" cy="240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38"/>
          <p:cNvGrpSpPr/>
          <p:nvPr/>
        </p:nvGrpSpPr>
        <p:grpSpPr bwMode="auto">
          <a:xfrm>
            <a:off x="5275263" y="1677195"/>
            <a:ext cx="381000" cy="381000"/>
            <a:chOff x="0" y="0"/>
            <a:chExt cx="240" cy="240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0" y="144"/>
              <a:ext cx="48" cy="96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V="1">
              <a:off x="48" y="0"/>
              <a:ext cx="192" cy="24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Group 50"/>
          <p:cNvGrpSpPr/>
          <p:nvPr/>
        </p:nvGrpSpPr>
        <p:grpSpPr bwMode="auto">
          <a:xfrm>
            <a:off x="2344738" y="4076700"/>
            <a:ext cx="355600" cy="606425"/>
            <a:chOff x="0" y="0"/>
            <a:chExt cx="96" cy="144"/>
          </a:xfrm>
        </p:grpSpPr>
        <p:sp>
          <p:nvSpPr>
            <p:cNvPr id="46" name="Line 51"/>
            <p:cNvSpPr>
              <a:spLocks noChangeShapeType="1"/>
            </p:cNvSpPr>
            <p:nvPr/>
          </p:nvSpPr>
          <p:spPr bwMode="auto">
            <a:xfrm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52"/>
            <p:cNvSpPr>
              <a:spLocks noChangeShapeType="1"/>
            </p:cNvSpPr>
            <p:nvPr/>
          </p:nvSpPr>
          <p:spPr bwMode="auto">
            <a:xfrm flipH="1">
              <a:off x="0" y="0"/>
              <a:ext cx="96" cy="144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对象之间的关系与面向对象编程（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OOP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）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57" y="2230150"/>
            <a:ext cx="10791825" cy="3933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57338" y="5500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友元关系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58692" y="5500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组合关系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811617" y="55006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继承关系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访问控制小结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48" name="Text Box 2"/>
          <p:cNvSpPr txBox="1">
            <a:spLocks noChangeArrowheads="1"/>
          </p:cNvSpPr>
          <p:nvPr/>
        </p:nvSpPr>
        <p:spPr bwMode="auto">
          <a:xfrm>
            <a:off x="694358" y="1435859"/>
            <a:ext cx="10914545" cy="4154984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class BASE{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	protected:	int i, j;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	public:   	void get_ij();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	private:	int x_temp;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};</a:t>
            </a:r>
            <a:endParaRPr lang="en-US" altLang="zh-CN" sz="220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200">
              <a:solidFill>
                <a:srgbClr val="99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200">
                <a:solidFill>
                  <a:srgbClr val="990000"/>
                </a:solidFill>
              </a:rPr>
              <a:t>保护派生：在</a:t>
            </a:r>
            <a:r>
              <a:rPr lang="en-US" altLang="zh-CN" sz="2200">
                <a:solidFill>
                  <a:srgbClr val="990000"/>
                </a:solidFill>
              </a:rPr>
              <a:t>Y2</a:t>
            </a:r>
            <a:r>
              <a:rPr lang="zh-CN" altLang="en-US" sz="2200">
                <a:solidFill>
                  <a:srgbClr val="990000"/>
                </a:solidFill>
              </a:rPr>
              <a:t>类中，</a:t>
            </a:r>
            <a:r>
              <a:rPr lang="en-US" altLang="zh-CN" sz="2200">
                <a:solidFill>
                  <a:srgbClr val="990000"/>
                </a:solidFill>
              </a:rPr>
              <a:t>i</a:t>
            </a:r>
            <a:r>
              <a:rPr lang="zh-CN" altLang="en-US" sz="2200">
                <a:solidFill>
                  <a:srgbClr val="990000"/>
                </a:solidFill>
              </a:rPr>
              <a:t>、</a:t>
            </a:r>
            <a:r>
              <a:rPr lang="en-US" altLang="zh-CN" sz="2200">
                <a:solidFill>
                  <a:srgbClr val="990000"/>
                </a:solidFill>
              </a:rPr>
              <a:t>j</a:t>
            </a:r>
            <a:r>
              <a:rPr lang="zh-CN" altLang="en-US" sz="2200">
                <a:solidFill>
                  <a:srgbClr val="990000"/>
                </a:solidFill>
              </a:rPr>
              <a:t>是受保护成员。</a:t>
            </a:r>
            <a:r>
              <a:rPr lang="en-US" altLang="zh-CN" sz="2200">
                <a:solidFill>
                  <a:srgbClr val="990000"/>
                </a:solidFill>
              </a:rPr>
              <a:t>get_ij()</a:t>
            </a:r>
            <a:r>
              <a:rPr lang="zh-CN" altLang="en-US" sz="2200">
                <a:solidFill>
                  <a:srgbClr val="990000"/>
                </a:solidFill>
              </a:rPr>
              <a:t>变成受保护成员，</a:t>
            </a:r>
            <a:r>
              <a:rPr lang="en-US" altLang="zh-CN" sz="2200">
                <a:solidFill>
                  <a:srgbClr val="990000"/>
                </a:solidFill>
              </a:rPr>
              <a:t>x_temp</a:t>
            </a:r>
            <a:r>
              <a:rPr lang="zh-CN" altLang="en-US" sz="2200">
                <a:solidFill>
                  <a:srgbClr val="990000"/>
                </a:solidFill>
              </a:rPr>
              <a:t>不可访问</a:t>
            </a:r>
            <a:endParaRPr lang="zh-CN" altLang="en-US" sz="2200">
              <a:solidFill>
                <a:srgbClr val="99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class Y2:</a:t>
            </a:r>
            <a:r>
              <a:rPr lang="en-US" altLang="zh-CN" sz="2200">
                <a:solidFill>
                  <a:srgbClr val="FF0000"/>
                </a:solidFill>
              </a:rPr>
              <a:t>protected</a:t>
            </a:r>
            <a:r>
              <a:rPr lang="en-US" altLang="zh-CN" sz="2200"/>
              <a:t> BASE{  … }</a:t>
            </a:r>
            <a:r>
              <a:rPr lang="zh-CN" altLang="en-US" sz="2200"/>
              <a:t>；			</a:t>
            </a:r>
            <a:endParaRPr lang="zh-CN" altLang="en-US" sz="2200"/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zh-CN" altLang="en-US" sz="2200">
              <a:solidFill>
                <a:srgbClr val="99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200">
                <a:solidFill>
                  <a:srgbClr val="990000"/>
                </a:solidFill>
              </a:rPr>
              <a:t>私有派生：在</a:t>
            </a:r>
            <a:r>
              <a:rPr lang="en-US" altLang="zh-CN" sz="2200">
                <a:solidFill>
                  <a:srgbClr val="990000"/>
                </a:solidFill>
              </a:rPr>
              <a:t>Y3</a:t>
            </a:r>
            <a:r>
              <a:rPr lang="zh-CN" altLang="en-US" sz="2200">
                <a:solidFill>
                  <a:srgbClr val="990000"/>
                </a:solidFill>
              </a:rPr>
              <a:t>类中，</a:t>
            </a:r>
            <a:r>
              <a:rPr lang="en-US" altLang="zh-CN" sz="2200">
                <a:solidFill>
                  <a:srgbClr val="990000"/>
                </a:solidFill>
              </a:rPr>
              <a:t>i</a:t>
            </a:r>
            <a:r>
              <a:rPr lang="zh-CN" altLang="en-US" sz="2200">
                <a:solidFill>
                  <a:srgbClr val="990000"/>
                </a:solidFill>
              </a:rPr>
              <a:t>、</a:t>
            </a:r>
            <a:r>
              <a:rPr lang="en-US" altLang="zh-CN" sz="2200">
                <a:solidFill>
                  <a:srgbClr val="990000"/>
                </a:solidFill>
              </a:rPr>
              <a:t>j</a:t>
            </a:r>
            <a:r>
              <a:rPr lang="zh-CN" altLang="en-US" sz="2200">
                <a:solidFill>
                  <a:srgbClr val="990000"/>
                </a:solidFill>
              </a:rPr>
              <a:t>、 </a:t>
            </a:r>
            <a:r>
              <a:rPr lang="en-US" altLang="zh-CN" sz="2200">
                <a:solidFill>
                  <a:srgbClr val="990000"/>
                </a:solidFill>
              </a:rPr>
              <a:t>get_ij()</a:t>
            </a:r>
            <a:r>
              <a:rPr lang="zh-CN" altLang="en-US" sz="2200">
                <a:solidFill>
                  <a:srgbClr val="990000"/>
                </a:solidFill>
              </a:rPr>
              <a:t>都变成私有成员，</a:t>
            </a:r>
            <a:r>
              <a:rPr lang="en-US" altLang="zh-CN" sz="2200">
                <a:solidFill>
                  <a:srgbClr val="990000"/>
                </a:solidFill>
              </a:rPr>
              <a:t>x_temp</a:t>
            </a:r>
            <a:r>
              <a:rPr lang="zh-CN" altLang="en-US" sz="2200">
                <a:solidFill>
                  <a:srgbClr val="990000"/>
                </a:solidFill>
              </a:rPr>
              <a:t>不可访问</a:t>
            </a:r>
            <a:endParaRPr lang="zh-CN" altLang="en-US" sz="2200">
              <a:solidFill>
                <a:srgbClr val="99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/>
              <a:t>class Y3:</a:t>
            </a:r>
            <a:r>
              <a:rPr lang="en-US" altLang="zh-CN" sz="2200">
                <a:solidFill>
                  <a:srgbClr val="FF0000"/>
                </a:solidFill>
              </a:rPr>
              <a:t>private</a:t>
            </a:r>
            <a:r>
              <a:rPr lang="en-US" altLang="zh-CN" sz="2200"/>
              <a:t> BASE{  … };</a:t>
            </a:r>
            <a:endParaRPr lang="en-US" altLang="zh-CN" sz="2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派生类对象的存储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330325"/>
            <a:ext cx="10420004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派生类的对象不仅存放了在派生类中定义的非静态数据成员，而且也</a:t>
            </a:r>
            <a:r>
              <a:rPr lang="zh-CN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存放了从基类中继承下来的非静态数据成员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可以认为</a:t>
            </a:r>
            <a:r>
              <a:rPr lang="zh-CN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派生类对象中包含了基类子对象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76657" y="3798888"/>
            <a:ext cx="914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obj1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267257" y="3798888"/>
            <a:ext cx="1447800" cy="1230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i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j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x_temp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267257" y="42560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267257" y="47132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172257" y="3798888"/>
            <a:ext cx="9144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>
                <a:latin typeface="Tahoma" panose="020B0604030504040204" pitchFamily="34" charset="0"/>
              </a:rPr>
              <a:t>obj2</a:t>
            </a: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086657" y="3798888"/>
            <a:ext cx="144780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i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j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x_temp</a:t>
            </a:r>
            <a:endParaRPr lang="en-US" altLang="zh-CN" sz="2000">
              <a:latin typeface="Tahoma" panose="020B0604030504040204" pitchFamily="34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>
                <a:latin typeface="Tahoma" panose="020B0604030504040204" pitchFamily="34" charset="0"/>
              </a:rPr>
              <a:t>nmember</a:t>
            </a:r>
            <a:endParaRPr lang="en-US" altLang="zh-CN" sz="2000">
              <a:latin typeface="Tahoma" panose="020B0604030504040204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8086657" y="42560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8086657" y="47132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8086657" y="50942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85857" y="3941763"/>
            <a:ext cx="2089150" cy="9779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 dirty="0"/>
              <a:t>BASE  obj1;</a:t>
            </a:r>
            <a:endParaRPr lang="en-US" altLang="zh-CN" sz="2400" dirty="0"/>
          </a:p>
          <a:p>
            <a:pPr eaLnBrk="1" hangingPunct="1">
              <a:lnSpc>
                <a:spcPct val="110000"/>
              </a:lnSpc>
              <a:buClrTx/>
              <a:buFontTx/>
              <a:buNone/>
            </a:pPr>
            <a:r>
              <a:rPr lang="en-US" altLang="zh-CN" sz="2400" dirty="0"/>
              <a:t>Y1      obj2;	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继承时的构造函数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576470" y="1862275"/>
            <a:ext cx="10331726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基类的构造函数不被继承，</a:t>
            </a:r>
            <a:r>
              <a:rPr lang="zh-CN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派生类中需要声明自己的构造函数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派生类的构造函数中</a:t>
            </a:r>
            <a:r>
              <a:rPr lang="zh-CN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只需要对本类中新增成员进行初始化即可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。对继承来的基类成员的初始化是通过自动调用基类构造函数完成的。</a:t>
            </a: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zh-CN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派生类的构造函数需要给基类的构造函数传递参数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。通过初始化列表实现参数的传递，如果没有初始化列表，就调用基类的默认构造函数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endParaRPr lang="zh-CN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继承时的构造函数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641350" y="1764540"/>
            <a:ext cx="10584621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构造函数的调用次序（创建派生类对象时）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首先调用其基类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的构造函数（调用顺序按照基类被继承时的声明顺序（从左向右））。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然后调用本类对象成员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的构造函数（调用顺序按照对象成员在类中的声明顺序）。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最后调用本类的构造函数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继承时的析构函数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81878" y="1812649"/>
            <a:ext cx="10952922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撤销派生类对象时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析构函数的调用次序与构造函数的调用次序相反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首先调用本类的析构函数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然后调用本类对象成员的析构函数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35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最后调用其基类的析构函数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继承时的构造函数、析构函数举例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617055" y="1703594"/>
            <a:ext cx="4317724" cy="48561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200" dirty="0" err="1">
                <a:solidFill>
                  <a:srgbClr val="990000"/>
                </a:solidFill>
                <a:latin typeface="Consolas" panose="020B0609020204030204" pitchFamily="49" charset="0"/>
              </a:rPr>
              <a:t>Demo.h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 </a:t>
            </a:r>
            <a:endParaRPr lang="en-US" altLang="zh-CN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class C {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public: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C( );   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</a:t>
            </a:r>
            <a:r>
              <a:rPr lang="en-US" altLang="zh-CN" sz="2200" dirty="0">
                <a:latin typeface="Consolas" panose="020B0609020204030204" pitchFamily="49" charset="0"/>
              </a:rPr>
              <a:t>~C( ); 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析构函数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};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class BASE {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public:	</a:t>
            </a:r>
            <a:endParaRPr lang="en-US" altLang="zh-CN" sz="22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   BASE( );   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2200" dirty="0">
                <a:latin typeface="Consolas" panose="020B0609020204030204" pitchFamily="49" charset="0"/>
              </a:rPr>
              <a:t>   </a:t>
            </a:r>
            <a:r>
              <a:rPr lang="en-US" altLang="zh-CN" sz="2200" dirty="0">
                <a:latin typeface="Consolas" panose="020B0609020204030204" pitchFamily="49" charset="0"/>
              </a:rPr>
              <a:t>~BASE( );  </a:t>
            </a:r>
            <a:r>
              <a:rPr lang="en-US" altLang="zh-CN" sz="22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200" dirty="0">
                <a:solidFill>
                  <a:srgbClr val="990000"/>
                </a:solidFill>
                <a:latin typeface="Consolas" panose="020B0609020204030204" pitchFamily="49" charset="0"/>
              </a:rPr>
              <a:t>析构函数</a:t>
            </a:r>
            <a:endParaRPr lang="zh-CN" altLang="en-US" sz="22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2200" dirty="0">
                <a:latin typeface="Consolas" panose="020B0609020204030204" pitchFamily="49" charset="0"/>
              </a:rPr>
              <a:t>}; </a:t>
            </a:r>
            <a:endParaRPr lang="en-US" altLang="zh-CN" sz="2200" dirty="0">
              <a:latin typeface="Consolas" panose="020B0609020204030204" pitchFamily="49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50615" y="1779908"/>
            <a:ext cx="5227155" cy="3834896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#include “</a:t>
            </a:r>
            <a:r>
              <a:rPr lang="en-US" altLang="zh-CN" sz="1600" dirty="0" err="1">
                <a:latin typeface="Consolas" panose="020B0609020204030204" pitchFamily="49" charset="0"/>
              </a:rPr>
              <a:t>Demo.h</a:t>
            </a:r>
            <a:r>
              <a:rPr lang="en-US" altLang="zh-CN" sz="1600" dirty="0">
                <a:latin typeface="Consolas" panose="020B0609020204030204" pitchFamily="49" charset="0"/>
              </a:rPr>
              <a:t>”                                                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//Demo.cpp</a:t>
            </a:r>
            <a:endParaRPr lang="en-US" altLang="zh-CN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C::C( )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"Constructing C object.\n";	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C::</a:t>
            </a:r>
            <a:r>
              <a:rPr lang="en-US" altLang="zh-CN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latin typeface="Consolas" panose="020B0609020204030204" pitchFamily="49" charset="0"/>
              </a:rPr>
              <a:t>~C( )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析构函数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"Destructing C object.\n";	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BASE::BASE( ) 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"Constructing BASE object.\n";  }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BASE:: ~BASE( )  </a:t>
            </a:r>
            <a:r>
              <a:rPr lang="en-US" altLang="zh-CN" sz="16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990000"/>
                </a:solidFill>
                <a:latin typeface="Consolas" panose="020B0609020204030204" pitchFamily="49" charset="0"/>
              </a:rPr>
              <a:t>析构函数</a:t>
            </a:r>
            <a:endParaRPr lang="zh-CN" altLang="en-US" sz="16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{   </a:t>
            </a:r>
            <a:r>
              <a:rPr lang="en-US" altLang="zh-CN" sz="1600" dirty="0" err="1">
                <a:latin typeface="Consolas" panose="020B0609020204030204" pitchFamily="49" charset="0"/>
              </a:rPr>
              <a:t>cout</a:t>
            </a:r>
            <a:r>
              <a:rPr lang="en-US" altLang="zh-CN" sz="1600" dirty="0">
                <a:latin typeface="Consolas" panose="020B0609020204030204" pitchFamily="49" charset="0"/>
              </a:rPr>
              <a:t> &lt;&lt; "Destructing BASE object.\n";	}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-42287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6"/>
            <a:ext cx="12192000" cy="50024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继承时的构造函数、析构函数举例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4143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19489" y="1579632"/>
            <a:ext cx="5793685" cy="21975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class DERIVED: public BASE { 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1800" dirty="0" err="1">
                <a:solidFill>
                  <a:srgbClr val="990000"/>
                </a:solidFill>
                <a:latin typeface="Consolas" panose="020B0609020204030204" pitchFamily="49" charset="0"/>
              </a:rPr>
              <a:t>Derived.h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public:	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DERIVED()          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~DERIVED()        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析构函数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private: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C </a:t>
            </a:r>
            <a:r>
              <a:rPr lang="en-US" altLang="zh-C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mOBJ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}; 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44946" y="4088641"/>
            <a:ext cx="6206159" cy="2197525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#include “</a:t>
            </a:r>
            <a:r>
              <a:rPr lang="en-US" altLang="zh-CN" sz="1800" dirty="0" err="1">
                <a:latin typeface="Consolas" panose="020B0609020204030204" pitchFamily="49" charset="0"/>
              </a:rPr>
              <a:t>Derived.h</a:t>
            </a:r>
            <a:r>
              <a:rPr lang="en-US" altLang="zh-CN" sz="1800" dirty="0">
                <a:latin typeface="Consolas" panose="020B0609020204030204" pitchFamily="49" charset="0"/>
              </a:rPr>
              <a:t>”      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Derived.cpp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                                        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DERIVED::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DERIVED()          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构造函数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"Constructing derived object.\n";  }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DERIVED:: ~DERIVED()        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800" dirty="0">
                <a:solidFill>
                  <a:srgbClr val="990000"/>
                </a:solidFill>
                <a:latin typeface="Consolas" panose="020B0609020204030204" pitchFamily="49" charset="0"/>
              </a:rPr>
              <a:t>析构函数</a:t>
            </a:r>
            <a:endParaRPr lang="zh-CN" altLang="en-US" sz="18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{  </a:t>
            </a:r>
            <a:r>
              <a:rPr lang="en-US" altLang="zh-CN" sz="1800" dirty="0" err="1">
                <a:latin typeface="Consolas" panose="020B0609020204030204" pitchFamily="49" charset="0"/>
              </a:rPr>
              <a:t>cout</a:t>
            </a:r>
            <a:r>
              <a:rPr lang="en-US" altLang="zh-CN" sz="1800" dirty="0">
                <a:latin typeface="Consolas" panose="020B0609020204030204" pitchFamily="49" charset="0"/>
              </a:rPr>
              <a:t> &lt;&lt; "Destructing derived object.\n";    }</a:t>
            </a:r>
            <a:endParaRPr lang="en-US" altLang="zh-CN" sz="1800" dirty="0">
              <a:latin typeface="Consolas" panose="020B0609020204030204" pitchFamily="49" charset="0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178828" y="1695048"/>
            <a:ext cx="5994952" cy="1966692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ct val="20000"/>
              </a:spcBef>
              <a:buChar char="–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ct val="20000"/>
              </a:spcBef>
              <a:buChar char="–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ct val="20000"/>
              </a:spcBef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#include “</a:t>
            </a:r>
            <a:r>
              <a:rPr lang="en-US" altLang="zh-CN" sz="1400" dirty="0" err="1">
                <a:latin typeface="Consolas" panose="020B0609020204030204" pitchFamily="49" charset="0"/>
              </a:rPr>
              <a:t>Derived.h</a:t>
            </a:r>
            <a:r>
              <a:rPr lang="en-US" altLang="zh-CN" sz="1400" dirty="0">
                <a:latin typeface="Consolas" panose="020B0609020204030204" pitchFamily="49" charset="0"/>
              </a:rPr>
              <a:t>” 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Client.cpp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int main()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{	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     DERIVED obj; 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声明一个派生类的对象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 	            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什么也不做，仅完成对象</a:t>
            </a:r>
            <a:r>
              <a:rPr lang="en-US" altLang="zh-CN" sz="1400" dirty="0">
                <a:solidFill>
                  <a:srgbClr val="990000"/>
                </a:solidFill>
                <a:latin typeface="Consolas" panose="020B0609020204030204" pitchFamily="49" charset="0"/>
              </a:rPr>
              <a:t>obj</a:t>
            </a:r>
            <a:r>
              <a:rPr lang="zh-CN" altLang="en-US" sz="1400" dirty="0">
                <a:solidFill>
                  <a:srgbClr val="990000"/>
                </a:solidFill>
                <a:latin typeface="Consolas" panose="020B0609020204030204" pitchFamily="49" charset="0"/>
              </a:rPr>
              <a:t>的构造与析构</a:t>
            </a:r>
            <a:endParaRPr lang="zh-CN" altLang="en-US" sz="1400" dirty="0">
              <a:solidFill>
                <a:srgbClr val="990000"/>
              </a:solidFill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zh-CN" altLang="en-US" sz="1400" dirty="0">
                <a:latin typeface="Consolas" panose="020B0609020204030204" pitchFamily="49" charset="0"/>
              </a:rPr>
              <a:t>     </a:t>
            </a:r>
            <a:r>
              <a:rPr lang="en-US" altLang="zh-CN" sz="1400" dirty="0">
                <a:latin typeface="Consolas" panose="020B0609020204030204" pitchFamily="49" charset="0"/>
              </a:rPr>
              <a:t>return 0;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100000"/>
              </a:lnSpc>
              <a:spcBef>
                <a:spcPct val="10000"/>
              </a:spcBef>
              <a:buClrTx/>
              <a:buFontTx/>
              <a:buNone/>
            </a:pPr>
            <a:r>
              <a:rPr lang="en-US" altLang="zh-CN" sz="1400" dirty="0">
                <a:latin typeface="Consolas" panose="020B0609020204030204" pitchFamily="49" charset="0"/>
              </a:rPr>
              <a:t>}</a:t>
            </a:r>
            <a:endParaRPr lang="en-US" altLang="zh-CN" sz="1400" dirty="0">
              <a:latin typeface="Consolas" panose="020B0609020204030204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60622" y="3969544"/>
            <a:ext cx="8229600" cy="4784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1800" b="1" dirty="0">
                <a:ea typeface="楷体_GB2312" pitchFamily="1" charset="-122"/>
              </a:rPr>
              <a:t>运行结果：</a:t>
            </a:r>
            <a:endParaRPr lang="en-US" altLang="zh-CN" sz="1800" b="1" dirty="0">
              <a:ea typeface="楷体_GB2312" pitchFamily="1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楷体_GB2312" pitchFamily="1" charset="-122"/>
              </a:rPr>
              <a:t>Constructing BASE object.</a:t>
            </a:r>
            <a:endParaRPr lang="en-US" altLang="zh-CN" sz="1800" b="1" dirty="0">
              <a:ea typeface="楷体_GB2312" pitchFamily="1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楷体_GB2312" pitchFamily="1" charset="-122"/>
              </a:rPr>
              <a:t>Constructing C object.</a:t>
            </a:r>
            <a:endParaRPr lang="en-US" altLang="zh-CN" sz="1800" b="1" dirty="0">
              <a:ea typeface="楷体_GB2312" pitchFamily="1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楷体_GB2312" pitchFamily="1" charset="-122"/>
              </a:rPr>
              <a:t>Constructing derived object.</a:t>
            </a:r>
            <a:endParaRPr lang="en-US" altLang="zh-CN" sz="1800" b="1" dirty="0">
              <a:ea typeface="楷体_GB2312" pitchFamily="1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楷体_GB2312" pitchFamily="1" charset="-122"/>
              </a:rPr>
              <a:t>Destructing derived object.</a:t>
            </a:r>
            <a:endParaRPr lang="en-US" altLang="zh-CN" sz="1800" b="1" dirty="0">
              <a:ea typeface="楷体_GB2312" pitchFamily="1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楷体_GB2312" pitchFamily="1" charset="-122"/>
              </a:rPr>
              <a:t>Destructing C object.</a:t>
            </a:r>
            <a:endParaRPr lang="en-US" altLang="zh-CN" sz="1800" b="1" dirty="0">
              <a:ea typeface="楷体_GB2312" pitchFamily="1" charset="-122"/>
            </a:endParaRPr>
          </a:p>
          <a:p>
            <a:pPr>
              <a:buFontTx/>
              <a:buNone/>
            </a:pPr>
            <a:r>
              <a:rPr lang="en-US" altLang="zh-CN" sz="1800" b="1" dirty="0">
                <a:ea typeface="楷体_GB2312" pitchFamily="1" charset="-122"/>
              </a:rPr>
              <a:t>Destructing BASE object.</a:t>
            </a:r>
            <a:endParaRPr lang="en-US" altLang="zh-CN" sz="1800" b="1" dirty="0">
              <a:ea typeface="楷体_GB2312" pitchFamily="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继承与派生的相关概念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36" y="1905506"/>
            <a:ext cx="109586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C++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中，当定义一个新的类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时，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如果发现类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拥有某个已写好的类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的全部特点，此外还有类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没有的特点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，那么就不必从头重写类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，而是可以把类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作为一个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“基类”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（也称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“父类”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），把类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写为基类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“派生类”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（也称“子类”）。这样，就可以说从类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派生”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出了类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，也可以说类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继承”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了类 </a:t>
            </a:r>
            <a:r>
              <a:rPr lang="en-US" altLang="zh-CN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派生类是通过对基类进行扩充和修改得到的。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基类的所有成员自动成为派生类的成员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学生与毕业生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pSp>
        <p:nvGrpSpPr>
          <p:cNvPr id="11" name="Organization Chart 3"/>
          <p:cNvGrpSpPr>
            <a:grpSpLocks noChangeAspect="1"/>
          </p:cNvGrpSpPr>
          <p:nvPr/>
        </p:nvGrpSpPr>
        <p:grpSpPr bwMode="auto">
          <a:xfrm>
            <a:off x="921095" y="1916113"/>
            <a:ext cx="8351838" cy="4032250"/>
            <a:chOff x="-254" y="181"/>
            <a:chExt cx="5261" cy="2540"/>
          </a:xfrm>
        </p:grpSpPr>
        <p:sp>
          <p:nvSpPr>
            <p:cNvPr id="12" name="_s1028"/>
            <p:cNvSpPr>
              <a:spLocks noChangeArrowheads="1"/>
            </p:cNvSpPr>
            <p:nvPr/>
          </p:nvSpPr>
          <p:spPr bwMode="auto">
            <a:xfrm>
              <a:off x="1809" y="272"/>
              <a:ext cx="1338" cy="51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Student</a:t>
              </a: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694" y="2076"/>
              <a:ext cx="1635" cy="50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8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GradStudent</a:t>
              </a:r>
              <a:endParaRPr kumimoji="0" lang="en-US" altLang="zh-CN" sz="2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 flipV="1">
              <a:off x="2512" y="807"/>
              <a:ext cx="1" cy="121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147" y="181"/>
              <a:ext cx="1689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Base class</a:t>
              </a: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（基类）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Parent class</a:t>
              </a: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（父类）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Super class</a:t>
              </a: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（超类）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3318" y="1989"/>
              <a:ext cx="1689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Derived class</a:t>
              </a:r>
              <a:r>
                <a:rPr kumimoji="0" lang="zh-CN" altLang="en-US" sz="2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（派生类）</a:t>
              </a: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Sub class</a:t>
              </a:r>
              <a:r>
                <a:rPr kumimoji="0" lang="zh-CN" altLang="en-US" sz="2200" b="1" i="0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（子类）</a:t>
              </a: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-254" y="1063"/>
              <a:ext cx="2132" cy="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继承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Inherence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kumimoji="0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代表了</a:t>
              </a: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从属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(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is-a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)</a:t>
              </a:r>
              <a:r>
                <a:rPr kumimoji="0" lang="zh-CN" altLang="en-US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关系</a:t>
              </a:r>
              <a:endPara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GradStudent</a:t>
              </a:r>
              <a:r>
                <a:rPr kumimoji="0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200" dirty="0">
                  <a:latin typeface="Arial" panose="020B0604020202020204" pitchFamily="34" charset="0"/>
                  <a:ea typeface="宋体" panose="02010600030101010101" pitchFamily="2" charset="-122"/>
                </a:rPr>
                <a:t>属于</a:t>
              </a:r>
              <a:r>
                <a:rPr lang="en-US" altLang="zh-CN" sz="2200" dirty="0">
                  <a:latin typeface="Arial" panose="020B0604020202020204" pitchFamily="34" charset="0"/>
                  <a:ea typeface="宋体" panose="02010600030101010101" pitchFamily="2" charset="-122"/>
                </a:rPr>
                <a:t>(is a)</a:t>
              </a:r>
              <a:r>
                <a:rPr kumimoji="0" lang="en-US" altLang="zh-CN" sz="2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student</a:t>
              </a:r>
              <a:endPara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05791" y="3244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147810" y="18870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147810" y="46016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305645" y="3240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④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——Vehicle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、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Car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、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Coupe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pSp>
        <p:nvGrpSpPr>
          <p:cNvPr id="2" name="Organization Chart 3"/>
          <p:cNvGrpSpPr>
            <a:grpSpLocks noChangeAspect="1"/>
          </p:cNvGrpSpPr>
          <p:nvPr/>
        </p:nvGrpSpPr>
        <p:grpSpPr bwMode="auto">
          <a:xfrm>
            <a:off x="1412530" y="1621596"/>
            <a:ext cx="8150225" cy="4592638"/>
            <a:chOff x="0" y="0"/>
            <a:chExt cx="5134" cy="2893"/>
          </a:xfrm>
        </p:grpSpPr>
        <p:sp>
          <p:nvSpPr>
            <p:cNvPr id="3" name="_s2052"/>
            <p:cNvSpPr>
              <a:spLocks noChangeArrowheads="1"/>
            </p:cNvSpPr>
            <p:nvPr/>
          </p:nvSpPr>
          <p:spPr bwMode="auto">
            <a:xfrm>
              <a:off x="472" y="361"/>
              <a:ext cx="1338" cy="47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Vehicle</a:t>
              </a:r>
              <a:endPara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4" name="AutoShape 5"/>
            <p:cNvSpPr>
              <a:spLocks noChangeArrowheads="1"/>
            </p:cNvSpPr>
            <p:nvPr/>
          </p:nvSpPr>
          <p:spPr bwMode="auto">
            <a:xfrm>
              <a:off x="471" y="1302"/>
              <a:ext cx="1338" cy="47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Car</a:t>
              </a:r>
              <a:endParaRPr kumimoji="0" lang="en-US" altLang="zh-C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5" name="Line 7"/>
            <p:cNvSpPr>
              <a:spLocks noChangeShapeType="1"/>
            </p:cNvSpPr>
            <p:nvPr/>
          </p:nvSpPr>
          <p:spPr bwMode="auto">
            <a:xfrm flipV="1">
              <a:off x="1121" y="832"/>
              <a:ext cx="2" cy="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471" y="2241"/>
              <a:ext cx="1338" cy="47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Coupe</a:t>
              </a:r>
              <a:endParaRPr kumimoji="0" lang="en-US" altLang="zh-C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7" name="Line 12"/>
            <p:cNvSpPr>
              <a:spLocks noChangeShapeType="1"/>
            </p:cNvSpPr>
            <p:nvPr/>
          </p:nvSpPr>
          <p:spPr bwMode="auto">
            <a:xfrm flipV="1">
              <a:off x="1121" y="1772"/>
              <a:ext cx="2" cy="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1937" y="314"/>
              <a:ext cx="261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Direct 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base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class for 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Car</a:t>
              </a: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（直接基类）</a:t>
              </a:r>
              <a:endPara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Indirect base class for 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Coupe</a:t>
              </a:r>
              <a:r>
                <a:rPr kumimoji="0" lang="zh-CN" altLang="en-US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（间接基类）</a:t>
              </a: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937" y="1266"/>
              <a:ext cx="2934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Direct 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derived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class from 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Vehicle</a:t>
              </a:r>
              <a:endPara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Direct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base class for 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Coupe</a:t>
              </a:r>
              <a:endPara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6"/>
            <p:cNvSpPr>
              <a:spLocks noChangeArrowheads="1"/>
            </p:cNvSpPr>
            <p:nvPr/>
          </p:nvSpPr>
          <p:spPr bwMode="auto">
            <a:xfrm>
              <a:off x="1968" y="2219"/>
              <a:ext cx="2994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Direct derived class from 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Car</a:t>
              </a:r>
              <a:endPara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Indirect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derived class from </a:t>
              </a:r>
              <a:r>
                <a:rPr kumimoji="0" lang="en-US" altLang="zh-CN" sz="22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Vehicle</a:t>
              </a:r>
              <a:endParaRPr kumimoji="0" lang="en-US" altLang="zh-CN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——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职业分类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pSp>
        <p:nvGrpSpPr>
          <p:cNvPr id="11" name="Organization Chart 3"/>
          <p:cNvGrpSpPr>
            <a:grpSpLocks noChangeAspect="1"/>
          </p:cNvGrpSpPr>
          <p:nvPr/>
        </p:nvGrpSpPr>
        <p:grpSpPr bwMode="auto">
          <a:xfrm>
            <a:off x="1662906" y="1786076"/>
            <a:ext cx="8129588" cy="4527550"/>
            <a:chOff x="0" y="0"/>
            <a:chExt cx="5121" cy="2852"/>
          </a:xfrm>
        </p:grpSpPr>
        <p:cxnSp>
          <p:nvCxnSpPr>
            <p:cNvPr id="3076" name="_s3076"/>
            <p:cNvCxnSpPr>
              <a:cxnSpLocks noChangeShapeType="1"/>
              <a:stCxn id="16" idx="0"/>
            </p:cNvCxnSpPr>
            <p:nvPr/>
          </p:nvCxnSpPr>
          <p:spPr bwMode="auto">
            <a:xfrm rot="5400000" flipH="1">
              <a:off x="3282" y="260"/>
              <a:ext cx="354" cy="178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7" name="_s3077"/>
            <p:cNvCxnSpPr>
              <a:cxnSpLocks noChangeShapeType="1"/>
              <a:endCxn id="12" idx="2"/>
            </p:cNvCxnSpPr>
            <p:nvPr/>
          </p:nvCxnSpPr>
          <p:spPr bwMode="auto">
            <a:xfrm rot="5400000" flipH="1" flipV="1">
              <a:off x="2242" y="977"/>
              <a:ext cx="651" cy="1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tx1"/>
              </a:solidFill>
              <a:miter lim="800000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8" name="_s3078"/>
            <p:cNvCxnSpPr>
              <a:cxnSpLocks noChangeShapeType="1"/>
              <a:stCxn id="13" idx="0"/>
            </p:cNvCxnSpPr>
            <p:nvPr/>
          </p:nvCxnSpPr>
          <p:spPr bwMode="auto">
            <a:xfrm rot="16200000">
              <a:off x="1526" y="218"/>
              <a:ext cx="320" cy="183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_s3079"/>
            <p:cNvSpPr>
              <a:spLocks noChangeArrowheads="1"/>
            </p:cNvSpPr>
            <p:nvPr/>
          </p:nvSpPr>
          <p:spPr bwMode="auto">
            <a:xfrm>
              <a:off x="1797" y="0"/>
              <a:ext cx="1542" cy="65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Employee</a:t>
              </a:r>
              <a:endPara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13" name="_s3080"/>
            <p:cNvSpPr>
              <a:spLocks noChangeArrowheads="1"/>
            </p:cNvSpPr>
            <p:nvPr/>
          </p:nvSpPr>
          <p:spPr bwMode="auto">
            <a:xfrm>
              <a:off x="0" y="1304"/>
              <a:ext cx="1541" cy="61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IT Specialist</a:t>
              </a:r>
              <a:endPara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15" name="_s3081"/>
            <p:cNvSpPr>
              <a:spLocks noChangeArrowheads="1"/>
            </p:cNvSpPr>
            <p:nvPr/>
          </p:nvSpPr>
          <p:spPr bwMode="auto">
            <a:xfrm>
              <a:off x="1831" y="1295"/>
              <a:ext cx="1543" cy="5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Manager</a:t>
              </a:r>
              <a:endPara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16" name="_s3082"/>
            <p:cNvSpPr>
              <a:spLocks noChangeArrowheads="1"/>
            </p:cNvSpPr>
            <p:nvPr/>
          </p:nvSpPr>
          <p:spPr bwMode="auto">
            <a:xfrm>
              <a:off x="3579" y="1338"/>
              <a:ext cx="1542" cy="5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none" lIns="0" tIns="0" rIns="0" bIns="0" numCol="1" anchor="ctr" anchorCtr="0" compatLnSpc="1"/>
            <a:lstStyle>
              <a:lvl1pPr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5829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67130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74942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3323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7895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32467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7039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4161155" defTabSz="75120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751205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GungsuhChe" panose="02030609000101010101" pitchFamily="49" charset="-127"/>
                </a:rPr>
                <a:t>Sales</a:t>
              </a:r>
              <a:endParaRPr kumimoji="0" lang="en-US" altLang="zh-C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endParaRP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3374" y="2310"/>
              <a:ext cx="1679" cy="54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3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Sales Manager</a:t>
              </a:r>
              <a:endParaRPr kumimoji="0" lang="en-US" altLang="zh-CN" sz="3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4351" y="1901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为什么要提出继承与派生的概念？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4836" y="1905506"/>
            <a:ext cx="109586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提供派生类的概念及其相关语言机制是为了表达层次关系，即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表达类之间的共性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。派生类是通过对基类进行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扩充和修改</a:t>
            </a:r>
            <a:r>
              <a:rPr lang="zh-CN" altLang="en-US" sz="2400" b="0" i="0" dirty="0">
                <a:solidFill>
                  <a:srgbClr val="44444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得到的。基类的所有成员自动成为派生类的成员。</a:t>
            </a:r>
            <a:endParaRPr lang="en-US" altLang="zh-CN" sz="2400" b="0" i="0" dirty="0">
              <a:solidFill>
                <a:srgbClr val="444444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它是通常所说的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面向对象编程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的基础。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如果只有一个类的概念，软件的可重用性、演化和相关的概念表示存在严重的不灵活问题。继承机制为软件可重用性、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IS-A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概念表示和易于修改提供了解决方案。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继承提供了一种通过修改（演化）一个或多个现有类来构造新类的方法。</a:t>
            </a:r>
            <a:br>
              <a:rPr lang="zh-CN" altLang="en-US" sz="2400" dirty="0"/>
            </a:b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继承与派生概念小结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73910" y="1704216"/>
            <a:ext cx="11121403" cy="4895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5000"/>
              </a:lnSpc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使得程序可刻划现实世界的</a:t>
            </a:r>
            <a:r>
              <a:rPr lang="en-US" altLang="zh-CN" sz="3000" dirty="0">
                <a:latin typeface="宋体" panose="02010600030101010101" pitchFamily="2" charset="-122"/>
                <a:ea typeface="宋体" panose="02010600030101010101" pitchFamily="2" charset="-122"/>
              </a:rPr>
              <a:t>IS-A</a:t>
            </a: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关系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000" dirty="0">
                <a:latin typeface="宋体" panose="02010600030101010101" pitchFamily="2" charset="-122"/>
                <a:ea typeface="宋体" panose="02010600030101010101" pitchFamily="2" charset="-122"/>
              </a:rPr>
              <a:t>提高程序的可重用性</a:t>
            </a:r>
            <a:endParaRPr lang="zh-CN" altLang="en-US" sz="3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5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派生类</a:t>
            </a:r>
            <a:r>
              <a:rPr lang="zh-CN" altLang="en-US" sz="2200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重用基类类的代码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可提高程序开发效率。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派生类的定义通常基于设计完善、并经严格测试的基类，从而使程序设计工作建立在一个可靠的基础上，有助于高效地开发出可靠性较高的软件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5000"/>
              </a:lnSpc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这种重用是一种灵活的重用方式：子类在继承父类代码的基础上，可根据自己的特性进行调整。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5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定义：“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继承类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或“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派生类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”</a:t>
            </a:r>
            <a:b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中除了自己定义的成员之外，还自动包括了类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中定义的数据成员与成员函数，这些自动继承下来的成员称为类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继承成员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55000"/>
              </a:lnSpc>
            </a:pPr>
            <a:endParaRPr lang="en-US" altLang="zh-CN" sz="2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C++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中的继承关系图解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1359218"/>
            <a:ext cx="10952922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7" name="_s3079"/>
          <p:cNvSpPr>
            <a:spLocks noChangeArrowheads="1"/>
          </p:cNvSpPr>
          <p:nvPr/>
        </p:nvSpPr>
        <p:spPr bwMode="auto">
          <a:xfrm>
            <a:off x="4701518" y="1786076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ngsuhChe" panose="02030609000101010101" pitchFamily="49" charset="-127"/>
              </a:rPr>
              <a:t>A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9" name="_s3079"/>
          <p:cNvSpPr>
            <a:spLocks noChangeArrowheads="1"/>
          </p:cNvSpPr>
          <p:nvPr/>
        </p:nvSpPr>
        <p:spPr bwMode="auto">
          <a:xfrm>
            <a:off x="2390293" y="3314608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C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0" name="_s3079"/>
          <p:cNvSpPr>
            <a:spLocks noChangeArrowheads="1"/>
          </p:cNvSpPr>
          <p:nvPr/>
        </p:nvSpPr>
        <p:spPr bwMode="auto">
          <a:xfrm>
            <a:off x="719509" y="3326129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B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1" name="_s3079"/>
          <p:cNvSpPr>
            <a:spLocks noChangeArrowheads="1"/>
          </p:cNvSpPr>
          <p:nvPr/>
        </p:nvSpPr>
        <p:spPr bwMode="auto">
          <a:xfrm>
            <a:off x="1589364" y="1938476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ngsuhChe" panose="02030609000101010101" pitchFamily="49" charset="-127"/>
              </a:rPr>
              <a:t>A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2" name="_s3079"/>
          <p:cNvSpPr>
            <a:spLocks noChangeArrowheads="1"/>
          </p:cNvSpPr>
          <p:nvPr/>
        </p:nvSpPr>
        <p:spPr bwMode="auto">
          <a:xfrm>
            <a:off x="6314127" y="1786076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B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3" name="_s3079"/>
          <p:cNvSpPr>
            <a:spLocks noChangeArrowheads="1"/>
          </p:cNvSpPr>
          <p:nvPr/>
        </p:nvSpPr>
        <p:spPr bwMode="auto">
          <a:xfrm>
            <a:off x="5497961" y="3232309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C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4" name="_s3079"/>
          <p:cNvSpPr>
            <a:spLocks noChangeArrowheads="1"/>
          </p:cNvSpPr>
          <p:nvPr/>
        </p:nvSpPr>
        <p:spPr bwMode="auto">
          <a:xfrm>
            <a:off x="8605629" y="3232307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B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5" name="_s3079"/>
          <p:cNvSpPr>
            <a:spLocks noChangeArrowheads="1"/>
          </p:cNvSpPr>
          <p:nvPr/>
        </p:nvSpPr>
        <p:spPr bwMode="auto">
          <a:xfrm>
            <a:off x="9416513" y="4731371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D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6" name="_s3079"/>
          <p:cNvSpPr>
            <a:spLocks noChangeArrowheads="1"/>
          </p:cNvSpPr>
          <p:nvPr/>
        </p:nvSpPr>
        <p:spPr bwMode="auto">
          <a:xfrm>
            <a:off x="9371107" y="1825907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GungsuhChe" panose="02030609000101010101" pitchFamily="49" charset="-127"/>
              </a:rPr>
              <a:t>A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7" name="_s3079"/>
          <p:cNvSpPr>
            <a:spLocks noChangeArrowheads="1"/>
          </p:cNvSpPr>
          <p:nvPr/>
        </p:nvSpPr>
        <p:spPr bwMode="auto">
          <a:xfrm>
            <a:off x="10223274" y="3232308"/>
            <a:ext cx="598039" cy="73723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/>
          <a:lstStyle>
            <a:lvl1pPr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829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7130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4942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3323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895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467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7039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61155" defTabSz="75120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7512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GungsuhChe" panose="02030609000101010101" pitchFamily="49" charset="-127"/>
              </a:rPr>
              <a:t>C</a:t>
            </a:r>
            <a:endParaRPr kumimoji="0" lang="en-US" altLang="zh-CN" sz="32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GungsuhChe" panose="02030609000101010101" pitchFamily="49" charset="-127"/>
            </a:endParaRPr>
          </a:p>
        </p:txBody>
      </p:sp>
      <p:sp>
        <p:nvSpPr>
          <p:cNvPr id="19" name="箭头: 右 18"/>
          <p:cNvSpPr/>
          <p:nvPr/>
        </p:nvSpPr>
        <p:spPr>
          <a:xfrm rot="18567920">
            <a:off x="1103561" y="2872768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 rot="13589638">
            <a:off x="2019148" y="2893117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 rot="18567920">
            <a:off x="5925681" y="2761063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 rot="14139967">
            <a:off x="4883481" y="2776438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/>
          <p:cNvSpPr/>
          <p:nvPr/>
        </p:nvSpPr>
        <p:spPr>
          <a:xfrm rot="18707139">
            <a:off x="8809030" y="2776438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/>
          <p:cNvSpPr/>
          <p:nvPr/>
        </p:nvSpPr>
        <p:spPr>
          <a:xfrm rot="18567920">
            <a:off x="9754171" y="4278009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/>
          <p:cNvSpPr/>
          <p:nvPr/>
        </p:nvSpPr>
        <p:spPr>
          <a:xfrm rot="14139967">
            <a:off x="9798483" y="2785592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/>
          <p:cNvSpPr/>
          <p:nvPr/>
        </p:nvSpPr>
        <p:spPr>
          <a:xfrm rot="14139967">
            <a:off x="8922839" y="4250831"/>
            <a:ext cx="717700" cy="215608"/>
          </a:xfrm>
          <a:prstGeom prst="rightArrow">
            <a:avLst>
              <a:gd name="adj1" fmla="val 50000"/>
              <a:gd name="adj2" fmla="val 98751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73910" y="501053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一个派生类只有一个直接基类</a:t>
            </a:r>
            <a:endParaRPr lang="zh-CN" altLang="en-US" b="1" dirty="0"/>
          </a:p>
        </p:txBody>
      </p:sp>
      <p:sp>
        <p:nvSpPr>
          <p:cNvPr id="32" name="文本框 31"/>
          <p:cNvSpPr txBox="1"/>
          <p:nvPr/>
        </p:nvSpPr>
        <p:spPr>
          <a:xfrm>
            <a:off x="3857987" y="501053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一个派生类具有两个及以上直接基类</a:t>
            </a:r>
            <a:endParaRPr lang="zh-CN" altLang="en-US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8163439" y="5814605"/>
            <a:ext cx="3899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多重继承的一种特殊形式：派生类两次或两次以上重复继承某个祖先类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352550" y="5663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单重继承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4788</Words>
  <Application>WPS 演示</Application>
  <PresentationFormat>宽屏</PresentationFormat>
  <Paragraphs>467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Times New Roman</vt:lpstr>
      <vt:lpstr>GungsuhChe</vt:lpstr>
      <vt:lpstr>Malgun Gothic</vt:lpstr>
      <vt:lpstr>等线</vt:lpstr>
      <vt:lpstr>Arial Unicode MS</vt:lpstr>
      <vt:lpstr>等线 Light</vt:lpstr>
      <vt:lpstr>Tahoma</vt:lpstr>
      <vt:lpstr>Consolas</vt:lpstr>
      <vt:lpstr>楷体_GB2312</vt:lpstr>
      <vt:lpstr>新宋体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The dream of blue sea</cp:lastModifiedBy>
  <cp:revision>372</cp:revision>
  <dcterms:created xsi:type="dcterms:W3CDTF">2016-11-24T09:20:00Z</dcterms:created>
  <dcterms:modified xsi:type="dcterms:W3CDTF">2022-04-15T01:25:06Z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7E38F6AF0AEB4547AE4ACB4243E3DBEC</vt:lpwstr>
  </property>
</Properties>
</file>