
<file path=[Content_Types].xml><?xml version="1.0" encoding="utf-8"?>
<Types xmlns="http://schemas.openxmlformats.org/package/2006/content-types">
  <Default Extension="jpeg" ContentType="image/jpeg"/>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574" r:id="rId6"/>
    <p:sldId id="260" r:id="rId7"/>
    <p:sldId id="261" r:id="rId8"/>
    <p:sldId id="262" r:id="rId9"/>
    <p:sldId id="263" r:id="rId10"/>
    <p:sldId id="267" r:id="rId11"/>
    <p:sldId id="264" r:id="rId12"/>
    <p:sldId id="265" r:id="rId13"/>
    <p:sldId id="266" r:id="rId14"/>
    <p:sldId id="575" r:id="rId15"/>
    <p:sldId id="268" r:id="rId16"/>
    <p:sldId id="269" r:id="rId17"/>
    <p:sldId id="270" r:id="rId18"/>
    <p:sldId id="576" r:id="rId19"/>
    <p:sldId id="271" r:id="rId20"/>
    <p:sldId id="272" r:id="rId21"/>
    <p:sldId id="273" r:id="rId22"/>
    <p:sldId id="536" r:id="rId23"/>
    <p:sldId id="535" r:id="rId24"/>
    <p:sldId id="537" r:id="rId25"/>
    <p:sldId id="538" r:id="rId26"/>
    <p:sldId id="539" r:id="rId27"/>
    <p:sldId id="540" r:id="rId28"/>
    <p:sldId id="541" r:id="rId29"/>
    <p:sldId id="542" r:id="rId30"/>
    <p:sldId id="543" r:id="rId31"/>
    <p:sldId id="544" r:id="rId32"/>
    <p:sldId id="545" r:id="rId33"/>
    <p:sldId id="546" r:id="rId34"/>
    <p:sldId id="547" r:id="rId35"/>
    <p:sldId id="548" r:id="rId36"/>
    <p:sldId id="549" r:id="rId37"/>
    <p:sldId id="550" r:id="rId38"/>
    <p:sldId id="551" r:id="rId39"/>
    <p:sldId id="552" r:id="rId40"/>
    <p:sldId id="554" r:id="rId41"/>
    <p:sldId id="553" r:id="rId42"/>
    <p:sldId id="555" r:id="rId43"/>
    <p:sldId id="556" r:id="rId44"/>
    <p:sldId id="558" r:id="rId45"/>
    <p:sldId id="559" r:id="rId46"/>
    <p:sldId id="560" r:id="rId47"/>
    <p:sldId id="561" r:id="rId48"/>
    <p:sldId id="562" r:id="rId49"/>
    <p:sldId id="564" r:id="rId50"/>
    <p:sldId id="565" r:id="rId51"/>
    <p:sldId id="566" r:id="rId52"/>
    <p:sldId id="567" r:id="rId53"/>
    <p:sldId id="568" r:id="rId54"/>
    <p:sldId id="569" r:id="rId55"/>
    <p:sldId id="570" r:id="rId56"/>
    <p:sldId id="571" r:id="rId57"/>
    <p:sldId id="577" r:id="rId58"/>
    <p:sldId id="572" r:id="rId59"/>
    <p:sldId id="578" r:id="rId60"/>
    <p:sldId id="573"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723"/>
    <a:srgbClr val="00B050"/>
    <a:srgbClr val="FF5D5D"/>
    <a:srgbClr val="C00000"/>
    <a:srgbClr val="CC3300"/>
    <a:srgbClr val="3A6695"/>
    <a:srgbClr val="9CC5FD"/>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5780" autoAdjust="0"/>
  </p:normalViewPr>
  <p:slideViewPr>
    <p:cSldViewPr snapToGrid="0">
      <p:cViewPr varScale="1">
        <p:scale>
          <a:sx n="108" d="100"/>
          <a:sy n="108" d="100"/>
        </p:scale>
        <p:origin x="168" y="150"/>
      </p:cViewPr>
      <p:guideLst>
        <p:guide orient="horz" pos="2160"/>
        <p:guide pos="3828"/>
      </p:guideLst>
    </p:cSldViewPr>
  </p:slideViewPr>
  <p:outlineViewPr>
    <p:cViewPr>
      <p:scale>
        <a:sx n="33" d="100"/>
        <a:sy n="33" d="100"/>
      </p:scale>
      <p:origin x="0" y="0"/>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命名空间</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算数或运算</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注意是十六进制</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94536CA-A6C4-4358-AF93-5CCBD70D248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6.GIF"/><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t="21604" b="46967"/>
          <a:stretch>
            <a:fillRect/>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223683" y="2729511"/>
            <a:ext cx="9744635" cy="1015663"/>
          </a:xfrm>
          <a:prstGeom prst="rect">
            <a:avLst/>
          </a:prstGeom>
          <a:noFill/>
        </p:spPr>
        <p:txBody>
          <a:bodyPr wrap="square" rtlCol="0">
            <a:spAutoFit/>
          </a:bodyPr>
          <a:lstStyle/>
          <a:p>
            <a:pPr algn="ctr"/>
            <a:r>
              <a:rPr lang="en-US" altLang="zh-CN" sz="6000" b="1" dirty="0">
                <a:solidFill>
                  <a:schemeClr val="bg1">
                    <a:lumMod val="95000"/>
                  </a:schemeClr>
                </a:solidFill>
                <a:latin typeface="微软雅黑" panose="020B0503020204020204" pitchFamily="34" charset="-122"/>
                <a:ea typeface="微软雅黑" panose="020B0503020204020204" pitchFamily="34" charset="-122"/>
              </a:rPr>
              <a:t>C++</a:t>
            </a:r>
            <a:r>
              <a:rPr lang="zh-CN" altLang="en-US" sz="6000" b="1" dirty="0">
                <a:solidFill>
                  <a:schemeClr val="bg1">
                    <a:lumMod val="95000"/>
                  </a:schemeClr>
                </a:solidFill>
                <a:latin typeface="微软雅黑" panose="020B0503020204020204" pitchFamily="34" charset="-122"/>
                <a:ea typeface="微软雅黑" panose="020B0503020204020204" pitchFamily="34" charset="-122"/>
              </a:rPr>
              <a:t>语言</a:t>
            </a:r>
            <a:r>
              <a:rPr lang="en-US" altLang="zh-CN" sz="6000" b="1" dirty="0">
                <a:solidFill>
                  <a:schemeClr val="bg1">
                    <a:lumMod val="95000"/>
                  </a:schemeClr>
                </a:solidFill>
                <a:latin typeface="微软雅黑" panose="020B0503020204020204" pitchFamily="34" charset="-122"/>
                <a:ea typeface="微软雅黑" panose="020B0503020204020204" pitchFamily="34" charset="-122"/>
              </a:rPr>
              <a:t>IO</a:t>
            </a:r>
            <a:r>
              <a:rPr lang="zh-CN" altLang="en-US" sz="6000" b="1" dirty="0">
                <a:solidFill>
                  <a:schemeClr val="bg1">
                    <a:lumMod val="95000"/>
                  </a:schemeClr>
                </a:solidFill>
                <a:latin typeface="微软雅黑" panose="020B0503020204020204" pitchFamily="34" charset="-122"/>
                <a:ea typeface="微软雅黑" panose="020B0503020204020204" pitchFamily="34" charset="-122"/>
              </a:rPr>
              <a:t>文件操作</a:t>
            </a:r>
            <a:endParaRPr lang="zh-CN" altLang="en-US" sz="6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中山大学计算机学院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TextBox 6"/>
          <p:cNvSpPr txBox="1"/>
          <p:nvPr/>
        </p:nvSpPr>
        <p:spPr>
          <a:xfrm>
            <a:off x="2615900" y="5607433"/>
            <a:ext cx="1723500"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14723"/>
                </a:solidFill>
                <a:latin typeface="微软雅黑" panose="020B0503020204020204" pitchFamily="34" charset="-122"/>
                <a:ea typeface="微软雅黑" panose="020B0503020204020204" pitchFamily="34" charset="-122"/>
              </a:rPr>
              <a:t>主讲人</a:t>
            </a:r>
            <a:r>
              <a:rPr lang="zh-CN" altLang="en-US" dirty="0">
                <a:solidFill>
                  <a:srgbClr val="014723"/>
                </a:solidFill>
                <a:latin typeface="微软雅黑" panose="020B0503020204020204" pitchFamily="34" charset="-122"/>
                <a:ea typeface="微软雅黑" panose="020B0503020204020204" pitchFamily="34" charset="-122"/>
              </a:rPr>
              <a:t>：姓名</a:t>
            </a:r>
            <a:endParaRPr lang="zh-CN" altLang="en-US" dirty="0">
              <a:solidFill>
                <a:srgbClr val="014723"/>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7772400" y="5607433"/>
            <a:ext cx="2837587" cy="400085"/>
          </a:xfrm>
          <a:prstGeom prst="rect">
            <a:avLst/>
          </a:prstGeom>
          <a:noFill/>
        </p:spPr>
        <p:txBody>
          <a:bodyPr wrap="none" lIns="91416" tIns="45708" rIns="91416" bIns="45708" rtlCol="0">
            <a:spAutoFit/>
          </a:bodyPr>
          <a:lstStyle/>
          <a:p>
            <a:pPr algn="ctr"/>
            <a:r>
              <a:rPr lang="zh-CN" altLang="en-US" sz="2000" b="1" dirty="0">
                <a:solidFill>
                  <a:srgbClr val="014723"/>
                </a:solidFill>
                <a:latin typeface="微软雅黑" panose="020B0503020204020204" pitchFamily="34" charset="-122"/>
                <a:ea typeface="微软雅黑" panose="020B0503020204020204" pitchFamily="34" charset="-122"/>
              </a:rPr>
              <a:t>中山大学</a:t>
            </a:r>
            <a:r>
              <a:rPr lang="en-US" altLang="zh-CN" sz="2000" b="1" dirty="0">
                <a:solidFill>
                  <a:srgbClr val="014723"/>
                </a:solidFill>
                <a:latin typeface="微软雅黑" panose="020B0503020204020204" pitchFamily="34" charset="-122"/>
                <a:ea typeface="微软雅黑" panose="020B0503020204020204" pitchFamily="34" charset="-122"/>
              </a:rPr>
              <a:t>MOOC</a:t>
            </a:r>
            <a:r>
              <a:rPr lang="zh-CN" altLang="en-US" sz="2000" b="1" dirty="0">
                <a:solidFill>
                  <a:srgbClr val="014723"/>
                </a:solidFill>
                <a:latin typeface="微软雅黑" panose="020B0503020204020204" pitchFamily="34" charset="-122"/>
                <a:ea typeface="微软雅黑" panose="020B0503020204020204" pitchFamily="34" charset="-122"/>
              </a:rPr>
              <a:t>课程组</a:t>
            </a:r>
            <a:endParaRPr lang="zh-CN" altLang="en-US" sz="2000" dirty="0">
              <a:solidFill>
                <a:srgbClr val="014723"/>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t="21200" r="2284" b="11992"/>
          <a:stretch>
            <a:fillRect/>
          </a:stretch>
        </p:blipFill>
        <p:spPr>
          <a:xfrm>
            <a:off x="4339400" y="923192"/>
            <a:ext cx="3433000" cy="10726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1000"/>
                            </p:stCondLst>
                            <p:childTnLst>
                              <p:par>
                                <p:cTn id="9" presetID="50" presetClass="entr" presetSubtype="0" decel="100000" fill="hold" grpId="0" nodeType="afterEffect">
                                  <p:stCondLst>
                                    <p:cond delay="0"/>
                                  </p:stCondLst>
                                  <p:iterate type="lt">
                                    <p:tmPct val="10000"/>
                                  </p:iterate>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strVal val="#ppt_w+.3"/>
                                          </p:val>
                                        </p:tav>
                                        <p:tav tm="100000">
                                          <p:val>
                                            <p:strVal val="#ppt_w"/>
                                          </p:val>
                                        </p:tav>
                                      </p:tavLst>
                                    </p:anim>
                                    <p:anim calcmode="lin" valueType="num">
                                      <p:cBhvr>
                                        <p:cTn id="12" dur="1000" fill="hold"/>
                                        <p:tgtEl>
                                          <p:spTgt spid="15"/>
                                        </p:tgtEl>
                                        <p:attrNameLst>
                                          <p:attrName>ppt_h</p:attrName>
                                        </p:attrNameLst>
                                      </p:cBhvr>
                                      <p:tavLst>
                                        <p:tav tm="0">
                                          <p:val>
                                            <p:strVal val="#ppt_h"/>
                                          </p:val>
                                        </p:tav>
                                        <p:tav tm="100000">
                                          <p:val>
                                            <p:strVal val="#ppt_h"/>
                                          </p:val>
                                        </p:tav>
                                      </p:tavLst>
                                    </p:anim>
                                    <p:animEffect transition="in" filter="fade">
                                      <p:cBhvr>
                                        <p:cTn id="13" dur="1000"/>
                                        <p:tgtEl>
                                          <p:spTgt spid="15"/>
                                        </p:tgtEl>
                                      </p:cBhvr>
                                    </p:animEffect>
                                  </p:childTnLst>
                                </p:cTn>
                              </p:par>
                            </p:childTnLst>
                          </p:cTn>
                        </p:par>
                        <p:par>
                          <p:cTn id="14" fill="hold">
                            <p:stCondLst>
                              <p:cond delay="2750"/>
                            </p:stCondLst>
                            <p:childTnLst>
                              <p:par>
                                <p:cTn id="15" presetID="8" presetClass="entr" presetSubtype="32" fill="hold" grpId="0" nodeType="afterEffect">
                                  <p:stCondLst>
                                    <p:cond delay="0"/>
                                  </p:stCondLst>
                                  <p:iterate type="lt">
                                    <p:tmPct val="10000"/>
                                  </p:iterate>
                                  <p:childTnLst>
                                    <p:set>
                                      <p:cBhvr>
                                        <p:cTn id="16" dur="1" fill="hold">
                                          <p:stCondLst>
                                            <p:cond delay="0"/>
                                          </p:stCondLst>
                                        </p:cTn>
                                        <p:tgtEl>
                                          <p:spTgt spid="16"/>
                                        </p:tgtEl>
                                        <p:attrNameLst>
                                          <p:attrName>style.visibility</p:attrName>
                                        </p:attrNameLst>
                                      </p:cBhvr>
                                      <p:to>
                                        <p:strVal val="visible"/>
                                      </p:to>
                                    </p:set>
                                    <p:animEffect transition="in" filter="diamond(out)">
                                      <p:cBhvr>
                                        <p:cTn id="17" dur="1000"/>
                                        <p:tgtEl>
                                          <p:spTgt spid="16"/>
                                        </p:tgtEl>
                                      </p:cBhvr>
                                    </p:animEffect>
                                  </p:childTnLst>
                                </p:cTn>
                              </p:par>
                            </p:childTnLst>
                          </p:cTn>
                        </p:par>
                        <p:par>
                          <p:cTn id="18" fill="hold">
                            <p:stCondLst>
                              <p:cond delay="455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p:stCondLst>
                              <p:cond delay="505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的基本概念</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4" name="文本框 3"/>
          <p:cNvSpPr txBox="1"/>
          <p:nvPr/>
        </p:nvSpPr>
        <p:spPr>
          <a:xfrm>
            <a:off x="519806" y="1720840"/>
            <a:ext cx="10958686" cy="3785652"/>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t>缓冲区</a:t>
            </a:r>
            <a:r>
              <a:rPr lang="zh-CN" altLang="en-US" sz="2400" dirty="0"/>
              <a:t>的作用？</a:t>
            </a:r>
            <a:endParaRPr lang="en-US" altLang="zh-CN" sz="2400" dirty="0"/>
          </a:p>
          <a:p>
            <a:pPr marL="285750" indent="-285750">
              <a:buFont typeface="Arial" panose="020B0604020202020204" pitchFamily="34" charset="0"/>
              <a:buChar char="•"/>
            </a:pPr>
            <a:r>
              <a:rPr lang="zh-CN" altLang="en-US" sz="2400" dirty="0"/>
              <a:t>从命令行向程序输入数据时，实际上是输入到缓冲区里</a:t>
            </a:r>
            <a:endParaRPr lang="en-US" altLang="zh-CN" sz="2400" dirty="0"/>
          </a:p>
          <a:p>
            <a:pPr marL="285750" indent="-285750">
              <a:buFont typeface="Arial" panose="020B0604020202020204" pitchFamily="34" charset="0"/>
              <a:buChar char="•"/>
            </a:pPr>
            <a:r>
              <a:rPr lang="zh-CN" altLang="en-US" sz="2400" dirty="0"/>
              <a:t>一旦按</a:t>
            </a:r>
            <a:r>
              <a:rPr lang="en-US" altLang="zh-CN" sz="2400" dirty="0"/>
              <a:t>Enter</a:t>
            </a:r>
            <a:r>
              <a:rPr lang="zh-CN" altLang="en-US" sz="2400" dirty="0"/>
              <a:t>回车键，缓冲区里的数据才流入程序</a:t>
            </a:r>
            <a:endParaRPr lang="en-US" altLang="zh-CN" sz="2400" dirty="0"/>
          </a:p>
          <a:p>
            <a:pPr marL="285750" indent="-285750">
              <a:buFont typeface="Arial" panose="020B0604020202020204" pitchFamily="34" charset="0"/>
              <a:buChar char="•"/>
            </a:pPr>
            <a:r>
              <a:rPr lang="zh-CN" altLang="en-US" sz="2400" dirty="0"/>
              <a:t>在按回车键之前，我们可以修改缓冲区（即当前行）的数据</a:t>
            </a:r>
            <a:endParaRPr lang="en-US" altLang="zh-CN" sz="2400" dirty="0"/>
          </a:p>
          <a:p>
            <a:pPr marL="285750" indent="-285750">
              <a:buFont typeface="Arial" panose="020B0604020202020204" pitchFamily="34" charset="0"/>
              <a:buChar char="•"/>
            </a:pPr>
            <a:r>
              <a:rPr lang="zh-CN" altLang="en-US" sz="2400" dirty="0"/>
              <a:t>但一旦按回车键后，我们就不能修改当前行数据了</a:t>
            </a:r>
            <a:endParaRPr lang="en-US" altLang="zh-CN" sz="2400" dirty="0"/>
          </a:p>
          <a:p>
            <a:pPr marL="285750" indent="-285750">
              <a:buFont typeface="Arial" panose="020B0604020202020204" pitchFamily="34" charset="0"/>
              <a:buChar char="•"/>
            </a:pPr>
            <a:r>
              <a:rPr lang="zh-CN" altLang="en-US" sz="2400" dirty="0"/>
              <a:t>程序输出时，同样是输出到缓冲区里</a:t>
            </a:r>
            <a:endParaRPr lang="en-US" altLang="zh-CN" sz="2400" dirty="0"/>
          </a:p>
          <a:p>
            <a:pPr marL="285750" indent="-285750">
              <a:buFont typeface="Arial" panose="020B0604020202020204" pitchFamily="34" charset="0"/>
              <a:buChar char="•"/>
            </a:pPr>
            <a:r>
              <a:rPr lang="zh-CN" altLang="en-US" sz="2400" dirty="0"/>
              <a:t>当缓冲区满了，或者用户手动刷新缓冲区（</a:t>
            </a:r>
            <a:r>
              <a:rPr lang="en-US" altLang="zh-CN" sz="2400" dirty="0"/>
              <a:t>C</a:t>
            </a:r>
            <a:r>
              <a:rPr lang="zh-CN" altLang="en-US" sz="2400" dirty="0"/>
              <a:t>语言中的</a:t>
            </a:r>
            <a:r>
              <a:rPr lang="en-US" altLang="zh-CN" sz="2400" b="1" dirty="0"/>
              <a:t>flush(</a:t>
            </a:r>
            <a:r>
              <a:rPr lang="en-US" altLang="zh-CN" sz="2400" b="1" dirty="0" err="1"/>
              <a:t>stdout</a:t>
            </a:r>
            <a:r>
              <a:rPr lang="en-US" altLang="zh-CN" sz="2400" b="1" dirty="0"/>
              <a:t>)</a:t>
            </a:r>
            <a:r>
              <a:rPr lang="zh-CN" altLang="en-US" sz="2400" dirty="0"/>
              <a:t>），缓冲区里的数据才流出去（比如显示在屏幕上）</a:t>
            </a:r>
            <a:endParaRPr lang="en-US" altLang="zh-CN" sz="2400" dirty="0"/>
          </a:p>
          <a:p>
            <a:pPr marL="285750" indent="-285750">
              <a:buFont typeface="Arial" panose="020B0604020202020204" pitchFamily="34" charset="0"/>
              <a:buChar char="•"/>
            </a:pPr>
            <a:r>
              <a:rPr lang="zh-CN" altLang="en-US" sz="2400" dirty="0"/>
              <a:t>示例程序</a:t>
            </a:r>
            <a:endParaRPr lang="en-US" altLang="zh-CN" sz="2400" dirty="0"/>
          </a:p>
          <a:p>
            <a:pPr marL="285750" indent="-285750">
              <a:buFont typeface="Arial" panose="020B0604020202020204" pitchFamily="34" charset="0"/>
              <a:buChar char="•"/>
            </a:pPr>
            <a:r>
              <a:rPr lang="zh-CN" altLang="en-US" sz="2400" dirty="0"/>
              <a:t>有时候，程序非正常结束时，在缓冲区里的数据未能输出而会丢失</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的基本概念</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4" name="文本框 3"/>
          <p:cNvSpPr txBox="1"/>
          <p:nvPr/>
        </p:nvSpPr>
        <p:spPr>
          <a:xfrm>
            <a:off x="519806" y="1720840"/>
            <a:ext cx="10958686" cy="304698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事实上，在</a:t>
            </a:r>
            <a:r>
              <a:rPr lang="en-US" altLang="zh-CN" sz="2400" dirty="0"/>
              <a:t>Linux</a:t>
            </a:r>
            <a:r>
              <a:rPr lang="zh-CN" altLang="en-US" sz="2400" dirty="0"/>
              <a:t>中程序一般存在三个流：</a:t>
            </a:r>
            <a:r>
              <a:rPr lang="zh-CN" altLang="en-US" sz="2400" b="1" dirty="0"/>
              <a:t>输入流（</a:t>
            </a:r>
            <a:r>
              <a:rPr lang="en-US" altLang="zh-CN" sz="2400" b="1" dirty="0"/>
              <a:t>stdin</a:t>
            </a:r>
            <a:r>
              <a:rPr lang="zh-CN" altLang="en-US" sz="2400" b="1" dirty="0"/>
              <a:t>）</a:t>
            </a:r>
            <a:r>
              <a:rPr lang="zh-CN" altLang="en-US" sz="2400" dirty="0"/>
              <a:t>、</a:t>
            </a:r>
            <a:r>
              <a:rPr lang="zh-CN" altLang="en-US" sz="2400" b="1" dirty="0"/>
              <a:t>输出流（</a:t>
            </a:r>
            <a:r>
              <a:rPr lang="en-US" altLang="zh-CN" sz="2400" b="1" dirty="0" err="1"/>
              <a:t>stdout</a:t>
            </a:r>
            <a:r>
              <a:rPr lang="zh-CN" altLang="en-US" sz="2400" b="1" dirty="0"/>
              <a:t>）</a:t>
            </a:r>
            <a:r>
              <a:rPr lang="zh-CN" altLang="en-US" sz="2400" dirty="0"/>
              <a:t>、</a:t>
            </a:r>
            <a:r>
              <a:rPr lang="zh-CN" altLang="en-US" sz="2400" b="1" dirty="0"/>
              <a:t>错误流（</a:t>
            </a:r>
            <a:r>
              <a:rPr lang="en-US" altLang="zh-CN" sz="2400" b="1" dirty="0"/>
              <a:t>stderr</a:t>
            </a:r>
            <a:r>
              <a:rPr lang="zh-CN" altLang="en-US" sz="2400" b="1" dirty="0"/>
              <a:t>）</a:t>
            </a:r>
            <a:endParaRPr lang="en-US" altLang="zh-CN" sz="2400" b="1" dirty="0"/>
          </a:p>
          <a:p>
            <a:pPr marL="285750" indent="-285750">
              <a:buFont typeface="Arial" panose="020B0604020202020204" pitchFamily="34" charset="0"/>
              <a:buChar char="•"/>
            </a:pPr>
            <a:r>
              <a:rPr lang="zh-CN" altLang="en-US" sz="2400" dirty="0"/>
              <a:t>输入流和输出流有缓冲区</a:t>
            </a:r>
            <a:endParaRPr lang="en-US" altLang="zh-CN" sz="2400" dirty="0"/>
          </a:p>
          <a:p>
            <a:pPr marL="285750" indent="-285750">
              <a:buFont typeface="Arial" panose="020B0604020202020204" pitchFamily="34" charset="0"/>
              <a:buChar char="•"/>
            </a:pPr>
            <a:r>
              <a:rPr lang="zh-CN" altLang="en-US" sz="2400" dirty="0"/>
              <a:t>错误流是特殊的输出流，专门输出错误信息</a:t>
            </a:r>
            <a:endParaRPr lang="en-US" altLang="zh-CN" sz="2400" dirty="0"/>
          </a:p>
          <a:p>
            <a:pPr marL="285750" indent="-285750">
              <a:buFont typeface="Arial" panose="020B0604020202020204" pitchFamily="34" charset="0"/>
              <a:buChar char="•"/>
            </a:pPr>
            <a:r>
              <a:rPr lang="zh-CN" altLang="en-US" sz="2400" dirty="0"/>
              <a:t>错误流没有缓冲区，即一有数据立刻输出，避免前面提到的程序非正常结束时的缓冲数据丢失</a:t>
            </a:r>
            <a:endParaRPr lang="en-US" altLang="zh-CN" sz="2400" dirty="0"/>
          </a:p>
          <a:p>
            <a:pPr marL="285750" indent="-285750">
              <a:buFont typeface="Arial" panose="020B0604020202020204" pitchFamily="34" charset="0"/>
              <a:buChar char="•"/>
            </a:pPr>
            <a:r>
              <a:rPr lang="zh-CN" altLang="en-US" sz="2400" dirty="0"/>
              <a:t>输入流默认来自于标准输入（键盘）</a:t>
            </a:r>
            <a:endParaRPr lang="en-US" altLang="zh-CN" sz="2400" dirty="0"/>
          </a:p>
          <a:p>
            <a:pPr marL="285750" indent="-285750">
              <a:buFont typeface="Arial" panose="020B0604020202020204" pitchFamily="34" charset="0"/>
              <a:buChar char="•"/>
            </a:pPr>
            <a:r>
              <a:rPr lang="zh-CN" altLang="en-US" sz="2400" dirty="0"/>
              <a:t>输出流和错误流默认流向标准输出（屏幕）</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1556426" y="1998319"/>
            <a:ext cx="5261917" cy="286136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I/O</a:t>
            </a:r>
            <a:r>
              <a:rPr lang="zh-CN" altLang="en-US" sz="2000" b="1" dirty="0"/>
              <a:t>的基本概念</a:t>
            </a:r>
            <a:endParaRPr lang="zh-CN" altLang="en-US" sz="2000" b="1" dirty="0"/>
          </a:p>
        </p:txBody>
      </p:sp>
      <p:sp>
        <p:nvSpPr>
          <p:cNvPr id="60" name="圆角矩形 59"/>
          <p:cNvSpPr/>
          <p:nvPr/>
        </p:nvSpPr>
        <p:spPr>
          <a:xfrm>
            <a:off x="6746944" y="2172502"/>
            <a:ext cx="3476556" cy="577144"/>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a:t>
            </a:r>
            <a:r>
              <a:rPr lang="zh-CN" altLang="en-US" sz="2000" b="1" dirty="0"/>
              <a:t>与</a:t>
            </a:r>
            <a:r>
              <a:rPr lang="en-US" altLang="zh-CN" sz="2000" b="1" dirty="0"/>
              <a:t>C++</a:t>
            </a:r>
            <a:r>
              <a:rPr lang="zh-CN" altLang="en-US" sz="2000" b="1" dirty="0"/>
              <a:t>的</a:t>
            </a:r>
            <a:r>
              <a:rPr lang="en-US" altLang="zh-CN" sz="2000" b="1" dirty="0"/>
              <a:t>I/O</a:t>
            </a:r>
            <a:r>
              <a:rPr lang="zh-CN" altLang="en-US" sz="2000" b="1" dirty="0"/>
              <a:t>特点</a:t>
            </a:r>
            <a:endParaRPr lang="zh-CN" altLang="en-US" sz="2000" b="1" dirty="0"/>
          </a:p>
        </p:txBody>
      </p:sp>
      <p:sp>
        <p:nvSpPr>
          <p:cNvPr id="61" name="圆角矩形 60"/>
          <p:cNvSpPr/>
          <p:nvPr/>
        </p:nvSpPr>
        <p:spPr>
          <a:xfrm>
            <a:off x="6746944" y="314042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a:t>
            </a:r>
            <a:r>
              <a:rPr lang="zh-CN" altLang="en-US" sz="2000" b="1" dirty="0"/>
              <a:t>文件</a:t>
            </a:r>
            <a:r>
              <a:rPr lang="en-US" altLang="zh-CN" sz="2000" b="1" dirty="0"/>
              <a:t>I/O</a:t>
            </a:r>
            <a:r>
              <a:rPr lang="zh-CN" altLang="en-US" sz="2000" b="1" dirty="0"/>
              <a:t>的方法</a:t>
            </a:r>
            <a:endParaRPr lang="zh-CN" altLang="en-US" sz="2000" b="1" dirty="0"/>
          </a:p>
        </p:txBody>
      </p:sp>
      <p:sp>
        <p:nvSpPr>
          <p:cNvPr id="62" name="圆角矩形 61"/>
          <p:cNvSpPr/>
          <p:nvPr/>
        </p:nvSpPr>
        <p:spPr>
          <a:xfrm>
            <a:off x="6746944" y="410835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C++20</a:t>
            </a:r>
            <a:r>
              <a:rPr lang="zh-CN" altLang="en-US" sz="2000" b="1" dirty="0"/>
              <a:t>新特性</a:t>
            </a:r>
            <a:endParaRPr lang="zh-CN" altLang="en-US" sz="2000" b="1" dirty="0"/>
          </a:p>
        </p:txBody>
      </p:sp>
      <p:sp>
        <p:nvSpPr>
          <p:cNvPr id="63" name="圆角矩形 62"/>
          <p:cNvSpPr/>
          <p:nvPr/>
        </p:nvSpPr>
        <p:spPr>
          <a:xfrm>
            <a:off x="6746944" y="5076279"/>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总结</a:t>
            </a:r>
            <a:endParaRPr lang="zh-CN" altLang="en-US" sz="2000" b="1" dirty="0"/>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的</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特点</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4" name="文本框 3"/>
          <p:cNvSpPr txBox="1"/>
          <p:nvPr/>
        </p:nvSpPr>
        <p:spPr>
          <a:xfrm>
            <a:off x="519806" y="1720840"/>
            <a:ext cx="10958686" cy="489364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C</a:t>
            </a:r>
            <a:r>
              <a:rPr lang="zh-CN" altLang="en-US" sz="2400" dirty="0"/>
              <a:t>语言中没有输入输出语句</a:t>
            </a:r>
            <a:endParaRPr lang="en-US" altLang="zh-CN" sz="2400" dirty="0"/>
          </a:p>
          <a:p>
            <a:pPr marL="285750" indent="-285750">
              <a:buFont typeface="Arial" panose="020B0604020202020204" pitchFamily="34" charset="0"/>
              <a:buChar char="•"/>
            </a:pPr>
            <a:r>
              <a:rPr lang="zh-CN" altLang="en-US" sz="2400" dirty="0"/>
              <a:t>所有的输入输出功能都用 </a:t>
            </a:r>
            <a:r>
              <a:rPr lang="en-US" altLang="zh-CN" sz="2400" dirty="0"/>
              <a:t>ANSI C</a:t>
            </a:r>
            <a:r>
              <a:rPr lang="zh-CN" altLang="en-US" sz="2400" dirty="0"/>
              <a:t>提供的一组标准库函数来实现。</a:t>
            </a:r>
            <a:endParaRPr lang="en-US" altLang="zh-CN" sz="2400" dirty="0"/>
          </a:p>
          <a:p>
            <a:pPr marL="285750" indent="-285750">
              <a:buFont typeface="Arial" panose="020B0604020202020204" pitchFamily="34" charset="0"/>
              <a:buChar char="•"/>
            </a:pPr>
            <a:r>
              <a:rPr lang="zh-CN" altLang="en-US" sz="2400" dirty="0"/>
              <a:t>结构体</a:t>
            </a:r>
            <a:r>
              <a:rPr lang="en-US" altLang="zh-CN" sz="2400" dirty="0"/>
              <a:t>FILE</a:t>
            </a:r>
            <a:endParaRPr lang="en-US" altLang="zh-CN" sz="2400" dirty="0"/>
          </a:p>
          <a:p>
            <a:pPr marL="285750" indent="-285750">
              <a:buFont typeface="Arial" panose="020B0604020202020204" pitchFamily="34" charset="0"/>
              <a:buChar char="•"/>
            </a:pPr>
            <a:r>
              <a:rPr lang="en-US" altLang="zh-CN" sz="2400" dirty="0" err="1"/>
              <a:t>fopen</a:t>
            </a:r>
            <a:r>
              <a:rPr lang="en-US" altLang="zh-CN" sz="2400" dirty="0"/>
              <a:t> </a:t>
            </a:r>
            <a:r>
              <a:rPr lang="zh-CN" altLang="en-US" sz="2400" dirty="0"/>
              <a:t>打开一个文件</a:t>
            </a:r>
            <a:endParaRPr lang="zh-CN" altLang="en-US" sz="2400" dirty="0"/>
          </a:p>
          <a:p>
            <a:pPr marL="285750" indent="-285750">
              <a:buFont typeface="Arial" panose="020B0604020202020204" pitchFamily="34" charset="0"/>
              <a:buChar char="•"/>
            </a:pPr>
            <a:r>
              <a:rPr lang="en-US" altLang="zh-CN" sz="2400" dirty="0" err="1"/>
              <a:t>fclose</a:t>
            </a:r>
            <a:r>
              <a:rPr lang="en-US" altLang="zh-CN" sz="2400" dirty="0"/>
              <a:t> </a:t>
            </a:r>
            <a:r>
              <a:rPr lang="zh-CN" altLang="en-US" sz="2400" dirty="0"/>
              <a:t>关闭一个文件</a:t>
            </a:r>
            <a:endParaRPr lang="zh-CN" altLang="en-US" sz="2400" dirty="0"/>
          </a:p>
          <a:p>
            <a:pPr marL="285750" indent="-285750">
              <a:buFont typeface="Arial" panose="020B0604020202020204" pitchFamily="34" charset="0"/>
              <a:buChar char="•"/>
            </a:pPr>
            <a:r>
              <a:rPr lang="en-US" altLang="zh-CN" sz="2400" dirty="0" err="1"/>
              <a:t>fgetc</a:t>
            </a:r>
            <a:r>
              <a:rPr lang="en-US" altLang="zh-CN" sz="2400" dirty="0"/>
              <a:t> </a:t>
            </a:r>
            <a:r>
              <a:rPr lang="zh-CN" altLang="en-US" sz="2400" dirty="0"/>
              <a:t>从文件中读取一个字符</a:t>
            </a:r>
            <a:endParaRPr lang="zh-CN" altLang="en-US" sz="2400" dirty="0"/>
          </a:p>
          <a:p>
            <a:pPr marL="285750" indent="-285750">
              <a:buFont typeface="Arial" panose="020B0604020202020204" pitchFamily="34" charset="0"/>
              <a:buChar char="•"/>
            </a:pPr>
            <a:r>
              <a:rPr lang="en-US" altLang="zh-CN" sz="2400" dirty="0" err="1"/>
              <a:t>fprintf</a:t>
            </a:r>
            <a:r>
              <a:rPr lang="en-US" altLang="zh-CN" sz="2400" dirty="0"/>
              <a:t> </a:t>
            </a:r>
            <a:r>
              <a:rPr lang="zh-CN" altLang="en-US" sz="2400" dirty="0"/>
              <a:t>往文件中写格式化数据</a:t>
            </a:r>
            <a:endParaRPr lang="zh-CN" altLang="en-US" sz="2400" dirty="0"/>
          </a:p>
          <a:p>
            <a:pPr marL="285750" indent="-285750">
              <a:buFont typeface="Arial" panose="020B0604020202020204" pitchFamily="34" charset="0"/>
              <a:buChar char="•"/>
            </a:pPr>
            <a:r>
              <a:rPr lang="en-US" altLang="zh-CN" sz="2400" dirty="0" err="1"/>
              <a:t>fscanf</a:t>
            </a:r>
            <a:r>
              <a:rPr lang="en-US" altLang="zh-CN" sz="2400" dirty="0"/>
              <a:t> </a:t>
            </a:r>
            <a:r>
              <a:rPr lang="zh-CN" altLang="en-US" sz="2400" dirty="0"/>
              <a:t>格式化读取文件中数据</a:t>
            </a:r>
            <a:endParaRPr lang="zh-CN" altLang="en-US" sz="2400" dirty="0"/>
          </a:p>
          <a:p>
            <a:pPr marL="285750" indent="-285750">
              <a:buFont typeface="Arial" panose="020B0604020202020204" pitchFamily="34" charset="0"/>
              <a:buChar char="•"/>
            </a:pPr>
            <a:r>
              <a:rPr lang="en-US" altLang="zh-CN" sz="2400" dirty="0" err="1"/>
              <a:t>fread</a:t>
            </a:r>
            <a:r>
              <a:rPr lang="en-US" altLang="zh-CN" sz="2400" dirty="0"/>
              <a:t> </a:t>
            </a:r>
            <a:r>
              <a:rPr lang="zh-CN" altLang="en-US" sz="2400" dirty="0"/>
              <a:t>以二进制形式读取文件中的数据</a:t>
            </a:r>
            <a:endParaRPr lang="zh-CN" altLang="en-US" sz="2400" dirty="0"/>
          </a:p>
          <a:p>
            <a:pPr marL="285750" indent="-285750">
              <a:buFont typeface="Arial" panose="020B0604020202020204" pitchFamily="34" charset="0"/>
              <a:buChar char="•"/>
            </a:pPr>
            <a:r>
              <a:rPr lang="en-US" altLang="zh-CN" sz="2400" dirty="0" err="1"/>
              <a:t>fwrite</a:t>
            </a:r>
            <a:r>
              <a:rPr lang="en-US" altLang="zh-CN" sz="2400" dirty="0"/>
              <a:t> </a:t>
            </a:r>
            <a:r>
              <a:rPr lang="zh-CN" altLang="en-US" sz="2400" dirty="0"/>
              <a:t>以二进制形式写数据到文件中去</a:t>
            </a:r>
            <a:endParaRPr lang="zh-CN" altLang="en-US" sz="2400" dirty="0"/>
          </a:p>
          <a:p>
            <a:pPr marL="285750" indent="-285750">
              <a:buFont typeface="Arial" panose="020B0604020202020204" pitchFamily="34" charset="0"/>
              <a:buChar char="•"/>
            </a:pPr>
            <a:r>
              <a:rPr lang="en-US" altLang="zh-CN" sz="2400" dirty="0" err="1"/>
              <a:t>feof</a:t>
            </a:r>
            <a:r>
              <a:rPr lang="en-US" altLang="zh-CN" sz="2400" dirty="0"/>
              <a:t> </a:t>
            </a:r>
            <a:r>
              <a:rPr lang="zh-CN" altLang="en-US" sz="2400" dirty="0"/>
              <a:t>文件结束</a:t>
            </a:r>
            <a:endParaRPr lang="zh-CN" altLang="en-US" sz="2400" dirty="0"/>
          </a:p>
          <a:p>
            <a:pPr marL="285750" indent="-285750">
              <a:buFont typeface="Arial" panose="020B0604020202020204" pitchFamily="34" charset="0"/>
              <a:buChar char="•"/>
            </a:pPr>
            <a:r>
              <a:rPr lang="en-US" altLang="zh-CN" sz="2400" dirty="0" err="1"/>
              <a:t>ferror</a:t>
            </a:r>
            <a:r>
              <a:rPr lang="en-US" altLang="zh-CN" sz="2400" dirty="0"/>
              <a:t> </a:t>
            </a:r>
            <a:r>
              <a:rPr lang="zh-CN" altLang="en-US" sz="2400" dirty="0"/>
              <a:t>文件读</a:t>
            </a:r>
            <a:r>
              <a:rPr lang="en-US" altLang="zh-CN" sz="2400" dirty="0"/>
              <a:t>/</a:t>
            </a:r>
            <a:r>
              <a:rPr lang="zh-CN" altLang="en-US" sz="2400" dirty="0"/>
              <a:t>写出错</a:t>
            </a:r>
            <a:endParaRPr lang="zh-CN" altLang="en-US" sz="2400" dirty="0"/>
          </a:p>
          <a:p>
            <a:pPr marL="285750" indent="-285750">
              <a:buFont typeface="Arial" panose="020B0604020202020204" pitchFamily="34" charset="0"/>
              <a:buChar char="•"/>
            </a:pPr>
            <a:r>
              <a:rPr lang="en-US" altLang="zh-CN" sz="2400" dirty="0" err="1"/>
              <a:t>fseek</a:t>
            </a:r>
            <a:r>
              <a:rPr lang="en-US" altLang="zh-CN" sz="2400" dirty="0"/>
              <a:t> </a:t>
            </a:r>
            <a:r>
              <a:rPr lang="zh-CN" altLang="en-US" sz="2400" dirty="0"/>
              <a:t>随机定位</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的</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特点</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4" name="文本框 3"/>
          <p:cNvSpPr txBox="1"/>
          <p:nvPr/>
        </p:nvSpPr>
        <p:spPr>
          <a:xfrm>
            <a:off x="519806" y="1720840"/>
            <a:ext cx="10958686" cy="1569660"/>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C++</a:t>
            </a:r>
            <a:r>
              <a:rPr lang="zh-CN" altLang="en-US" sz="2400" dirty="0"/>
              <a:t>保留了对</a:t>
            </a:r>
            <a:r>
              <a:rPr lang="en-US" altLang="zh-CN" sz="2400" dirty="0"/>
              <a:t>C</a:t>
            </a:r>
            <a:r>
              <a:rPr lang="zh-CN" altLang="en-US" sz="2400" dirty="0"/>
              <a:t>中</a:t>
            </a:r>
            <a:r>
              <a:rPr lang="en-US" altLang="zh-CN" sz="2400" dirty="0"/>
              <a:t>I/O</a:t>
            </a:r>
            <a:r>
              <a:rPr lang="zh-CN" altLang="en-US" sz="2400" dirty="0"/>
              <a:t>的函数，同时也有一套专属于</a:t>
            </a:r>
            <a:r>
              <a:rPr lang="en-US" altLang="zh-CN" sz="2400" dirty="0"/>
              <a:t>C++</a:t>
            </a:r>
            <a:r>
              <a:rPr lang="zh-CN" altLang="en-US" sz="2400" dirty="0"/>
              <a:t>的</a:t>
            </a:r>
            <a:r>
              <a:rPr lang="en-US" altLang="zh-CN" sz="2400" dirty="0"/>
              <a:t>I/O</a:t>
            </a:r>
            <a:endParaRPr lang="en-US" altLang="zh-CN" sz="2400" dirty="0"/>
          </a:p>
          <a:p>
            <a:pPr marL="285750" indent="-285750">
              <a:buFont typeface="Arial" panose="020B0604020202020204" pitchFamily="34" charset="0"/>
              <a:buChar char="•"/>
            </a:pPr>
            <a:r>
              <a:rPr lang="en-US" altLang="zh-CN" sz="2400" dirty="0"/>
              <a:t>C++</a:t>
            </a:r>
            <a:r>
              <a:rPr lang="zh-CN" altLang="en-US" sz="2400" dirty="0"/>
              <a:t>使用了很多较为高级的语言特性来实现输入和输出，其中包括：</a:t>
            </a:r>
            <a:r>
              <a:rPr lang="zh-CN" altLang="en-US" sz="2400" b="1" dirty="0"/>
              <a:t>类</a:t>
            </a:r>
            <a:r>
              <a:rPr lang="zh-CN" altLang="en-US" sz="2400" dirty="0"/>
              <a:t>、</a:t>
            </a:r>
            <a:r>
              <a:rPr lang="zh-CN" altLang="en-US" sz="2400" b="1" dirty="0"/>
              <a:t>派生类</a:t>
            </a:r>
            <a:r>
              <a:rPr lang="zh-CN" altLang="en-US" sz="2400" dirty="0"/>
              <a:t>、</a:t>
            </a:r>
            <a:r>
              <a:rPr lang="zh-CN" altLang="en-US" sz="2400" b="1" dirty="0"/>
              <a:t>函数重载</a:t>
            </a:r>
            <a:r>
              <a:rPr lang="zh-CN" altLang="en-US" sz="2400" dirty="0"/>
              <a:t>、</a:t>
            </a:r>
            <a:r>
              <a:rPr lang="zh-CN" altLang="en-US" sz="2400" b="1" dirty="0"/>
              <a:t>模板</a:t>
            </a:r>
            <a:r>
              <a:rPr lang="zh-CN" altLang="en-US" sz="2400" dirty="0"/>
              <a:t>和</a:t>
            </a:r>
            <a:r>
              <a:rPr lang="zh-CN" altLang="en-US" sz="2400" b="1" dirty="0"/>
              <a:t>多重继承</a:t>
            </a:r>
            <a:r>
              <a:rPr lang="zh-CN" altLang="en-US" sz="2400" dirty="0"/>
              <a:t>。</a:t>
            </a:r>
            <a:endParaRPr lang="en-US" altLang="zh-CN" sz="2400" dirty="0"/>
          </a:p>
          <a:p>
            <a:pPr marL="285750" indent="-285750">
              <a:buFont typeface="Arial" panose="020B0604020202020204" pitchFamily="34" charset="0"/>
              <a:buChar char="•"/>
            </a:pPr>
            <a:r>
              <a:rPr lang="zh-CN" altLang="en-US" sz="2400" dirty="0"/>
              <a:t>一切文件操作函数都是定义在类里的成员函数！</a:t>
            </a: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527" y="3220265"/>
            <a:ext cx="8898945" cy="3445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的</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特点</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11" name="图片 10"/>
          <p:cNvPicPr>
            <a:picLocks noChangeAspect="1"/>
          </p:cNvPicPr>
          <p:nvPr/>
        </p:nvPicPr>
        <p:blipFill>
          <a:blip r:embed="rId2"/>
          <a:stretch>
            <a:fillRect/>
          </a:stretch>
        </p:blipFill>
        <p:spPr>
          <a:xfrm>
            <a:off x="6096000" y="1493228"/>
            <a:ext cx="5948183" cy="5527168"/>
          </a:xfrm>
          <a:prstGeom prst="rect">
            <a:avLst/>
          </a:prstGeom>
        </p:spPr>
      </p:pic>
      <p:sp>
        <p:nvSpPr>
          <p:cNvPr id="13" name="文本框 12"/>
          <p:cNvSpPr txBox="1"/>
          <p:nvPr/>
        </p:nvSpPr>
        <p:spPr>
          <a:xfrm>
            <a:off x="371989" y="1528601"/>
            <a:ext cx="5576194" cy="526297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err="1"/>
              <a:t>streambuf</a:t>
            </a:r>
            <a:r>
              <a:rPr lang="zh-CN" altLang="en-US" sz="2400" dirty="0"/>
              <a:t>类为缓冲区提供了内存，并提供了用于填充缓冲区、访问缓冲区内容、刷新缓冲区和管理缓冲区内存的类方法；</a:t>
            </a:r>
            <a:endParaRPr lang="zh-CN" altLang="en-US" sz="2400" dirty="0"/>
          </a:p>
          <a:p>
            <a:pPr marL="285750" indent="-285750">
              <a:buFont typeface="Arial" panose="020B0604020202020204" pitchFamily="34" charset="0"/>
              <a:buChar char="•"/>
            </a:pPr>
            <a:r>
              <a:rPr lang="en-US" altLang="zh-CN" sz="2400" dirty="0" err="1"/>
              <a:t>ios_base</a:t>
            </a:r>
            <a:r>
              <a:rPr lang="zh-CN" altLang="en-US" sz="2400" dirty="0"/>
              <a:t>类表示流的一般特征，如是否可读取、是二进制流还是文本流等；</a:t>
            </a:r>
            <a:endParaRPr lang="zh-CN" altLang="en-US" sz="2400" dirty="0"/>
          </a:p>
          <a:p>
            <a:pPr marL="285750" indent="-285750">
              <a:buFont typeface="Arial" panose="020B0604020202020204" pitchFamily="34" charset="0"/>
              <a:buChar char="•"/>
            </a:pPr>
            <a:r>
              <a:rPr lang="en-US" altLang="zh-CN" sz="2400" dirty="0"/>
              <a:t>ios</a:t>
            </a:r>
            <a:r>
              <a:rPr lang="zh-CN" altLang="en-US" sz="2400" dirty="0"/>
              <a:t>类基于</a:t>
            </a:r>
            <a:r>
              <a:rPr lang="en-US" altLang="zh-CN" sz="2400" dirty="0" err="1"/>
              <a:t>ios_base</a:t>
            </a:r>
            <a:r>
              <a:rPr lang="zh-CN" altLang="en-US" sz="2400" dirty="0"/>
              <a:t>，其中包括了一个指向</a:t>
            </a:r>
            <a:r>
              <a:rPr lang="en-US" altLang="zh-CN" sz="2400" dirty="0" err="1"/>
              <a:t>streambuf</a:t>
            </a:r>
            <a:r>
              <a:rPr lang="zh-CN" altLang="en-US" sz="2400" dirty="0"/>
              <a:t>对象的指针成员；</a:t>
            </a:r>
            <a:endParaRPr lang="zh-CN" altLang="en-US" sz="2400" dirty="0"/>
          </a:p>
          <a:p>
            <a:pPr marL="285750" indent="-285750">
              <a:buFont typeface="Arial" panose="020B0604020202020204" pitchFamily="34" charset="0"/>
              <a:buChar char="•"/>
            </a:pPr>
            <a:r>
              <a:rPr lang="en-US" altLang="zh-CN" sz="2400" dirty="0" err="1"/>
              <a:t>ostream</a:t>
            </a:r>
            <a:r>
              <a:rPr lang="zh-CN" altLang="en-US" sz="2400" dirty="0"/>
              <a:t>类是从</a:t>
            </a:r>
            <a:r>
              <a:rPr lang="en-US" altLang="zh-CN" sz="2400" dirty="0"/>
              <a:t>ios</a:t>
            </a:r>
            <a:r>
              <a:rPr lang="zh-CN" altLang="en-US" sz="2400" dirty="0"/>
              <a:t>类派生而来的，提供了输出方法；</a:t>
            </a:r>
            <a:endParaRPr lang="zh-CN" altLang="en-US" sz="2400" dirty="0"/>
          </a:p>
          <a:p>
            <a:pPr marL="285750" indent="-285750">
              <a:buFont typeface="Arial" panose="020B0604020202020204" pitchFamily="34" charset="0"/>
              <a:buChar char="•"/>
            </a:pPr>
            <a:r>
              <a:rPr lang="en-US" altLang="zh-CN" sz="2400" dirty="0" err="1"/>
              <a:t>istream</a:t>
            </a:r>
            <a:r>
              <a:rPr lang="zh-CN" altLang="en-US" sz="2400" dirty="0"/>
              <a:t>类是从</a:t>
            </a:r>
            <a:r>
              <a:rPr lang="en-US" altLang="zh-CN" sz="2400" dirty="0"/>
              <a:t>ios</a:t>
            </a:r>
            <a:r>
              <a:rPr lang="zh-CN" altLang="en-US" sz="2400" dirty="0"/>
              <a:t>类派生而来的，提供了输入方法；</a:t>
            </a:r>
            <a:endParaRPr lang="zh-CN" altLang="en-US" sz="2400" dirty="0"/>
          </a:p>
          <a:p>
            <a:pPr marL="285750" indent="-285750">
              <a:buFont typeface="Arial" panose="020B0604020202020204" pitchFamily="34" charset="0"/>
              <a:buChar char="•"/>
            </a:pPr>
            <a:r>
              <a:rPr lang="en-US" altLang="zh-CN" sz="2400" dirty="0"/>
              <a:t>iostream</a:t>
            </a:r>
            <a:r>
              <a:rPr lang="zh-CN" altLang="en-US" sz="2400" dirty="0"/>
              <a:t>类是基于</a:t>
            </a:r>
            <a:r>
              <a:rPr lang="en-US" altLang="zh-CN" sz="2400" dirty="0" err="1"/>
              <a:t>istream</a:t>
            </a:r>
            <a:r>
              <a:rPr lang="zh-CN" altLang="en-US" sz="2400" dirty="0"/>
              <a:t>和</a:t>
            </a:r>
            <a:r>
              <a:rPr lang="en-US" altLang="zh-CN" sz="2400" dirty="0" err="1"/>
              <a:t>ostream</a:t>
            </a:r>
            <a:r>
              <a:rPr lang="zh-CN" altLang="en-US" sz="2400" dirty="0"/>
              <a:t>类的，因此继承了输入方法和输出方法。</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1556426" y="1998319"/>
            <a:ext cx="5261917" cy="286136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I/O</a:t>
            </a:r>
            <a:r>
              <a:rPr lang="zh-CN" altLang="en-US" sz="2000" b="1" dirty="0"/>
              <a:t>的基本概念</a:t>
            </a:r>
            <a:endParaRPr lang="zh-CN" altLang="en-US" sz="2000" b="1" dirty="0"/>
          </a:p>
        </p:txBody>
      </p:sp>
      <p:sp>
        <p:nvSpPr>
          <p:cNvPr id="60" name="圆角矩形 59"/>
          <p:cNvSpPr/>
          <p:nvPr/>
        </p:nvSpPr>
        <p:spPr>
          <a:xfrm>
            <a:off x="6746944" y="217250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a:t>
            </a:r>
            <a:r>
              <a:rPr lang="zh-CN" altLang="en-US" sz="2000" b="1" dirty="0"/>
              <a:t>与</a:t>
            </a:r>
            <a:r>
              <a:rPr lang="en-US" altLang="zh-CN" sz="2000" b="1" dirty="0"/>
              <a:t>C++</a:t>
            </a:r>
            <a:r>
              <a:rPr lang="zh-CN" altLang="en-US" sz="2000" b="1" dirty="0"/>
              <a:t>的</a:t>
            </a:r>
            <a:r>
              <a:rPr lang="en-US" altLang="zh-CN" sz="2000" b="1" dirty="0"/>
              <a:t>I/O</a:t>
            </a:r>
            <a:r>
              <a:rPr lang="zh-CN" altLang="en-US" sz="2000" b="1" dirty="0"/>
              <a:t>特点</a:t>
            </a:r>
            <a:endParaRPr lang="zh-CN" altLang="en-US" sz="2000" b="1" dirty="0"/>
          </a:p>
        </p:txBody>
      </p:sp>
      <p:sp>
        <p:nvSpPr>
          <p:cNvPr id="61" name="圆角矩形 60"/>
          <p:cNvSpPr/>
          <p:nvPr/>
        </p:nvSpPr>
        <p:spPr>
          <a:xfrm>
            <a:off x="6746944" y="3140427"/>
            <a:ext cx="3476556" cy="577144"/>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a:t>
            </a:r>
            <a:r>
              <a:rPr lang="zh-CN" altLang="en-US" sz="2000" b="1" dirty="0"/>
              <a:t>文件</a:t>
            </a:r>
            <a:r>
              <a:rPr lang="en-US" altLang="zh-CN" sz="2000" b="1" dirty="0"/>
              <a:t>I/O</a:t>
            </a:r>
            <a:r>
              <a:rPr lang="zh-CN" altLang="en-US" sz="2000" b="1" dirty="0"/>
              <a:t>的方法</a:t>
            </a:r>
            <a:endParaRPr lang="zh-CN" altLang="en-US" sz="2000" b="1" dirty="0"/>
          </a:p>
        </p:txBody>
      </p:sp>
      <p:sp>
        <p:nvSpPr>
          <p:cNvPr id="62" name="圆角矩形 61"/>
          <p:cNvSpPr/>
          <p:nvPr/>
        </p:nvSpPr>
        <p:spPr>
          <a:xfrm>
            <a:off x="6746944" y="410835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C++20</a:t>
            </a:r>
            <a:r>
              <a:rPr lang="zh-CN" altLang="en-US" sz="2000" b="1" dirty="0"/>
              <a:t>新特性</a:t>
            </a:r>
            <a:endParaRPr lang="zh-CN" altLang="en-US" sz="2000" b="1" dirty="0"/>
          </a:p>
        </p:txBody>
      </p:sp>
      <p:sp>
        <p:nvSpPr>
          <p:cNvPr id="63" name="圆角矩形 62"/>
          <p:cNvSpPr/>
          <p:nvPr/>
        </p:nvSpPr>
        <p:spPr>
          <a:xfrm>
            <a:off x="6746944" y="5076279"/>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总结</a:t>
            </a:r>
            <a:endParaRPr lang="zh-CN" altLang="en-US" sz="2000" b="1" dirty="0"/>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文件</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的方法</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9" name="文本框 8"/>
          <p:cNvSpPr txBox="1"/>
          <p:nvPr/>
        </p:nvSpPr>
        <p:spPr>
          <a:xfrm>
            <a:off x="519806" y="1720840"/>
            <a:ext cx="10958686" cy="3046988"/>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err="1"/>
              <a:t>cin</a:t>
            </a:r>
            <a:r>
              <a:rPr lang="zh-CN" altLang="en-US" sz="2400" dirty="0"/>
              <a:t>和</a:t>
            </a:r>
            <a:r>
              <a:rPr lang="en-US" altLang="zh-CN" sz="2400" b="1" dirty="0"/>
              <a:t>cout</a:t>
            </a:r>
            <a:r>
              <a:rPr lang="zh-CN" altLang="en-US" sz="2400" dirty="0"/>
              <a:t>实际上是</a:t>
            </a:r>
            <a:r>
              <a:rPr lang="en-US" altLang="zh-CN" sz="2400" dirty="0"/>
              <a:t>C++</a:t>
            </a:r>
            <a:r>
              <a:rPr lang="zh-CN" altLang="en-US" sz="2400" dirty="0"/>
              <a:t>中已经定义好的</a:t>
            </a:r>
            <a:r>
              <a:rPr lang="zh-CN" altLang="en-US" sz="2400" b="1" dirty="0"/>
              <a:t>类的实例，</a:t>
            </a:r>
            <a:r>
              <a:rPr lang="zh-CN" altLang="en-US" sz="2400" dirty="0"/>
              <a:t>当然还有</a:t>
            </a:r>
            <a:r>
              <a:rPr lang="en-US" altLang="zh-CN" sz="2400" b="1" dirty="0" err="1"/>
              <a:t>cerr</a:t>
            </a:r>
            <a:endParaRPr lang="en-US" altLang="zh-CN" sz="2400" b="1" dirty="0"/>
          </a:p>
          <a:p>
            <a:pPr marL="285750" indent="-285750">
              <a:buFont typeface="Arial" panose="020B0604020202020204" pitchFamily="34" charset="0"/>
              <a:buChar char="•"/>
            </a:pPr>
            <a:r>
              <a:rPr lang="en-US" altLang="zh-CN" sz="2400" b="1" dirty="0" err="1"/>
              <a:t>cin</a:t>
            </a:r>
            <a:r>
              <a:rPr lang="zh-CN" altLang="en-US" sz="2400" dirty="0"/>
              <a:t>属于</a:t>
            </a:r>
            <a:r>
              <a:rPr lang="en-US" altLang="zh-CN" sz="2400" b="1" dirty="0" err="1"/>
              <a:t>istream</a:t>
            </a:r>
            <a:r>
              <a:rPr lang="zh-CN" altLang="en-US" sz="2400" dirty="0"/>
              <a:t>类，</a:t>
            </a:r>
            <a:r>
              <a:rPr lang="en-US" altLang="zh-CN" sz="2400" b="1" dirty="0"/>
              <a:t>cout</a:t>
            </a:r>
            <a:r>
              <a:rPr lang="zh-CN" altLang="en-US" sz="2400" dirty="0"/>
              <a:t>属于</a:t>
            </a:r>
            <a:r>
              <a:rPr lang="en-US" altLang="zh-CN" sz="2400" b="1" dirty="0" err="1"/>
              <a:t>ostream</a:t>
            </a:r>
            <a:r>
              <a:rPr lang="zh-CN" altLang="en-US" sz="2400" dirty="0"/>
              <a:t>类，其中已经重载的两个重要运算符 </a:t>
            </a:r>
            <a:r>
              <a:rPr lang="en-US" altLang="zh-CN" sz="2400" b="1" dirty="0"/>
              <a:t>&gt;&gt; </a:t>
            </a:r>
            <a:r>
              <a:rPr lang="zh-CN" altLang="en-US" sz="2400" dirty="0"/>
              <a:t>和</a:t>
            </a:r>
            <a:r>
              <a:rPr lang="zh-CN" altLang="en-US" sz="2400" b="1" dirty="0"/>
              <a:t> </a:t>
            </a:r>
            <a:r>
              <a:rPr lang="en-US" altLang="zh-CN" sz="2400" b="1" dirty="0"/>
              <a:t>&lt;&lt; </a:t>
            </a:r>
            <a:r>
              <a:rPr lang="zh-CN" altLang="en-US" sz="2400" dirty="0"/>
              <a:t>用来输入和输出</a:t>
            </a:r>
            <a:r>
              <a:rPr lang="zh-CN" altLang="en-US" sz="2400" b="1" dirty="0"/>
              <a:t>。</a:t>
            </a:r>
            <a:r>
              <a:rPr lang="zh-CN" altLang="en-US" sz="2400" dirty="0"/>
              <a:t>一般从键盘输入和输出到屏幕上。</a:t>
            </a:r>
            <a:endParaRPr lang="en-US" altLang="zh-CN" sz="2400" dirty="0"/>
          </a:p>
          <a:p>
            <a:pPr marL="285750" indent="-285750">
              <a:buFont typeface="Arial" panose="020B0604020202020204" pitchFamily="34" charset="0"/>
              <a:buChar char="•"/>
            </a:pPr>
            <a:r>
              <a:rPr lang="en-US" altLang="zh-CN" sz="2400" dirty="0"/>
              <a:t>C++</a:t>
            </a:r>
            <a:r>
              <a:rPr lang="zh-CN" altLang="en-US" sz="2400" dirty="0"/>
              <a:t>文件的</a:t>
            </a:r>
            <a:r>
              <a:rPr lang="en-US" altLang="zh-CN" sz="2400" dirty="0"/>
              <a:t>I/O</a:t>
            </a:r>
            <a:r>
              <a:rPr lang="zh-CN" altLang="en-US" sz="2400" dirty="0"/>
              <a:t>有以下类：</a:t>
            </a:r>
            <a:endParaRPr lang="en-US" altLang="zh-CN" sz="2400" dirty="0"/>
          </a:p>
          <a:p>
            <a:pPr marL="342900" indent="-342900">
              <a:buFont typeface="Arial" panose="020B0604020202020204" pitchFamily="34" charset="0"/>
              <a:buChar char="•"/>
            </a:pPr>
            <a:r>
              <a:rPr lang="en-US" altLang="zh-CN" sz="2400" b="1" dirty="0"/>
              <a:t>ofstream</a:t>
            </a:r>
            <a:r>
              <a:rPr lang="en-US" altLang="zh-CN" sz="2400" dirty="0"/>
              <a:t>: </a:t>
            </a:r>
            <a:r>
              <a:rPr lang="zh-CN" altLang="en-US" sz="2400" dirty="0"/>
              <a:t>写操作（输出）的文件类 </a:t>
            </a:r>
            <a:r>
              <a:rPr lang="en-US" altLang="zh-CN" sz="2400" dirty="0"/>
              <a:t>(</a:t>
            </a:r>
            <a:r>
              <a:rPr lang="zh-CN" altLang="en-US" sz="2400" dirty="0"/>
              <a:t>由</a:t>
            </a:r>
            <a:r>
              <a:rPr lang="en-US" altLang="zh-CN" sz="2400" b="1" dirty="0" err="1"/>
              <a:t>ostream</a:t>
            </a:r>
            <a:r>
              <a:rPr lang="zh-CN" altLang="en-US" sz="2400" dirty="0"/>
              <a:t>继承而来</a:t>
            </a:r>
            <a:r>
              <a:rPr lang="en-US" altLang="zh-CN" sz="2400" dirty="0"/>
              <a:t>)</a:t>
            </a:r>
            <a:endParaRPr lang="en-US" altLang="zh-CN" sz="2400" dirty="0"/>
          </a:p>
          <a:p>
            <a:pPr marL="342900" indent="-342900">
              <a:buFont typeface="Arial" panose="020B0604020202020204" pitchFamily="34" charset="0"/>
              <a:buChar char="•"/>
            </a:pPr>
            <a:r>
              <a:rPr lang="en-US" altLang="zh-CN" sz="2400" b="1" dirty="0" err="1"/>
              <a:t>ifstream</a:t>
            </a:r>
            <a:r>
              <a:rPr lang="en-US" altLang="zh-CN" sz="2400" dirty="0"/>
              <a:t>: </a:t>
            </a:r>
            <a:r>
              <a:rPr lang="zh-CN" altLang="en-US" sz="2400" dirty="0"/>
              <a:t>读操作（输入）的文件类</a:t>
            </a:r>
            <a:r>
              <a:rPr lang="en-US" altLang="zh-CN" sz="2400" dirty="0"/>
              <a:t>(</a:t>
            </a:r>
            <a:r>
              <a:rPr lang="zh-CN" altLang="en-US" sz="2400" dirty="0"/>
              <a:t>由</a:t>
            </a:r>
            <a:r>
              <a:rPr lang="en-US" altLang="zh-CN" sz="2400" b="1" dirty="0" err="1"/>
              <a:t>istream</a:t>
            </a:r>
            <a:r>
              <a:rPr lang="zh-CN" altLang="en-US" sz="2400" dirty="0"/>
              <a:t>继承而来</a:t>
            </a:r>
            <a:r>
              <a:rPr lang="en-US" altLang="zh-CN" sz="2400" dirty="0"/>
              <a:t>)</a:t>
            </a:r>
            <a:endParaRPr lang="en-US" altLang="zh-CN" sz="2400" dirty="0"/>
          </a:p>
          <a:p>
            <a:pPr marL="342900" indent="-342900">
              <a:buFont typeface="Arial" panose="020B0604020202020204" pitchFamily="34" charset="0"/>
              <a:buChar char="•"/>
            </a:pPr>
            <a:r>
              <a:rPr lang="en-US" altLang="zh-CN" sz="2400" b="1" dirty="0"/>
              <a:t>fstream</a:t>
            </a:r>
            <a:r>
              <a:rPr lang="en-US" altLang="zh-CN" sz="2400" dirty="0"/>
              <a:t>: </a:t>
            </a:r>
            <a:r>
              <a:rPr lang="zh-CN" altLang="en-US" sz="2400" dirty="0"/>
              <a:t>可同时读写操作的文件类 </a:t>
            </a:r>
            <a:r>
              <a:rPr lang="en-US" altLang="zh-CN" sz="2400" dirty="0"/>
              <a:t>(</a:t>
            </a:r>
            <a:r>
              <a:rPr lang="zh-CN" altLang="en-US" sz="2400" dirty="0"/>
              <a:t>由</a:t>
            </a:r>
            <a:r>
              <a:rPr lang="en-US" altLang="zh-CN" sz="2400" b="1" dirty="0"/>
              <a:t>iostream</a:t>
            </a:r>
            <a:r>
              <a:rPr lang="zh-CN" altLang="en-US" sz="2400" dirty="0"/>
              <a:t>继承而来</a:t>
            </a:r>
            <a:r>
              <a:rPr lang="en-US" altLang="zh-CN" sz="2400" dirty="0"/>
              <a:t>)</a:t>
            </a:r>
            <a:endParaRPr lang="en-US" altLang="zh-CN" sz="2400" dirty="0"/>
          </a:p>
          <a:p>
            <a:pPr marL="342900" indent="-342900">
              <a:buFont typeface="Arial" panose="020B0604020202020204" pitchFamily="34" charset="0"/>
              <a:buChar char="•"/>
            </a:pPr>
            <a:r>
              <a:rPr lang="zh-CN" altLang="en-US" sz="2400" dirty="0"/>
              <a:t>用法和</a:t>
            </a:r>
            <a:r>
              <a:rPr lang="en-US" altLang="zh-CN" sz="2400" dirty="0" err="1"/>
              <a:t>cin</a:t>
            </a:r>
            <a:r>
              <a:rPr lang="zh-CN" altLang="en-US" sz="2400" dirty="0"/>
              <a:t>、</a:t>
            </a:r>
            <a:r>
              <a:rPr lang="en-US" altLang="zh-CN" sz="2400" dirty="0"/>
              <a:t>cout</a:t>
            </a:r>
            <a:r>
              <a:rPr lang="zh-CN" altLang="en-US" sz="2400" dirty="0"/>
              <a:t>完全一样！</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简单例子</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9" name="文本框 8"/>
          <p:cNvSpPr txBox="1"/>
          <p:nvPr/>
        </p:nvSpPr>
        <p:spPr>
          <a:xfrm>
            <a:off x="425751" y="1766488"/>
            <a:ext cx="11608097" cy="4893647"/>
          </a:xfrm>
          <a:prstGeom prst="rect">
            <a:avLst/>
          </a:prstGeom>
          <a:noFill/>
        </p:spPr>
        <p:txBody>
          <a:bodyPr wrap="square" rtlCol="0">
            <a:spAutoFit/>
          </a:bodyPr>
          <a:lstStyle/>
          <a:p>
            <a:r>
              <a:rPr lang="en-US" altLang="zh-CN" sz="2400" dirty="0">
                <a:solidFill>
                  <a:srgbClr val="000000"/>
                </a:solidFill>
                <a:latin typeface="CMT T 12"/>
              </a:rPr>
              <a:t>//</a:t>
            </a:r>
            <a:r>
              <a:rPr lang="zh-CN" altLang="en-US" sz="2400" dirty="0">
                <a:solidFill>
                  <a:srgbClr val="000000"/>
                </a:solidFill>
                <a:latin typeface="CMT T 12"/>
              </a:rPr>
              <a:t> </a:t>
            </a:r>
            <a:r>
              <a:rPr lang="en-US" altLang="zh-CN" sz="2400" dirty="0">
                <a:solidFill>
                  <a:srgbClr val="000000"/>
                </a:solidFill>
                <a:latin typeface="CMT T 12"/>
              </a:rPr>
              <a:t>FileIO0.cpp</a:t>
            </a:r>
            <a:endParaRPr lang="en-US" altLang="zh-CN" sz="2400" b="0" i="0" u="none" strike="noStrike" baseline="0" dirty="0">
              <a:solidFill>
                <a:srgbClr val="000000"/>
              </a:solidFill>
              <a:latin typeface="CMT T 12"/>
            </a:endParaRPr>
          </a:p>
          <a:p>
            <a:r>
              <a:rPr lang="en-US" altLang="zh-CN" sz="2400" b="0" i="0" u="none" strike="noStrike" baseline="0" dirty="0">
                <a:solidFill>
                  <a:srgbClr val="000000"/>
                </a:solidFill>
                <a:latin typeface="CMT T 12"/>
              </a:rPr>
              <a:t>#include &lt;fstream&gt; </a:t>
            </a:r>
            <a:endParaRPr lang="en-US" altLang="zh-CN" sz="2400" b="0" i="0" u="none" strike="noStrike" baseline="0" dirty="0">
              <a:solidFill>
                <a:srgbClr val="000000"/>
              </a:solidFill>
              <a:latin typeface="CMT T 12"/>
            </a:endParaRPr>
          </a:p>
          <a:p>
            <a:r>
              <a:rPr lang="en-US" altLang="zh-CN" sz="2400" b="0" i="0" u="none" strike="noStrike" baseline="0" dirty="0">
                <a:solidFill>
                  <a:srgbClr val="000000"/>
                </a:solidFill>
                <a:latin typeface="CMT T 12"/>
              </a:rPr>
              <a:t>using namespace std; </a:t>
            </a:r>
            <a:endParaRPr lang="en-US" altLang="zh-CN" sz="2400" b="0" i="0" u="none" strike="noStrike" baseline="0" dirty="0">
              <a:solidFill>
                <a:srgbClr val="000000"/>
              </a:solidFill>
              <a:latin typeface="CMT T 12"/>
            </a:endParaRPr>
          </a:p>
          <a:p>
            <a:endParaRPr lang="en-US" altLang="zh-CN" sz="2400" dirty="0">
              <a:solidFill>
                <a:srgbClr val="000000"/>
              </a:solidFill>
              <a:latin typeface="CMT T 12"/>
            </a:endParaRPr>
          </a:p>
          <a:p>
            <a:r>
              <a:rPr lang="en-US" altLang="zh-CN" sz="2400" b="0" i="0" u="none" strike="noStrike" baseline="0" dirty="0">
                <a:solidFill>
                  <a:srgbClr val="000000"/>
                </a:solidFill>
                <a:latin typeface="CMT T 12"/>
              </a:rPr>
              <a:t>int main () {</a:t>
            </a:r>
            <a:endParaRPr lang="zh-CN" altLang="en-US" sz="2400" b="0" i="0" u="none" strike="noStrike" baseline="0" dirty="0">
              <a:solidFill>
                <a:srgbClr val="000000"/>
              </a:solidFill>
              <a:latin typeface="CMT T 12"/>
            </a:endParaRPr>
          </a:p>
          <a:p>
            <a:r>
              <a:rPr lang="en-US" altLang="zh-CN" sz="2400" b="0" i="0" u="none" strike="noStrike" baseline="0" dirty="0">
                <a:solidFill>
                  <a:srgbClr val="000000"/>
                </a:solidFill>
                <a:latin typeface="CMT T 12"/>
              </a:rPr>
              <a:t>    </a:t>
            </a:r>
            <a:r>
              <a:rPr lang="en-US" altLang="zh-CN" sz="2400" b="0" i="0" u="none" strike="noStrike" baseline="0" dirty="0" err="1">
                <a:solidFill>
                  <a:srgbClr val="FF0000"/>
                </a:solidFill>
                <a:latin typeface="CMT T 12"/>
              </a:rPr>
              <a:t>ifstream</a:t>
            </a:r>
            <a:r>
              <a:rPr lang="en-US" altLang="zh-CN" sz="2400" b="0" i="0" u="none" strike="noStrike" baseline="0" dirty="0">
                <a:solidFill>
                  <a:srgbClr val="FF0000"/>
                </a:solidFill>
                <a:latin typeface="CMT T 12"/>
              </a:rPr>
              <a:t> source("source-file.txt"); </a:t>
            </a:r>
            <a:endParaRPr lang="en-US" altLang="zh-CN" sz="2400" b="0" i="0" u="none" strike="noStrike" baseline="0" dirty="0">
              <a:solidFill>
                <a:srgbClr val="FF0000"/>
              </a:solidFill>
              <a:latin typeface="CMT T 12"/>
            </a:endParaRPr>
          </a:p>
          <a:p>
            <a:r>
              <a:rPr lang="en-US" altLang="zh-CN" sz="2400" b="0" i="0" u="none" strike="noStrike" baseline="0" dirty="0">
                <a:solidFill>
                  <a:srgbClr val="000000"/>
                </a:solidFill>
                <a:latin typeface="CMT T 12"/>
              </a:rPr>
              <a:t>    </a:t>
            </a:r>
            <a:r>
              <a:rPr lang="en-US" altLang="zh-CN" sz="2400" b="0" i="0" u="none" strike="noStrike" baseline="0" dirty="0">
                <a:solidFill>
                  <a:srgbClr val="FF0000"/>
                </a:solidFill>
                <a:latin typeface="CMT T 12"/>
              </a:rPr>
              <a:t>ofstream destination("dest-file.txt"); </a:t>
            </a:r>
            <a:endParaRPr lang="en-US" altLang="zh-CN" sz="2400" b="0" i="0" u="none" strike="noStrike" baseline="0" dirty="0">
              <a:solidFill>
                <a:srgbClr val="FF0000"/>
              </a:solidFill>
              <a:latin typeface="CMT T 12"/>
            </a:endParaRPr>
          </a:p>
          <a:p>
            <a:r>
              <a:rPr lang="en-US" altLang="zh-CN" sz="2400" b="0" i="0" u="none" strike="noStrike" baseline="0" dirty="0">
                <a:solidFill>
                  <a:srgbClr val="000000"/>
                </a:solidFill>
                <a:latin typeface="CMT T 12"/>
              </a:rPr>
              <a:t>    int x; 	</a:t>
            </a:r>
            <a:endParaRPr lang="en-US" altLang="zh-CN" sz="2400" b="0" i="0" u="none" strike="noStrike" baseline="0" dirty="0">
              <a:solidFill>
                <a:srgbClr val="000000"/>
              </a:solidFill>
              <a:latin typeface="CMT T 12"/>
            </a:endParaRPr>
          </a:p>
          <a:p>
            <a:r>
              <a:rPr lang="en-US" altLang="zh-CN" sz="2400" b="0" i="0" u="none" strike="noStrike" baseline="0" dirty="0">
                <a:solidFill>
                  <a:srgbClr val="000000"/>
                </a:solidFill>
                <a:latin typeface="CMT T 12"/>
              </a:rPr>
              <a:t>    </a:t>
            </a:r>
            <a:r>
              <a:rPr lang="en-US" altLang="zh-CN" sz="2400" b="0" i="0" u="none" strike="noStrike" baseline="0" dirty="0">
                <a:solidFill>
                  <a:srgbClr val="FF0000"/>
                </a:solidFill>
                <a:latin typeface="CMT T 12"/>
              </a:rPr>
              <a:t>source &gt;&gt; x; </a:t>
            </a:r>
            <a:r>
              <a:rPr lang="en-US" altLang="zh-CN" sz="2400" b="0" i="0" u="none" strike="noStrike" baseline="0" dirty="0">
                <a:solidFill>
                  <a:srgbClr val="000000"/>
                </a:solidFill>
                <a:latin typeface="CMT T 12"/>
              </a:rPr>
              <a:t>		// Reads one int from source-file.txt</a:t>
            </a:r>
            <a:endParaRPr lang="en-US" altLang="zh-CN" sz="2400" b="0" i="0" u="none" strike="noStrike" baseline="0" dirty="0">
              <a:solidFill>
                <a:srgbClr val="000000"/>
              </a:solidFill>
              <a:latin typeface="CMT T 12"/>
            </a:endParaRPr>
          </a:p>
          <a:p>
            <a:r>
              <a:rPr lang="en-US" altLang="zh-CN" sz="2400" b="0" i="0" u="none" strike="noStrike" baseline="0" dirty="0">
                <a:solidFill>
                  <a:srgbClr val="000000"/>
                </a:solidFill>
                <a:latin typeface="CMT T 12"/>
              </a:rPr>
              <a:t>    </a:t>
            </a:r>
            <a:r>
              <a:rPr lang="en-US" altLang="zh-CN" sz="2400" b="0" i="0" u="none" strike="noStrike" baseline="0" dirty="0" err="1">
                <a:solidFill>
                  <a:srgbClr val="000000"/>
                </a:solidFill>
                <a:latin typeface="CMT T 12"/>
              </a:rPr>
              <a:t>source.close</a:t>
            </a:r>
            <a:r>
              <a:rPr lang="en-US" altLang="zh-CN" sz="2400" b="0" i="0" u="none" strike="noStrike" baseline="0" dirty="0">
                <a:solidFill>
                  <a:srgbClr val="000000"/>
                </a:solidFill>
                <a:latin typeface="CMT T 12"/>
              </a:rPr>
              <a:t>(); 	// close file as soon as we ’re 	done using it 	</a:t>
            </a:r>
            <a:endParaRPr lang="en-US" altLang="zh-CN" sz="2400" b="0" i="0" u="none" strike="noStrike" baseline="0" dirty="0">
              <a:solidFill>
                <a:srgbClr val="000000"/>
              </a:solidFill>
              <a:latin typeface="CMT T 12"/>
            </a:endParaRPr>
          </a:p>
          <a:p>
            <a:r>
              <a:rPr lang="en-US" altLang="zh-CN" sz="2400" b="0" i="0" u="none" strike="noStrike" baseline="0" dirty="0">
                <a:solidFill>
                  <a:srgbClr val="000000"/>
                </a:solidFill>
                <a:latin typeface="CMT T 12"/>
              </a:rPr>
              <a:t>    </a:t>
            </a:r>
            <a:r>
              <a:rPr lang="en-US" altLang="zh-CN" sz="2400" b="0" i="0" u="none" strike="noStrike" baseline="0" dirty="0">
                <a:solidFill>
                  <a:srgbClr val="FF0000"/>
                </a:solidFill>
                <a:latin typeface="CMT T 12"/>
              </a:rPr>
              <a:t>destination &lt;&lt; x; </a:t>
            </a:r>
            <a:r>
              <a:rPr lang="en-US" altLang="zh-CN" sz="2400" b="0" i="0" u="none" strike="noStrike" baseline="0" dirty="0">
                <a:solidFill>
                  <a:srgbClr val="000000"/>
                </a:solidFill>
                <a:latin typeface="CMT T 12"/>
              </a:rPr>
              <a:t>	// Writes x to dest-file.txt  </a:t>
            </a:r>
            <a:endParaRPr lang="en-US" altLang="zh-CN" sz="2400" b="0" i="0" u="none" strike="noStrike" baseline="0" dirty="0">
              <a:solidFill>
                <a:srgbClr val="000000"/>
              </a:solidFill>
              <a:latin typeface="CMT T 12"/>
            </a:endParaRPr>
          </a:p>
          <a:p>
            <a:r>
              <a:rPr lang="en-US" altLang="zh-CN" sz="2400" b="0" i="0" u="none" strike="noStrike" baseline="0" dirty="0">
                <a:solidFill>
                  <a:srgbClr val="000000"/>
                </a:solidFill>
                <a:latin typeface="CMT T 12"/>
              </a:rPr>
              <a:t>    return 0; 	</a:t>
            </a:r>
            <a:endParaRPr lang="en-US" altLang="zh-CN" sz="2400" b="0" i="0" u="none" strike="noStrike" baseline="0" dirty="0">
              <a:solidFill>
                <a:srgbClr val="000000"/>
              </a:solidFill>
              <a:latin typeface="CMT T 12"/>
            </a:endParaRPr>
          </a:p>
          <a:p>
            <a:r>
              <a:rPr lang="en-US" altLang="zh-CN" sz="2400" b="0" i="0" u="none" strike="noStrike" baseline="0" dirty="0">
                <a:solidFill>
                  <a:srgbClr val="000000"/>
                </a:solidFill>
                <a:latin typeface="CMT T 12"/>
              </a:rPr>
              <a:t>} 			// close () called on destination by its destructor 	</a:t>
            </a:r>
            <a:endParaRPr lang="en-US" altLang="zh-CN" sz="2400" b="0" i="0" u="none" strike="noStrike" baseline="0" dirty="0">
              <a:solidFill>
                <a:srgbClr val="000000"/>
              </a:solidFill>
              <a:latin typeface="CMT T 1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解释</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文本框 7"/>
          <p:cNvSpPr txBox="1"/>
          <p:nvPr/>
        </p:nvSpPr>
        <p:spPr>
          <a:xfrm>
            <a:off x="519806" y="1720840"/>
            <a:ext cx="10958686" cy="452431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0" i="0" u="none" strike="noStrike" baseline="0" dirty="0" err="1">
                <a:solidFill>
                  <a:srgbClr val="FF0000"/>
                </a:solidFill>
                <a:latin typeface="CMT T 12"/>
              </a:rPr>
              <a:t>ifstream</a:t>
            </a:r>
            <a:r>
              <a:rPr lang="en-US" altLang="zh-CN" sz="2400" b="0" i="0" u="none" strike="noStrike" baseline="0" dirty="0">
                <a:solidFill>
                  <a:srgbClr val="FF0000"/>
                </a:solidFill>
                <a:latin typeface="CMT T 12"/>
              </a:rPr>
              <a:t> source("source-file.txt");</a:t>
            </a:r>
            <a:endParaRPr lang="en-US" altLang="zh-CN" sz="2400" dirty="0"/>
          </a:p>
          <a:p>
            <a:pPr marL="285750" indent="-285750">
              <a:buFont typeface="Arial" panose="020B0604020202020204" pitchFamily="34" charset="0"/>
              <a:buChar char="•"/>
            </a:pPr>
            <a:r>
              <a:rPr lang="zh-CN" altLang="en-US" sz="2400" dirty="0"/>
              <a:t>通过帶参数的构造函数，声明了一个类实例，建立了</a:t>
            </a:r>
            <a:r>
              <a:rPr lang="en-US" altLang="zh-CN" sz="2400" dirty="0"/>
              <a:t>source-file.txt</a:t>
            </a:r>
            <a:r>
              <a:rPr lang="zh-CN" altLang="en-US" sz="2400" dirty="0"/>
              <a:t>与程序的输入关系</a:t>
            </a:r>
            <a:endParaRPr lang="en-US" altLang="zh-CN" sz="2400" dirty="0"/>
          </a:p>
          <a:p>
            <a:pPr marL="285750" indent="-285750">
              <a:buFont typeface="Arial" panose="020B0604020202020204" pitchFamily="34" charset="0"/>
              <a:buChar char="•"/>
            </a:pPr>
            <a:r>
              <a:rPr lang="zh-CN" altLang="en-US" sz="2400" dirty="0"/>
              <a:t>也可以调用成员函数</a:t>
            </a:r>
            <a:r>
              <a:rPr lang="en-US" altLang="zh-CN" sz="2400" dirty="0"/>
              <a:t>open()</a:t>
            </a:r>
            <a:r>
              <a:rPr lang="zh-CN" altLang="en-US" sz="2400" dirty="0"/>
              <a:t>来建立这个输入关系，即</a:t>
            </a:r>
            <a:endParaRPr lang="en-US" altLang="zh-CN" sz="2400" dirty="0"/>
          </a:p>
          <a:p>
            <a:pPr marL="285750" indent="-285750">
              <a:buFont typeface="Arial" panose="020B0604020202020204" pitchFamily="34" charset="0"/>
              <a:buChar char="•"/>
            </a:pPr>
            <a:r>
              <a:rPr lang="en-US" altLang="zh-CN" sz="2400" b="1" dirty="0" err="1">
                <a:solidFill>
                  <a:srgbClr val="FF0000"/>
                </a:solidFill>
              </a:rPr>
              <a:t>source.open</a:t>
            </a:r>
            <a:r>
              <a:rPr lang="en-US" altLang="zh-CN" sz="2400" b="1" i="0" u="none" strike="noStrike" baseline="0" dirty="0">
                <a:solidFill>
                  <a:srgbClr val="FF0000"/>
                </a:solidFill>
                <a:latin typeface="CMT T 12"/>
              </a:rPr>
              <a:t>("source-file.txt");</a:t>
            </a:r>
            <a:endParaRPr lang="en-US" altLang="zh-CN" sz="2400" b="1" i="0" u="none" strike="noStrike" baseline="0" dirty="0">
              <a:solidFill>
                <a:srgbClr val="FF0000"/>
              </a:solidFill>
              <a:latin typeface="CMT T 12"/>
            </a:endParaRPr>
          </a:p>
          <a:p>
            <a:pPr marL="285750" indent="-285750">
              <a:buFont typeface="Arial" panose="020B0604020202020204" pitchFamily="34" charset="0"/>
              <a:buChar char="•"/>
            </a:pPr>
            <a:r>
              <a:rPr lang="zh-CN" altLang="en-US" sz="2400" dirty="0"/>
              <a:t>与</a:t>
            </a:r>
            <a:r>
              <a:rPr lang="en-US" altLang="zh-CN" sz="2400" dirty="0" err="1"/>
              <a:t>cin</a:t>
            </a:r>
            <a:r>
              <a:rPr lang="zh-CN" altLang="en-US" sz="2400" dirty="0"/>
              <a:t>类似，通过</a:t>
            </a:r>
            <a:r>
              <a:rPr lang="en-US" altLang="zh-CN" sz="2400" dirty="0"/>
              <a:t>&gt;&gt;</a:t>
            </a:r>
            <a:r>
              <a:rPr lang="zh-CN" altLang="en-US" sz="2400" dirty="0"/>
              <a:t>符号将内容输入给变量</a:t>
            </a:r>
            <a:r>
              <a:rPr lang="en-US" altLang="zh-CN" sz="2400" dirty="0"/>
              <a:t>x</a:t>
            </a:r>
            <a:endParaRPr lang="en-US" altLang="zh-CN" sz="2400" dirty="0"/>
          </a:p>
          <a:p>
            <a:pPr marL="285750" indent="-285750">
              <a:buFont typeface="Arial" panose="020B0604020202020204" pitchFamily="34" charset="0"/>
              <a:buChar char="•"/>
            </a:pPr>
            <a:r>
              <a:rPr lang="en-US" altLang="zh-CN" sz="2400" b="0" i="0" u="none" strike="noStrike" baseline="0" dirty="0">
                <a:solidFill>
                  <a:srgbClr val="FF0000"/>
                </a:solidFill>
                <a:latin typeface="CMT T 12"/>
              </a:rPr>
              <a:t>source &gt;&gt; x; </a:t>
            </a:r>
            <a:r>
              <a:rPr lang="en-US" altLang="zh-CN" sz="2400" b="0" i="0" u="none" strike="noStrike" baseline="0" dirty="0">
                <a:solidFill>
                  <a:srgbClr val="000000"/>
                </a:solidFill>
                <a:latin typeface="CMT T 12"/>
              </a:rPr>
              <a:t>	</a:t>
            </a:r>
            <a:endParaRPr lang="en-US" altLang="zh-CN" sz="2400" dirty="0"/>
          </a:p>
          <a:p>
            <a:pPr marL="285750" indent="-285750">
              <a:buFont typeface="Arial" panose="020B0604020202020204" pitchFamily="34" charset="0"/>
              <a:buChar char="•"/>
            </a:pPr>
            <a:r>
              <a:rPr lang="zh-CN" altLang="en-US" sz="2400" dirty="0"/>
              <a:t>当输入完后，调用类成员函数</a:t>
            </a:r>
            <a:r>
              <a:rPr lang="en-US" altLang="zh-CN" sz="2400" dirty="0"/>
              <a:t>close()</a:t>
            </a:r>
            <a:r>
              <a:rPr lang="zh-CN" altLang="en-US" sz="2400" dirty="0"/>
              <a:t>即可关闭文件。相当于</a:t>
            </a:r>
            <a:r>
              <a:rPr lang="en-US" altLang="zh-CN" sz="2400" dirty="0"/>
              <a:t>C</a:t>
            </a:r>
            <a:r>
              <a:rPr lang="zh-CN" altLang="en-US" sz="2400" dirty="0"/>
              <a:t>中的</a:t>
            </a:r>
            <a:r>
              <a:rPr lang="en-US" altLang="zh-CN" sz="2400" dirty="0" err="1"/>
              <a:t>fclose</a:t>
            </a:r>
            <a:r>
              <a:rPr lang="en-US" altLang="zh-CN" sz="2400" dirty="0"/>
              <a:t>()</a:t>
            </a:r>
            <a:endParaRPr lang="en-US" altLang="zh-CN" sz="2400" dirty="0"/>
          </a:p>
          <a:p>
            <a:pPr marL="285750" indent="-285750">
              <a:buFont typeface="Arial" panose="020B0604020202020204" pitchFamily="34" charset="0"/>
              <a:buChar char="•"/>
            </a:pPr>
            <a:r>
              <a:rPr lang="en-US" altLang="zh-CN" sz="2400" b="0" i="0" u="none" strike="noStrike" baseline="0" dirty="0" err="1">
                <a:solidFill>
                  <a:srgbClr val="FF0000"/>
                </a:solidFill>
                <a:latin typeface="CMT T 12"/>
              </a:rPr>
              <a:t>source.close</a:t>
            </a:r>
            <a:r>
              <a:rPr lang="en-US" altLang="zh-CN" sz="2400" b="0" i="0" u="none" strike="noStrike" baseline="0" dirty="0">
                <a:solidFill>
                  <a:srgbClr val="FF0000"/>
                </a:solidFill>
                <a:latin typeface="CMT T 12"/>
              </a:rPr>
              <a:t>();</a:t>
            </a:r>
            <a:endParaRPr lang="en-US" altLang="zh-CN" sz="2400" dirty="0">
              <a:solidFill>
                <a:srgbClr val="FF0000"/>
              </a:solidFill>
            </a:endParaRPr>
          </a:p>
          <a:p>
            <a:pPr marL="285750" indent="-285750">
              <a:buFont typeface="Arial" panose="020B0604020202020204" pitchFamily="34" charset="0"/>
              <a:buChar char="•"/>
            </a:pPr>
            <a:r>
              <a:rPr lang="zh-CN" altLang="en-US" sz="2400" dirty="0"/>
              <a:t>如果未调用函数</a:t>
            </a:r>
            <a:r>
              <a:rPr lang="en-US" altLang="zh-CN" sz="2400" dirty="0"/>
              <a:t>close</a:t>
            </a:r>
            <a:r>
              <a:rPr lang="zh-CN" altLang="en-US" sz="2400" dirty="0"/>
              <a:t>，在</a:t>
            </a:r>
            <a:r>
              <a:rPr lang="en-US" altLang="zh-CN" sz="2400" dirty="0"/>
              <a:t>source</a:t>
            </a:r>
            <a:r>
              <a:rPr lang="zh-CN" altLang="en-US" sz="2400" dirty="0"/>
              <a:t>销毁时调用的析构函数也会自动调用</a:t>
            </a:r>
            <a:r>
              <a:rPr lang="en-US" altLang="zh-CN" sz="2400" dirty="0"/>
              <a:t>close()</a:t>
            </a:r>
            <a:endParaRPr lang="en-US" altLang="zh-CN" sz="2400" dirty="0"/>
          </a:p>
          <a:p>
            <a:pPr marL="285750" indent="-285750">
              <a:buFont typeface="Arial" panose="020B0604020202020204" pitchFamily="34" charset="0"/>
              <a:buChar char="•"/>
            </a:pPr>
            <a:endParaRPr lang="zh-CN" altLang="en-US" sz="2400" dirty="0"/>
          </a:p>
          <a:p>
            <a:pPr marL="285750" indent="-285750">
              <a:buFont typeface="Arial" panose="020B0604020202020204" pitchFamily="34" charset="0"/>
              <a:buChar char="•"/>
            </a:pP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1556426" y="1998319"/>
            <a:ext cx="5261917" cy="286136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I/O</a:t>
            </a:r>
            <a:r>
              <a:rPr lang="zh-CN" altLang="en-US" sz="2000" b="1" dirty="0"/>
              <a:t>的基本概念</a:t>
            </a:r>
            <a:endParaRPr lang="zh-CN" altLang="en-US" sz="2000" b="1" dirty="0"/>
          </a:p>
        </p:txBody>
      </p:sp>
      <p:sp>
        <p:nvSpPr>
          <p:cNvPr id="60" name="圆角矩形 59"/>
          <p:cNvSpPr/>
          <p:nvPr/>
        </p:nvSpPr>
        <p:spPr>
          <a:xfrm>
            <a:off x="6746944" y="217250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a:t>
            </a:r>
            <a:r>
              <a:rPr lang="zh-CN" altLang="en-US" sz="2000" b="1" dirty="0"/>
              <a:t>与</a:t>
            </a:r>
            <a:r>
              <a:rPr lang="en-US" altLang="zh-CN" sz="2000" b="1" dirty="0"/>
              <a:t>C++</a:t>
            </a:r>
            <a:r>
              <a:rPr lang="zh-CN" altLang="en-US" sz="2000" b="1" dirty="0"/>
              <a:t>的</a:t>
            </a:r>
            <a:r>
              <a:rPr lang="en-US" altLang="zh-CN" sz="2000" b="1" dirty="0"/>
              <a:t>I/O</a:t>
            </a:r>
            <a:r>
              <a:rPr lang="zh-CN" altLang="en-US" sz="2000" b="1" dirty="0"/>
              <a:t>特点</a:t>
            </a:r>
            <a:endParaRPr lang="zh-CN" altLang="en-US" sz="2000" b="1" dirty="0"/>
          </a:p>
        </p:txBody>
      </p:sp>
      <p:sp>
        <p:nvSpPr>
          <p:cNvPr id="61" name="圆角矩形 60"/>
          <p:cNvSpPr/>
          <p:nvPr/>
        </p:nvSpPr>
        <p:spPr>
          <a:xfrm>
            <a:off x="6746944" y="314042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a:t>
            </a:r>
            <a:r>
              <a:rPr lang="zh-CN" altLang="en-US" sz="2000" b="1" dirty="0"/>
              <a:t>文件</a:t>
            </a:r>
            <a:r>
              <a:rPr lang="en-US" altLang="zh-CN" sz="2000" b="1" dirty="0"/>
              <a:t>I/O</a:t>
            </a:r>
            <a:r>
              <a:rPr lang="zh-CN" altLang="en-US" sz="2000" b="1" dirty="0"/>
              <a:t>的方法</a:t>
            </a:r>
            <a:endParaRPr lang="zh-CN" altLang="en-US" sz="2000" b="1" dirty="0"/>
          </a:p>
        </p:txBody>
      </p:sp>
      <p:sp>
        <p:nvSpPr>
          <p:cNvPr id="62" name="圆角矩形 61"/>
          <p:cNvSpPr/>
          <p:nvPr/>
        </p:nvSpPr>
        <p:spPr>
          <a:xfrm>
            <a:off x="6746944" y="410835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C++20</a:t>
            </a:r>
            <a:r>
              <a:rPr lang="zh-CN" altLang="en-US" sz="2000" b="1" dirty="0"/>
              <a:t>新特性</a:t>
            </a:r>
            <a:endParaRPr lang="zh-CN" altLang="en-US" sz="2000" b="1" dirty="0"/>
          </a:p>
        </p:txBody>
      </p:sp>
      <p:sp>
        <p:nvSpPr>
          <p:cNvPr id="63" name="圆角矩形 62"/>
          <p:cNvSpPr/>
          <p:nvPr/>
        </p:nvSpPr>
        <p:spPr>
          <a:xfrm>
            <a:off x="6746944" y="5076279"/>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总结</a:t>
            </a:r>
            <a:endParaRPr lang="zh-CN" altLang="en-US" sz="2000" b="1" dirty="0"/>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533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p:cTn id="16" dur="500" fill="hold"/>
                                        <p:tgtEl>
                                          <p:spTgt spid="65"/>
                                        </p:tgtEl>
                                        <p:attrNameLst>
                                          <p:attrName>ppt_w</p:attrName>
                                        </p:attrNameLst>
                                      </p:cBhvr>
                                      <p:tavLst>
                                        <p:tav tm="0">
                                          <p:val>
                                            <p:fltVal val="0"/>
                                          </p:val>
                                        </p:tav>
                                        <p:tav tm="100000">
                                          <p:val>
                                            <p:strVal val="#ppt_w"/>
                                          </p:val>
                                        </p:tav>
                                      </p:tavLst>
                                    </p:anim>
                                    <p:anim calcmode="lin" valueType="num">
                                      <p:cBhvr>
                                        <p:cTn id="17" dur="500" fill="hold"/>
                                        <p:tgtEl>
                                          <p:spTgt spid="65"/>
                                        </p:tgtEl>
                                        <p:attrNameLst>
                                          <p:attrName>ppt_h</p:attrName>
                                        </p:attrNameLst>
                                      </p:cBhvr>
                                      <p:tavLst>
                                        <p:tav tm="0">
                                          <p:val>
                                            <p:fltVal val="0"/>
                                          </p:val>
                                        </p:tav>
                                        <p:tav tm="100000">
                                          <p:val>
                                            <p:strVal val="#ppt_h"/>
                                          </p:val>
                                        </p:tav>
                                      </p:tavLst>
                                    </p:anim>
                                    <p:animEffect transition="in" filter="fade">
                                      <p:cBhvr>
                                        <p:cTn id="18" dur="500"/>
                                        <p:tgtEl>
                                          <p:spTgt spid="6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2" presetClass="entr" presetSubtype="2" decel="53300" fill="hold" grpId="0" nodeType="withEffect">
                                  <p:stCondLst>
                                    <p:cond delay="25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750" fill="hold"/>
                                        <p:tgtEl>
                                          <p:spTgt spid="59"/>
                                        </p:tgtEl>
                                        <p:attrNameLst>
                                          <p:attrName>ppt_x</p:attrName>
                                        </p:attrNameLst>
                                      </p:cBhvr>
                                      <p:tavLst>
                                        <p:tav tm="0">
                                          <p:val>
                                            <p:strVal val="1+#ppt_w/2"/>
                                          </p:val>
                                        </p:tav>
                                        <p:tav tm="100000">
                                          <p:val>
                                            <p:strVal val="#ppt_x"/>
                                          </p:val>
                                        </p:tav>
                                      </p:tavLst>
                                    </p:anim>
                                    <p:anim calcmode="lin" valueType="num">
                                      <p:cBhvr additive="base">
                                        <p:cTn id="33" dur="750" fill="hold"/>
                                        <p:tgtEl>
                                          <p:spTgt spid="59"/>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2" presetClass="entr" presetSubtype="2" decel="53300" fill="hold" grpId="0" nodeType="withEffect">
                                  <p:stCondLst>
                                    <p:cond delay="25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750" fill="hold"/>
                                        <p:tgtEl>
                                          <p:spTgt spid="60"/>
                                        </p:tgtEl>
                                        <p:attrNameLst>
                                          <p:attrName>ppt_x</p:attrName>
                                        </p:attrNameLst>
                                      </p:cBhvr>
                                      <p:tavLst>
                                        <p:tav tm="0">
                                          <p:val>
                                            <p:strVal val="1+#ppt_w/2"/>
                                          </p:val>
                                        </p:tav>
                                        <p:tav tm="100000">
                                          <p:val>
                                            <p:strVal val="#ppt_x"/>
                                          </p:val>
                                        </p:tav>
                                      </p:tavLst>
                                    </p:anim>
                                    <p:anim calcmode="lin" valueType="num">
                                      <p:cBhvr additive="base">
                                        <p:cTn id="43" dur="750" fill="hold"/>
                                        <p:tgtEl>
                                          <p:spTgt spid="60"/>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2" presetClass="entr" presetSubtype="2" decel="53300" fill="hold" grpId="0" nodeType="withEffect">
                                  <p:stCondLst>
                                    <p:cond delay="25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750" fill="hold"/>
                                        <p:tgtEl>
                                          <p:spTgt spid="61"/>
                                        </p:tgtEl>
                                        <p:attrNameLst>
                                          <p:attrName>ppt_x</p:attrName>
                                        </p:attrNameLst>
                                      </p:cBhvr>
                                      <p:tavLst>
                                        <p:tav tm="0">
                                          <p:val>
                                            <p:strVal val="1+#ppt_w/2"/>
                                          </p:val>
                                        </p:tav>
                                        <p:tav tm="100000">
                                          <p:val>
                                            <p:strVal val="#ppt_x"/>
                                          </p:val>
                                        </p:tav>
                                      </p:tavLst>
                                    </p:anim>
                                    <p:anim calcmode="lin" valueType="num">
                                      <p:cBhvr additive="base">
                                        <p:cTn id="53" dur="750" fill="hold"/>
                                        <p:tgtEl>
                                          <p:spTgt spid="61"/>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par>
                                <p:cTn id="60" presetID="2" presetClass="entr" presetSubtype="2" decel="53300" fill="hold" grpId="0" nodeType="withEffect">
                                  <p:stCondLst>
                                    <p:cond delay="25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3500"/>
                            </p:stCondLst>
                            <p:childTnLst>
                              <p:par>
                                <p:cTn id="65" presetID="53" presetClass="entr" presetSubtype="16"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fill="hold"/>
                                        <p:tgtEl>
                                          <p:spTgt spid="9"/>
                                        </p:tgtEl>
                                        <p:attrNameLst>
                                          <p:attrName>ppt_w</p:attrName>
                                        </p:attrNameLst>
                                      </p:cBhvr>
                                      <p:tavLst>
                                        <p:tav tm="0">
                                          <p:val>
                                            <p:fltVal val="0"/>
                                          </p:val>
                                        </p:tav>
                                        <p:tav tm="100000">
                                          <p:val>
                                            <p:strVal val="#ppt_w"/>
                                          </p:val>
                                        </p:tav>
                                      </p:tavLst>
                                    </p:anim>
                                    <p:anim calcmode="lin" valueType="num">
                                      <p:cBhvr>
                                        <p:cTn id="68" dur="500" fill="hold"/>
                                        <p:tgtEl>
                                          <p:spTgt spid="9"/>
                                        </p:tgtEl>
                                        <p:attrNameLst>
                                          <p:attrName>ppt_h</p:attrName>
                                        </p:attrNameLst>
                                      </p:cBhvr>
                                      <p:tavLst>
                                        <p:tav tm="0">
                                          <p:val>
                                            <p:fltVal val="0"/>
                                          </p:val>
                                        </p:tav>
                                        <p:tav tm="100000">
                                          <p:val>
                                            <p:strVal val="#ppt_h"/>
                                          </p:val>
                                        </p:tav>
                                      </p:tavLst>
                                    </p:anim>
                                    <p:animEffect transition="in" filter="fade">
                                      <p:cBhvr>
                                        <p:cTn id="69" dur="500"/>
                                        <p:tgtEl>
                                          <p:spTgt spid="9"/>
                                        </p:tgtEl>
                                      </p:cBhvr>
                                    </p:animEffect>
                                  </p:childTnLst>
                                </p:cTn>
                              </p:par>
                              <p:par>
                                <p:cTn id="70" presetID="2" presetClass="entr" presetSubtype="2" decel="53300" fill="hold" grpId="0" nodeType="withEffect">
                                  <p:stCondLst>
                                    <p:cond delay="250"/>
                                  </p:stCondLst>
                                  <p:childTnLst>
                                    <p:set>
                                      <p:cBhvr>
                                        <p:cTn id="71" dur="1" fill="hold">
                                          <p:stCondLst>
                                            <p:cond delay="0"/>
                                          </p:stCondLst>
                                        </p:cTn>
                                        <p:tgtEl>
                                          <p:spTgt spid="63"/>
                                        </p:tgtEl>
                                        <p:attrNameLst>
                                          <p:attrName>style.visibility</p:attrName>
                                        </p:attrNameLst>
                                      </p:cBhvr>
                                      <p:to>
                                        <p:strVal val="visible"/>
                                      </p:to>
                                    </p:set>
                                    <p:anim calcmode="lin" valueType="num">
                                      <p:cBhvr additive="base">
                                        <p:cTn id="72" dur="750" fill="hold"/>
                                        <p:tgtEl>
                                          <p:spTgt spid="63"/>
                                        </p:tgtEl>
                                        <p:attrNameLst>
                                          <p:attrName>ppt_x</p:attrName>
                                        </p:attrNameLst>
                                      </p:cBhvr>
                                      <p:tavLst>
                                        <p:tav tm="0">
                                          <p:val>
                                            <p:strVal val="1+#ppt_w/2"/>
                                          </p:val>
                                        </p:tav>
                                        <p:tav tm="100000">
                                          <p:val>
                                            <p:strVal val="#ppt_x"/>
                                          </p:val>
                                        </p:tav>
                                      </p:tavLst>
                                    </p:anim>
                                    <p:anim calcmode="lin" valueType="num">
                                      <p:cBhvr additive="base">
                                        <p:cTn id="73" dur="75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5" grpId="0" animBg="1"/>
      <p:bldP spid="6" grpId="0" animBg="1"/>
      <p:bldP spid="7" grpId="0" animBg="1"/>
      <p:bldP spid="8" grpId="0" animBg="1"/>
      <p:bldP spid="9" grpId="0" animBg="1"/>
      <p:bldP spid="59" grpId="0" animBg="1"/>
      <p:bldP spid="60" grpId="0" animBg="1"/>
      <p:bldP spid="61" grpId="0" animBg="1"/>
      <p:bldP spid="62" grpId="0" animBg="1"/>
      <p:bldP spid="63" grpId="0" animBg="1"/>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例子</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1</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文本框 7"/>
          <p:cNvSpPr txBox="1"/>
          <p:nvPr/>
        </p:nvSpPr>
        <p:spPr>
          <a:xfrm>
            <a:off x="519806" y="1720840"/>
            <a:ext cx="10958686"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t>文本文件流</a:t>
            </a:r>
            <a:r>
              <a:rPr lang="en-US" altLang="zh-CN" sz="2400" b="1" dirty="0"/>
              <a:t>—</a:t>
            </a:r>
            <a:r>
              <a:rPr lang="zh-CN" altLang="en-US" sz="2400" b="1" dirty="0"/>
              <a:t>例子</a:t>
            </a:r>
            <a:r>
              <a:rPr lang="en-US" altLang="zh-CN" sz="2400" b="1" dirty="0"/>
              <a:t>1</a:t>
            </a:r>
            <a:endParaRPr lang="en-US" altLang="zh-CN" sz="2400" b="1" dirty="0"/>
          </a:p>
          <a:p>
            <a:pPr marL="285750" indent="-285750">
              <a:buFont typeface="Arial" panose="020B0604020202020204" pitchFamily="34" charset="0"/>
              <a:buChar char="•"/>
            </a:pPr>
            <a:r>
              <a:rPr lang="zh-CN" altLang="en-US" sz="2400" dirty="0"/>
              <a:t>输入文件</a:t>
            </a:r>
            <a:r>
              <a:rPr lang="en-US" altLang="zh-CN" sz="2400" dirty="0"/>
              <a:t>source.txt</a:t>
            </a:r>
            <a:r>
              <a:rPr lang="zh-CN" altLang="en-US" sz="2400" dirty="0"/>
              <a:t>，保存在与下面的</a:t>
            </a:r>
            <a:r>
              <a:rPr lang="en-US" altLang="zh-CN" sz="2400" dirty="0"/>
              <a:t>FileIO.cpp</a:t>
            </a:r>
            <a:r>
              <a:rPr lang="zh-CN" altLang="en-US" sz="2400" dirty="0"/>
              <a:t>同一个文件夹中，其内容为：</a:t>
            </a:r>
            <a:endParaRPr lang="zh-CN" altLang="en-US" sz="2400" dirty="0"/>
          </a:p>
          <a:p>
            <a:pPr marL="285750" indent="-285750">
              <a:buFont typeface="Arial" panose="020B0604020202020204" pitchFamily="34" charset="0"/>
              <a:buChar char="•"/>
            </a:pPr>
            <a:r>
              <a:rPr lang="en-US" altLang="zh-CN" sz="2400" dirty="0"/>
              <a:t>13 3.14 9</a:t>
            </a:r>
            <a:endParaRPr lang="en-US" altLang="zh-CN" sz="2400" dirty="0"/>
          </a:p>
          <a:p>
            <a:pPr marL="285750" indent="-285750">
              <a:buFont typeface="Arial" panose="020B0604020202020204" pitchFamily="34" charset="0"/>
              <a:buChar char="•"/>
            </a:pPr>
            <a:r>
              <a:rPr lang="zh-CN" altLang="en-US" sz="2400" dirty="0"/>
              <a:t>然后编写一程序，把这个文件的内容读入到一个</a:t>
            </a:r>
            <a:r>
              <a:rPr lang="en-US" altLang="zh-CN" sz="2400" dirty="0"/>
              <a:t>int</a:t>
            </a:r>
            <a:r>
              <a:rPr lang="zh-CN" altLang="en-US" sz="2400" dirty="0"/>
              <a:t>变量、一个</a:t>
            </a:r>
            <a:r>
              <a:rPr lang="en-US" altLang="zh-CN" sz="2400" dirty="0"/>
              <a:t>double</a:t>
            </a:r>
            <a:r>
              <a:rPr lang="zh-CN" altLang="en-US" sz="2400" dirty="0"/>
              <a:t>变量和</a:t>
            </a:r>
            <a:r>
              <a:rPr lang="en-US" altLang="zh-CN" sz="2400" dirty="0"/>
              <a:t>char</a:t>
            </a:r>
            <a:r>
              <a:rPr lang="zh-CN" altLang="en-US" sz="2400" dirty="0"/>
              <a:t>变量中。这样这三个变量的值应该分别为</a:t>
            </a:r>
            <a:r>
              <a:rPr lang="en-US" altLang="zh-CN" sz="2400" dirty="0"/>
              <a:t>13</a:t>
            </a:r>
            <a:r>
              <a:rPr lang="zh-CN" altLang="en-US" sz="2400" dirty="0"/>
              <a:t>、</a:t>
            </a:r>
            <a:r>
              <a:rPr lang="en-US" altLang="zh-CN" sz="2400" dirty="0"/>
              <a:t>3.14</a:t>
            </a:r>
            <a:r>
              <a:rPr lang="zh-CN" altLang="en-US" sz="2400" dirty="0"/>
              <a:t>、’</a:t>
            </a:r>
            <a:r>
              <a:rPr lang="en-US" altLang="zh-CN" sz="2400" dirty="0"/>
              <a:t>9’</a:t>
            </a:r>
            <a:r>
              <a:rPr lang="zh-CN" altLang="en-US" sz="2400" dirty="0"/>
              <a:t>。计算前两者之积，然后把结果输出到文件</a:t>
            </a:r>
            <a:r>
              <a:rPr lang="en-US" altLang="zh-CN" sz="2400" dirty="0"/>
              <a:t>result.txt</a:t>
            </a:r>
            <a:r>
              <a:rPr lang="zh-CN" altLang="en-US" sz="2400" dirty="0"/>
              <a:t>中保存起来。 </a:t>
            </a:r>
            <a:endParaRPr lang="zh-CN" altLang="en-US" sz="2400" dirty="0"/>
          </a:p>
          <a:p>
            <a:pPr marL="285750" indent="-285750">
              <a:buFont typeface="Arial" panose="020B0604020202020204" pitchFamily="34" charset="0"/>
              <a:buChar char="•"/>
            </a:pP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示例代码</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9" name="Text Box 3"/>
          <p:cNvSpPr txBox="1">
            <a:spLocks noChangeArrowheads="1"/>
          </p:cNvSpPr>
          <p:nvPr/>
        </p:nvSpPr>
        <p:spPr bwMode="auto">
          <a:xfrm>
            <a:off x="2743200" y="19177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endParaRPr lang="en-US" altLang="zh-CN" sz="2400" b="0"/>
          </a:p>
        </p:txBody>
      </p:sp>
      <p:sp>
        <p:nvSpPr>
          <p:cNvPr id="10" name="Text Box 4"/>
          <p:cNvSpPr txBox="1">
            <a:spLocks noChangeArrowheads="1"/>
          </p:cNvSpPr>
          <p:nvPr/>
        </p:nvSpPr>
        <p:spPr bwMode="auto">
          <a:xfrm>
            <a:off x="2362200" y="1993900"/>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endParaRPr lang="en-US" altLang="zh-CN" sz="2400" b="0"/>
          </a:p>
        </p:txBody>
      </p:sp>
      <p:sp>
        <p:nvSpPr>
          <p:cNvPr id="11" name="Text Box 5"/>
          <p:cNvSpPr txBox="1">
            <a:spLocks noChangeArrowheads="1"/>
          </p:cNvSpPr>
          <p:nvPr/>
        </p:nvSpPr>
        <p:spPr bwMode="auto">
          <a:xfrm>
            <a:off x="1631950" y="1628775"/>
            <a:ext cx="4679950" cy="4673600"/>
          </a:xfrm>
          <a:prstGeom prst="rect">
            <a:avLst/>
          </a:prstGeom>
          <a:noFill/>
          <a:ln w="952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t>//FileIO1.cpp</a:t>
            </a:r>
            <a:endParaRPr lang="en-US" altLang="zh-CN" sz="2000" dirty="0"/>
          </a:p>
          <a:p>
            <a:pPr eaLnBrk="1" hangingPunct="1">
              <a:spcBef>
                <a:spcPct val="0"/>
              </a:spcBef>
              <a:buClrTx/>
              <a:buSzTx/>
              <a:buFontTx/>
              <a:buNone/>
            </a:pPr>
            <a:r>
              <a:rPr lang="en-US" altLang="zh-CN" sz="2000" dirty="0"/>
              <a:t>//</a:t>
            </a:r>
            <a:r>
              <a:rPr lang="zh-CN" altLang="en-US" sz="2000" dirty="0"/>
              <a:t>功能：说明利用文件流实现文件</a:t>
            </a:r>
            <a:r>
              <a:rPr lang="en-US" altLang="zh-CN" sz="2000" dirty="0"/>
              <a:t>I/O</a:t>
            </a:r>
            <a:endParaRPr lang="en-US" altLang="zh-CN" sz="2000" dirty="0"/>
          </a:p>
          <a:p>
            <a:pPr eaLnBrk="1" hangingPunct="1">
              <a:spcBef>
                <a:spcPct val="0"/>
              </a:spcBef>
              <a:buClrTx/>
              <a:buSzTx/>
              <a:buFontTx/>
              <a:buNone/>
            </a:pPr>
            <a:r>
              <a:rPr lang="en-US" altLang="zh-CN" sz="2000" dirty="0">
                <a:solidFill>
                  <a:schemeClr val="hlink"/>
                </a:solidFill>
              </a:rPr>
              <a:t>#include &lt;fstream&gt;</a:t>
            </a:r>
            <a:r>
              <a:rPr lang="en-US" altLang="zh-CN" sz="2000" dirty="0"/>
              <a:t>                //①</a:t>
            </a:r>
            <a:endParaRPr lang="en-US" altLang="zh-CN" sz="2000" dirty="0"/>
          </a:p>
          <a:p>
            <a:pPr eaLnBrk="1" hangingPunct="1">
              <a:spcBef>
                <a:spcPct val="0"/>
              </a:spcBef>
              <a:buClrTx/>
              <a:buSzTx/>
              <a:buFontTx/>
              <a:buNone/>
            </a:pPr>
            <a:r>
              <a:rPr lang="en-US" altLang="zh-CN" sz="2000" dirty="0"/>
              <a:t>using namespace std;</a:t>
            </a:r>
            <a:endParaRPr lang="en-US" altLang="zh-CN" sz="2000" dirty="0"/>
          </a:p>
          <a:p>
            <a:pPr eaLnBrk="1" hangingPunct="1">
              <a:spcBef>
                <a:spcPct val="0"/>
              </a:spcBef>
              <a:buClrTx/>
              <a:buSzTx/>
              <a:buFontTx/>
              <a:buNone/>
            </a:pPr>
            <a:endParaRPr lang="en-US" altLang="zh-CN" sz="2000" dirty="0"/>
          </a:p>
          <a:p>
            <a:pPr eaLnBrk="1" hangingPunct="1">
              <a:spcBef>
                <a:spcPct val="0"/>
              </a:spcBef>
              <a:buClrTx/>
              <a:buSzTx/>
              <a:buFontTx/>
              <a:buNone/>
            </a:pPr>
            <a:r>
              <a:rPr lang="en-US" altLang="zh-CN" sz="2000" dirty="0"/>
              <a:t>int main(  )</a:t>
            </a:r>
            <a:endParaRPr lang="en-US" altLang="zh-CN" sz="2000" dirty="0"/>
          </a:p>
          <a:p>
            <a:pPr eaLnBrk="1" hangingPunct="1">
              <a:spcBef>
                <a:spcPct val="0"/>
              </a:spcBef>
              <a:buClrTx/>
              <a:buSzTx/>
              <a:buFontTx/>
              <a:buNone/>
            </a:pPr>
            <a:r>
              <a:rPr lang="en-US" altLang="zh-CN" sz="2000" dirty="0"/>
              <a:t>{</a:t>
            </a:r>
            <a:endParaRPr lang="en-US" altLang="zh-CN" sz="2000" dirty="0"/>
          </a:p>
          <a:p>
            <a:pPr eaLnBrk="1" hangingPunct="1">
              <a:spcBef>
                <a:spcPct val="0"/>
              </a:spcBef>
              <a:buClrTx/>
              <a:buSzTx/>
              <a:buFontTx/>
              <a:buNone/>
            </a:pPr>
            <a:r>
              <a:rPr lang="en-US" altLang="zh-CN" sz="2000" dirty="0"/>
              <a:t>     int </a:t>
            </a:r>
            <a:r>
              <a:rPr lang="en-US" altLang="zh-CN" sz="2000" dirty="0" err="1"/>
              <a:t>someInt</a:t>
            </a:r>
            <a:r>
              <a:rPr lang="en-US" altLang="zh-CN" sz="2000" dirty="0"/>
              <a:t>;</a:t>
            </a:r>
            <a:endParaRPr lang="en-US" altLang="zh-CN" sz="2000" dirty="0"/>
          </a:p>
          <a:p>
            <a:pPr eaLnBrk="1" hangingPunct="1">
              <a:spcBef>
                <a:spcPct val="0"/>
              </a:spcBef>
              <a:buClrTx/>
              <a:buSzTx/>
              <a:buFontTx/>
              <a:buNone/>
            </a:pPr>
            <a:r>
              <a:rPr lang="en-US" altLang="zh-CN" sz="2000" dirty="0"/>
              <a:t>     float </a:t>
            </a:r>
            <a:r>
              <a:rPr lang="en-US" altLang="zh-CN" sz="2000" dirty="0" err="1"/>
              <a:t>someFloat</a:t>
            </a:r>
            <a:r>
              <a:rPr lang="en-US" altLang="zh-CN" sz="2000" dirty="0"/>
              <a:t>;</a:t>
            </a:r>
            <a:endParaRPr lang="en-US" altLang="zh-CN" sz="2000" dirty="0"/>
          </a:p>
          <a:p>
            <a:pPr eaLnBrk="1" hangingPunct="1">
              <a:spcBef>
                <a:spcPct val="0"/>
              </a:spcBef>
              <a:buClrTx/>
              <a:buSzTx/>
              <a:buFontTx/>
              <a:buNone/>
            </a:pPr>
            <a:r>
              <a:rPr lang="en-US" altLang="zh-CN" sz="2000" dirty="0"/>
              <a:t>     char </a:t>
            </a:r>
            <a:r>
              <a:rPr lang="en-US" altLang="zh-CN" sz="2000" dirty="0" err="1"/>
              <a:t>someChar</a:t>
            </a:r>
            <a:r>
              <a:rPr lang="en-US" altLang="zh-CN" sz="2000" dirty="0"/>
              <a:t>;</a:t>
            </a:r>
            <a:endParaRPr lang="en-US" altLang="zh-CN" sz="2000" dirty="0"/>
          </a:p>
          <a:p>
            <a:pPr eaLnBrk="1" hangingPunct="1">
              <a:spcBef>
                <a:spcPct val="0"/>
              </a:spcBef>
              <a:buClrTx/>
              <a:buSzTx/>
              <a:buFontTx/>
              <a:buNone/>
            </a:pPr>
            <a:r>
              <a:rPr lang="en-US" altLang="zh-CN" sz="2000" dirty="0"/>
              <a:t>     </a:t>
            </a:r>
            <a:r>
              <a:rPr lang="en-US" altLang="zh-CN" sz="2000" dirty="0" err="1">
                <a:solidFill>
                  <a:schemeClr val="hlink"/>
                </a:solidFill>
              </a:rPr>
              <a:t>ifstream</a:t>
            </a:r>
            <a:r>
              <a:rPr lang="en-US" altLang="zh-CN" sz="2000" dirty="0">
                <a:solidFill>
                  <a:schemeClr val="hlink"/>
                </a:solidFill>
              </a:rPr>
              <a:t>  </a:t>
            </a:r>
            <a:r>
              <a:rPr lang="en-US" altLang="zh-CN" sz="2000" dirty="0" err="1">
                <a:solidFill>
                  <a:schemeClr val="hlink"/>
                </a:solidFill>
              </a:rPr>
              <a:t>inFile</a:t>
            </a:r>
            <a:r>
              <a:rPr lang="en-US" altLang="zh-CN" sz="2000" dirty="0">
                <a:solidFill>
                  <a:schemeClr val="hlink"/>
                </a:solidFill>
              </a:rPr>
              <a:t>;</a:t>
            </a:r>
            <a:r>
              <a:rPr lang="en-US" altLang="zh-CN" sz="2000" dirty="0"/>
              <a:t>                    //②</a:t>
            </a:r>
            <a:endParaRPr lang="en-US" altLang="zh-CN" sz="2000" dirty="0"/>
          </a:p>
          <a:p>
            <a:pPr eaLnBrk="1" hangingPunct="1">
              <a:spcBef>
                <a:spcPct val="0"/>
              </a:spcBef>
              <a:buClrTx/>
              <a:buSzTx/>
              <a:buFontTx/>
              <a:buNone/>
            </a:pPr>
            <a:r>
              <a:rPr lang="en-US" altLang="zh-CN" sz="2000" dirty="0"/>
              <a:t>     </a:t>
            </a:r>
            <a:r>
              <a:rPr lang="en-US" altLang="zh-CN" sz="2000" dirty="0">
                <a:solidFill>
                  <a:schemeClr val="hlink"/>
                </a:solidFill>
              </a:rPr>
              <a:t>ofstream  </a:t>
            </a:r>
            <a:r>
              <a:rPr lang="en-US" altLang="zh-CN" sz="2000" dirty="0" err="1">
                <a:solidFill>
                  <a:schemeClr val="hlink"/>
                </a:solidFill>
              </a:rPr>
              <a:t>outFile</a:t>
            </a:r>
            <a:r>
              <a:rPr lang="en-US" altLang="zh-CN" sz="2000" dirty="0">
                <a:solidFill>
                  <a:schemeClr val="hlink"/>
                </a:solidFill>
              </a:rPr>
              <a:t>;</a:t>
            </a:r>
            <a:r>
              <a:rPr lang="en-US" altLang="zh-CN" sz="2000" dirty="0"/>
              <a:t>                //②</a:t>
            </a:r>
            <a:endParaRPr lang="en-US" altLang="zh-CN" sz="2000" dirty="0"/>
          </a:p>
          <a:p>
            <a:pPr eaLnBrk="1" hangingPunct="1">
              <a:spcBef>
                <a:spcPct val="0"/>
              </a:spcBef>
              <a:buClrTx/>
              <a:buSzTx/>
              <a:buFontTx/>
              <a:buNone/>
            </a:pPr>
            <a:r>
              <a:rPr lang="en-US" altLang="zh-CN" sz="2000" dirty="0"/>
              <a:t>     </a:t>
            </a:r>
            <a:r>
              <a:rPr lang="en-US" altLang="zh-CN" sz="2000" dirty="0" err="1"/>
              <a:t>inFile.</a:t>
            </a:r>
            <a:r>
              <a:rPr lang="en-US" altLang="zh-CN" sz="2000" dirty="0" err="1">
                <a:solidFill>
                  <a:schemeClr val="hlink"/>
                </a:solidFill>
              </a:rPr>
              <a:t>open</a:t>
            </a:r>
            <a:r>
              <a:rPr lang="en-US" altLang="zh-CN" sz="2000" dirty="0"/>
              <a:t>(</a:t>
            </a:r>
            <a:r>
              <a:rPr lang="en-US" altLang="zh-CN" sz="2000" dirty="0">
                <a:latin typeface="Times New Roman" panose="02020603050405020304" pitchFamily="18" charset="0"/>
              </a:rPr>
              <a:t>"</a:t>
            </a:r>
            <a:r>
              <a:rPr lang="en-US" altLang="zh-CN" sz="2000" dirty="0"/>
              <a:t>Source.txt</a:t>
            </a:r>
            <a:r>
              <a:rPr lang="en-US" altLang="zh-CN" sz="2000" dirty="0">
                <a:latin typeface="Times New Roman" panose="02020603050405020304" pitchFamily="18" charset="0"/>
              </a:rPr>
              <a:t>"</a:t>
            </a:r>
            <a:r>
              <a:rPr lang="en-US" altLang="zh-CN" sz="2000" dirty="0"/>
              <a:t>);   //③</a:t>
            </a:r>
            <a:endParaRPr lang="en-US" altLang="zh-CN" sz="2000" dirty="0"/>
          </a:p>
          <a:p>
            <a:pPr eaLnBrk="1" hangingPunct="1">
              <a:spcBef>
                <a:spcPct val="0"/>
              </a:spcBef>
              <a:buClrTx/>
              <a:buSzTx/>
              <a:buFontTx/>
              <a:buNone/>
            </a:pPr>
            <a:r>
              <a:rPr lang="en-US" altLang="zh-CN" sz="2000" dirty="0"/>
              <a:t>     </a:t>
            </a:r>
            <a:r>
              <a:rPr lang="en-US" altLang="zh-CN" sz="2000" dirty="0" err="1"/>
              <a:t>outFile.</a:t>
            </a:r>
            <a:r>
              <a:rPr lang="en-US" altLang="zh-CN" sz="2000" dirty="0" err="1">
                <a:solidFill>
                  <a:schemeClr val="hlink"/>
                </a:solidFill>
              </a:rPr>
              <a:t>open</a:t>
            </a:r>
            <a:r>
              <a:rPr lang="en-US" altLang="zh-CN" sz="2000" dirty="0"/>
              <a:t>(</a:t>
            </a:r>
            <a:r>
              <a:rPr lang="en-US" altLang="zh-CN" sz="2000" dirty="0">
                <a:latin typeface="Times New Roman" panose="02020603050405020304" pitchFamily="18" charset="0"/>
              </a:rPr>
              <a:t>"</a:t>
            </a:r>
            <a:r>
              <a:rPr lang="en-US" altLang="zh-CN" sz="2000" dirty="0"/>
              <a:t>Result.txt</a:t>
            </a:r>
            <a:r>
              <a:rPr lang="en-US" altLang="zh-CN" sz="2000" dirty="0">
                <a:latin typeface="Times New Roman" panose="02020603050405020304" pitchFamily="18" charset="0"/>
              </a:rPr>
              <a:t>"</a:t>
            </a:r>
            <a:r>
              <a:rPr lang="en-US" altLang="zh-CN" sz="2000" dirty="0"/>
              <a:t>); //④</a:t>
            </a:r>
            <a:endParaRPr lang="en-US" altLang="zh-CN" sz="2000" dirty="0"/>
          </a:p>
          <a:p>
            <a:pPr eaLnBrk="1" hangingPunct="1">
              <a:spcBef>
                <a:spcPct val="0"/>
              </a:spcBef>
              <a:buClrTx/>
              <a:buSzTx/>
              <a:buFontTx/>
              <a:buNone/>
            </a:pPr>
            <a:r>
              <a:rPr lang="en-US" altLang="zh-CN" sz="2000" dirty="0"/>
              <a:t>                          :</a:t>
            </a:r>
            <a:endParaRPr lang="en-US" altLang="zh-CN" sz="2000" dirty="0"/>
          </a:p>
        </p:txBody>
      </p:sp>
      <p:sp>
        <p:nvSpPr>
          <p:cNvPr id="12" name="Text Box 6"/>
          <p:cNvSpPr txBox="1">
            <a:spLocks noChangeArrowheads="1"/>
          </p:cNvSpPr>
          <p:nvPr/>
        </p:nvSpPr>
        <p:spPr bwMode="auto">
          <a:xfrm>
            <a:off x="6383339" y="1628775"/>
            <a:ext cx="4105275" cy="4673600"/>
          </a:xfrm>
          <a:prstGeom prst="rect">
            <a:avLst/>
          </a:prstGeom>
          <a:noFill/>
          <a:ln w="952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2000" dirty="0"/>
          </a:p>
          <a:p>
            <a:pPr eaLnBrk="1" hangingPunct="1">
              <a:spcBef>
                <a:spcPct val="0"/>
              </a:spcBef>
              <a:buClrTx/>
              <a:buSzTx/>
              <a:buFontTx/>
              <a:buNone/>
            </a:pPr>
            <a:r>
              <a:rPr lang="en-US" altLang="zh-CN" sz="2000" dirty="0"/>
              <a:t> </a:t>
            </a:r>
            <a:r>
              <a:rPr lang="en-US" altLang="zh-CN" sz="2000" dirty="0" err="1"/>
              <a:t>inFile</a:t>
            </a:r>
            <a:r>
              <a:rPr lang="en-US" altLang="zh-CN" sz="2000" dirty="0"/>
              <a:t> </a:t>
            </a:r>
            <a:r>
              <a:rPr lang="en-US" altLang="zh-CN" sz="2000" dirty="0">
                <a:solidFill>
                  <a:schemeClr val="hlink"/>
                </a:solidFill>
              </a:rPr>
              <a:t>&gt;&gt;</a:t>
            </a:r>
            <a:r>
              <a:rPr lang="en-US" altLang="zh-CN" sz="2000" dirty="0"/>
              <a:t>  </a:t>
            </a:r>
            <a:r>
              <a:rPr lang="en-US" altLang="zh-CN" sz="2000" dirty="0" err="1"/>
              <a:t>someInt</a:t>
            </a:r>
            <a:r>
              <a:rPr lang="en-US" altLang="zh-CN" sz="2000" dirty="0"/>
              <a:t> </a:t>
            </a:r>
            <a:endParaRPr lang="en-US" altLang="zh-CN" sz="2000" dirty="0"/>
          </a:p>
          <a:p>
            <a:pPr eaLnBrk="1" hangingPunct="1">
              <a:spcBef>
                <a:spcPct val="0"/>
              </a:spcBef>
              <a:buClrTx/>
              <a:buSzTx/>
              <a:buFontTx/>
              <a:buNone/>
            </a:pPr>
            <a:r>
              <a:rPr lang="en-US" altLang="zh-CN" sz="2000" dirty="0"/>
              <a:t>           </a:t>
            </a:r>
            <a:r>
              <a:rPr lang="en-US" altLang="zh-CN" sz="2000" dirty="0">
                <a:solidFill>
                  <a:schemeClr val="hlink"/>
                </a:solidFill>
              </a:rPr>
              <a:t>&gt;&gt;</a:t>
            </a:r>
            <a:r>
              <a:rPr lang="en-US" altLang="zh-CN" sz="2000" dirty="0"/>
              <a:t> </a:t>
            </a:r>
            <a:r>
              <a:rPr lang="en-US" altLang="zh-CN" sz="2000" dirty="0" err="1"/>
              <a:t>someFloat</a:t>
            </a:r>
            <a:r>
              <a:rPr lang="en-US" altLang="zh-CN" sz="2000" dirty="0"/>
              <a:t> </a:t>
            </a:r>
            <a:endParaRPr lang="en-US" altLang="zh-CN" sz="2000" dirty="0"/>
          </a:p>
          <a:p>
            <a:pPr eaLnBrk="1" hangingPunct="1">
              <a:spcBef>
                <a:spcPct val="0"/>
              </a:spcBef>
              <a:buClrTx/>
              <a:buSzTx/>
              <a:buFontTx/>
              <a:buNone/>
            </a:pPr>
            <a:r>
              <a:rPr lang="en-US" altLang="zh-CN" sz="2000" dirty="0"/>
              <a:t>           </a:t>
            </a:r>
            <a:r>
              <a:rPr lang="en-US" altLang="zh-CN" sz="2000" dirty="0">
                <a:solidFill>
                  <a:schemeClr val="hlink"/>
                </a:solidFill>
              </a:rPr>
              <a:t>&gt;&gt;</a:t>
            </a:r>
            <a:r>
              <a:rPr lang="en-US" altLang="zh-CN" sz="2000" dirty="0"/>
              <a:t> </a:t>
            </a:r>
            <a:r>
              <a:rPr lang="en-US" altLang="zh-CN" sz="2000" dirty="0" err="1"/>
              <a:t>someChar</a:t>
            </a:r>
            <a:r>
              <a:rPr lang="en-US" altLang="zh-CN" sz="2000" dirty="0"/>
              <a:t>;       //⑤</a:t>
            </a:r>
            <a:endParaRPr lang="en-US" altLang="zh-CN" sz="2000" dirty="0"/>
          </a:p>
          <a:p>
            <a:pPr eaLnBrk="1" hangingPunct="1">
              <a:spcBef>
                <a:spcPct val="0"/>
              </a:spcBef>
              <a:buClrTx/>
              <a:buSzTx/>
              <a:buFontTx/>
              <a:buNone/>
            </a:pPr>
            <a:r>
              <a:rPr lang="en-US" altLang="zh-CN" sz="2000" dirty="0"/>
              <a:t> </a:t>
            </a:r>
            <a:endParaRPr lang="en-US" altLang="zh-CN" sz="2000" dirty="0"/>
          </a:p>
          <a:p>
            <a:pPr eaLnBrk="1" hangingPunct="1">
              <a:spcBef>
                <a:spcPct val="0"/>
              </a:spcBef>
              <a:buClrTx/>
              <a:buSzTx/>
              <a:buFontTx/>
              <a:buNone/>
            </a:pPr>
            <a:r>
              <a:rPr lang="en-US" altLang="zh-CN" sz="2000" dirty="0"/>
              <a:t> </a:t>
            </a:r>
            <a:r>
              <a:rPr lang="en-US" altLang="zh-CN" sz="2000" dirty="0" err="1"/>
              <a:t>outFile</a:t>
            </a:r>
            <a:r>
              <a:rPr lang="en-US" altLang="zh-CN" sz="2000" dirty="0"/>
              <a:t> </a:t>
            </a:r>
            <a:r>
              <a:rPr lang="en-US" altLang="zh-CN" sz="2000" dirty="0">
                <a:solidFill>
                  <a:schemeClr val="hlink"/>
                </a:solidFill>
              </a:rPr>
              <a:t>&lt;&lt; </a:t>
            </a:r>
            <a:r>
              <a:rPr lang="en-US" altLang="zh-CN" sz="2000" dirty="0"/>
              <a:t> </a:t>
            </a:r>
            <a:r>
              <a:rPr lang="en-US" altLang="zh-CN" sz="2000" dirty="0">
                <a:latin typeface="Times New Roman" panose="02020603050405020304" pitchFamily="18" charset="0"/>
              </a:rPr>
              <a:t>"</a:t>
            </a:r>
            <a:r>
              <a:rPr lang="en-US" altLang="zh-CN" sz="2000" dirty="0"/>
              <a:t>The answer is: </a:t>
            </a:r>
            <a:r>
              <a:rPr lang="en-US" altLang="zh-CN" sz="2000" dirty="0">
                <a:latin typeface="Times New Roman" panose="02020603050405020304" pitchFamily="18" charset="0"/>
              </a:rPr>
              <a:t>"</a:t>
            </a:r>
            <a:r>
              <a:rPr lang="en-US" altLang="zh-CN" sz="2000" dirty="0"/>
              <a:t> </a:t>
            </a:r>
            <a:endParaRPr lang="en-US" altLang="zh-CN" sz="2000" dirty="0"/>
          </a:p>
          <a:p>
            <a:pPr eaLnBrk="1" hangingPunct="1">
              <a:spcBef>
                <a:spcPct val="0"/>
              </a:spcBef>
              <a:buClrTx/>
              <a:buSzTx/>
              <a:buFontTx/>
              <a:buNone/>
            </a:pPr>
            <a:r>
              <a:rPr lang="en-US" altLang="zh-CN" sz="2000" dirty="0"/>
              <a:t>            </a:t>
            </a:r>
            <a:r>
              <a:rPr lang="en-US" altLang="zh-CN" sz="2000" dirty="0">
                <a:solidFill>
                  <a:schemeClr val="hlink"/>
                </a:solidFill>
              </a:rPr>
              <a:t>&lt;&lt;</a:t>
            </a:r>
            <a:r>
              <a:rPr lang="en-US" altLang="zh-CN" sz="2000" dirty="0" err="1"/>
              <a:t>someInt</a:t>
            </a:r>
            <a:r>
              <a:rPr lang="en-US" altLang="zh-CN" sz="2000" dirty="0"/>
              <a:t>*</a:t>
            </a:r>
            <a:r>
              <a:rPr lang="en-US" altLang="zh-CN" sz="2000" dirty="0" err="1"/>
              <a:t>someFloat</a:t>
            </a:r>
            <a:endParaRPr lang="en-US" altLang="zh-CN" sz="2000" dirty="0"/>
          </a:p>
          <a:p>
            <a:pPr eaLnBrk="1" hangingPunct="1">
              <a:spcBef>
                <a:spcPct val="0"/>
              </a:spcBef>
              <a:buClrTx/>
              <a:buSzTx/>
              <a:buFontTx/>
              <a:buNone/>
            </a:pPr>
            <a:r>
              <a:rPr lang="en-US" altLang="zh-CN" sz="2000" dirty="0"/>
              <a:t>            </a:t>
            </a:r>
            <a:r>
              <a:rPr lang="en-US" altLang="zh-CN" sz="2000" dirty="0">
                <a:solidFill>
                  <a:schemeClr val="hlink"/>
                </a:solidFill>
              </a:rPr>
              <a:t> &lt;&lt;</a:t>
            </a:r>
            <a:r>
              <a:rPr lang="en-US" altLang="zh-CN" sz="2000" dirty="0" err="1"/>
              <a:t>endl</a:t>
            </a:r>
            <a:r>
              <a:rPr lang="en-US" altLang="zh-CN" sz="2000" dirty="0"/>
              <a:t>;               //⑥</a:t>
            </a:r>
            <a:endParaRPr lang="en-US" altLang="zh-CN" sz="2000" dirty="0"/>
          </a:p>
          <a:p>
            <a:pPr eaLnBrk="1" hangingPunct="1">
              <a:spcBef>
                <a:spcPct val="0"/>
              </a:spcBef>
              <a:buClrTx/>
              <a:buSzTx/>
              <a:buFontTx/>
              <a:buNone/>
            </a:pPr>
            <a:endParaRPr lang="en-US" altLang="zh-CN" sz="2000" dirty="0"/>
          </a:p>
          <a:p>
            <a:pPr eaLnBrk="1" hangingPunct="1">
              <a:spcBef>
                <a:spcPct val="0"/>
              </a:spcBef>
              <a:buClrTx/>
              <a:buSzTx/>
              <a:buFontTx/>
              <a:buNone/>
            </a:pPr>
            <a:r>
              <a:rPr lang="en-US" altLang="zh-CN" sz="2000" dirty="0"/>
              <a:t> </a:t>
            </a:r>
            <a:r>
              <a:rPr lang="en-US" altLang="zh-CN" sz="2000" dirty="0" err="1"/>
              <a:t>inFile.</a:t>
            </a:r>
            <a:r>
              <a:rPr lang="en-US" altLang="zh-CN" sz="2000" dirty="0" err="1">
                <a:solidFill>
                  <a:schemeClr val="hlink"/>
                </a:solidFill>
              </a:rPr>
              <a:t>close</a:t>
            </a:r>
            <a:r>
              <a:rPr lang="en-US" altLang="zh-CN" sz="2000" dirty="0"/>
              <a:t>();                 //⑦</a:t>
            </a:r>
            <a:endParaRPr lang="en-US" altLang="zh-CN" sz="2000" dirty="0"/>
          </a:p>
          <a:p>
            <a:pPr eaLnBrk="1" hangingPunct="1">
              <a:spcBef>
                <a:spcPct val="0"/>
              </a:spcBef>
              <a:buClrTx/>
              <a:buSzTx/>
              <a:buFontTx/>
              <a:buNone/>
            </a:pPr>
            <a:r>
              <a:rPr lang="en-US" altLang="zh-CN" sz="2000" dirty="0"/>
              <a:t> </a:t>
            </a:r>
            <a:r>
              <a:rPr lang="en-US" altLang="zh-CN" sz="2000" dirty="0" err="1"/>
              <a:t>outFile.</a:t>
            </a:r>
            <a:r>
              <a:rPr lang="en-US" altLang="zh-CN" sz="2000" dirty="0" err="1">
                <a:solidFill>
                  <a:schemeClr val="hlink"/>
                </a:solidFill>
              </a:rPr>
              <a:t>close</a:t>
            </a:r>
            <a:r>
              <a:rPr lang="en-US" altLang="zh-CN" sz="2000" dirty="0"/>
              <a:t>();               //⑦</a:t>
            </a:r>
            <a:endParaRPr lang="en-US" altLang="zh-CN" sz="2000" dirty="0"/>
          </a:p>
          <a:p>
            <a:pPr eaLnBrk="1" hangingPunct="1">
              <a:spcBef>
                <a:spcPct val="0"/>
              </a:spcBef>
              <a:buClrTx/>
              <a:buSzTx/>
              <a:buFontTx/>
              <a:buNone/>
            </a:pPr>
            <a:endParaRPr lang="en-US" altLang="zh-CN" sz="2000" dirty="0"/>
          </a:p>
          <a:p>
            <a:pPr eaLnBrk="1" hangingPunct="1">
              <a:spcBef>
                <a:spcPct val="0"/>
              </a:spcBef>
              <a:buClrTx/>
              <a:buSzTx/>
              <a:buFontTx/>
              <a:buNone/>
            </a:pPr>
            <a:endParaRPr lang="en-US" altLang="zh-CN" sz="2000" dirty="0"/>
          </a:p>
          <a:p>
            <a:pPr eaLnBrk="1" hangingPunct="1">
              <a:spcBef>
                <a:spcPct val="0"/>
              </a:spcBef>
              <a:buClrTx/>
              <a:buSzTx/>
              <a:buFontTx/>
              <a:buNone/>
            </a:pPr>
            <a:r>
              <a:rPr lang="en-US" altLang="zh-CN" sz="2000" dirty="0"/>
              <a:t> return 0;</a:t>
            </a:r>
            <a:endParaRPr lang="zh-CN" altLang="en-US" sz="2000" dirty="0"/>
          </a:p>
          <a:p>
            <a:pPr eaLnBrk="1" hangingPunct="1">
              <a:spcBef>
                <a:spcPct val="0"/>
              </a:spcBef>
              <a:buClrTx/>
              <a:buSzTx/>
              <a:buFontTx/>
              <a:buNone/>
            </a:pPr>
            <a:r>
              <a:rPr lang="en-US" altLang="zh-CN" sz="2000" dirty="0"/>
              <a:t>}</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运行结果</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文本框 7"/>
          <p:cNvSpPr txBox="1"/>
          <p:nvPr/>
        </p:nvSpPr>
        <p:spPr>
          <a:xfrm>
            <a:off x="519806" y="1720840"/>
            <a:ext cx="10958686"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err="1"/>
              <a:t>someInt</a:t>
            </a:r>
            <a:r>
              <a:rPr lang="en-US" altLang="zh-CN" sz="2400" dirty="0"/>
              <a:t>\</a:t>
            </a:r>
            <a:r>
              <a:rPr lang="en-US" altLang="zh-CN" sz="2400" dirty="0" err="1"/>
              <a:t>someFloat</a:t>
            </a:r>
            <a:r>
              <a:rPr lang="en-US" altLang="zh-CN" sz="2400" dirty="0"/>
              <a:t>\</a:t>
            </a:r>
            <a:r>
              <a:rPr lang="en-US" altLang="zh-CN" sz="2400" dirty="0" err="1"/>
              <a:t>someChar</a:t>
            </a:r>
            <a:r>
              <a:rPr lang="zh-CN" altLang="en-US" sz="2400" dirty="0"/>
              <a:t>的值将分别为</a:t>
            </a:r>
            <a:r>
              <a:rPr lang="en-US" altLang="zh-CN" sz="2400" dirty="0"/>
              <a:t>13\3.14\’9’</a:t>
            </a:r>
            <a:r>
              <a:rPr lang="zh-CN" altLang="en-US" sz="2400" dirty="0"/>
              <a:t>。</a:t>
            </a:r>
            <a:endParaRPr lang="zh-CN" altLang="en-US" sz="2400" dirty="0"/>
          </a:p>
          <a:p>
            <a:pPr marL="285750" indent="-285750">
              <a:buFont typeface="Arial" panose="020B0604020202020204" pitchFamily="34" charset="0"/>
              <a:buChar char="•"/>
            </a:pPr>
            <a:r>
              <a:rPr lang="zh-CN" altLang="en-US" sz="2400" dirty="0"/>
              <a:t>在</a:t>
            </a:r>
            <a:r>
              <a:rPr lang="en-US" altLang="zh-CN" sz="2400" dirty="0"/>
              <a:t>FileIO.cpp</a:t>
            </a:r>
            <a:r>
              <a:rPr lang="zh-CN" altLang="en-US" sz="2400" dirty="0"/>
              <a:t>同一目录下，出现一个新的文件：</a:t>
            </a:r>
            <a:r>
              <a:rPr lang="en-US" altLang="zh-CN" sz="2400" dirty="0"/>
              <a:t>result.txt</a:t>
            </a:r>
            <a:r>
              <a:rPr lang="zh-CN" altLang="en-US" sz="2400" dirty="0"/>
              <a:t>。将其打开，将看到：</a:t>
            </a:r>
            <a:endParaRPr lang="zh-CN" altLang="en-US" sz="2400" dirty="0"/>
          </a:p>
          <a:p>
            <a:pPr marL="285750" indent="-285750">
              <a:buFont typeface="Arial" panose="020B0604020202020204" pitchFamily="34" charset="0"/>
              <a:buChar char="•"/>
            </a:pPr>
            <a:r>
              <a:rPr lang="zh-CN" altLang="en-US" sz="2400" dirty="0"/>
              <a:t>       </a:t>
            </a:r>
            <a:r>
              <a:rPr lang="en-US" altLang="zh-CN" sz="2400" dirty="0"/>
              <a:t>The answer is: 40.82</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解释</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9" name="Rectangle 4"/>
          <p:cNvSpPr>
            <a:spLocks noChangeArrowheads="1"/>
          </p:cNvSpPr>
          <p:nvPr/>
        </p:nvSpPr>
        <p:spPr bwMode="auto">
          <a:xfrm>
            <a:off x="1919288" y="2897572"/>
            <a:ext cx="82804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en-US" altLang="zh-CN" sz="2400" dirty="0"/>
              <a:t>Step1: </a:t>
            </a:r>
            <a:r>
              <a:rPr lang="zh-CN" altLang="en-US" sz="2400" dirty="0"/>
              <a:t>由于类</a:t>
            </a:r>
            <a:r>
              <a:rPr lang="en-US" altLang="zh-CN" sz="2400" dirty="0" err="1"/>
              <a:t>ifstream</a:t>
            </a:r>
            <a:r>
              <a:rPr lang="zh-CN" altLang="en-US" sz="2400" dirty="0"/>
              <a:t>和</a:t>
            </a:r>
            <a:r>
              <a:rPr lang="en-US" altLang="zh-CN" sz="2400" dirty="0"/>
              <a:t>ofstream</a:t>
            </a:r>
            <a:r>
              <a:rPr lang="zh-CN" altLang="en-US" sz="2400" dirty="0"/>
              <a:t>定义在头文件</a:t>
            </a:r>
            <a:r>
              <a:rPr lang="en-US" altLang="zh-CN" sz="2400" dirty="0"/>
              <a:t>fstream</a:t>
            </a:r>
            <a:r>
              <a:rPr lang="zh-CN" altLang="en-US" sz="2400" dirty="0"/>
              <a:t>中，</a:t>
            </a:r>
            <a:endParaRPr lang="zh-CN" altLang="en-US" sz="2400" dirty="0"/>
          </a:p>
          <a:p>
            <a:pPr eaLnBrk="1" hangingPunct="1">
              <a:lnSpc>
                <a:spcPct val="125000"/>
              </a:lnSpc>
              <a:spcBef>
                <a:spcPct val="0"/>
              </a:spcBef>
              <a:buClrTx/>
              <a:buSzTx/>
              <a:buFontTx/>
              <a:buNone/>
            </a:pPr>
            <a:r>
              <a:rPr lang="zh-CN" altLang="en-US" sz="2400" dirty="0"/>
              <a:t>所以在文件头需要加上预编译指令。</a:t>
            </a:r>
            <a:endParaRPr lang="zh-CN" altLang="en-US" sz="2400" dirty="0"/>
          </a:p>
        </p:txBody>
      </p:sp>
      <p:sp>
        <p:nvSpPr>
          <p:cNvPr id="10" name="Rectangle 5"/>
          <p:cNvSpPr>
            <a:spLocks noChangeArrowheads="1"/>
          </p:cNvSpPr>
          <p:nvPr/>
        </p:nvSpPr>
        <p:spPr bwMode="auto">
          <a:xfrm>
            <a:off x="3503613" y="2033973"/>
            <a:ext cx="5472112" cy="720725"/>
          </a:xfrm>
          <a:prstGeom prst="rect">
            <a:avLst/>
          </a:prstGeom>
          <a:solidFill>
            <a:schemeClr val="accent2">
              <a:alpha val="10196"/>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a:solidFill>
                  <a:schemeClr val="folHlink"/>
                </a:solidFill>
              </a:rPr>
              <a:t>#include &lt;fstream&gt;</a:t>
            </a:r>
            <a:endParaRPr lang="en-US" altLang="zh-CN" dirty="0">
              <a:solidFill>
                <a:schemeClr val="folHlink"/>
              </a:solidFill>
            </a:endParaRPr>
          </a:p>
        </p:txBody>
      </p:sp>
      <p:sp>
        <p:nvSpPr>
          <p:cNvPr id="11" name="Rectangle 7"/>
          <p:cNvSpPr>
            <a:spLocks noChangeArrowheads="1"/>
          </p:cNvSpPr>
          <p:nvPr/>
        </p:nvSpPr>
        <p:spPr bwMode="auto">
          <a:xfrm>
            <a:off x="2208214" y="5462137"/>
            <a:ext cx="748823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en-US" altLang="zh-CN" sz="2400"/>
              <a:t>Step2: </a:t>
            </a:r>
            <a:r>
              <a:rPr lang="zh-CN" altLang="en-US" sz="2400"/>
              <a:t>定义两个对象</a:t>
            </a:r>
            <a:r>
              <a:rPr lang="en-US" altLang="zh-CN" sz="2400"/>
              <a:t>inFile</a:t>
            </a:r>
            <a:r>
              <a:rPr lang="zh-CN" altLang="en-US" sz="2400"/>
              <a:t>和</a:t>
            </a:r>
            <a:r>
              <a:rPr lang="en-US" altLang="zh-CN" sz="2400"/>
              <a:t>outFile</a:t>
            </a:r>
            <a:r>
              <a:rPr lang="zh-CN" altLang="en-US" sz="2400"/>
              <a:t>，也称为文件流。</a:t>
            </a:r>
            <a:endParaRPr lang="zh-CN" altLang="en-US" sz="2400"/>
          </a:p>
          <a:p>
            <a:pPr eaLnBrk="1" hangingPunct="1">
              <a:lnSpc>
                <a:spcPct val="125000"/>
              </a:lnSpc>
              <a:spcBef>
                <a:spcPct val="0"/>
              </a:spcBef>
              <a:buClrTx/>
              <a:buSzTx/>
              <a:buFontTx/>
              <a:buNone/>
            </a:pPr>
            <a:r>
              <a:rPr lang="zh-CN" altLang="en-US" sz="2400"/>
              <a:t>前者负责文件输入，后者负责文件输出。</a:t>
            </a:r>
            <a:r>
              <a:rPr lang="zh-CN" altLang="en-US" sz="2400" b="0"/>
              <a:t> </a:t>
            </a:r>
            <a:endParaRPr lang="zh-CN" altLang="en-US" sz="2400" b="0"/>
          </a:p>
        </p:txBody>
      </p:sp>
      <p:sp>
        <p:nvSpPr>
          <p:cNvPr id="12" name="Rectangle 8"/>
          <p:cNvSpPr>
            <a:spLocks noChangeArrowheads="1"/>
          </p:cNvSpPr>
          <p:nvPr/>
        </p:nvSpPr>
        <p:spPr bwMode="auto">
          <a:xfrm>
            <a:off x="3432176" y="4165150"/>
            <a:ext cx="5472113" cy="1154112"/>
          </a:xfrm>
          <a:prstGeom prst="rect">
            <a:avLst/>
          </a:prstGeom>
          <a:solidFill>
            <a:schemeClr val="accent2">
              <a:alpha val="10196"/>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dirty="0" err="1">
                <a:solidFill>
                  <a:schemeClr val="folHlink"/>
                </a:solidFill>
              </a:rPr>
              <a:t>ifstream</a:t>
            </a:r>
            <a:r>
              <a:rPr lang="en-US" altLang="zh-CN" dirty="0">
                <a:solidFill>
                  <a:schemeClr val="folHlink"/>
                </a:solidFill>
              </a:rPr>
              <a:t>   </a:t>
            </a:r>
            <a:r>
              <a:rPr lang="en-US" altLang="zh-CN" dirty="0" err="1">
                <a:solidFill>
                  <a:schemeClr val="folHlink"/>
                </a:solidFill>
              </a:rPr>
              <a:t>inFile</a:t>
            </a:r>
            <a:r>
              <a:rPr lang="en-US" altLang="zh-CN" dirty="0">
                <a:solidFill>
                  <a:schemeClr val="folHlink"/>
                </a:solidFill>
              </a:rPr>
              <a:t>;   </a:t>
            </a:r>
            <a:endParaRPr lang="en-US" altLang="zh-CN" dirty="0">
              <a:solidFill>
                <a:schemeClr val="folHlink"/>
              </a:solidFill>
            </a:endParaRPr>
          </a:p>
          <a:p>
            <a:pPr eaLnBrk="1" hangingPunct="1">
              <a:spcBef>
                <a:spcPct val="0"/>
              </a:spcBef>
              <a:buClrTx/>
              <a:buSzTx/>
              <a:buFontTx/>
              <a:buNone/>
            </a:pPr>
            <a:r>
              <a:rPr lang="en-US" altLang="zh-CN" dirty="0">
                <a:solidFill>
                  <a:schemeClr val="folHlink"/>
                </a:solidFill>
              </a:rPr>
              <a:t>ofstream  </a:t>
            </a:r>
            <a:r>
              <a:rPr lang="en-US" altLang="zh-CN" dirty="0" err="1">
                <a:solidFill>
                  <a:schemeClr val="folHlink"/>
                </a:solidFill>
              </a:rPr>
              <a:t>outFile</a:t>
            </a:r>
            <a:r>
              <a:rPr lang="en-US" altLang="zh-CN" dirty="0">
                <a:solidFill>
                  <a:schemeClr val="folHlink"/>
                </a:solidFill>
              </a:rPr>
              <a:t>;</a:t>
            </a:r>
            <a:r>
              <a:rPr lang="en-US" altLang="zh-CN" sz="2400" dirty="0"/>
              <a:t>  </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解释</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13" name="Rectangle 5"/>
          <p:cNvSpPr>
            <a:spLocks noChangeArrowheads="1"/>
          </p:cNvSpPr>
          <p:nvPr/>
        </p:nvSpPr>
        <p:spPr bwMode="auto">
          <a:xfrm>
            <a:off x="2279650" y="3893989"/>
            <a:ext cx="74882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en-US" sz="2400"/>
              <a:t>把输入文件流</a:t>
            </a:r>
            <a:r>
              <a:rPr lang="en-US" altLang="zh-CN" sz="2400"/>
              <a:t>inFile</a:t>
            </a:r>
            <a:r>
              <a:rPr lang="zh-CN" altLang="en-US" sz="2400"/>
              <a:t>与文件</a:t>
            </a:r>
            <a:r>
              <a:rPr lang="en-US" altLang="zh-CN" sz="2400"/>
              <a:t>source.txt</a:t>
            </a:r>
            <a:r>
              <a:rPr lang="zh-CN" altLang="en-US" sz="2400"/>
              <a:t>关联起来，后面</a:t>
            </a:r>
            <a:endParaRPr lang="zh-CN" altLang="en-US" sz="2400"/>
          </a:p>
          <a:p>
            <a:pPr eaLnBrk="1" hangingPunct="1">
              <a:lnSpc>
                <a:spcPct val="125000"/>
              </a:lnSpc>
              <a:spcBef>
                <a:spcPct val="0"/>
              </a:spcBef>
              <a:buClrTx/>
              <a:buSzTx/>
              <a:buFontTx/>
              <a:buNone/>
            </a:pPr>
            <a:r>
              <a:rPr lang="zh-CN" altLang="en-US" sz="2400"/>
              <a:t>从</a:t>
            </a:r>
            <a:r>
              <a:rPr lang="en-US" altLang="zh-CN" sz="2400"/>
              <a:t>inFile</a:t>
            </a:r>
            <a:r>
              <a:rPr lang="zh-CN" altLang="en-US" sz="2400"/>
              <a:t>输入数据便是从文件</a:t>
            </a:r>
            <a:r>
              <a:rPr lang="en-US" altLang="zh-CN" sz="2400"/>
              <a:t>Source.txt</a:t>
            </a:r>
            <a:r>
              <a:rPr lang="zh-CN" altLang="en-US" sz="2400"/>
              <a:t>里读取数据；</a:t>
            </a:r>
            <a:endParaRPr lang="zh-CN" altLang="en-US" sz="2400" b="0"/>
          </a:p>
        </p:txBody>
      </p:sp>
      <p:sp>
        <p:nvSpPr>
          <p:cNvPr id="14" name="Rectangle 6"/>
          <p:cNvSpPr>
            <a:spLocks noChangeArrowheads="1"/>
          </p:cNvSpPr>
          <p:nvPr/>
        </p:nvSpPr>
        <p:spPr bwMode="auto">
          <a:xfrm>
            <a:off x="3503613" y="3316140"/>
            <a:ext cx="5472112" cy="504825"/>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folHlink"/>
                </a:solidFill>
              </a:rPr>
              <a:t>inFile.open(</a:t>
            </a:r>
            <a:r>
              <a:rPr lang="en-US" altLang="zh-CN" sz="2400">
                <a:solidFill>
                  <a:schemeClr val="folHlink"/>
                </a:solidFill>
                <a:latin typeface="Times New Roman" panose="02020603050405020304" pitchFamily="18" charset="0"/>
              </a:rPr>
              <a:t>“</a:t>
            </a:r>
            <a:r>
              <a:rPr lang="en-US" altLang="zh-CN" sz="2400">
                <a:solidFill>
                  <a:schemeClr val="folHlink"/>
                </a:solidFill>
              </a:rPr>
              <a:t>Source.txt</a:t>
            </a:r>
            <a:r>
              <a:rPr lang="en-US" altLang="zh-CN" sz="2400">
                <a:solidFill>
                  <a:schemeClr val="folHlink"/>
                </a:solidFill>
                <a:latin typeface="Times New Roman" panose="02020603050405020304" pitchFamily="18" charset="0"/>
              </a:rPr>
              <a:t>”</a:t>
            </a:r>
            <a:r>
              <a:rPr lang="en-US" altLang="zh-CN" sz="2400">
                <a:solidFill>
                  <a:schemeClr val="folHlink"/>
                </a:solidFill>
              </a:rPr>
              <a:t>);   </a:t>
            </a:r>
            <a:endParaRPr lang="en-US" altLang="zh-CN" sz="2400">
              <a:solidFill>
                <a:schemeClr val="folHlink"/>
              </a:solidFill>
            </a:endParaRPr>
          </a:p>
        </p:txBody>
      </p:sp>
      <p:sp>
        <p:nvSpPr>
          <p:cNvPr id="15" name="Rectangle 7"/>
          <p:cNvSpPr>
            <a:spLocks noChangeArrowheads="1"/>
          </p:cNvSpPr>
          <p:nvPr/>
        </p:nvSpPr>
        <p:spPr bwMode="auto">
          <a:xfrm>
            <a:off x="2208214" y="5908527"/>
            <a:ext cx="748823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en-US" sz="2400"/>
              <a:t>把输出文件流</a:t>
            </a:r>
            <a:r>
              <a:rPr lang="en-US" altLang="zh-CN" sz="2400"/>
              <a:t>outFile</a:t>
            </a:r>
            <a:r>
              <a:rPr lang="zh-CN" altLang="en-US" sz="2400"/>
              <a:t>与文件</a:t>
            </a:r>
            <a:r>
              <a:rPr lang="en-US" altLang="zh-CN" sz="2400"/>
              <a:t>result.txt</a:t>
            </a:r>
            <a:r>
              <a:rPr lang="zh-CN" altLang="en-US" sz="2400"/>
              <a:t>关联起来，后面</a:t>
            </a:r>
            <a:endParaRPr lang="zh-CN" altLang="en-US" sz="2400"/>
          </a:p>
          <a:p>
            <a:pPr eaLnBrk="1" hangingPunct="1">
              <a:lnSpc>
                <a:spcPct val="125000"/>
              </a:lnSpc>
              <a:spcBef>
                <a:spcPct val="0"/>
              </a:spcBef>
              <a:buClrTx/>
              <a:buSzTx/>
              <a:buFontTx/>
              <a:buNone/>
            </a:pPr>
            <a:r>
              <a:rPr lang="zh-CN" altLang="en-US" sz="2400"/>
              <a:t>输出的结果放入</a:t>
            </a:r>
            <a:r>
              <a:rPr lang="en-US" altLang="zh-CN" sz="2400"/>
              <a:t>outFile</a:t>
            </a:r>
            <a:r>
              <a:rPr lang="zh-CN" altLang="en-US" sz="2400"/>
              <a:t>中最终就会保存到</a:t>
            </a:r>
            <a:r>
              <a:rPr lang="en-US" altLang="zh-CN" sz="2400"/>
              <a:t>result</a:t>
            </a:r>
            <a:r>
              <a:rPr lang="zh-CN" altLang="en-US" sz="2400"/>
              <a:t>里面。</a:t>
            </a:r>
            <a:r>
              <a:rPr lang="zh-CN" altLang="en-US" sz="2400" b="0"/>
              <a:t> </a:t>
            </a:r>
            <a:endParaRPr lang="zh-CN" altLang="en-US" sz="2400" b="0"/>
          </a:p>
        </p:txBody>
      </p:sp>
      <p:sp>
        <p:nvSpPr>
          <p:cNvPr id="16" name="Rectangle 8"/>
          <p:cNvSpPr>
            <a:spLocks noChangeArrowheads="1"/>
          </p:cNvSpPr>
          <p:nvPr/>
        </p:nvSpPr>
        <p:spPr bwMode="auto">
          <a:xfrm>
            <a:off x="3432176" y="5330678"/>
            <a:ext cx="5472113" cy="504825"/>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folHlink"/>
                </a:solidFill>
              </a:rPr>
              <a:t>outFile.open(</a:t>
            </a:r>
            <a:r>
              <a:rPr lang="en-US" altLang="zh-CN" sz="2400">
                <a:solidFill>
                  <a:schemeClr val="folHlink"/>
                </a:solidFill>
                <a:latin typeface="Times New Roman" panose="02020603050405020304" pitchFamily="18" charset="0"/>
              </a:rPr>
              <a:t>“</a:t>
            </a:r>
            <a:r>
              <a:rPr lang="en-US" altLang="zh-CN" sz="2400">
                <a:solidFill>
                  <a:schemeClr val="folHlink"/>
                </a:solidFill>
              </a:rPr>
              <a:t>Result.txt</a:t>
            </a:r>
            <a:r>
              <a:rPr lang="en-US" altLang="zh-CN" sz="2400">
                <a:solidFill>
                  <a:schemeClr val="folHlink"/>
                </a:solidFill>
                <a:latin typeface="Times New Roman" panose="02020603050405020304" pitchFamily="18" charset="0"/>
              </a:rPr>
              <a:t>”</a:t>
            </a:r>
            <a:r>
              <a:rPr lang="en-US" altLang="zh-CN" sz="2400">
                <a:solidFill>
                  <a:schemeClr val="folHlink"/>
                </a:solidFill>
              </a:rPr>
              <a:t>); </a:t>
            </a:r>
            <a:endParaRPr lang="en-US" altLang="zh-CN" sz="2400">
              <a:solidFill>
                <a:schemeClr val="folHlink"/>
              </a:solidFill>
            </a:endParaRPr>
          </a:p>
        </p:txBody>
      </p:sp>
      <p:sp>
        <p:nvSpPr>
          <p:cNvPr id="17" name="Rectangle 9"/>
          <p:cNvSpPr>
            <a:spLocks noChangeArrowheads="1"/>
          </p:cNvSpPr>
          <p:nvPr/>
        </p:nvSpPr>
        <p:spPr bwMode="auto">
          <a:xfrm>
            <a:off x="1992313" y="1947714"/>
            <a:ext cx="7848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en-US" altLang="zh-CN" sz="2400"/>
              <a:t>Step3: open</a:t>
            </a:r>
            <a:r>
              <a:rPr lang="zh-CN" altLang="en-US" sz="2400"/>
              <a:t>语句是把文件流与具体的文件相关联起来，</a:t>
            </a:r>
            <a:endParaRPr lang="zh-CN" altLang="en-US" sz="2400"/>
          </a:p>
          <a:p>
            <a:pPr eaLnBrk="1" hangingPunct="1">
              <a:lnSpc>
                <a:spcPct val="125000"/>
              </a:lnSpc>
              <a:spcBef>
                <a:spcPct val="0"/>
              </a:spcBef>
              <a:buClrTx/>
              <a:buSzTx/>
              <a:buFontTx/>
              <a:buNone/>
            </a:pPr>
            <a:r>
              <a:rPr lang="zh-CN" altLang="en-US" sz="2400"/>
              <a:t>使得后续的具体的读写操作作用于这些文件之上。</a:t>
            </a:r>
            <a:r>
              <a:rPr lang="zh-CN" altLang="en-US" sz="2400" b="0"/>
              <a:t> </a:t>
            </a:r>
            <a:endParaRPr lang="zh-CN" altLang="en-US" sz="2400" b="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解释</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18" name="Rectangle 5"/>
          <p:cNvSpPr>
            <a:spLocks noChangeArrowheads="1"/>
          </p:cNvSpPr>
          <p:nvPr/>
        </p:nvSpPr>
        <p:spPr bwMode="auto">
          <a:xfrm>
            <a:off x="2352675" y="3068638"/>
            <a:ext cx="748823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t>     </a:t>
            </a:r>
            <a:r>
              <a:rPr lang="zh-CN" altLang="en-US" sz="2400"/>
              <a:t>从输入文件流</a:t>
            </a:r>
            <a:r>
              <a:rPr lang="en-US" altLang="zh-CN" sz="2400"/>
              <a:t>inFile</a:t>
            </a:r>
            <a:r>
              <a:rPr lang="zh-CN" altLang="en-US" sz="2400"/>
              <a:t>中读取数据，置入变量中</a:t>
            </a:r>
            <a:r>
              <a:rPr lang="zh-CN" altLang="en-US" sz="2400" b="0"/>
              <a:t> </a:t>
            </a:r>
            <a:endParaRPr lang="zh-CN" altLang="en-US" sz="2400" b="0"/>
          </a:p>
        </p:txBody>
      </p:sp>
      <p:sp>
        <p:nvSpPr>
          <p:cNvPr id="19" name="Rectangle 6"/>
          <p:cNvSpPr>
            <a:spLocks noChangeArrowheads="1"/>
          </p:cNvSpPr>
          <p:nvPr/>
        </p:nvSpPr>
        <p:spPr bwMode="auto">
          <a:xfrm>
            <a:off x="2279651" y="2349500"/>
            <a:ext cx="7561263" cy="503238"/>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folHlink"/>
                </a:solidFill>
              </a:rPr>
              <a:t>inFile &gt;&gt;  someInt &gt;&gt; someFloat &gt;&gt; someChar;</a:t>
            </a:r>
            <a:endParaRPr lang="en-US" altLang="zh-CN" sz="2400">
              <a:solidFill>
                <a:schemeClr val="folHlink"/>
              </a:solidFill>
            </a:endParaRPr>
          </a:p>
        </p:txBody>
      </p:sp>
      <p:sp>
        <p:nvSpPr>
          <p:cNvPr id="20" name="Rectangle 7"/>
          <p:cNvSpPr>
            <a:spLocks noChangeArrowheads="1"/>
          </p:cNvSpPr>
          <p:nvPr/>
        </p:nvSpPr>
        <p:spPr bwMode="auto">
          <a:xfrm>
            <a:off x="2351089" y="5445125"/>
            <a:ext cx="74898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lang="zh-CN" altLang="en-US" sz="2400"/>
              <a:t>把要输出的内容放入输出文件流里面，最终保存到文件</a:t>
            </a:r>
            <a:endParaRPr lang="zh-CN" altLang="en-US" sz="2400"/>
          </a:p>
          <a:p>
            <a:pPr eaLnBrk="1" hangingPunct="1">
              <a:lnSpc>
                <a:spcPct val="125000"/>
              </a:lnSpc>
              <a:spcBef>
                <a:spcPct val="0"/>
              </a:spcBef>
              <a:buClrTx/>
              <a:buSzTx/>
              <a:buFontTx/>
              <a:buNone/>
            </a:pPr>
            <a:r>
              <a:rPr lang="en-US" altLang="zh-CN" sz="2400"/>
              <a:t>result.txt</a:t>
            </a:r>
            <a:r>
              <a:rPr lang="zh-CN" altLang="en-US" sz="2400"/>
              <a:t>里面</a:t>
            </a:r>
            <a:r>
              <a:rPr lang="zh-CN" altLang="en-US" sz="2400" b="0"/>
              <a:t> </a:t>
            </a:r>
            <a:endParaRPr lang="zh-CN" altLang="en-US" sz="2400" b="0"/>
          </a:p>
        </p:txBody>
      </p:sp>
      <p:sp>
        <p:nvSpPr>
          <p:cNvPr id="21" name="Rectangle 8"/>
          <p:cNvSpPr>
            <a:spLocks noChangeArrowheads="1"/>
          </p:cNvSpPr>
          <p:nvPr/>
        </p:nvSpPr>
        <p:spPr bwMode="auto">
          <a:xfrm>
            <a:off x="1992313" y="4219576"/>
            <a:ext cx="8280400" cy="1008063"/>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chemeClr val="folHlink"/>
                </a:solidFill>
              </a:rPr>
              <a:t>outFile &lt;&lt;  </a:t>
            </a:r>
            <a:r>
              <a:rPr lang="en-US" altLang="zh-CN" sz="2400">
                <a:solidFill>
                  <a:schemeClr val="folHlink"/>
                </a:solidFill>
                <a:latin typeface="Times New Roman" panose="02020603050405020304" pitchFamily="18" charset="0"/>
              </a:rPr>
              <a:t>“</a:t>
            </a:r>
            <a:r>
              <a:rPr lang="en-US" altLang="zh-CN" sz="2400">
                <a:solidFill>
                  <a:schemeClr val="folHlink"/>
                </a:solidFill>
              </a:rPr>
              <a:t>The answer is: </a:t>
            </a:r>
            <a:r>
              <a:rPr lang="en-US" altLang="zh-CN" sz="2400">
                <a:solidFill>
                  <a:schemeClr val="folHlink"/>
                </a:solidFill>
                <a:latin typeface="Times New Roman" panose="02020603050405020304" pitchFamily="18" charset="0"/>
              </a:rPr>
              <a:t>”</a:t>
            </a:r>
            <a:r>
              <a:rPr lang="en-US" altLang="zh-CN" sz="2400">
                <a:solidFill>
                  <a:schemeClr val="folHlink"/>
                </a:solidFill>
              </a:rPr>
              <a:t> &lt;&lt;someInt*someFloat</a:t>
            </a:r>
            <a:endParaRPr lang="en-US" altLang="zh-CN" sz="2400">
              <a:solidFill>
                <a:schemeClr val="folHlink"/>
              </a:solidFill>
            </a:endParaRPr>
          </a:p>
          <a:p>
            <a:pPr eaLnBrk="1" hangingPunct="1">
              <a:spcBef>
                <a:spcPct val="0"/>
              </a:spcBef>
              <a:buClrTx/>
              <a:buSzTx/>
              <a:buFontTx/>
              <a:buNone/>
            </a:pPr>
            <a:r>
              <a:rPr lang="en-US" altLang="zh-CN" sz="2400">
                <a:solidFill>
                  <a:schemeClr val="folHlink"/>
                </a:solidFill>
              </a:rPr>
              <a:t>             &lt;&lt;endl;</a:t>
            </a:r>
            <a:endParaRPr lang="en-US" altLang="zh-CN" sz="2400">
              <a:solidFill>
                <a:schemeClr val="folHlink"/>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图解</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pSp>
        <p:nvGrpSpPr>
          <p:cNvPr id="12" name="Group 5"/>
          <p:cNvGrpSpPr>
            <a:grpSpLocks noChangeAspect="1"/>
          </p:cNvGrpSpPr>
          <p:nvPr/>
        </p:nvGrpSpPr>
        <p:grpSpPr bwMode="auto">
          <a:xfrm>
            <a:off x="1420904" y="3589996"/>
            <a:ext cx="9144000" cy="2374900"/>
            <a:chOff x="1800" y="9318"/>
            <a:chExt cx="7766" cy="1872"/>
          </a:xfrm>
        </p:grpSpPr>
        <p:sp>
          <p:nvSpPr>
            <p:cNvPr id="13" name="AutoShape 6"/>
            <p:cNvSpPr>
              <a:spLocks noChangeAspect="1" noChangeArrowheads="1"/>
            </p:cNvSpPr>
            <p:nvPr/>
          </p:nvSpPr>
          <p:spPr bwMode="auto">
            <a:xfrm>
              <a:off x="1800" y="9318"/>
              <a:ext cx="7766"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4" name="Rectangle 7"/>
            <p:cNvSpPr>
              <a:spLocks noChangeArrowheads="1"/>
            </p:cNvSpPr>
            <p:nvPr/>
          </p:nvSpPr>
          <p:spPr bwMode="auto">
            <a:xfrm>
              <a:off x="1800" y="9815"/>
              <a:ext cx="2340" cy="283"/>
            </a:xfrm>
            <a:prstGeom prst="rect">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latin typeface="Arial" panose="020B0604020202020204" pitchFamily="34" charset="0"/>
                </a:rPr>
                <a:t>‘1’ ‘3’‘ ’ ‘3’‘.’ ‘1’‘4’ ‘ ’‘9’</a:t>
              </a:r>
              <a:endParaRPr lang="en-US" altLang="zh-CN" sz="2000"/>
            </a:p>
          </p:txBody>
        </p:sp>
        <p:sp>
          <p:nvSpPr>
            <p:cNvPr id="15" name="Rectangle 8"/>
            <p:cNvSpPr>
              <a:spLocks noChangeArrowheads="1"/>
            </p:cNvSpPr>
            <p:nvPr/>
          </p:nvSpPr>
          <p:spPr bwMode="auto">
            <a:xfrm>
              <a:off x="4860" y="9786"/>
              <a:ext cx="2468" cy="312"/>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latin typeface="Arial" panose="020B0604020202020204" pitchFamily="34" charset="0"/>
                </a:rPr>
                <a:t>‘1’ ‘3’ ‘ ’ ‘3’ ‘.’ ‘1’ ‘4’ ‘ ’ ‘9’</a:t>
              </a:r>
              <a:endParaRPr lang="en-US" altLang="zh-CN" sz="2000"/>
            </a:p>
          </p:txBody>
        </p:sp>
        <p:sp>
          <p:nvSpPr>
            <p:cNvPr id="16" name="Rectangle 9"/>
            <p:cNvSpPr>
              <a:spLocks noChangeArrowheads="1"/>
            </p:cNvSpPr>
            <p:nvPr/>
          </p:nvSpPr>
          <p:spPr bwMode="auto">
            <a:xfrm>
              <a:off x="7560" y="9786"/>
              <a:ext cx="584" cy="319"/>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latin typeface="Arial" panose="020B0604020202020204" pitchFamily="34" charset="0"/>
                </a:rPr>
                <a:t>&gt;&gt;</a:t>
              </a:r>
              <a:endParaRPr lang="en-US" altLang="zh-CN" sz="2000"/>
            </a:p>
          </p:txBody>
        </p:sp>
        <p:sp>
          <p:nvSpPr>
            <p:cNvPr id="17" name="Rectangle 10"/>
            <p:cNvSpPr>
              <a:spLocks noChangeArrowheads="1"/>
            </p:cNvSpPr>
            <p:nvPr/>
          </p:nvSpPr>
          <p:spPr bwMode="auto">
            <a:xfrm>
              <a:off x="8280" y="9786"/>
              <a:ext cx="1250" cy="312"/>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latin typeface="Courier New" panose="02070309020205020404" pitchFamily="49" charset="0"/>
                </a:rPr>
                <a:t>someInt</a:t>
              </a:r>
              <a:endParaRPr lang="en-US" altLang="zh-CN" sz="2000"/>
            </a:p>
          </p:txBody>
        </p:sp>
        <p:sp>
          <p:nvSpPr>
            <p:cNvPr id="23" name="Rectangle 11"/>
            <p:cNvSpPr>
              <a:spLocks noChangeArrowheads="1"/>
            </p:cNvSpPr>
            <p:nvPr/>
          </p:nvSpPr>
          <p:spPr bwMode="auto">
            <a:xfrm>
              <a:off x="4860" y="10254"/>
              <a:ext cx="2463" cy="312"/>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latin typeface="Arial" panose="020B0604020202020204" pitchFamily="34" charset="0"/>
                </a:rPr>
                <a:t> ‘ ’ ‘3’ ‘.’ ‘1’ ‘4’ ‘ ’ ‘9’</a:t>
              </a:r>
              <a:endParaRPr lang="en-US" altLang="zh-CN" sz="2000"/>
            </a:p>
          </p:txBody>
        </p:sp>
        <p:sp>
          <p:nvSpPr>
            <p:cNvPr id="24" name="Rectangle 12"/>
            <p:cNvSpPr>
              <a:spLocks noChangeArrowheads="1"/>
            </p:cNvSpPr>
            <p:nvPr/>
          </p:nvSpPr>
          <p:spPr bwMode="auto">
            <a:xfrm>
              <a:off x="7560" y="10226"/>
              <a:ext cx="585" cy="340"/>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latin typeface="Arial" panose="020B0604020202020204" pitchFamily="34" charset="0"/>
                </a:rPr>
                <a:t>&gt;&gt;</a:t>
              </a:r>
              <a:endParaRPr lang="en-US" altLang="zh-CN" sz="2000"/>
            </a:p>
          </p:txBody>
        </p:sp>
        <p:sp>
          <p:nvSpPr>
            <p:cNvPr id="25" name="Rectangle 13"/>
            <p:cNvSpPr>
              <a:spLocks noChangeArrowheads="1"/>
            </p:cNvSpPr>
            <p:nvPr/>
          </p:nvSpPr>
          <p:spPr bwMode="auto">
            <a:xfrm>
              <a:off x="8280" y="10254"/>
              <a:ext cx="1286" cy="312"/>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latin typeface="Courier New" panose="02070309020205020404" pitchFamily="49" charset="0"/>
                </a:rPr>
                <a:t>someFloat</a:t>
              </a:r>
              <a:endParaRPr lang="en-US" altLang="zh-CN" sz="2000"/>
            </a:p>
          </p:txBody>
        </p:sp>
        <p:sp>
          <p:nvSpPr>
            <p:cNvPr id="26" name="Rectangle 14"/>
            <p:cNvSpPr>
              <a:spLocks noChangeArrowheads="1"/>
            </p:cNvSpPr>
            <p:nvPr/>
          </p:nvSpPr>
          <p:spPr bwMode="auto">
            <a:xfrm>
              <a:off x="4860" y="10722"/>
              <a:ext cx="2477" cy="312"/>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latin typeface="Arial" panose="020B0604020202020204" pitchFamily="34" charset="0"/>
                </a:rPr>
                <a:t> ‘ ’ ‘9’</a:t>
              </a:r>
              <a:endParaRPr lang="en-US" altLang="zh-CN" sz="2000"/>
            </a:p>
          </p:txBody>
        </p:sp>
        <p:sp>
          <p:nvSpPr>
            <p:cNvPr id="27" name="Rectangle 15"/>
            <p:cNvSpPr>
              <a:spLocks noChangeArrowheads="1"/>
            </p:cNvSpPr>
            <p:nvPr/>
          </p:nvSpPr>
          <p:spPr bwMode="auto">
            <a:xfrm>
              <a:off x="7560" y="10722"/>
              <a:ext cx="584" cy="314"/>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latin typeface="Arial" panose="020B0604020202020204" pitchFamily="34" charset="0"/>
                </a:rPr>
                <a:t>&gt;&gt;</a:t>
              </a:r>
              <a:endParaRPr lang="en-US" altLang="zh-CN" sz="2000"/>
            </a:p>
          </p:txBody>
        </p:sp>
        <p:sp>
          <p:nvSpPr>
            <p:cNvPr id="28" name="Rectangle 16"/>
            <p:cNvSpPr>
              <a:spLocks noChangeArrowheads="1"/>
            </p:cNvSpPr>
            <p:nvPr/>
          </p:nvSpPr>
          <p:spPr bwMode="auto">
            <a:xfrm>
              <a:off x="8280" y="10722"/>
              <a:ext cx="1260" cy="312"/>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latin typeface="Courier New" panose="02070309020205020404" pitchFamily="49" charset="0"/>
                </a:rPr>
                <a:t>someChar</a:t>
              </a:r>
              <a:endParaRPr lang="en-US" altLang="zh-CN" sz="2000"/>
            </a:p>
          </p:txBody>
        </p:sp>
        <p:sp>
          <p:nvSpPr>
            <p:cNvPr id="29" name="AutoShape 17"/>
            <p:cNvSpPr>
              <a:spLocks noChangeArrowheads="1"/>
            </p:cNvSpPr>
            <p:nvPr/>
          </p:nvSpPr>
          <p:spPr bwMode="auto">
            <a:xfrm>
              <a:off x="4320" y="9786"/>
              <a:ext cx="447" cy="278"/>
            </a:xfrm>
            <a:prstGeom prst="rightArrow">
              <a:avLst>
                <a:gd name="adj1" fmla="val 50000"/>
                <a:gd name="adj2" fmla="val 40198"/>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30" name="Rectangle 18"/>
            <p:cNvSpPr>
              <a:spLocks noChangeArrowheads="1"/>
            </p:cNvSpPr>
            <p:nvPr/>
          </p:nvSpPr>
          <p:spPr bwMode="auto">
            <a:xfrm>
              <a:off x="1980" y="9474"/>
              <a:ext cx="1800" cy="3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000000"/>
                  </a:solidFill>
                  <a:latin typeface="Arial" panose="020B0604020202020204" pitchFamily="34" charset="0"/>
                </a:rPr>
                <a:t>文件</a:t>
              </a:r>
              <a:r>
                <a:rPr lang="en-US" altLang="zh-CN" sz="2000">
                  <a:solidFill>
                    <a:srgbClr val="000000"/>
                  </a:solidFill>
                  <a:latin typeface="Courier New" panose="02070309020205020404" pitchFamily="49" charset="0"/>
                </a:rPr>
                <a:t>source.txt</a:t>
              </a:r>
              <a:endParaRPr lang="en-US" altLang="zh-CN" sz="2000"/>
            </a:p>
          </p:txBody>
        </p:sp>
        <p:sp>
          <p:nvSpPr>
            <p:cNvPr id="31" name="Rectangle 19"/>
            <p:cNvSpPr>
              <a:spLocks noChangeArrowheads="1"/>
            </p:cNvSpPr>
            <p:nvPr/>
          </p:nvSpPr>
          <p:spPr bwMode="auto">
            <a:xfrm>
              <a:off x="4680" y="9318"/>
              <a:ext cx="3060" cy="3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latin typeface="Courier New" panose="02070309020205020404" pitchFamily="49" charset="0"/>
                </a:rPr>
                <a:t>ifstream</a:t>
              </a:r>
              <a:r>
                <a:rPr lang="zh-CN" altLang="en-US" sz="2000">
                  <a:solidFill>
                    <a:srgbClr val="000000"/>
                  </a:solidFill>
                  <a:latin typeface="Arial" panose="020B0604020202020204" pitchFamily="34" charset="0"/>
                </a:rPr>
                <a:t>类的文件流</a:t>
              </a:r>
              <a:r>
                <a:rPr lang="en-US" altLang="zh-CN" sz="2000">
                  <a:solidFill>
                    <a:srgbClr val="000000"/>
                  </a:solidFill>
                  <a:latin typeface="Courier New" panose="02070309020205020404" pitchFamily="49" charset="0"/>
                </a:rPr>
                <a:t>inFile</a:t>
              </a:r>
              <a:r>
                <a:rPr lang="en-US" altLang="zh-CN" sz="2000">
                  <a:solidFill>
                    <a:srgbClr val="000000"/>
                  </a:solidFill>
                  <a:latin typeface="宋体" panose="02010600030101010101" pitchFamily="2" charset="-122"/>
                </a:rPr>
                <a:t>②</a:t>
              </a:r>
              <a:endParaRPr lang="en-US" altLang="zh-CN" sz="2000">
                <a:solidFill>
                  <a:srgbClr val="000000"/>
                </a:solidFill>
                <a:latin typeface="宋体" panose="02010600030101010101" pitchFamily="2" charset="-122"/>
              </a:endParaRPr>
            </a:p>
            <a:p>
              <a:pPr algn="ctr" eaLnBrk="1" hangingPunct="1">
                <a:spcBef>
                  <a:spcPct val="0"/>
                </a:spcBef>
                <a:buClrTx/>
                <a:buSzTx/>
                <a:buFontTx/>
                <a:buNone/>
              </a:pPr>
              <a:endParaRPr lang="en-US" altLang="zh-CN" sz="2000"/>
            </a:p>
          </p:txBody>
        </p:sp>
        <p:sp>
          <p:nvSpPr>
            <p:cNvPr id="32" name="Rectangle 20"/>
            <p:cNvSpPr>
              <a:spLocks noChangeArrowheads="1"/>
            </p:cNvSpPr>
            <p:nvPr/>
          </p:nvSpPr>
          <p:spPr bwMode="auto">
            <a:xfrm>
              <a:off x="7560" y="9474"/>
              <a:ext cx="584" cy="31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latin typeface="宋体" panose="02010600030101010101" pitchFamily="2" charset="-122"/>
                </a:rPr>
                <a:t>⑤</a:t>
              </a:r>
              <a:endParaRPr lang="en-US" altLang="zh-CN" sz="2000"/>
            </a:p>
          </p:txBody>
        </p:sp>
        <p:sp>
          <p:nvSpPr>
            <p:cNvPr id="36" name="Rectangle 21"/>
            <p:cNvSpPr>
              <a:spLocks noChangeArrowheads="1"/>
            </p:cNvSpPr>
            <p:nvPr/>
          </p:nvSpPr>
          <p:spPr bwMode="auto">
            <a:xfrm>
              <a:off x="4276" y="9474"/>
              <a:ext cx="584" cy="31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a:solidFill>
                    <a:srgbClr val="000000"/>
                  </a:solidFill>
                  <a:latin typeface="宋体" panose="02010600030101010101" pitchFamily="2" charset="-122"/>
                </a:rPr>
                <a:t>③</a:t>
              </a:r>
              <a:endParaRPr lang="en-US" altLang="zh-CN" sz="2000"/>
            </a:p>
          </p:txBody>
        </p:sp>
      </p:grpSp>
      <p:sp>
        <p:nvSpPr>
          <p:cNvPr id="37" name="Rectangle 22"/>
          <p:cNvSpPr>
            <a:spLocks noChangeArrowheads="1"/>
          </p:cNvSpPr>
          <p:nvPr/>
        </p:nvSpPr>
        <p:spPr bwMode="auto">
          <a:xfrm>
            <a:off x="2141630" y="2364447"/>
            <a:ext cx="7561263" cy="503237"/>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chemeClr val="folHlink"/>
                </a:solidFill>
              </a:rPr>
              <a:t>inFile &gt;&gt;  someInt &gt;&gt; someFloat &gt;&gt; someChar;</a:t>
            </a:r>
            <a:endParaRPr lang="en-US" altLang="zh-CN" sz="2400">
              <a:solidFill>
                <a:schemeClr val="folHlink"/>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图解</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pSp>
        <p:nvGrpSpPr>
          <p:cNvPr id="57" name="Group 5"/>
          <p:cNvGrpSpPr>
            <a:grpSpLocks noChangeAspect="1"/>
          </p:cNvGrpSpPr>
          <p:nvPr/>
        </p:nvGrpSpPr>
        <p:grpSpPr bwMode="auto">
          <a:xfrm>
            <a:off x="1631951" y="3789479"/>
            <a:ext cx="8893175" cy="2305050"/>
            <a:chOff x="1980" y="10410"/>
            <a:chExt cx="7740" cy="1950"/>
          </a:xfrm>
        </p:grpSpPr>
        <p:sp>
          <p:nvSpPr>
            <p:cNvPr id="58" name="AutoShape 6"/>
            <p:cNvSpPr>
              <a:spLocks noChangeAspect="1" noChangeArrowheads="1"/>
            </p:cNvSpPr>
            <p:nvPr/>
          </p:nvSpPr>
          <p:spPr bwMode="auto">
            <a:xfrm>
              <a:off x="1980" y="10410"/>
              <a:ext cx="7740" cy="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59" name="Rectangle 7"/>
            <p:cNvSpPr>
              <a:spLocks noChangeArrowheads="1"/>
            </p:cNvSpPr>
            <p:nvPr/>
          </p:nvSpPr>
          <p:spPr bwMode="auto">
            <a:xfrm>
              <a:off x="4860" y="10878"/>
              <a:ext cx="2340" cy="624"/>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Arial" panose="020B0604020202020204" pitchFamily="34" charset="0"/>
                </a:rPr>
                <a:t>‘T’’h’’e’’ ’‘a’‘n’ ‘s’‘w’‘e’‘r’</a:t>
              </a:r>
              <a:endParaRPr lang="en-US" altLang="zh-CN" sz="1600">
                <a:latin typeface="Arial" panose="020B0604020202020204" pitchFamily="34" charset="0"/>
              </a:endParaRPr>
            </a:p>
            <a:p>
              <a:pPr algn="just" eaLnBrk="1" hangingPunct="1">
                <a:spcBef>
                  <a:spcPct val="0"/>
                </a:spcBef>
                <a:buClrTx/>
                <a:buSzTx/>
                <a:buFontTx/>
                <a:buNone/>
              </a:pPr>
              <a:r>
                <a:rPr lang="en-US" altLang="zh-CN" sz="1600">
                  <a:latin typeface="Arial" panose="020B0604020202020204" pitchFamily="34" charset="0"/>
                </a:rPr>
                <a:t>‘ ’‘i’‘s’ ‘:’‘ ’</a:t>
              </a:r>
              <a:endParaRPr lang="en-US" altLang="zh-CN" sz="1600"/>
            </a:p>
          </p:txBody>
        </p:sp>
        <p:sp>
          <p:nvSpPr>
            <p:cNvPr id="60" name="Rectangle 8"/>
            <p:cNvSpPr>
              <a:spLocks noChangeArrowheads="1"/>
            </p:cNvSpPr>
            <p:nvPr/>
          </p:nvSpPr>
          <p:spPr bwMode="auto">
            <a:xfrm>
              <a:off x="7380" y="11034"/>
              <a:ext cx="540" cy="319"/>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latin typeface="Arial" panose="020B0604020202020204" pitchFamily="34" charset="0"/>
                </a:rPr>
                <a:t>&lt;&lt;</a:t>
              </a:r>
              <a:endParaRPr lang="en-US" altLang="zh-CN" sz="1600"/>
            </a:p>
          </p:txBody>
        </p:sp>
        <p:sp>
          <p:nvSpPr>
            <p:cNvPr id="61" name="AutoShape 9"/>
            <p:cNvSpPr>
              <a:spLocks noChangeArrowheads="1"/>
            </p:cNvSpPr>
            <p:nvPr/>
          </p:nvSpPr>
          <p:spPr bwMode="auto">
            <a:xfrm rot="10800000">
              <a:off x="4320" y="11034"/>
              <a:ext cx="447" cy="278"/>
            </a:xfrm>
            <a:prstGeom prst="rightArrow">
              <a:avLst>
                <a:gd name="adj1" fmla="val 50000"/>
                <a:gd name="adj2" fmla="val 40198"/>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62" name="Rectangle 10"/>
            <p:cNvSpPr>
              <a:spLocks noChangeArrowheads="1"/>
            </p:cNvSpPr>
            <p:nvPr/>
          </p:nvSpPr>
          <p:spPr bwMode="auto">
            <a:xfrm>
              <a:off x="1980" y="10410"/>
              <a:ext cx="1980" cy="3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a:solidFill>
                    <a:srgbClr val="000000"/>
                  </a:solidFill>
                  <a:latin typeface="Arial" panose="020B0604020202020204" pitchFamily="34" charset="0"/>
                </a:rPr>
                <a:t>文件</a:t>
              </a:r>
              <a:r>
                <a:rPr lang="en-US" altLang="zh-CN" sz="1600">
                  <a:solidFill>
                    <a:srgbClr val="000000"/>
                  </a:solidFill>
                  <a:latin typeface="Courier New" panose="02070309020205020404" pitchFamily="49" charset="0"/>
                </a:rPr>
                <a:t>result.txt</a:t>
              </a:r>
              <a:endParaRPr lang="en-US" altLang="zh-CN" sz="1600"/>
            </a:p>
          </p:txBody>
        </p:sp>
        <p:sp>
          <p:nvSpPr>
            <p:cNvPr id="63" name="Rectangle 11"/>
            <p:cNvSpPr>
              <a:spLocks noChangeArrowheads="1"/>
            </p:cNvSpPr>
            <p:nvPr/>
          </p:nvSpPr>
          <p:spPr bwMode="auto">
            <a:xfrm>
              <a:off x="4320" y="10410"/>
              <a:ext cx="3240" cy="3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dirty="0">
                  <a:solidFill>
                    <a:srgbClr val="000000"/>
                  </a:solidFill>
                  <a:latin typeface="Courier New" panose="02070309020205020404" pitchFamily="49" charset="0"/>
                </a:rPr>
                <a:t>ofstream</a:t>
              </a:r>
              <a:r>
                <a:rPr lang="zh-CN" altLang="en-US" sz="1600" dirty="0">
                  <a:solidFill>
                    <a:srgbClr val="000000"/>
                  </a:solidFill>
                  <a:latin typeface="Arial" panose="020B0604020202020204" pitchFamily="34" charset="0"/>
                </a:rPr>
                <a:t>类的文件流</a:t>
              </a:r>
              <a:r>
                <a:rPr lang="en-US" altLang="zh-CN" sz="1600" dirty="0" err="1">
                  <a:solidFill>
                    <a:srgbClr val="000000"/>
                  </a:solidFill>
                  <a:latin typeface="Courier New" panose="02070309020205020404" pitchFamily="49" charset="0"/>
                </a:rPr>
                <a:t>outFile</a:t>
              </a:r>
              <a:r>
                <a:rPr lang="en-US" altLang="zh-CN" sz="1600" dirty="0">
                  <a:solidFill>
                    <a:srgbClr val="000000"/>
                  </a:solidFill>
                  <a:latin typeface="宋体" panose="02010600030101010101" pitchFamily="2" charset="-122"/>
                </a:rPr>
                <a:t>②</a:t>
              </a:r>
              <a:endParaRPr lang="en-US" altLang="zh-CN" sz="1600" dirty="0">
                <a:solidFill>
                  <a:srgbClr val="000000"/>
                </a:solidFill>
                <a:latin typeface="宋体" panose="02010600030101010101" pitchFamily="2" charset="-122"/>
              </a:endParaRPr>
            </a:p>
            <a:p>
              <a:pPr algn="ctr" eaLnBrk="1" hangingPunct="1">
                <a:spcBef>
                  <a:spcPct val="0"/>
                </a:spcBef>
                <a:buClrTx/>
                <a:buSzTx/>
                <a:buFontTx/>
                <a:buNone/>
              </a:pPr>
              <a:endParaRPr lang="en-US" altLang="zh-CN" sz="1600" dirty="0"/>
            </a:p>
          </p:txBody>
        </p:sp>
        <p:sp>
          <p:nvSpPr>
            <p:cNvPr id="64" name="Rectangle 12"/>
            <p:cNvSpPr>
              <a:spLocks noChangeArrowheads="1"/>
            </p:cNvSpPr>
            <p:nvPr/>
          </p:nvSpPr>
          <p:spPr bwMode="auto">
            <a:xfrm>
              <a:off x="7380" y="10722"/>
              <a:ext cx="584" cy="31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latin typeface="宋体" panose="02010600030101010101" pitchFamily="2" charset="-122"/>
                </a:rPr>
                <a:t>⑥</a:t>
              </a:r>
              <a:endParaRPr lang="en-US" altLang="zh-CN" sz="1600"/>
            </a:p>
          </p:txBody>
        </p:sp>
        <p:sp>
          <p:nvSpPr>
            <p:cNvPr id="65" name="Rectangle 13"/>
            <p:cNvSpPr>
              <a:spLocks noChangeArrowheads="1"/>
            </p:cNvSpPr>
            <p:nvPr/>
          </p:nvSpPr>
          <p:spPr bwMode="auto">
            <a:xfrm>
              <a:off x="4276" y="10722"/>
              <a:ext cx="584" cy="31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latin typeface="宋体" panose="02010600030101010101" pitchFamily="2" charset="-122"/>
                </a:rPr>
                <a:t>④</a:t>
              </a:r>
              <a:endParaRPr lang="en-US" altLang="zh-CN" sz="1600"/>
            </a:p>
          </p:txBody>
        </p:sp>
        <p:sp>
          <p:nvSpPr>
            <p:cNvPr id="66" name="Rectangle 14"/>
            <p:cNvSpPr>
              <a:spLocks noChangeArrowheads="1"/>
            </p:cNvSpPr>
            <p:nvPr/>
          </p:nvSpPr>
          <p:spPr bwMode="auto">
            <a:xfrm>
              <a:off x="7380" y="11807"/>
              <a:ext cx="584" cy="319"/>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latin typeface="Arial" panose="020B0604020202020204" pitchFamily="34" charset="0"/>
                </a:rPr>
                <a:t>&lt;&lt;</a:t>
              </a:r>
              <a:endParaRPr lang="en-US" altLang="zh-CN" sz="1600"/>
            </a:p>
          </p:txBody>
        </p:sp>
        <p:sp>
          <p:nvSpPr>
            <p:cNvPr id="67" name="Rectangle 15"/>
            <p:cNvSpPr>
              <a:spLocks noChangeArrowheads="1"/>
            </p:cNvSpPr>
            <p:nvPr/>
          </p:nvSpPr>
          <p:spPr bwMode="auto">
            <a:xfrm>
              <a:off x="8100" y="11821"/>
              <a:ext cx="720" cy="305"/>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Courier New" panose="02070309020205020404" pitchFamily="49" charset="0"/>
                </a:rPr>
                <a:t>40.82</a:t>
              </a:r>
              <a:endParaRPr lang="en-US" altLang="zh-CN" sz="1600"/>
            </a:p>
          </p:txBody>
        </p:sp>
        <p:sp>
          <p:nvSpPr>
            <p:cNvPr id="68" name="Rectangle 16"/>
            <p:cNvSpPr>
              <a:spLocks noChangeArrowheads="1"/>
            </p:cNvSpPr>
            <p:nvPr/>
          </p:nvSpPr>
          <p:spPr bwMode="auto">
            <a:xfrm>
              <a:off x="8100" y="11034"/>
              <a:ext cx="1620" cy="312"/>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Arial" panose="020B0604020202020204" pitchFamily="34" charset="0"/>
                </a:rPr>
                <a:t>“The answer is: ” </a:t>
              </a:r>
              <a:endParaRPr lang="en-US" altLang="zh-CN" sz="1600"/>
            </a:p>
          </p:txBody>
        </p:sp>
        <p:sp>
          <p:nvSpPr>
            <p:cNvPr id="69" name="Rectangle 17"/>
            <p:cNvSpPr>
              <a:spLocks noChangeArrowheads="1"/>
            </p:cNvSpPr>
            <p:nvPr/>
          </p:nvSpPr>
          <p:spPr bwMode="auto">
            <a:xfrm>
              <a:off x="1980" y="10800"/>
              <a:ext cx="2160" cy="702"/>
            </a:xfrm>
            <a:prstGeom prst="rect">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Arial" panose="020B0604020202020204" pitchFamily="34" charset="0"/>
                </a:rPr>
                <a:t>‘T’’h’’e’’ ’‘a’‘n’‘s’‘w’‘e’‘r’</a:t>
              </a:r>
              <a:endParaRPr lang="en-US" altLang="zh-CN" sz="1600">
                <a:latin typeface="Arial" panose="020B0604020202020204" pitchFamily="34" charset="0"/>
              </a:endParaRPr>
            </a:p>
            <a:p>
              <a:pPr algn="just" eaLnBrk="1" hangingPunct="1">
                <a:spcBef>
                  <a:spcPct val="0"/>
                </a:spcBef>
                <a:buClrTx/>
                <a:buSzTx/>
                <a:buFontTx/>
                <a:buNone/>
              </a:pPr>
              <a:r>
                <a:rPr lang="en-US" altLang="zh-CN" sz="1600">
                  <a:latin typeface="Arial" panose="020B0604020202020204" pitchFamily="34" charset="0"/>
                </a:rPr>
                <a:t>‘ ’‘i’‘s’ ‘:’‘ ’</a:t>
              </a:r>
              <a:endParaRPr lang="en-US" altLang="zh-CN" sz="1600"/>
            </a:p>
          </p:txBody>
        </p:sp>
        <p:sp>
          <p:nvSpPr>
            <p:cNvPr id="70" name="Rectangle 18"/>
            <p:cNvSpPr>
              <a:spLocks noChangeArrowheads="1"/>
            </p:cNvSpPr>
            <p:nvPr/>
          </p:nvSpPr>
          <p:spPr bwMode="auto">
            <a:xfrm>
              <a:off x="4860" y="11814"/>
              <a:ext cx="2340" cy="312"/>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latin typeface="Courier New" panose="02070309020205020404" pitchFamily="49" charset="0"/>
                </a:rPr>
                <a:t> </a:t>
              </a:r>
              <a:r>
                <a:rPr lang="en-US" altLang="zh-CN" sz="1600">
                  <a:solidFill>
                    <a:srgbClr val="000000"/>
                  </a:solidFill>
                  <a:latin typeface="Arial" panose="020B0604020202020204" pitchFamily="34" charset="0"/>
                </a:rPr>
                <a:t>‘4’ ‘0’ ’.’ ‘8’ ’2’</a:t>
              </a:r>
              <a:endParaRPr lang="en-US" altLang="zh-CN" sz="1600"/>
            </a:p>
          </p:txBody>
        </p:sp>
        <p:sp>
          <p:nvSpPr>
            <p:cNvPr id="71" name="Rectangle 19"/>
            <p:cNvSpPr>
              <a:spLocks noChangeArrowheads="1"/>
            </p:cNvSpPr>
            <p:nvPr/>
          </p:nvSpPr>
          <p:spPr bwMode="auto">
            <a:xfrm>
              <a:off x="1980" y="11658"/>
              <a:ext cx="2160" cy="702"/>
            </a:xfrm>
            <a:prstGeom prst="rect">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Arial" panose="020B0604020202020204" pitchFamily="34" charset="0"/>
                </a:rPr>
                <a:t>‘T’’h’’e’’ ’‘a’‘n’‘s’‘w’‘e’‘r’</a:t>
              </a:r>
              <a:endParaRPr lang="en-US" altLang="zh-CN" sz="1600">
                <a:latin typeface="Arial" panose="020B0604020202020204" pitchFamily="34" charset="0"/>
              </a:endParaRPr>
            </a:p>
            <a:p>
              <a:pPr algn="just" eaLnBrk="1" hangingPunct="1">
                <a:spcBef>
                  <a:spcPct val="0"/>
                </a:spcBef>
                <a:buClrTx/>
                <a:buSzTx/>
                <a:buFontTx/>
                <a:buNone/>
              </a:pPr>
              <a:r>
                <a:rPr lang="en-US" altLang="zh-CN" sz="1600">
                  <a:latin typeface="Arial" panose="020B0604020202020204" pitchFamily="34" charset="0"/>
                </a:rPr>
                <a:t>‘ ’‘i’‘s’ ‘:’‘ ’</a:t>
              </a:r>
              <a:r>
                <a:rPr lang="en-US" altLang="zh-CN" sz="1600">
                  <a:solidFill>
                    <a:srgbClr val="000000"/>
                  </a:solidFill>
                  <a:latin typeface="Arial" panose="020B0604020202020204" pitchFamily="34" charset="0"/>
                </a:rPr>
                <a:t> ‘4 ’ ‘0’ ’.’ ‘8’ ’2’</a:t>
              </a:r>
              <a:endParaRPr lang="en-US" altLang="zh-CN" sz="1600"/>
            </a:p>
          </p:txBody>
        </p:sp>
        <p:sp>
          <p:nvSpPr>
            <p:cNvPr id="72" name="AutoShape 20"/>
            <p:cNvSpPr>
              <a:spLocks noChangeArrowheads="1"/>
            </p:cNvSpPr>
            <p:nvPr/>
          </p:nvSpPr>
          <p:spPr bwMode="auto">
            <a:xfrm rot="10800000">
              <a:off x="4320" y="11848"/>
              <a:ext cx="447" cy="278"/>
            </a:xfrm>
            <a:prstGeom prst="rightArrow">
              <a:avLst>
                <a:gd name="adj1" fmla="val 50000"/>
                <a:gd name="adj2" fmla="val 40198"/>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73" name="Rectangle 21"/>
            <p:cNvSpPr>
              <a:spLocks noChangeArrowheads="1"/>
            </p:cNvSpPr>
            <p:nvPr/>
          </p:nvSpPr>
          <p:spPr bwMode="auto">
            <a:xfrm>
              <a:off x="7380" y="11502"/>
              <a:ext cx="584" cy="31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latin typeface="宋体" panose="02010600030101010101" pitchFamily="2" charset="-122"/>
                </a:rPr>
                <a:t>⑥</a:t>
              </a:r>
              <a:endParaRPr lang="en-US" altLang="zh-CN" sz="1600"/>
            </a:p>
          </p:txBody>
        </p:sp>
      </p:grpSp>
      <p:sp>
        <p:nvSpPr>
          <p:cNvPr id="74" name="Rectangle 22"/>
          <p:cNvSpPr>
            <a:spLocks noChangeArrowheads="1"/>
          </p:cNvSpPr>
          <p:nvPr/>
        </p:nvSpPr>
        <p:spPr bwMode="auto">
          <a:xfrm>
            <a:off x="1992313" y="2351204"/>
            <a:ext cx="8280400" cy="1008062"/>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err="1">
                <a:solidFill>
                  <a:schemeClr val="folHlink"/>
                </a:solidFill>
              </a:rPr>
              <a:t>outFile</a:t>
            </a:r>
            <a:r>
              <a:rPr lang="en-US" altLang="zh-CN" sz="2400" dirty="0">
                <a:solidFill>
                  <a:schemeClr val="folHlink"/>
                </a:solidFill>
              </a:rPr>
              <a:t> &lt;&lt;  </a:t>
            </a:r>
            <a:r>
              <a:rPr lang="en-US" altLang="zh-CN" sz="2400" dirty="0">
                <a:solidFill>
                  <a:schemeClr val="folHlink"/>
                </a:solidFill>
                <a:latin typeface="Times New Roman" panose="02020603050405020304" pitchFamily="18" charset="0"/>
              </a:rPr>
              <a:t>“</a:t>
            </a:r>
            <a:r>
              <a:rPr lang="en-US" altLang="zh-CN" sz="2400" dirty="0">
                <a:solidFill>
                  <a:schemeClr val="folHlink"/>
                </a:solidFill>
              </a:rPr>
              <a:t>The answer is: </a:t>
            </a:r>
            <a:r>
              <a:rPr lang="en-US" altLang="zh-CN" sz="2400" dirty="0">
                <a:solidFill>
                  <a:schemeClr val="folHlink"/>
                </a:solidFill>
                <a:latin typeface="Times New Roman" panose="02020603050405020304" pitchFamily="18" charset="0"/>
              </a:rPr>
              <a:t>”</a:t>
            </a:r>
            <a:r>
              <a:rPr lang="en-US" altLang="zh-CN" sz="2400" dirty="0">
                <a:solidFill>
                  <a:schemeClr val="folHlink"/>
                </a:solidFill>
              </a:rPr>
              <a:t> &lt;&lt;</a:t>
            </a:r>
            <a:r>
              <a:rPr lang="en-US" altLang="zh-CN" sz="2400" dirty="0" err="1">
                <a:solidFill>
                  <a:schemeClr val="folHlink"/>
                </a:solidFill>
              </a:rPr>
              <a:t>someInt</a:t>
            </a:r>
            <a:r>
              <a:rPr lang="en-US" altLang="zh-CN" sz="2400" dirty="0">
                <a:solidFill>
                  <a:schemeClr val="folHlink"/>
                </a:solidFill>
              </a:rPr>
              <a:t>*</a:t>
            </a:r>
            <a:r>
              <a:rPr lang="en-US" altLang="zh-CN" sz="2400" dirty="0" err="1">
                <a:solidFill>
                  <a:schemeClr val="folHlink"/>
                </a:solidFill>
              </a:rPr>
              <a:t>someFloat</a:t>
            </a:r>
            <a:endParaRPr lang="en-US" altLang="zh-CN" sz="2400" dirty="0">
              <a:solidFill>
                <a:schemeClr val="folHlink"/>
              </a:solidFill>
            </a:endParaRPr>
          </a:p>
          <a:p>
            <a:pPr eaLnBrk="1" hangingPunct="1">
              <a:spcBef>
                <a:spcPct val="0"/>
              </a:spcBef>
              <a:buClrTx/>
              <a:buSzTx/>
              <a:buFontTx/>
              <a:buNone/>
            </a:pPr>
            <a:r>
              <a:rPr lang="en-US" altLang="zh-CN" sz="2400" dirty="0">
                <a:solidFill>
                  <a:schemeClr val="folHlink"/>
                </a:solidFill>
              </a:rPr>
              <a:t>             &lt;&lt;</a:t>
            </a:r>
            <a:r>
              <a:rPr lang="en-US" altLang="zh-CN" sz="2400" dirty="0" err="1">
                <a:solidFill>
                  <a:schemeClr val="folHlink"/>
                </a:solidFill>
              </a:rPr>
              <a:t>endl</a:t>
            </a:r>
            <a:r>
              <a:rPr lang="en-US" altLang="zh-CN" sz="2400" dirty="0">
                <a:solidFill>
                  <a:schemeClr val="folHlink"/>
                </a:solidFill>
              </a:rPr>
              <a:t>;</a:t>
            </a:r>
            <a:endParaRPr lang="en-US" altLang="zh-CN" sz="2400" dirty="0">
              <a:solidFill>
                <a:schemeClr val="folHlink"/>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图解</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pSp>
        <p:nvGrpSpPr>
          <p:cNvPr id="57" name="Group 5"/>
          <p:cNvGrpSpPr>
            <a:grpSpLocks noChangeAspect="1"/>
          </p:cNvGrpSpPr>
          <p:nvPr/>
        </p:nvGrpSpPr>
        <p:grpSpPr bwMode="auto">
          <a:xfrm>
            <a:off x="1631951" y="3789479"/>
            <a:ext cx="8893175" cy="2305050"/>
            <a:chOff x="1980" y="10410"/>
            <a:chExt cx="7740" cy="1950"/>
          </a:xfrm>
        </p:grpSpPr>
        <p:sp>
          <p:nvSpPr>
            <p:cNvPr id="58" name="AutoShape 6"/>
            <p:cNvSpPr>
              <a:spLocks noChangeAspect="1" noChangeArrowheads="1"/>
            </p:cNvSpPr>
            <p:nvPr/>
          </p:nvSpPr>
          <p:spPr bwMode="auto">
            <a:xfrm>
              <a:off x="1980" y="10410"/>
              <a:ext cx="7740" cy="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59" name="Rectangle 7"/>
            <p:cNvSpPr>
              <a:spLocks noChangeArrowheads="1"/>
            </p:cNvSpPr>
            <p:nvPr/>
          </p:nvSpPr>
          <p:spPr bwMode="auto">
            <a:xfrm>
              <a:off x="4860" y="10878"/>
              <a:ext cx="2340" cy="624"/>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Arial" panose="020B0604020202020204" pitchFamily="34" charset="0"/>
                </a:rPr>
                <a:t>‘T’’h’’e’’ ’‘a’‘n’ ‘s’‘w’‘e’‘r’</a:t>
              </a:r>
              <a:endParaRPr lang="en-US" altLang="zh-CN" sz="1600">
                <a:latin typeface="Arial" panose="020B0604020202020204" pitchFamily="34" charset="0"/>
              </a:endParaRPr>
            </a:p>
            <a:p>
              <a:pPr algn="just" eaLnBrk="1" hangingPunct="1">
                <a:spcBef>
                  <a:spcPct val="0"/>
                </a:spcBef>
                <a:buClrTx/>
                <a:buSzTx/>
                <a:buFontTx/>
                <a:buNone/>
              </a:pPr>
              <a:r>
                <a:rPr lang="en-US" altLang="zh-CN" sz="1600">
                  <a:latin typeface="Arial" panose="020B0604020202020204" pitchFamily="34" charset="0"/>
                </a:rPr>
                <a:t>‘ ’‘i’‘s’ ‘:’‘ ’</a:t>
              </a:r>
              <a:endParaRPr lang="en-US" altLang="zh-CN" sz="1600"/>
            </a:p>
          </p:txBody>
        </p:sp>
        <p:sp>
          <p:nvSpPr>
            <p:cNvPr id="60" name="Rectangle 8"/>
            <p:cNvSpPr>
              <a:spLocks noChangeArrowheads="1"/>
            </p:cNvSpPr>
            <p:nvPr/>
          </p:nvSpPr>
          <p:spPr bwMode="auto">
            <a:xfrm>
              <a:off x="7380" y="11034"/>
              <a:ext cx="540" cy="319"/>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latin typeface="Arial" panose="020B0604020202020204" pitchFamily="34" charset="0"/>
                </a:rPr>
                <a:t>&lt;&lt;</a:t>
              </a:r>
              <a:endParaRPr lang="en-US" altLang="zh-CN" sz="1600"/>
            </a:p>
          </p:txBody>
        </p:sp>
        <p:sp>
          <p:nvSpPr>
            <p:cNvPr id="61" name="AutoShape 9"/>
            <p:cNvSpPr>
              <a:spLocks noChangeArrowheads="1"/>
            </p:cNvSpPr>
            <p:nvPr/>
          </p:nvSpPr>
          <p:spPr bwMode="auto">
            <a:xfrm rot="10800000">
              <a:off x="4320" y="11034"/>
              <a:ext cx="447" cy="278"/>
            </a:xfrm>
            <a:prstGeom prst="rightArrow">
              <a:avLst>
                <a:gd name="adj1" fmla="val 50000"/>
                <a:gd name="adj2" fmla="val 40198"/>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62" name="Rectangle 10"/>
            <p:cNvSpPr>
              <a:spLocks noChangeArrowheads="1"/>
            </p:cNvSpPr>
            <p:nvPr/>
          </p:nvSpPr>
          <p:spPr bwMode="auto">
            <a:xfrm>
              <a:off x="1980" y="10410"/>
              <a:ext cx="1980" cy="3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600">
                  <a:solidFill>
                    <a:srgbClr val="000000"/>
                  </a:solidFill>
                  <a:latin typeface="Arial" panose="020B0604020202020204" pitchFamily="34" charset="0"/>
                </a:rPr>
                <a:t>文件</a:t>
              </a:r>
              <a:r>
                <a:rPr lang="en-US" altLang="zh-CN" sz="1600">
                  <a:solidFill>
                    <a:srgbClr val="000000"/>
                  </a:solidFill>
                  <a:latin typeface="Courier New" panose="02070309020205020404" pitchFamily="49" charset="0"/>
                </a:rPr>
                <a:t>result.txt</a:t>
              </a:r>
              <a:endParaRPr lang="en-US" altLang="zh-CN" sz="1600"/>
            </a:p>
          </p:txBody>
        </p:sp>
        <p:sp>
          <p:nvSpPr>
            <p:cNvPr id="63" name="Rectangle 11"/>
            <p:cNvSpPr>
              <a:spLocks noChangeArrowheads="1"/>
            </p:cNvSpPr>
            <p:nvPr/>
          </p:nvSpPr>
          <p:spPr bwMode="auto">
            <a:xfrm>
              <a:off x="4320" y="10410"/>
              <a:ext cx="3240" cy="312"/>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dirty="0">
                  <a:solidFill>
                    <a:srgbClr val="000000"/>
                  </a:solidFill>
                  <a:latin typeface="Courier New" panose="02070309020205020404" pitchFamily="49" charset="0"/>
                </a:rPr>
                <a:t>ofstream</a:t>
              </a:r>
              <a:r>
                <a:rPr lang="zh-CN" altLang="en-US" sz="1600" dirty="0">
                  <a:solidFill>
                    <a:srgbClr val="000000"/>
                  </a:solidFill>
                  <a:latin typeface="Arial" panose="020B0604020202020204" pitchFamily="34" charset="0"/>
                </a:rPr>
                <a:t>类的文件流</a:t>
              </a:r>
              <a:r>
                <a:rPr lang="en-US" altLang="zh-CN" sz="1600" dirty="0" err="1">
                  <a:solidFill>
                    <a:srgbClr val="000000"/>
                  </a:solidFill>
                  <a:latin typeface="Courier New" panose="02070309020205020404" pitchFamily="49" charset="0"/>
                </a:rPr>
                <a:t>outFile</a:t>
              </a:r>
              <a:r>
                <a:rPr lang="en-US" altLang="zh-CN" sz="1600" dirty="0">
                  <a:solidFill>
                    <a:srgbClr val="000000"/>
                  </a:solidFill>
                  <a:latin typeface="宋体" panose="02010600030101010101" pitchFamily="2" charset="-122"/>
                </a:rPr>
                <a:t>②</a:t>
              </a:r>
              <a:endParaRPr lang="en-US" altLang="zh-CN" sz="1600" dirty="0">
                <a:solidFill>
                  <a:srgbClr val="000000"/>
                </a:solidFill>
                <a:latin typeface="宋体" panose="02010600030101010101" pitchFamily="2" charset="-122"/>
              </a:endParaRPr>
            </a:p>
            <a:p>
              <a:pPr algn="ctr" eaLnBrk="1" hangingPunct="1">
                <a:spcBef>
                  <a:spcPct val="0"/>
                </a:spcBef>
                <a:buClrTx/>
                <a:buSzTx/>
                <a:buFontTx/>
                <a:buNone/>
              </a:pPr>
              <a:endParaRPr lang="en-US" altLang="zh-CN" sz="1600" dirty="0"/>
            </a:p>
          </p:txBody>
        </p:sp>
        <p:sp>
          <p:nvSpPr>
            <p:cNvPr id="64" name="Rectangle 12"/>
            <p:cNvSpPr>
              <a:spLocks noChangeArrowheads="1"/>
            </p:cNvSpPr>
            <p:nvPr/>
          </p:nvSpPr>
          <p:spPr bwMode="auto">
            <a:xfrm>
              <a:off x="7380" y="10722"/>
              <a:ext cx="584" cy="31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latin typeface="宋体" panose="02010600030101010101" pitchFamily="2" charset="-122"/>
                </a:rPr>
                <a:t>⑥</a:t>
              </a:r>
              <a:endParaRPr lang="en-US" altLang="zh-CN" sz="1600"/>
            </a:p>
          </p:txBody>
        </p:sp>
        <p:sp>
          <p:nvSpPr>
            <p:cNvPr id="65" name="Rectangle 13"/>
            <p:cNvSpPr>
              <a:spLocks noChangeArrowheads="1"/>
            </p:cNvSpPr>
            <p:nvPr/>
          </p:nvSpPr>
          <p:spPr bwMode="auto">
            <a:xfrm>
              <a:off x="4276" y="10722"/>
              <a:ext cx="584" cy="31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latin typeface="宋体" panose="02010600030101010101" pitchFamily="2" charset="-122"/>
                </a:rPr>
                <a:t>④</a:t>
              </a:r>
              <a:endParaRPr lang="en-US" altLang="zh-CN" sz="1600"/>
            </a:p>
          </p:txBody>
        </p:sp>
        <p:sp>
          <p:nvSpPr>
            <p:cNvPr id="66" name="Rectangle 14"/>
            <p:cNvSpPr>
              <a:spLocks noChangeArrowheads="1"/>
            </p:cNvSpPr>
            <p:nvPr/>
          </p:nvSpPr>
          <p:spPr bwMode="auto">
            <a:xfrm>
              <a:off x="7380" y="11807"/>
              <a:ext cx="584" cy="319"/>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latin typeface="Arial" panose="020B0604020202020204" pitchFamily="34" charset="0"/>
                </a:rPr>
                <a:t>&lt;&lt;</a:t>
              </a:r>
              <a:endParaRPr lang="en-US" altLang="zh-CN" sz="1600"/>
            </a:p>
          </p:txBody>
        </p:sp>
        <p:sp>
          <p:nvSpPr>
            <p:cNvPr id="67" name="Rectangle 15"/>
            <p:cNvSpPr>
              <a:spLocks noChangeArrowheads="1"/>
            </p:cNvSpPr>
            <p:nvPr/>
          </p:nvSpPr>
          <p:spPr bwMode="auto">
            <a:xfrm>
              <a:off x="8100" y="11821"/>
              <a:ext cx="720" cy="305"/>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Courier New" panose="02070309020205020404" pitchFamily="49" charset="0"/>
                </a:rPr>
                <a:t>40.82</a:t>
              </a:r>
              <a:endParaRPr lang="en-US" altLang="zh-CN" sz="1600"/>
            </a:p>
          </p:txBody>
        </p:sp>
        <p:sp>
          <p:nvSpPr>
            <p:cNvPr id="68" name="Rectangle 16"/>
            <p:cNvSpPr>
              <a:spLocks noChangeArrowheads="1"/>
            </p:cNvSpPr>
            <p:nvPr/>
          </p:nvSpPr>
          <p:spPr bwMode="auto">
            <a:xfrm>
              <a:off x="8100" y="11034"/>
              <a:ext cx="1620" cy="312"/>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Arial" panose="020B0604020202020204" pitchFamily="34" charset="0"/>
                </a:rPr>
                <a:t>“The answer is: ” </a:t>
              </a:r>
              <a:endParaRPr lang="en-US" altLang="zh-CN" sz="1600"/>
            </a:p>
          </p:txBody>
        </p:sp>
        <p:sp>
          <p:nvSpPr>
            <p:cNvPr id="69" name="Rectangle 17"/>
            <p:cNvSpPr>
              <a:spLocks noChangeArrowheads="1"/>
            </p:cNvSpPr>
            <p:nvPr/>
          </p:nvSpPr>
          <p:spPr bwMode="auto">
            <a:xfrm>
              <a:off x="1980" y="10800"/>
              <a:ext cx="2160" cy="702"/>
            </a:xfrm>
            <a:prstGeom prst="rect">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Arial" panose="020B0604020202020204" pitchFamily="34" charset="0"/>
                </a:rPr>
                <a:t>‘T’’h’’e’’ ’‘a’‘n’‘s’‘w’‘e’‘r’</a:t>
              </a:r>
              <a:endParaRPr lang="en-US" altLang="zh-CN" sz="1600">
                <a:latin typeface="Arial" panose="020B0604020202020204" pitchFamily="34" charset="0"/>
              </a:endParaRPr>
            </a:p>
            <a:p>
              <a:pPr algn="just" eaLnBrk="1" hangingPunct="1">
                <a:spcBef>
                  <a:spcPct val="0"/>
                </a:spcBef>
                <a:buClrTx/>
                <a:buSzTx/>
                <a:buFontTx/>
                <a:buNone/>
              </a:pPr>
              <a:r>
                <a:rPr lang="en-US" altLang="zh-CN" sz="1600">
                  <a:latin typeface="Arial" panose="020B0604020202020204" pitchFamily="34" charset="0"/>
                </a:rPr>
                <a:t>‘ ’‘i’‘s’ ‘:’‘ ’</a:t>
              </a:r>
              <a:endParaRPr lang="en-US" altLang="zh-CN" sz="1600"/>
            </a:p>
          </p:txBody>
        </p:sp>
        <p:sp>
          <p:nvSpPr>
            <p:cNvPr id="70" name="Rectangle 18"/>
            <p:cNvSpPr>
              <a:spLocks noChangeArrowheads="1"/>
            </p:cNvSpPr>
            <p:nvPr/>
          </p:nvSpPr>
          <p:spPr bwMode="auto">
            <a:xfrm>
              <a:off x="4860" y="11814"/>
              <a:ext cx="2340" cy="312"/>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latin typeface="Courier New" panose="02070309020205020404" pitchFamily="49" charset="0"/>
                </a:rPr>
                <a:t> </a:t>
              </a:r>
              <a:r>
                <a:rPr lang="en-US" altLang="zh-CN" sz="1600">
                  <a:solidFill>
                    <a:srgbClr val="000000"/>
                  </a:solidFill>
                  <a:latin typeface="Arial" panose="020B0604020202020204" pitchFamily="34" charset="0"/>
                </a:rPr>
                <a:t>‘4’ ‘0’ ’.’ ‘8’ ’2’</a:t>
              </a:r>
              <a:endParaRPr lang="en-US" altLang="zh-CN" sz="1600"/>
            </a:p>
          </p:txBody>
        </p:sp>
        <p:sp>
          <p:nvSpPr>
            <p:cNvPr id="71" name="Rectangle 19"/>
            <p:cNvSpPr>
              <a:spLocks noChangeArrowheads="1"/>
            </p:cNvSpPr>
            <p:nvPr/>
          </p:nvSpPr>
          <p:spPr bwMode="auto">
            <a:xfrm>
              <a:off x="1980" y="11658"/>
              <a:ext cx="2160" cy="702"/>
            </a:xfrm>
            <a:prstGeom prst="rect">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1600">
                  <a:latin typeface="Arial" panose="020B0604020202020204" pitchFamily="34" charset="0"/>
                </a:rPr>
                <a:t>‘T’’h’’e’’ ’‘a’‘n’‘s’‘w’‘e’‘r’</a:t>
              </a:r>
              <a:endParaRPr lang="en-US" altLang="zh-CN" sz="1600">
                <a:latin typeface="Arial" panose="020B0604020202020204" pitchFamily="34" charset="0"/>
              </a:endParaRPr>
            </a:p>
            <a:p>
              <a:pPr algn="just" eaLnBrk="1" hangingPunct="1">
                <a:spcBef>
                  <a:spcPct val="0"/>
                </a:spcBef>
                <a:buClrTx/>
                <a:buSzTx/>
                <a:buFontTx/>
                <a:buNone/>
              </a:pPr>
              <a:r>
                <a:rPr lang="en-US" altLang="zh-CN" sz="1600">
                  <a:latin typeface="Arial" panose="020B0604020202020204" pitchFamily="34" charset="0"/>
                </a:rPr>
                <a:t>‘ ’‘i’‘s’ ‘:’‘ ’</a:t>
              </a:r>
              <a:r>
                <a:rPr lang="en-US" altLang="zh-CN" sz="1600">
                  <a:solidFill>
                    <a:srgbClr val="000000"/>
                  </a:solidFill>
                  <a:latin typeface="Arial" panose="020B0604020202020204" pitchFamily="34" charset="0"/>
                </a:rPr>
                <a:t> ‘4 ’ ‘0’ ’.’ ‘8’ ’2’</a:t>
              </a:r>
              <a:endParaRPr lang="en-US" altLang="zh-CN" sz="1600"/>
            </a:p>
          </p:txBody>
        </p:sp>
        <p:sp>
          <p:nvSpPr>
            <p:cNvPr id="72" name="AutoShape 20"/>
            <p:cNvSpPr>
              <a:spLocks noChangeArrowheads="1"/>
            </p:cNvSpPr>
            <p:nvPr/>
          </p:nvSpPr>
          <p:spPr bwMode="auto">
            <a:xfrm rot="10800000">
              <a:off x="4320" y="11848"/>
              <a:ext cx="447" cy="278"/>
            </a:xfrm>
            <a:prstGeom prst="rightArrow">
              <a:avLst>
                <a:gd name="adj1" fmla="val 50000"/>
                <a:gd name="adj2" fmla="val 40198"/>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73" name="Rectangle 21"/>
            <p:cNvSpPr>
              <a:spLocks noChangeArrowheads="1"/>
            </p:cNvSpPr>
            <p:nvPr/>
          </p:nvSpPr>
          <p:spPr bwMode="auto">
            <a:xfrm>
              <a:off x="7380" y="11502"/>
              <a:ext cx="584" cy="319"/>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latin typeface="宋体" panose="02010600030101010101" pitchFamily="2" charset="-122"/>
                </a:rPr>
                <a:t>⑥</a:t>
              </a:r>
              <a:endParaRPr lang="en-US" altLang="zh-CN" sz="1600"/>
            </a:p>
          </p:txBody>
        </p:sp>
      </p:grpSp>
      <p:sp>
        <p:nvSpPr>
          <p:cNvPr id="74" name="Rectangle 22"/>
          <p:cNvSpPr>
            <a:spLocks noChangeArrowheads="1"/>
          </p:cNvSpPr>
          <p:nvPr/>
        </p:nvSpPr>
        <p:spPr bwMode="auto">
          <a:xfrm>
            <a:off x="1992313" y="2351204"/>
            <a:ext cx="8280400" cy="1008062"/>
          </a:xfrm>
          <a:prstGeom prst="rect">
            <a:avLst/>
          </a:prstGeom>
          <a:solidFill>
            <a:schemeClr val="accent2">
              <a:alpha val="20000"/>
            </a:schemeClr>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dirty="0" err="1">
                <a:solidFill>
                  <a:schemeClr val="folHlink"/>
                </a:solidFill>
              </a:rPr>
              <a:t>outFile</a:t>
            </a:r>
            <a:r>
              <a:rPr lang="en-US" altLang="zh-CN" sz="2400" dirty="0">
                <a:solidFill>
                  <a:schemeClr val="folHlink"/>
                </a:solidFill>
              </a:rPr>
              <a:t> &lt;&lt;  </a:t>
            </a:r>
            <a:r>
              <a:rPr lang="en-US" altLang="zh-CN" sz="2400" dirty="0">
                <a:solidFill>
                  <a:schemeClr val="folHlink"/>
                </a:solidFill>
                <a:latin typeface="Times New Roman" panose="02020603050405020304" pitchFamily="18" charset="0"/>
              </a:rPr>
              <a:t>“</a:t>
            </a:r>
            <a:r>
              <a:rPr lang="en-US" altLang="zh-CN" sz="2400" dirty="0">
                <a:solidFill>
                  <a:schemeClr val="folHlink"/>
                </a:solidFill>
              </a:rPr>
              <a:t>The answer is: </a:t>
            </a:r>
            <a:r>
              <a:rPr lang="en-US" altLang="zh-CN" sz="2400" dirty="0">
                <a:solidFill>
                  <a:schemeClr val="folHlink"/>
                </a:solidFill>
                <a:latin typeface="Times New Roman" panose="02020603050405020304" pitchFamily="18" charset="0"/>
              </a:rPr>
              <a:t>”</a:t>
            </a:r>
            <a:r>
              <a:rPr lang="en-US" altLang="zh-CN" sz="2400" dirty="0">
                <a:solidFill>
                  <a:schemeClr val="folHlink"/>
                </a:solidFill>
              </a:rPr>
              <a:t> &lt;&lt;</a:t>
            </a:r>
            <a:r>
              <a:rPr lang="en-US" altLang="zh-CN" sz="2400" dirty="0" err="1">
                <a:solidFill>
                  <a:schemeClr val="folHlink"/>
                </a:solidFill>
              </a:rPr>
              <a:t>someInt</a:t>
            </a:r>
            <a:r>
              <a:rPr lang="en-US" altLang="zh-CN" sz="2400" dirty="0">
                <a:solidFill>
                  <a:schemeClr val="folHlink"/>
                </a:solidFill>
              </a:rPr>
              <a:t>*</a:t>
            </a:r>
            <a:r>
              <a:rPr lang="en-US" altLang="zh-CN" sz="2400" dirty="0" err="1">
                <a:solidFill>
                  <a:schemeClr val="folHlink"/>
                </a:solidFill>
              </a:rPr>
              <a:t>someFloat</a:t>
            </a:r>
            <a:endParaRPr lang="en-US" altLang="zh-CN" sz="2400" dirty="0">
              <a:solidFill>
                <a:schemeClr val="folHlink"/>
              </a:solidFill>
            </a:endParaRPr>
          </a:p>
          <a:p>
            <a:pPr eaLnBrk="1" hangingPunct="1">
              <a:spcBef>
                <a:spcPct val="0"/>
              </a:spcBef>
              <a:buClrTx/>
              <a:buSzTx/>
              <a:buFontTx/>
              <a:buNone/>
            </a:pPr>
            <a:r>
              <a:rPr lang="en-US" altLang="zh-CN" sz="2400" dirty="0">
                <a:solidFill>
                  <a:schemeClr val="folHlink"/>
                </a:solidFill>
              </a:rPr>
              <a:t>             &lt;&lt;</a:t>
            </a:r>
            <a:r>
              <a:rPr lang="en-US" altLang="zh-CN" sz="2400" dirty="0" err="1">
                <a:solidFill>
                  <a:schemeClr val="folHlink"/>
                </a:solidFill>
              </a:rPr>
              <a:t>endl</a:t>
            </a:r>
            <a:r>
              <a:rPr lang="en-US" altLang="zh-CN" sz="2400" dirty="0">
                <a:solidFill>
                  <a:schemeClr val="folHlink"/>
                </a:solidFill>
              </a:rPr>
              <a:t>;</a:t>
            </a:r>
            <a:endParaRPr lang="en-US" altLang="zh-CN" sz="2400" dirty="0">
              <a:solidFill>
                <a:schemeClr val="folHlink"/>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与键盘输入、显示器输出的比较</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25" name="Rectangle 3"/>
          <p:cNvSpPr txBox="1">
            <a:spLocks noChangeArrowheads="1"/>
          </p:cNvSpPr>
          <p:nvPr/>
        </p:nvSpPr>
        <p:spPr>
          <a:xfrm>
            <a:off x="1847851" y="1900534"/>
            <a:ext cx="8569325" cy="10382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buFont typeface="Arial" panose="020B0604020202020204" pitchFamily="34" charset="0"/>
              <a:buNone/>
            </a:pPr>
            <a:r>
              <a:rPr lang="en-US" altLang="zh-CN" sz="2400">
                <a:latin typeface="Courier New" panose="02070309020205020404" pitchFamily="49" charset="0"/>
              </a:rPr>
              <a:t>cin &gt;&gt; someInt &gt;&gt; someFloat &gt;&gt; someChar;   </a:t>
            </a:r>
            <a:endParaRPr lang="en-US" altLang="zh-CN" sz="2400">
              <a:latin typeface="Courier New" panose="02070309020205020404" pitchFamily="49" charset="0"/>
            </a:endParaRPr>
          </a:p>
          <a:p>
            <a:pPr marL="609600" indent="-609600" algn="just">
              <a:buFont typeface="Arial" panose="020B0604020202020204" pitchFamily="34" charset="0"/>
              <a:buNone/>
            </a:pPr>
            <a:r>
              <a:rPr lang="en-US" altLang="zh-CN" sz="2400">
                <a:latin typeface="Courier New" panose="02070309020205020404" pitchFamily="49" charset="0"/>
              </a:rPr>
              <a:t>                 //</a:t>
            </a:r>
            <a:r>
              <a:rPr lang="zh-CN" altLang="en-US" sz="2400">
                <a:latin typeface="Courier New" panose="02070309020205020404" pitchFamily="49" charset="0"/>
              </a:rPr>
              <a:t>假设键盘中敲入</a:t>
            </a:r>
            <a:r>
              <a:rPr lang="en-US" altLang="zh-CN" sz="2400">
                <a:latin typeface="Courier New" panose="02070309020205020404" pitchFamily="49" charset="0"/>
              </a:rPr>
              <a:t>13 3.14 9↙</a:t>
            </a:r>
            <a:endParaRPr lang="en-US" altLang="zh-CN" sz="2400">
              <a:latin typeface="Courier New" panose="02070309020205020404" pitchFamily="49" charset="0"/>
            </a:endParaRPr>
          </a:p>
        </p:txBody>
      </p:sp>
      <p:sp>
        <p:nvSpPr>
          <p:cNvPr id="26" name="AutoShape 4"/>
          <p:cNvSpPr>
            <a:spLocks noChangeAspect="1" noChangeArrowheads="1"/>
          </p:cNvSpPr>
          <p:nvPr/>
        </p:nvSpPr>
        <p:spPr bwMode="auto">
          <a:xfrm>
            <a:off x="1774825" y="3226096"/>
            <a:ext cx="86423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27" name="Rectangle 5"/>
          <p:cNvSpPr>
            <a:spLocks noChangeArrowheads="1"/>
          </p:cNvSpPr>
          <p:nvPr/>
        </p:nvSpPr>
        <p:spPr bwMode="auto">
          <a:xfrm>
            <a:off x="4679951" y="3615033"/>
            <a:ext cx="2746375" cy="317500"/>
          </a:xfrm>
          <a:prstGeom prst="rect">
            <a:avLst/>
          </a:prstGeom>
          <a:noFill/>
          <a:ln w="9525">
            <a:solidFill>
              <a:schemeClr val="hlink"/>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Arial" panose="020B0604020202020204" pitchFamily="34" charset="0"/>
              </a:rPr>
              <a:t>‘1’ ‘3’ ‘ ’ ‘3’ ‘.’ ‘1’ ‘4’ ‘ ’ ‘9’</a:t>
            </a:r>
            <a:endParaRPr lang="en-US" altLang="zh-CN" sz="2000" b="0"/>
          </a:p>
        </p:txBody>
      </p:sp>
      <p:sp>
        <p:nvSpPr>
          <p:cNvPr id="28" name="Rectangle 6"/>
          <p:cNvSpPr>
            <a:spLocks noChangeArrowheads="1"/>
          </p:cNvSpPr>
          <p:nvPr/>
        </p:nvSpPr>
        <p:spPr bwMode="auto">
          <a:xfrm>
            <a:off x="7685089" y="3615033"/>
            <a:ext cx="649287" cy="323850"/>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Arial" panose="020B0604020202020204" pitchFamily="34" charset="0"/>
              </a:rPr>
              <a:t>&gt;&gt;</a:t>
            </a:r>
            <a:endParaRPr lang="en-US" altLang="zh-CN" sz="2000" b="0"/>
          </a:p>
        </p:txBody>
      </p:sp>
      <p:sp>
        <p:nvSpPr>
          <p:cNvPr id="29" name="Rectangle 7"/>
          <p:cNvSpPr>
            <a:spLocks noChangeArrowheads="1"/>
          </p:cNvSpPr>
          <p:nvPr/>
        </p:nvSpPr>
        <p:spPr bwMode="auto">
          <a:xfrm>
            <a:off x="8486775" y="3615033"/>
            <a:ext cx="1390650" cy="317500"/>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Courier New" panose="02070309020205020404" pitchFamily="49" charset="0"/>
              </a:rPr>
              <a:t>someInt</a:t>
            </a:r>
            <a:endParaRPr lang="en-US" altLang="zh-CN" sz="2000" b="0"/>
          </a:p>
        </p:txBody>
      </p:sp>
      <p:sp>
        <p:nvSpPr>
          <p:cNvPr id="30" name="Rectangle 8"/>
          <p:cNvSpPr>
            <a:spLocks noChangeArrowheads="1"/>
          </p:cNvSpPr>
          <p:nvPr/>
        </p:nvSpPr>
        <p:spPr bwMode="auto">
          <a:xfrm>
            <a:off x="4679951" y="4089695"/>
            <a:ext cx="2741613" cy="317500"/>
          </a:xfrm>
          <a:prstGeom prst="rect">
            <a:avLst/>
          </a:prstGeom>
          <a:noFill/>
          <a:ln w="9525">
            <a:solidFill>
              <a:schemeClr val="hlink"/>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Arial" panose="020B0604020202020204" pitchFamily="34" charset="0"/>
              </a:rPr>
              <a:t> ‘ ’ ‘3’ ‘.’ ‘1’ ‘4’ ‘ ’ ‘9’</a:t>
            </a:r>
            <a:endParaRPr lang="en-US" altLang="zh-CN" sz="2000" b="0"/>
          </a:p>
        </p:txBody>
      </p:sp>
      <p:sp>
        <p:nvSpPr>
          <p:cNvPr id="31" name="Rectangle 9"/>
          <p:cNvSpPr>
            <a:spLocks noChangeArrowheads="1"/>
          </p:cNvSpPr>
          <p:nvPr/>
        </p:nvSpPr>
        <p:spPr bwMode="auto">
          <a:xfrm>
            <a:off x="7685089" y="4061121"/>
            <a:ext cx="650875" cy="346075"/>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Arial" panose="020B0604020202020204" pitchFamily="34" charset="0"/>
              </a:rPr>
              <a:t>&gt;&gt;</a:t>
            </a:r>
            <a:endParaRPr lang="en-US" altLang="zh-CN" sz="2000" b="0"/>
          </a:p>
        </p:txBody>
      </p:sp>
      <p:sp>
        <p:nvSpPr>
          <p:cNvPr id="32" name="Rectangle 10"/>
          <p:cNvSpPr>
            <a:spLocks noChangeArrowheads="1"/>
          </p:cNvSpPr>
          <p:nvPr/>
        </p:nvSpPr>
        <p:spPr bwMode="auto">
          <a:xfrm>
            <a:off x="8486775" y="4089695"/>
            <a:ext cx="1430338" cy="317500"/>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Courier New" panose="02070309020205020404" pitchFamily="49" charset="0"/>
              </a:rPr>
              <a:t>someFloat</a:t>
            </a:r>
            <a:endParaRPr lang="en-US" altLang="zh-CN" sz="2000" b="0"/>
          </a:p>
        </p:txBody>
      </p:sp>
      <p:sp>
        <p:nvSpPr>
          <p:cNvPr id="36" name="Rectangle 11"/>
          <p:cNvSpPr>
            <a:spLocks noChangeArrowheads="1"/>
          </p:cNvSpPr>
          <p:nvPr/>
        </p:nvSpPr>
        <p:spPr bwMode="auto">
          <a:xfrm>
            <a:off x="4679950" y="4564358"/>
            <a:ext cx="2755900" cy="317500"/>
          </a:xfrm>
          <a:prstGeom prst="rect">
            <a:avLst/>
          </a:prstGeom>
          <a:noFill/>
          <a:ln w="9525">
            <a:solidFill>
              <a:schemeClr val="hlink"/>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Arial" panose="020B0604020202020204" pitchFamily="34" charset="0"/>
              </a:rPr>
              <a:t> ‘ ’ ‘9’</a:t>
            </a:r>
            <a:endParaRPr lang="en-US" altLang="zh-CN" sz="2000" b="0"/>
          </a:p>
        </p:txBody>
      </p:sp>
      <p:sp>
        <p:nvSpPr>
          <p:cNvPr id="37" name="Rectangle 12"/>
          <p:cNvSpPr>
            <a:spLocks noChangeArrowheads="1"/>
          </p:cNvSpPr>
          <p:nvPr/>
        </p:nvSpPr>
        <p:spPr bwMode="auto">
          <a:xfrm>
            <a:off x="7685089" y="4564359"/>
            <a:ext cx="649287" cy="319087"/>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Arial" panose="020B0604020202020204" pitchFamily="34" charset="0"/>
              </a:rPr>
              <a:t>&gt;&gt;</a:t>
            </a:r>
            <a:endParaRPr lang="en-US" altLang="zh-CN" sz="2000" b="0"/>
          </a:p>
        </p:txBody>
      </p:sp>
      <p:sp>
        <p:nvSpPr>
          <p:cNvPr id="38" name="Rectangle 13"/>
          <p:cNvSpPr>
            <a:spLocks noChangeArrowheads="1"/>
          </p:cNvSpPr>
          <p:nvPr/>
        </p:nvSpPr>
        <p:spPr bwMode="auto">
          <a:xfrm>
            <a:off x="8486776" y="4564358"/>
            <a:ext cx="1401763" cy="317500"/>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Courier New" panose="02070309020205020404" pitchFamily="49" charset="0"/>
              </a:rPr>
              <a:t>someChar</a:t>
            </a:r>
            <a:endParaRPr lang="en-US" altLang="zh-CN" sz="2000" b="0"/>
          </a:p>
        </p:txBody>
      </p:sp>
      <p:sp>
        <p:nvSpPr>
          <p:cNvPr id="39" name="AutoShape 14"/>
          <p:cNvSpPr>
            <a:spLocks noChangeArrowheads="1"/>
          </p:cNvSpPr>
          <p:nvPr/>
        </p:nvSpPr>
        <p:spPr bwMode="auto">
          <a:xfrm>
            <a:off x="4079875" y="3615034"/>
            <a:ext cx="496888" cy="282575"/>
          </a:xfrm>
          <a:prstGeom prst="rightArrow">
            <a:avLst>
              <a:gd name="adj1" fmla="val 50000"/>
              <a:gd name="adj2" fmla="val 43961"/>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40" name="Rectangle 15"/>
          <p:cNvSpPr>
            <a:spLocks noChangeArrowheads="1"/>
          </p:cNvSpPr>
          <p:nvPr/>
        </p:nvSpPr>
        <p:spPr bwMode="auto">
          <a:xfrm>
            <a:off x="5808663" y="3299121"/>
            <a:ext cx="647700" cy="315913"/>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chemeClr val="hlink"/>
                </a:solidFill>
                <a:latin typeface="Courier New" panose="02070309020205020404" pitchFamily="49" charset="0"/>
              </a:rPr>
              <a:t>cin</a:t>
            </a:r>
            <a:endParaRPr lang="en-US" altLang="zh-CN" sz="2000" b="0">
              <a:solidFill>
                <a:schemeClr val="hlink"/>
              </a:solidFill>
            </a:endParaRPr>
          </a:p>
        </p:txBody>
      </p:sp>
      <p:pic>
        <p:nvPicPr>
          <p:cNvPr id="41" name="Picture 16" descr="W0200511014021624396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188" y="3297534"/>
            <a:ext cx="187325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Oval 17"/>
          <p:cNvSpPr>
            <a:spLocks noChangeArrowheads="1"/>
          </p:cNvSpPr>
          <p:nvPr/>
        </p:nvSpPr>
        <p:spPr bwMode="auto">
          <a:xfrm>
            <a:off x="7608889" y="3154658"/>
            <a:ext cx="790575" cy="2087562"/>
          </a:xfrm>
          <a:prstGeom prst="ellipse">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43" name="Rectangle 18"/>
          <p:cNvSpPr>
            <a:spLocks noChangeArrowheads="1"/>
          </p:cNvSpPr>
          <p:nvPr/>
        </p:nvSpPr>
        <p:spPr bwMode="auto">
          <a:xfrm>
            <a:off x="1847850" y="5604171"/>
            <a:ext cx="8280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990600" indent="-53340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371600" indent="-4572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752600" indent="-3810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209800" indent="-3810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6670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31242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5814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40386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200"/>
              <a:t>cin</a:t>
            </a:r>
            <a:r>
              <a:rPr lang="zh-CN" altLang="en-US" sz="2200"/>
              <a:t>缺省情况下是装载字符的数据流，输入符</a:t>
            </a:r>
            <a:r>
              <a:rPr lang="zh-CN" altLang="en-US" sz="2200">
                <a:latin typeface="Times New Roman" panose="02020603050405020304" pitchFamily="18" charset="0"/>
              </a:rPr>
              <a:t>”</a:t>
            </a:r>
            <a:r>
              <a:rPr lang="en-US" altLang="zh-CN" sz="2200"/>
              <a:t>&gt;&gt;</a:t>
            </a:r>
            <a:r>
              <a:rPr lang="en-US" altLang="zh-CN" sz="2200">
                <a:latin typeface="Times New Roman" panose="02020603050405020304" pitchFamily="18" charset="0"/>
              </a:rPr>
              <a:t>”</a:t>
            </a:r>
            <a:r>
              <a:rPr lang="zh-CN" altLang="en-US" sz="2200"/>
              <a:t>负责转化的</a:t>
            </a:r>
            <a:endParaRPr lang="zh-CN" altLang="en-US" sz="2200"/>
          </a:p>
          <a:p>
            <a:pPr eaLnBrk="1" hangingPunct="1">
              <a:lnSpc>
                <a:spcPct val="90000"/>
              </a:lnSpc>
              <a:buFont typeface="Wingdings" panose="05000000000000000000" pitchFamily="2" charset="2"/>
              <a:buNone/>
            </a:pPr>
            <a:r>
              <a:rPr lang="zh-CN" altLang="en-US" sz="2200"/>
              <a:t>工作。</a:t>
            </a:r>
            <a:endParaRPr lang="zh-CN" altLang="en-US" sz="2200"/>
          </a:p>
        </p:txBody>
      </p:sp>
      <p:sp>
        <p:nvSpPr>
          <p:cNvPr id="44" name="Line 19"/>
          <p:cNvSpPr>
            <a:spLocks noChangeShapeType="1"/>
          </p:cNvSpPr>
          <p:nvPr/>
        </p:nvSpPr>
        <p:spPr bwMode="auto">
          <a:xfrm flipH="1">
            <a:off x="7319964" y="4954883"/>
            <a:ext cx="288925" cy="431800"/>
          </a:xfrm>
          <a:prstGeom prst="line">
            <a:avLst/>
          </a:prstGeom>
          <a:noFill/>
          <a:ln w="25400">
            <a:solidFill>
              <a:schemeClr val="hlink"/>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1556426" y="1998319"/>
            <a:ext cx="5261917" cy="286136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I/O</a:t>
            </a:r>
            <a:r>
              <a:rPr lang="zh-CN" altLang="en-US" sz="2000" b="1" dirty="0"/>
              <a:t>的基本概念</a:t>
            </a:r>
            <a:endParaRPr lang="zh-CN" altLang="en-US" sz="2000" b="1" dirty="0"/>
          </a:p>
        </p:txBody>
      </p:sp>
      <p:sp>
        <p:nvSpPr>
          <p:cNvPr id="60" name="圆角矩形 59"/>
          <p:cNvSpPr/>
          <p:nvPr/>
        </p:nvSpPr>
        <p:spPr>
          <a:xfrm>
            <a:off x="6746944" y="217250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a:t>
            </a:r>
            <a:r>
              <a:rPr lang="zh-CN" altLang="en-US" sz="2000" b="1" dirty="0"/>
              <a:t>与</a:t>
            </a:r>
            <a:r>
              <a:rPr lang="en-US" altLang="zh-CN" sz="2000" b="1" dirty="0"/>
              <a:t>C++</a:t>
            </a:r>
            <a:r>
              <a:rPr lang="zh-CN" altLang="en-US" sz="2000" b="1" dirty="0"/>
              <a:t>的</a:t>
            </a:r>
            <a:r>
              <a:rPr lang="en-US" altLang="zh-CN" sz="2000" b="1" dirty="0"/>
              <a:t>I/O</a:t>
            </a:r>
            <a:r>
              <a:rPr lang="zh-CN" altLang="en-US" sz="2000" b="1" dirty="0"/>
              <a:t>特点</a:t>
            </a:r>
            <a:endParaRPr lang="zh-CN" altLang="en-US" sz="2000" b="1" dirty="0"/>
          </a:p>
        </p:txBody>
      </p:sp>
      <p:sp>
        <p:nvSpPr>
          <p:cNvPr id="61" name="圆角矩形 60"/>
          <p:cNvSpPr/>
          <p:nvPr/>
        </p:nvSpPr>
        <p:spPr>
          <a:xfrm>
            <a:off x="6746944" y="314042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a:t>
            </a:r>
            <a:r>
              <a:rPr lang="zh-CN" altLang="en-US" sz="2000" b="1" dirty="0"/>
              <a:t>文件</a:t>
            </a:r>
            <a:r>
              <a:rPr lang="en-US" altLang="zh-CN" sz="2000" b="1" dirty="0"/>
              <a:t>I/O</a:t>
            </a:r>
            <a:r>
              <a:rPr lang="zh-CN" altLang="en-US" sz="2000" b="1" dirty="0"/>
              <a:t>的方法</a:t>
            </a:r>
            <a:endParaRPr lang="zh-CN" altLang="en-US" sz="2000" b="1" dirty="0"/>
          </a:p>
        </p:txBody>
      </p:sp>
      <p:sp>
        <p:nvSpPr>
          <p:cNvPr id="62" name="圆角矩形 61"/>
          <p:cNvSpPr/>
          <p:nvPr/>
        </p:nvSpPr>
        <p:spPr>
          <a:xfrm>
            <a:off x="6746944" y="410835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C++20</a:t>
            </a:r>
            <a:r>
              <a:rPr lang="zh-CN" altLang="en-US" sz="2000" b="1" dirty="0"/>
              <a:t>新特性</a:t>
            </a:r>
            <a:endParaRPr lang="zh-CN" altLang="en-US" sz="2000" b="1" dirty="0"/>
          </a:p>
        </p:txBody>
      </p:sp>
      <p:sp>
        <p:nvSpPr>
          <p:cNvPr id="63" name="圆角矩形 62"/>
          <p:cNvSpPr/>
          <p:nvPr/>
        </p:nvSpPr>
        <p:spPr>
          <a:xfrm>
            <a:off x="6746944" y="5076279"/>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总结</a:t>
            </a:r>
            <a:endParaRPr lang="zh-CN" altLang="en-US" sz="2000" b="1" dirty="0"/>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与键盘输入、显示器输出的比较</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24" name="Rectangle 3"/>
          <p:cNvSpPr txBox="1">
            <a:spLocks noChangeArrowheads="1"/>
          </p:cNvSpPr>
          <p:nvPr/>
        </p:nvSpPr>
        <p:spPr>
          <a:xfrm>
            <a:off x="1847851" y="1982457"/>
            <a:ext cx="8569325" cy="576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buFont typeface="Arial" panose="020B0604020202020204" pitchFamily="34" charset="0"/>
              <a:buNone/>
            </a:pPr>
            <a:r>
              <a:rPr lang="en-US" altLang="zh-CN" sz="2400" dirty="0">
                <a:latin typeface="Times New Roman" panose="02020603050405020304" pitchFamily="18" charset="0"/>
              </a:rPr>
              <a:t>cout &lt;&lt; “The answer is: ” &lt;&lt; </a:t>
            </a:r>
            <a:r>
              <a:rPr lang="en-US" altLang="zh-CN" sz="2400" dirty="0" err="1">
                <a:latin typeface="Times New Roman" panose="02020603050405020304" pitchFamily="18" charset="0"/>
              </a:rPr>
              <a:t>someInt</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someFloat</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45" name="Rectangle 4"/>
          <p:cNvSpPr>
            <a:spLocks noChangeArrowheads="1"/>
          </p:cNvSpPr>
          <p:nvPr/>
        </p:nvSpPr>
        <p:spPr bwMode="auto">
          <a:xfrm>
            <a:off x="3648075" y="3508044"/>
            <a:ext cx="3816350" cy="431800"/>
          </a:xfrm>
          <a:prstGeom prst="rect">
            <a:avLst/>
          </a:prstGeom>
          <a:noFill/>
          <a:ln w="9525">
            <a:solidFill>
              <a:schemeClr val="hlink"/>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000" b="0">
                <a:latin typeface="Arial" panose="020B0604020202020204" pitchFamily="34" charset="0"/>
              </a:rPr>
              <a:t>‘T’’h’’e’’ ’‘a’‘n’ ‘s’‘w’‘e’‘r’ ‘ ’‘i’‘s’ ‘:’‘ ’</a:t>
            </a:r>
            <a:endParaRPr lang="en-US" altLang="zh-CN" sz="2000" b="0"/>
          </a:p>
        </p:txBody>
      </p:sp>
      <p:sp>
        <p:nvSpPr>
          <p:cNvPr id="46" name="Rectangle 5"/>
          <p:cNvSpPr>
            <a:spLocks noChangeArrowheads="1"/>
          </p:cNvSpPr>
          <p:nvPr/>
        </p:nvSpPr>
        <p:spPr bwMode="auto">
          <a:xfrm>
            <a:off x="7548563" y="3508044"/>
            <a:ext cx="635000" cy="431800"/>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Arial" panose="020B0604020202020204" pitchFamily="34" charset="0"/>
              </a:rPr>
              <a:t>&lt;&lt;</a:t>
            </a:r>
            <a:endParaRPr lang="en-US" altLang="zh-CN" sz="2000" b="0"/>
          </a:p>
        </p:txBody>
      </p:sp>
      <p:sp>
        <p:nvSpPr>
          <p:cNvPr id="47" name="AutoShape 6"/>
          <p:cNvSpPr>
            <a:spLocks noChangeArrowheads="1"/>
          </p:cNvSpPr>
          <p:nvPr/>
        </p:nvSpPr>
        <p:spPr bwMode="auto">
          <a:xfrm rot="10800000">
            <a:off x="2927350" y="3614407"/>
            <a:ext cx="528638" cy="396875"/>
          </a:xfrm>
          <a:prstGeom prst="rightArrow">
            <a:avLst>
              <a:gd name="adj1" fmla="val 50000"/>
              <a:gd name="adj2" fmla="val 33300"/>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48" name="Rectangle 7"/>
          <p:cNvSpPr>
            <a:spLocks noChangeArrowheads="1"/>
          </p:cNvSpPr>
          <p:nvPr/>
        </p:nvSpPr>
        <p:spPr bwMode="auto">
          <a:xfrm>
            <a:off x="5116514" y="3061956"/>
            <a:ext cx="763587" cy="4460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solidFill>
                  <a:schemeClr val="hlink"/>
                </a:solidFill>
                <a:latin typeface="Courier New" panose="02070309020205020404" pitchFamily="49" charset="0"/>
              </a:rPr>
              <a:t>cout</a:t>
            </a:r>
            <a:endParaRPr lang="en-US" altLang="zh-CN" sz="2000" dirty="0">
              <a:solidFill>
                <a:schemeClr val="hlink"/>
              </a:solidFill>
            </a:endParaRPr>
          </a:p>
        </p:txBody>
      </p:sp>
      <p:sp>
        <p:nvSpPr>
          <p:cNvPr id="49" name="Rectangle 8"/>
          <p:cNvSpPr>
            <a:spLocks noChangeArrowheads="1"/>
          </p:cNvSpPr>
          <p:nvPr/>
        </p:nvSpPr>
        <p:spPr bwMode="auto">
          <a:xfrm>
            <a:off x="7567614" y="4201782"/>
            <a:ext cx="617537" cy="385763"/>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Arial" panose="020B0604020202020204" pitchFamily="34" charset="0"/>
              </a:rPr>
              <a:t>&lt;&lt;</a:t>
            </a:r>
            <a:endParaRPr lang="en-US" altLang="zh-CN" sz="2000" b="0"/>
          </a:p>
        </p:txBody>
      </p:sp>
      <p:sp>
        <p:nvSpPr>
          <p:cNvPr id="50" name="Rectangle 9"/>
          <p:cNvSpPr>
            <a:spLocks noChangeArrowheads="1"/>
          </p:cNvSpPr>
          <p:nvPr/>
        </p:nvSpPr>
        <p:spPr bwMode="auto">
          <a:xfrm>
            <a:off x="8328025" y="4155744"/>
            <a:ext cx="850900" cy="436562"/>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000" b="0">
                <a:latin typeface="Courier New" panose="02070309020205020404" pitchFamily="49" charset="0"/>
              </a:rPr>
              <a:t>40.82</a:t>
            </a:r>
            <a:endParaRPr lang="en-US" altLang="zh-CN" sz="2000" b="0"/>
          </a:p>
        </p:txBody>
      </p:sp>
      <p:sp>
        <p:nvSpPr>
          <p:cNvPr id="52" name="Rectangle 10"/>
          <p:cNvSpPr>
            <a:spLocks noChangeArrowheads="1"/>
          </p:cNvSpPr>
          <p:nvPr/>
        </p:nvSpPr>
        <p:spPr bwMode="auto">
          <a:xfrm>
            <a:off x="8328026" y="3508045"/>
            <a:ext cx="2232025" cy="446087"/>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000" b="0">
                <a:latin typeface="Arial" panose="020B0604020202020204" pitchFamily="34" charset="0"/>
              </a:rPr>
              <a:t>  “The answer is: ” </a:t>
            </a:r>
            <a:endParaRPr lang="en-US" altLang="zh-CN" sz="2000" b="0"/>
          </a:p>
        </p:txBody>
      </p:sp>
      <p:sp>
        <p:nvSpPr>
          <p:cNvPr id="53" name="Rectangle 11"/>
          <p:cNvSpPr>
            <a:spLocks noChangeArrowheads="1"/>
          </p:cNvSpPr>
          <p:nvPr/>
        </p:nvSpPr>
        <p:spPr bwMode="auto">
          <a:xfrm>
            <a:off x="3648075" y="4212894"/>
            <a:ext cx="3816350" cy="374650"/>
          </a:xfrm>
          <a:prstGeom prst="rect">
            <a:avLst/>
          </a:prstGeom>
          <a:noFill/>
          <a:ln w="9525">
            <a:solidFill>
              <a:schemeClr val="hlink"/>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Courier New" panose="02070309020205020404" pitchFamily="49" charset="0"/>
              </a:rPr>
              <a:t> </a:t>
            </a:r>
            <a:r>
              <a:rPr lang="en-US" altLang="zh-CN" sz="2000" b="0">
                <a:solidFill>
                  <a:srgbClr val="000000"/>
                </a:solidFill>
                <a:latin typeface="Arial" panose="020B0604020202020204" pitchFamily="34" charset="0"/>
              </a:rPr>
              <a:t>‘4’ ‘0’ ’.’ ‘8’ ’2’</a:t>
            </a:r>
            <a:endParaRPr lang="en-US" altLang="zh-CN" sz="2000" b="0"/>
          </a:p>
        </p:txBody>
      </p:sp>
      <p:sp>
        <p:nvSpPr>
          <p:cNvPr id="54" name="AutoShape 12"/>
          <p:cNvSpPr>
            <a:spLocks noChangeArrowheads="1"/>
          </p:cNvSpPr>
          <p:nvPr/>
        </p:nvSpPr>
        <p:spPr bwMode="auto">
          <a:xfrm rot="10800000">
            <a:off x="2903539" y="4260519"/>
            <a:ext cx="528637" cy="398462"/>
          </a:xfrm>
          <a:prstGeom prst="rightArrow">
            <a:avLst>
              <a:gd name="adj1" fmla="val 50000"/>
              <a:gd name="adj2" fmla="val 33167"/>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pic>
        <p:nvPicPr>
          <p:cNvPr id="55" name="Picture 13" descr="BD1822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3388" y="3652507"/>
            <a:ext cx="10795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Oval 14"/>
          <p:cNvSpPr>
            <a:spLocks noChangeArrowheads="1"/>
          </p:cNvSpPr>
          <p:nvPr/>
        </p:nvSpPr>
        <p:spPr bwMode="auto">
          <a:xfrm>
            <a:off x="7535863" y="3220707"/>
            <a:ext cx="647700" cy="1584325"/>
          </a:xfrm>
          <a:prstGeom prst="ellipse">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57" name="Rectangle 15"/>
          <p:cNvSpPr>
            <a:spLocks noChangeArrowheads="1"/>
          </p:cNvSpPr>
          <p:nvPr/>
        </p:nvSpPr>
        <p:spPr bwMode="auto">
          <a:xfrm>
            <a:off x="1847851" y="5308269"/>
            <a:ext cx="82089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990600" indent="-53340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371600" indent="-4572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752600" indent="-3810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209800" indent="-3810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6670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31242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5814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40386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200" dirty="0"/>
              <a:t>cout</a:t>
            </a:r>
            <a:r>
              <a:rPr lang="zh-CN" altLang="en-US" sz="2200" dirty="0"/>
              <a:t>是只能装载字符的数据流，输入符</a:t>
            </a:r>
            <a:r>
              <a:rPr lang="zh-CN" altLang="en-US" sz="2200" dirty="0">
                <a:latin typeface="Times New Roman" panose="02020603050405020304" pitchFamily="18" charset="0"/>
              </a:rPr>
              <a:t>”</a:t>
            </a:r>
            <a:r>
              <a:rPr lang="en-US" altLang="zh-CN" sz="2200" dirty="0"/>
              <a:t>&lt;&lt;</a:t>
            </a:r>
            <a:r>
              <a:rPr lang="en-US" altLang="zh-CN" sz="2200" dirty="0">
                <a:latin typeface="Times New Roman" panose="02020603050405020304" pitchFamily="18" charset="0"/>
              </a:rPr>
              <a:t>”</a:t>
            </a:r>
            <a:r>
              <a:rPr lang="zh-CN" altLang="en-US" sz="2200" dirty="0"/>
              <a:t>要负责转化的工作。</a:t>
            </a:r>
            <a:endParaRPr lang="zh-CN" altLang="en-US" sz="2200" dirty="0"/>
          </a:p>
        </p:txBody>
      </p:sp>
      <p:sp>
        <p:nvSpPr>
          <p:cNvPr id="58" name="Line 16"/>
          <p:cNvSpPr>
            <a:spLocks noChangeShapeType="1"/>
          </p:cNvSpPr>
          <p:nvPr/>
        </p:nvSpPr>
        <p:spPr bwMode="auto">
          <a:xfrm flipH="1">
            <a:off x="7248526" y="4803444"/>
            <a:ext cx="288925" cy="431800"/>
          </a:xfrm>
          <a:prstGeom prst="line">
            <a:avLst/>
          </a:prstGeom>
          <a:noFill/>
          <a:ln w="25400">
            <a:solidFill>
              <a:schemeClr val="hlink"/>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与键盘输入、显示器输出的比较</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24" name="Rectangle 3"/>
          <p:cNvSpPr txBox="1">
            <a:spLocks noChangeArrowheads="1"/>
          </p:cNvSpPr>
          <p:nvPr/>
        </p:nvSpPr>
        <p:spPr>
          <a:xfrm>
            <a:off x="1847851" y="1982457"/>
            <a:ext cx="8569325" cy="5762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buFont typeface="Arial" panose="020B0604020202020204" pitchFamily="34" charset="0"/>
              <a:buNone/>
            </a:pPr>
            <a:r>
              <a:rPr lang="en-US" altLang="zh-CN" sz="2400" dirty="0">
                <a:latin typeface="Times New Roman" panose="02020603050405020304" pitchFamily="18" charset="0"/>
              </a:rPr>
              <a:t>cout &lt;&lt; “The answer is: ” &lt;&lt; </a:t>
            </a:r>
            <a:r>
              <a:rPr lang="en-US" altLang="zh-CN" sz="2400" dirty="0" err="1">
                <a:latin typeface="Times New Roman" panose="02020603050405020304" pitchFamily="18" charset="0"/>
              </a:rPr>
              <a:t>someInt</a:t>
            </a:r>
            <a:r>
              <a:rPr lang="en-US" altLang="zh-CN" sz="2400" dirty="0">
                <a:latin typeface="Times New Roman" panose="02020603050405020304" pitchFamily="18" charset="0"/>
              </a:rPr>
              <a:t>*</a:t>
            </a:r>
            <a:r>
              <a:rPr lang="en-US" altLang="zh-CN" sz="2400" dirty="0" err="1">
                <a:latin typeface="Times New Roman" panose="02020603050405020304" pitchFamily="18" charset="0"/>
              </a:rPr>
              <a:t>someFloat</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p:txBody>
      </p:sp>
      <p:sp>
        <p:nvSpPr>
          <p:cNvPr id="45" name="Rectangle 4"/>
          <p:cNvSpPr>
            <a:spLocks noChangeArrowheads="1"/>
          </p:cNvSpPr>
          <p:nvPr/>
        </p:nvSpPr>
        <p:spPr bwMode="auto">
          <a:xfrm>
            <a:off x="3648075" y="3508044"/>
            <a:ext cx="3816350" cy="431800"/>
          </a:xfrm>
          <a:prstGeom prst="rect">
            <a:avLst/>
          </a:prstGeom>
          <a:noFill/>
          <a:ln w="9525">
            <a:solidFill>
              <a:schemeClr val="hlink"/>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000" b="0">
                <a:latin typeface="Arial" panose="020B0604020202020204" pitchFamily="34" charset="0"/>
              </a:rPr>
              <a:t>‘T’’h’’e’’ ’‘a’‘n’ ‘s’‘w’‘e’‘r’ ‘ ’‘i’‘s’ ‘:’‘ ’</a:t>
            </a:r>
            <a:endParaRPr lang="en-US" altLang="zh-CN" sz="2000" b="0"/>
          </a:p>
        </p:txBody>
      </p:sp>
      <p:sp>
        <p:nvSpPr>
          <p:cNvPr id="46" name="Rectangle 5"/>
          <p:cNvSpPr>
            <a:spLocks noChangeArrowheads="1"/>
          </p:cNvSpPr>
          <p:nvPr/>
        </p:nvSpPr>
        <p:spPr bwMode="auto">
          <a:xfrm>
            <a:off x="7548563" y="3508044"/>
            <a:ext cx="635000" cy="431800"/>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Arial" panose="020B0604020202020204" pitchFamily="34" charset="0"/>
              </a:rPr>
              <a:t>&lt;&lt;</a:t>
            </a:r>
            <a:endParaRPr lang="en-US" altLang="zh-CN" sz="2000" b="0"/>
          </a:p>
        </p:txBody>
      </p:sp>
      <p:sp>
        <p:nvSpPr>
          <p:cNvPr id="47" name="AutoShape 6"/>
          <p:cNvSpPr>
            <a:spLocks noChangeArrowheads="1"/>
          </p:cNvSpPr>
          <p:nvPr/>
        </p:nvSpPr>
        <p:spPr bwMode="auto">
          <a:xfrm rot="10800000">
            <a:off x="2927350" y="3614407"/>
            <a:ext cx="528638" cy="396875"/>
          </a:xfrm>
          <a:prstGeom prst="rightArrow">
            <a:avLst>
              <a:gd name="adj1" fmla="val 50000"/>
              <a:gd name="adj2" fmla="val 33300"/>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48" name="Rectangle 7"/>
          <p:cNvSpPr>
            <a:spLocks noChangeArrowheads="1"/>
          </p:cNvSpPr>
          <p:nvPr/>
        </p:nvSpPr>
        <p:spPr bwMode="auto">
          <a:xfrm>
            <a:off x="5116514" y="3061956"/>
            <a:ext cx="763587" cy="446088"/>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dirty="0">
                <a:solidFill>
                  <a:schemeClr val="hlink"/>
                </a:solidFill>
                <a:latin typeface="Courier New" panose="02070309020205020404" pitchFamily="49" charset="0"/>
              </a:rPr>
              <a:t>cout</a:t>
            </a:r>
            <a:endParaRPr lang="en-US" altLang="zh-CN" sz="2000" dirty="0">
              <a:solidFill>
                <a:schemeClr val="hlink"/>
              </a:solidFill>
            </a:endParaRPr>
          </a:p>
        </p:txBody>
      </p:sp>
      <p:sp>
        <p:nvSpPr>
          <p:cNvPr id="49" name="Rectangle 8"/>
          <p:cNvSpPr>
            <a:spLocks noChangeArrowheads="1"/>
          </p:cNvSpPr>
          <p:nvPr/>
        </p:nvSpPr>
        <p:spPr bwMode="auto">
          <a:xfrm>
            <a:off x="7567614" y="4201782"/>
            <a:ext cx="617537" cy="385763"/>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Arial" panose="020B0604020202020204" pitchFamily="34" charset="0"/>
              </a:rPr>
              <a:t>&lt;&lt;</a:t>
            </a:r>
            <a:endParaRPr lang="en-US" altLang="zh-CN" sz="2000" b="0"/>
          </a:p>
        </p:txBody>
      </p:sp>
      <p:sp>
        <p:nvSpPr>
          <p:cNvPr id="50" name="Rectangle 9"/>
          <p:cNvSpPr>
            <a:spLocks noChangeArrowheads="1"/>
          </p:cNvSpPr>
          <p:nvPr/>
        </p:nvSpPr>
        <p:spPr bwMode="auto">
          <a:xfrm>
            <a:off x="8328025" y="4155744"/>
            <a:ext cx="850900" cy="436562"/>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000" b="0">
                <a:latin typeface="Courier New" panose="02070309020205020404" pitchFamily="49" charset="0"/>
              </a:rPr>
              <a:t>40.82</a:t>
            </a:r>
            <a:endParaRPr lang="en-US" altLang="zh-CN" sz="2000" b="0"/>
          </a:p>
        </p:txBody>
      </p:sp>
      <p:sp>
        <p:nvSpPr>
          <p:cNvPr id="52" name="Rectangle 10"/>
          <p:cNvSpPr>
            <a:spLocks noChangeArrowheads="1"/>
          </p:cNvSpPr>
          <p:nvPr/>
        </p:nvSpPr>
        <p:spPr bwMode="auto">
          <a:xfrm>
            <a:off x="8328026" y="3508045"/>
            <a:ext cx="2232025" cy="446087"/>
          </a:xfrm>
          <a:prstGeom prst="rect">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000" b="0">
                <a:latin typeface="Arial" panose="020B0604020202020204" pitchFamily="34" charset="0"/>
              </a:rPr>
              <a:t>  “The answer is: ” </a:t>
            </a:r>
            <a:endParaRPr lang="en-US" altLang="zh-CN" sz="2000" b="0"/>
          </a:p>
        </p:txBody>
      </p:sp>
      <p:sp>
        <p:nvSpPr>
          <p:cNvPr id="53" name="Rectangle 11"/>
          <p:cNvSpPr>
            <a:spLocks noChangeArrowheads="1"/>
          </p:cNvSpPr>
          <p:nvPr/>
        </p:nvSpPr>
        <p:spPr bwMode="auto">
          <a:xfrm>
            <a:off x="3648075" y="4212894"/>
            <a:ext cx="3816350" cy="374650"/>
          </a:xfrm>
          <a:prstGeom prst="rect">
            <a:avLst/>
          </a:prstGeom>
          <a:noFill/>
          <a:ln w="9525">
            <a:solidFill>
              <a:schemeClr val="hlink"/>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0">
                <a:solidFill>
                  <a:srgbClr val="000000"/>
                </a:solidFill>
                <a:latin typeface="Courier New" panose="02070309020205020404" pitchFamily="49" charset="0"/>
              </a:rPr>
              <a:t> </a:t>
            </a:r>
            <a:r>
              <a:rPr lang="en-US" altLang="zh-CN" sz="2000" b="0">
                <a:solidFill>
                  <a:srgbClr val="000000"/>
                </a:solidFill>
                <a:latin typeface="Arial" panose="020B0604020202020204" pitchFamily="34" charset="0"/>
              </a:rPr>
              <a:t>‘4’ ‘0’ ’.’ ‘8’ ’2’</a:t>
            </a:r>
            <a:endParaRPr lang="en-US" altLang="zh-CN" sz="2000" b="0"/>
          </a:p>
        </p:txBody>
      </p:sp>
      <p:sp>
        <p:nvSpPr>
          <p:cNvPr id="54" name="AutoShape 12"/>
          <p:cNvSpPr>
            <a:spLocks noChangeArrowheads="1"/>
          </p:cNvSpPr>
          <p:nvPr/>
        </p:nvSpPr>
        <p:spPr bwMode="auto">
          <a:xfrm rot="10800000">
            <a:off x="2903539" y="4260519"/>
            <a:ext cx="528637" cy="398462"/>
          </a:xfrm>
          <a:prstGeom prst="rightArrow">
            <a:avLst>
              <a:gd name="adj1" fmla="val 50000"/>
              <a:gd name="adj2" fmla="val 33167"/>
            </a:avLst>
          </a:prstGeom>
          <a:noFill/>
          <a:ln w="9525">
            <a:solidFill>
              <a:srgbClr val="000000"/>
            </a:solidFill>
            <a:miter lim="800000"/>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pic>
        <p:nvPicPr>
          <p:cNvPr id="55" name="Picture 13" descr="BD1822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3388" y="3652507"/>
            <a:ext cx="10795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Oval 14"/>
          <p:cNvSpPr>
            <a:spLocks noChangeArrowheads="1"/>
          </p:cNvSpPr>
          <p:nvPr/>
        </p:nvSpPr>
        <p:spPr bwMode="auto">
          <a:xfrm>
            <a:off x="7535863" y="3220707"/>
            <a:ext cx="647700" cy="1584325"/>
          </a:xfrm>
          <a:prstGeom prst="ellipse">
            <a:avLst/>
          </a:prstGeom>
          <a:noFill/>
          <a:ln w="9525">
            <a:solidFill>
              <a:schemeClr va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57" name="Rectangle 15"/>
          <p:cNvSpPr>
            <a:spLocks noChangeArrowheads="1"/>
          </p:cNvSpPr>
          <p:nvPr/>
        </p:nvSpPr>
        <p:spPr bwMode="auto">
          <a:xfrm>
            <a:off x="1847851" y="5308269"/>
            <a:ext cx="82089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990600" indent="-53340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371600" indent="-4572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752600" indent="-3810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209800" indent="-3810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6670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31242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5814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4038600" indent="-3810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lnSpc>
                <a:spcPct val="90000"/>
              </a:lnSpc>
              <a:buFont typeface="Wingdings" panose="05000000000000000000" pitchFamily="2" charset="2"/>
              <a:buNone/>
            </a:pPr>
            <a:r>
              <a:rPr lang="en-US" altLang="zh-CN" sz="2200" dirty="0"/>
              <a:t>cout</a:t>
            </a:r>
            <a:r>
              <a:rPr lang="zh-CN" altLang="en-US" sz="2200" dirty="0"/>
              <a:t>是只能装载字符的数据流，输入符</a:t>
            </a:r>
            <a:r>
              <a:rPr lang="zh-CN" altLang="en-US" sz="2200" dirty="0">
                <a:latin typeface="Times New Roman" panose="02020603050405020304" pitchFamily="18" charset="0"/>
              </a:rPr>
              <a:t>”</a:t>
            </a:r>
            <a:r>
              <a:rPr lang="en-US" altLang="zh-CN" sz="2200" dirty="0"/>
              <a:t>&lt;&lt;</a:t>
            </a:r>
            <a:r>
              <a:rPr lang="en-US" altLang="zh-CN" sz="2200" dirty="0">
                <a:latin typeface="Times New Roman" panose="02020603050405020304" pitchFamily="18" charset="0"/>
              </a:rPr>
              <a:t>”</a:t>
            </a:r>
            <a:r>
              <a:rPr lang="zh-CN" altLang="en-US" sz="2200" dirty="0"/>
              <a:t>要负责转化的工作。</a:t>
            </a:r>
            <a:endParaRPr lang="zh-CN" altLang="en-US" sz="2200" dirty="0"/>
          </a:p>
        </p:txBody>
      </p:sp>
      <p:sp>
        <p:nvSpPr>
          <p:cNvPr id="58" name="Line 16"/>
          <p:cNvSpPr>
            <a:spLocks noChangeShapeType="1"/>
          </p:cNvSpPr>
          <p:nvPr/>
        </p:nvSpPr>
        <p:spPr bwMode="auto">
          <a:xfrm flipH="1">
            <a:off x="7248526" y="4803444"/>
            <a:ext cx="288925" cy="431800"/>
          </a:xfrm>
          <a:prstGeom prst="line">
            <a:avLst/>
          </a:prstGeom>
          <a:noFill/>
          <a:ln w="25400">
            <a:solidFill>
              <a:schemeClr val="hlink"/>
            </a:solidFill>
            <a:miter lim="800000"/>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例子</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2</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文本框 7"/>
          <p:cNvSpPr txBox="1"/>
          <p:nvPr/>
        </p:nvSpPr>
        <p:spPr>
          <a:xfrm>
            <a:off x="519806" y="1720840"/>
            <a:ext cx="10958686"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假设已有纯文本文件</a:t>
            </a:r>
            <a:r>
              <a:rPr lang="en-US" altLang="zh-CN" sz="2400" dirty="0"/>
              <a:t>1.txt</a:t>
            </a:r>
            <a:r>
              <a:rPr lang="zh-CN" altLang="en-US" sz="2400" dirty="0"/>
              <a:t>，现编一程序</a:t>
            </a:r>
            <a:r>
              <a:rPr lang="en-US" altLang="zh-CN" sz="2400" dirty="0"/>
              <a:t>copy</a:t>
            </a:r>
            <a:r>
              <a:rPr lang="zh-CN" altLang="en-US" sz="2400" dirty="0"/>
              <a:t>，将</a:t>
            </a:r>
            <a:r>
              <a:rPr lang="en-US" altLang="zh-CN" sz="2400" dirty="0"/>
              <a:t>1.txt</a:t>
            </a:r>
            <a:r>
              <a:rPr lang="zh-CN" altLang="en-US" sz="2400" dirty="0"/>
              <a:t>拷贝到另一个纯文本文件</a:t>
            </a:r>
            <a:r>
              <a:rPr lang="en-US" altLang="zh-CN" sz="2400" dirty="0"/>
              <a:t>2.txt</a:t>
            </a:r>
            <a:r>
              <a:rPr lang="zh-CN" altLang="en-US" sz="2400" dirty="0"/>
              <a:t>中。 </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示例代码</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13" name="Text Box 5"/>
          <p:cNvSpPr txBox="1">
            <a:spLocks noChangeArrowheads="1"/>
          </p:cNvSpPr>
          <p:nvPr/>
        </p:nvSpPr>
        <p:spPr bwMode="auto">
          <a:xfrm>
            <a:off x="2208214" y="1499137"/>
            <a:ext cx="3887787" cy="5170646"/>
          </a:xfrm>
          <a:prstGeom prst="rect">
            <a:avLst/>
          </a:prstGeom>
          <a:noFill/>
          <a:ln w="952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dirty="0"/>
              <a:t>//</a:t>
            </a:r>
            <a:r>
              <a:rPr lang="zh-CN" altLang="en-US" sz="2200" dirty="0"/>
              <a:t> </a:t>
            </a:r>
            <a:r>
              <a:rPr lang="en-US" altLang="zh-CN" sz="2200" dirty="0"/>
              <a:t>FileOI2.cpp</a:t>
            </a:r>
            <a:endParaRPr lang="en-US" altLang="zh-CN" sz="2200" dirty="0"/>
          </a:p>
          <a:p>
            <a:pPr eaLnBrk="1" hangingPunct="1">
              <a:spcBef>
                <a:spcPct val="0"/>
              </a:spcBef>
              <a:buClrTx/>
              <a:buSzTx/>
              <a:buFontTx/>
              <a:buNone/>
            </a:pPr>
            <a:r>
              <a:rPr lang="en-US" altLang="zh-CN" sz="2200" dirty="0"/>
              <a:t>#include &lt;fstream&gt;</a:t>
            </a:r>
            <a:endParaRPr lang="en-US" altLang="zh-CN" sz="2200" dirty="0"/>
          </a:p>
          <a:p>
            <a:pPr eaLnBrk="1" hangingPunct="1">
              <a:spcBef>
                <a:spcPct val="0"/>
              </a:spcBef>
              <a:buClrTx/>
              <a:buSzTx/>
              <a:buFontTx/>
              <a:buNone/>
            </a:pPr>
            <a:r>
              <a:rPr lang="en-US" altLang="zh-CN" sz="2200" dirty="0"/>
              <a:t>using namespace std;</a:t>
            </a:r>
            <a:endParaRPr lang="en-US" altLang="zh-CN" sz="2200" dirty="0"/>
          </a:p>
          <a:p>
            <a:pPr eaLnBrk="1" hangingPunct="1">
              <a:spcBef>
                <a:spcPct val="0"/>
              </a:spcBef>
              <a:buClrTx/>
              <a:buSzTx/>
              <a:buFontTx/>
              <a:buNone/>
            </a:pPr>
            <a:endParaRPr lang="en-US" altLang="zh-CN" sz="2200" dirty="0"/>
          </a:p>
          <a:p>
            <a:pPr eaLnBrk="1" hangingPunct="1">
              <a:spcBef>
                <a:spcPct val="0"/>
              </a:spcBef>
              <a:buClrTx/>
              <a:buSzTx/>
              <a:buFontTx/>
              <a:buNone/>
            </a:pPr>
            <a:r>
              <a:rPr lang="en-US" altLang="zh-CN" sz="2200" dirty="0"/>
              <a:t>int main(  )</a:t>
            </a:r>
            <a:endParaRPr lang="en-US" altLang="zh-CN" sz="2200" dirty="0"/>
          </a:p>
          <a:p>
            <a:pPr eaLnBrk="1" hangingPunct="1">
              <a:spcBef>
                <a:spcPct val="0"/>
              </a:spcBef>
              <a:buClrTx/>
              <a:buSzTx/>
              <a:buFontTx/>
              <a:buNone/>
            </a:pPr>
            <a:r>
              <a:rPr lang="en-US" altLang="zh-CN" sz="2200" dirty="0"/>
              <a:t>{</a:t>
            </a:r>
            <a:endParaRPr lang="en-US" altLang="zh-CN" sz="2200" dirty="0"/>
          </a:p>
          <a:p>
            <a:pPr eaLnBrk="1" hangingPunct="1">
              <a:spcBef>
                <a:spcPct val="0"/>
              </a:spcBef>
              <a:buClrTx/>
              <a:buSzTx/>
              <a:buFontTx/>
              <a:buNone/>
            </a:pPr>
            <a:r>
              <a:rPr lang="en-US" altLang="zh-CN" sz="2200" dirty="0"/>
              <a:t>      char c;</a:t>
            </a:r>
            <a:endParaRPr lang="en-US" altLang="zh-CN" sz="2200" dirty="0"/>
          </a:p>
          <a:p>
            <a:pPr eaLnBrk="1" hangingPunct="1">
              <a:spcBef>
                <a:spcPct val="0"/>
              </a:spcBef>
              <a:buClrTx/>
              <a:buSzTx/>
              <a:buFontTx/>
              <a:buNone/>
            </a:pPr>
            <a:r>
              <a:rPr lang="en-US" altLang="zh-CN" sz="2200" dirty="0"/>
              <a:t>      </a:t>
            </a:r>
            <a:r>
              <a:rPr lang="en-US" altLang="zh-CN" sz="2200" dirty="0" err="1"/>
              <a:t>ifstream</a:t>
            </a:r>
            <a:r>
              <a:rPr lang="en-US" altLang="zh-CN" sz="2200" dirty="0"/>
              <a:t>  </a:t>
            </a:r>
            <a:r>
              <a:rPr lang="en-US" altLang="zh-CN" sz="2200" dirty="0" err="1"/>
              <a:t>inFile</a:t>
            </a:r>
            <a:r>
              <a:rPr lang="en-US" altLang="zh-CN" sz="2200" dirty="0"/>
              <a:t>;  		      </a:t>
            </a:r>
            <a:endParaRPr lang="en-US" altLang="zh-CN" sz="2200" dirty="0"/>
          </a:p>
          <a:p>
            <a:pPr eaLnBrk="1" hangingPunct="1">
              <a:spcBef>
                <a:spcPct val="0"/>
              </a:spcBef>
              <a:buClrTx/>
              <a:buSzTx/>
              <a:buFontTx/>
              <a:buNone/>
            </a:pPr>
            <a:r>
              <a:rPr lang="en-US" altLang="zh-CN" sz="2200" dirty="0"/>
              <a:t>      ofstream  </a:t>
            </a:r>
            <a:r>
              <a:rPr lang="en-US" altLang="zh-CN" sz="2200" dirty="0" err="1"/>
              <a:t>outFile</a:t>
            </a:r>
            <a:r>
              <a:rPr lang="en-US" altLang="zh-CN" sz="2200" dirty="0"/>
              <a:t>;  		      </a:t>
            </a:r>
            <a:endParaRPr lang="en-US" altLang="zh-CN" sz="2200" dirty="0"/>
          </a:p>
          <a:p>
            <a:pPr eaLnBrk="1" hangingPunct="1">
              <a:spcBef>
                <a:spcPct val="0"/>
              </a:spcBef>
              <a:buClrTx/>
              <a:buSzTx/>
              <a:buFontTx/>
              <a:buNone/>
            </a:pPr>
            <a:endParaRPr lang="en-US" altLang="zh-CN" sz="2200" dirty="0"/>
          </a:p>
          <a:p>
            <a:pPr eaLnBrk="1" hangingPunct="1">
              <a:spcBef>
                <a:spcPct val="0"/>
              </a:spcBef>
              <a:buClrTx/>
              <a:buSzTx/>
              <a:buFontTx/>
              <a:buNone/>
            </a:pPr>
            <a:r>
              <a:rPr lang="en-US" altLang="zh-CN" sz="2200" dirty="0"/>
              <a:t>      </a:t>
            </a:r>
            <a:r>
              <a:rPr lang="en-US" altLang="zh-CN" sz="2200" dirty="0" err="1"/>
              <a:t>inFile.open</a:t>
            </a:r>
            <a:r>
              <a:rPr lang="en-US" altLang="zh-CN" sz="2200" dirty="0"/>
              <a:t>(</a:t>
            </a:r>
            <a:r>
              <a:rPr lang="en-US" altLang="zh-CN" sz="2200" dirty="0">
                <a:latin typeface="Times New Roman" panose="02020603050405020304" pitchFamily="18" charset="0"/>
              </a:rPr>
              <a:t>"</a:t>
            </a:r>
            <a:r>
              <a:rPr lang="en-US" altLang="zh-CN" sz="2200" dirty="0"/>
              <a:t>1.txt</a:t>
            </a:r>
            <a:r>
              <a:rPr lang="en-US" altLang="zh-CN" sz="2200" dirty="0">
                <a:latin typeface="Times New Roman" panose="02020603050405020304" pitchFamily="18" charset="0"/>
              </a:rPr>
              <a:t>"</a:t>
            </a:r>
            <a:r>
              <a:rPr lang="en-US" altLang="zh-CN" sz="2200" dirty="0"/>
              <a:t>);         </a:t>
            </a:r>
            <a:endParaRPr lang="en-US" altLang="zh-CN" sz="2200" dirty="0"/>
          </a:p>
          <a:p>
            <a:pPr eaLnBrk="1" hangingPunct="1">
              <a:spcBef>
                <a:spcPct val="0"/>
              </a:spcBef>
              <a:buClrTx/>
              <a:buSzTx/>
              <a:buFontTx/>
              <a:buNone/>
            </a:pPr>
            <a:r>
              <a:rPr lang="en-US" altLang="zh-CN" sz="2200" dirty="0"/>
              <a:t>      </a:t>
            </a:r>
            <a:r>
              <a:rPr lang="en-US" altLang="zh-CN" sz="2200" dirty="0" err="1"/>
              <a:t>outFile.open</a:t>
            </a:r>
            <a:r>
              <a:rPr lang="en-US" altLang="zh-CN" sz="2200" dirty="0"/>
              <a:t>(</a:t>
            </a:r>
            <a:r>
              <a:rPr lang="en-US" altLang="zh-CN" sz="2200" dirty="0">
                <a:latin typeface="Times New Roman" panose="02020603050405020304" pitchFamily="18" charset="0"/>
              </a:rPr>
              <a:t>"</a:t>
            </a:r>
            <a:r>
              <a:rPr lang="en-US" altLang="zh-CN" sz="2200" dirty="0"/>
              <a:t>2.txt</a:t>
            </a:r>
            <a:r>
              <a:rPr lang="en-US" altLang="zh-CN" sz="2200" dirty="0">
                <a:latin typeface="Times New Roman" panose="02020603050405020304" pitchFamily="18" charset="0"/>
              </a:rPr>
              <a:t>"</a:t>
            </a:r>
            <a:r>
              <a:rPr lang="en-US" altLang="zh-CN" sz="2200" dirty="0"/>
              <a:t>);        </a:t>
            </a:r>
            <a:endParaRPr lang="en-US" altLang="zh-CN" sz="2200" dirty="0"/>
          </a:p>
          <a:p>
            <a:pPr eaLnBrk="1" hangingPunct="1">
              <a:spcBef>
                <a:spcPct val="0"/>
              </a:spcBef>
              <a:buClrTx/>
              <a:buSzTx/>
              <a:buFontTx/>
              <a:buNone/>
            </a:pPr>
            <a:r>
              <a:rPr lang="en-US" altLang="zh-CN" sz="2200" dirty="0"/>
              <a:t>                    :</a:t>
            </a:r>
            <a:endParaRPr lang="en-US" altLang="zh-CN" sz="2200" dirty="0"/>
          </a:p>
        </p:txBody>
      </p:sp>
      <p:sp>
        <p:nvSpPr>
          <p:cNvPr id="14" name="Text Box 6"/>
          <p:cNvSpPr txBox="1">
            <a:spLocks noChangeArrowheads="1"/>
          </p:cNvSpPr>
          <p:nvPr/>
        </p:nvSpPr>
        <p:spPr bwMode="auto">
          <a:xfrm>
            <a:off x="6311900" y="1499137"/>
            <a:ext cx="3600450" cy="5126038"/>
          </a:xfrm>
          <a:prstGeom prst="rect">
            <a:avLst/>
          </a:prstGeom>
          <a:noFill/>
          <a:ln w="952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dirty="0"/>
              <a:t>    </a:t>
            </a:r>
            <a:r>
              <a:rPr lang="en-US" altLang="zh-CN" sz="2200" dirty="0" err="1"/>
              <a:t>inFile</a:t>
            </a:r>
            <a:r>
              <a:rPr lang="en-US" altLang="zh-CN" sz="2200" dirty="0"/>
              <a:t> &gt;&gt; c;                    </a:t>
            </a:r>
            <a:endParaRPr lang="en-US" altLang="zh-CN" sz="2200" dirty="0"/>
          </a:p>
          <a:p>
            <a:pPr eaLnBrk="1" hangingPunct="1">
              <a:spcBef>
                <a:spcPct val="0"/>
              </a:spcBef>
              <a:buClrTx/>
              <a:buSzTx/>
              <a:buFontTx/>
              <a:buNone/>
            </a:pPr>
            <a:r>
              <a:rPr lang="en-US" altLang="zh-CN" sz="2200" dirty="0"/>
              <a:t>    while( </a:t>
            </a:r>
            <a:r>
              <a:rPr lang="en-US" altLang="zh-CN" sz="2200" dirty="0" err="1"/>
              <a:t>inFile</a:t>
            </a:r>
            <a:r>
              <a:rPr lang="en-US" altLang="zh-CN" sz="2200" dirty="0"/>
              <a:t> )               </a:t>
            </a:r>
            <a:endParaRPr lang="en-US" altLang="zh-CN" sz="2200" dirty="0"/>
          </a:p>
          <a:p>
            <a:pPr eaLnBrk="1" hangingPunct="1">
              <a:spcBef>
                <a:spcPct val="0"/>
              </a:spcBef>
              <a:buClrTx/>
              <a:buSzTx/>
              <a:buFontTx/>
              <a:buNone/>
            </a:pPr>
            <a:r>
              <a:rPr lang="en-US" altLang="zh-CN" sz="2200" dirty="0"/>
              <a:t>   { </a:t>
            </a:r>
            <a:endParaRPr lang="en-US" altLang="zh-CN" sz="2200" dirty="0"/>
          </a:p>
          <a:p>
            <a:pPr eaLnBrk="1" hangingPunct="1">
              <a:spcBef>
                <a:spcPct val="0"/>
              </a:spcBef>
              <a:buClrTx/>
              <a:buSzTx/>
              <a:buFontTx/>
              <a:buNone/>
            </a:pPr>
            <a:r>
              <a:rPr lang="en-US" altLang="zh-CN" sz="2200" dirty="0"/>
              <a:t>         </a:t>
            </a:r>
            <a:r>
              <a:rPr lang="en-US" altLang="zh-CN" sz="2200" dirty="0" err="1"/>
              <a:t>outFile</a:t>
            </a:r>
            <a:r>
              <a:rPr lang="en-US" altLang="zh-CN" sz="2200" dirty="0"/>
              <a:t> &lt;&lt; c;             </a:t>
            </a:r>
            <a:endParaRPr lang="en-US" altLang="zh-CN" sz="2200" dirty="0"/>
          </a:p>
          <a:p>
            <a:pPr eaLnBrk="1" hangingPunct="1">
              <a:spcBef>
                <a:spcPct val="0"/>
              </a:spcBef>
              <a:buClrTx/>
              <a:buSzTx/>
              <a:buFontTx/>
              <a:buNone/>
            </a:pPr>
            <a:r>
              <a:rPr lang="en-US" altLang="zh-CN" sz="2200" dirty="0"/>
              <a:t>         </a:t>
            </a:r>
            <a:r>
              <a:rPr lang="en-US" altLang="zh-CN" sz="2200" dirty="0" err="1"/>
              <a:t>inFile</a:t>
            </a:r>
            <a:r>
              <a:rPr lang="en-US" altLang="zh-CN" sz="2200" dirty="0"/>
              <a:t> &gt;&gt; c;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a:t>
            </a:r>
            <a:r>
              <a:rPr lang="en-US" altLang="zh-CN" sz="2200" dirty="0" err="1"/>
              <a:t>inFile.close</a:t>
            </a:r>
            <a:r>
              <a:rPr lang="en-US" altLang="zh-CN" sz="2200" dirty="0"/>
              <a:t>();     </a:t>
            </a:r>
            <a:endParaRPr lang="en-US" altLang="zh-CN" sz="2200" dirty="0"/>
          </a:p>
          <a:p>
            <a:pPr eaLnBrk="1" hangingPunct="1">
              <a:spcBef>
                <a:spcPct val="0"/>
              </a:spcBef>
              <a:buClrTx/>
              <a:buSzTx/>
              <a:buFontTx/>
              <a:buNone/>
            </a:pPr>
            <a:r>
              <a:rPr lang="en-US" altLang="zh-CN" sz="2200" dirty="0"/>
              <a:t>   </a:t>
            </a:r>
            <a:r>
              <a:rPr lang="en-US" altLang="zh-CN" sz="2200" dirty="0" err="1"/>
              <a:t>outFile.close</a:t>
            </a:r>
            <a:r>
              <a:rPr lang="en-US" altLang="zh-CN" sz="2200" dirty="0"/>
              <a:t>();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return 0;</a:t>
            </a:r>
            <a:endParaRPr lang="zh-CN" altLang="en-US" sz="2200" dirty="0"/>
          </a:p>
          <a:p>
            <a:pPr eaLnBrk="1" hangingPunct="1">
              <a:spcBef>
                <a:spcPct val="0"/>
              </a:spcBef>
              <a:buClrTx/>
              <a:buSzTx/>
              <a:buFontTx/>
              <a:buNone/>
            </a:pPr>
            <a:r>
              <a:rPr lang="en-US" altLang="zh-CN" sz="2200" dirty="0"/>
              <a:t>}</a:t>
            </a:r>
            <a:endParaRPr lang="en-US" altLang="zh-CN" sz="2200" dirty="0"/>
          </a:p>
          <a:p>
            <a:pPr eaLnBrk="1" hangingPunct="1">
              <a:spcBef>
                <a:spcPct val="0"/>
              </a:spcBef>
              <a:buClrTx/>
              <a:buSzTx/>
              <a:buFontTx/>
              <a:buNone/>
            </a:pPr>
            <a:endParaRPr lang="en-US" altLang="zh-CN" sz="2200" dirty="0"/>
          </a:p>
          <a:p>
            <a:pPr eaLnBrk="1" hangingPunct="1">
              <a:spcBef>
                <a:spcPct val="0"/>
              </a:spcBef>
              <a:buClrTx/>
              <a:buSzTx/>
              <a:buFontTx/>
              <a:buNone/>
            </a:pPr>
            <a:endParaRPr lang="en-US" altLang="zh-CN" sz="2200" dirty="0"/>
          </a:p>
          <a:p>
            <a:pPr eaLnBrk="1" hangingPunct="1">
              <a:spcBef>
                <a:spcPct val="0"/>
              </a:spcBef>
              <a:buClrTx/>
              <a:buSzTx/>
              <a:buFontTx/>
              <a:buNone/>
            </a:pPr>
            <a:endParaRPr lang="en-US" altLang="zh-C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例子</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2</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文本框 7"/>
          <p:cNvSpPr txBox="1"/>
          <p:nvPr/>
        </p:nvSpPr>
        <p:spPr>
          <a:xfrm>
            <a:off x="519806" y="1720840"/>
            <a:ext cx="10958686"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运行程序，结果如何？出现什么问题？</a:t>
            </a:r>
            <a:endParaRPr lang="zh-CN" altLang="en-US" sz="2400" dirty="0"/>
          </a:p>
          <a:p>
            <a:pPr marL="285750" indent="-285750">
              <a:buFont typeface="Arial" panose="020B0604020202020204" pitchFamily="34" charset="0"/>
              <a:buChar char="•"/>
            </a:pPr>
            <a:r>
              <a:rPr lang="zh-CN" altLang="en-US" sz="2400" dirty="0"/>
              <a:t>为什么会出现这样的问题？</a:t>
            </a:r>
            <a:endParaRPr lang="zh-CN" altLang="en-US" sz="2400" dirty="0"/>
          </a:p>
          <a:p>
            <a:pPr marL="285750" indent="-285750">
              <a:buFont typeface="Arial" panose="020B0604020202020204" pitchFamily="34" charset="0"/>
              <a:buChar char="•"/>
            </a:pPr>
            <a:r>
              <a:rPr lang="zh-CN" altLang="en-US" sz="2400" dirty="0"/>
              <a:t>如何解决这个问题？</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正确代码</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9" name="Text Box 3"/>
          <p:cNvSpPr txBox="1">
            <a:spLocks noChangeArrowheads="1"/>
          </p:cNvSpPr>
          <p:nvPr/>
        </p:nvSpPr>
        <p:spPr bwMode="auto">
          <a:xfrm>
            <a:off x="2208214" y="1516390"/>
            <a:ext cx="3887787" cy="5126038"/>
          </a:xfrm>
          <a:prstGeom prst="rect">
            <a:avLst/>
          </a:prstGeom>
          <a:noFill/>
          <a:ln w="952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dirty="0"/>
              <a:t>//FileIO2Correct.cpp</a:t>
            </a:r>
            <a:endParaRPr lang="en-US" altLang="zh-CN" sz="2200" dirty="0"/>
          </a:p>
          <a:p>
            <a:pPr eaLnBrk="1" hangingPunct="1">
              <a:spcBef>
                <a:spcPct val="0"/>
              </a:spcBef>
              <a:buClrTx/>
              <a:buSzTx/>
              <a:buFontTx/>
              <a:buNone/>
            </a:pPr>
            <a:r>
              <a:rPr lang="en-US" altLang="zh-CN" sz="2200" dirty="0"/>
              <a:t>#include &lt;fstream&gt;                </a:t>
            </a:r>
            <a:endParaRPr lang="en-US" altLang="zh-CN" sz="2200" dirty="0"/>
          </a:p>
          <a:p>
            <a:pPr eaLnBrk="1" hangingPunct="1">
              <a:spcBef>
                <a:spcPct val="0"/>
              </a:spcBef>
              <a:buClrTx/>
              <a:buSzTx/>
              <a:buFontTx/>
              <a:buNone/>
            </a:pPr>
            <a:r>
              <a:rPr lang="en-US" altLang="zh-CN" sz="2200" dirty="0"/>
              <a:t>using namespace std;</a:t>
            </a:r>
            <a:endParaRPr lang="en-US" altLang="zh-CN" sz="2200" dirty="0"/>
          </a:p>
          <a:p>
            <a:pPr eaLnBrk="1" hangingPunct="1">
              <a:spcBef>
                <a:spcPct val="0"/>
              </a:spcBef>
              <a:buClrTx/>
              <a:buSzTx/>
              <a:buFontTx/>
              <a:buNone/>
            </a:pPr>
            <a:endParaRPr lang="en-US" altLang="zh-CN" sz="2200" dirty="0"/>
          </a:p>
          <a:p>
            <a:pPr eaLnBrk="1" hangingPunct="1">
              <a:spcBef>
                <a:spcPct val="0"/>
              </a:spcBef>
              <a:buClrTx/>
              <a:buSzTx/>
              <a:buFontTx/>
              <a:buNone/>
            </a:pPr>
            <a:r>
              <a:rPr lang="en-US" altLang="zh-CN" sz="2200" dirty="0"/>
              <a:t>int main(  )</a:t>
            </a:r>
            <a:endParaRPr lang="en-US" altLang="zh-CN" sz="2200" dirty="0"/>
          </a:p>
          <a:p>
            <a:pPr eaLnBrk="1" hangingPunct="1">
              <a:spcBef>
                <a:spcPct val="0"/>
              </a:spcBef>
              <a:buClrTx/>
              <a:buSzTx/>
              <a:buFontTx/>
              <a:buNone/>
            </a:pPr>
            <a:r>
              <a:rPr lang="en-US" altLang="zh-CN" sz="2200" dirty="0"/>
              <a:t>{</a:t>
            </a:r>
            <a:endParaRPr lang="en-US" altLang="zh-CN" sz="2200" dirty="0"/>
          </a:p>
          <a:p>
            <a:pPr eaLnBrk="1" hangingPunct="1">
              <a:spcBef>
                <a:spcPct val="0"/>
              </a:spcBef>
              <a:buClrTx/>
              <a:buSzTx/>
              <a:buFontTx/>
              <a:buNone/>
            </a:pPr>
            <a:r>
              <a:rPr lang="en-US" altLang="zh-CN" sz="2200" dirty="0"/>
              <a:t>      char c;</a:t>
            </a:r>
            <a:endParaRPr lang="en-US" altLang="zh-CN" sz="2200" dirty="0"/>
          </a:p>
          <a:p>
            <a:pPr eaLnBrk="1" hangingPunct="1">
              <a:spcBef>
                <a:spcPct val="0"/>
              </a:spcBef>
              <a:buClrTx/>
              <a:buSzTx/>
              <a:buFontTx/>
              <a:buNone/>
            </a:pPr>
            <a:r>
              <a:rPr lang="en-US" altLang="zh-CN" sz="2200" dirty="0"/>
              <a:t>      </a:t>
            </a:r>
            <a:r>
              <a:rPr lang="en-US" altLang="zh-CN" sz="2200" dirty="0" err="1"/>
              <a:t>ifstream</a:t>
            </a:r>
            <a:r>
              <a:rPr lang="en-US" altLang="zh-CN" sz="2200" dirty="0"/>
              <a:t>  </a:t>
            </a:r>
            <a:r>
              <a:rPr lang="en-US" altLang="zh-CN" sz="2200" dirty="0" err="1"/>
              <a:t>inFile</a:t>
            </a:r>
            <a:r>
              <a:rPr lang="en-US" altLang="zh-CN" sz="2200" dirty="0"/>
              <a:t>;  		      </a:t>
            </a:r>
            <a:endParaRPr lang="en-US" altLang="zh-CN" sz="2200" dirty="0"/>
          </a:p>
          <a:p>
            <a:pPr eaLnBrk="1" hangingPunct="1">
              <a:spcBef>
                <a:spcPct val="0"/>
              </a:spcBef>
              <a:buClrTx/>
              <a:buSzTx/>
              <a:buFontTx/>
              <a:buNone/>
            </a:pPr>
            <a:r>
              <a:rPr lang="en-US" altLang="zh-CN" sz="2200" dirty="0"/>
              <a:t>      ofstream  </a:t>
            </a:r>
            <a:r>
              <a:rPr lang="en-US" altLang="zh-CN" sz="2200" dirty="0" err="1"/>
              <a:t>outFile</a:t>
            </a:r>
            <a:r>
              <a:rPr lang="en-US" altLang="zh-CN" sz="2200" dirty="0"/>
              <a:t>;  		      </a:t>
            </a:r>
            <a:endParaRPr lang="en-US" altLang="zh-CN" sz="2200" dirty="0"/>
          </a:p>
          <a:p>
            <a:pPr eaLnBrk="1" hangingPunct="1">
              <a:spcBef>
                <a:spcPct val="0"/>
              </a:spcBef>
              <a:buClrTx/>
              <a:buSzTx/>
              <a:buFontTx/>
              <a:buNone/>
            </a:pPr>
            <a:endParaRPr lang="en-US" altLang="zh-CN" sz="2200" dirty="0"/>
          </a:p>
          <a:p>
            <a:pPr eaLnBrk="1" hangingPunct="1">
              <a:spcBef>
                <a:spcPct val="0"/>
              </a:spcBef>
              <a:buClrTx/>
              <a:buSzTx/>
              <a:buFontTx/>
              <a:buNone/>
            </a:pPr>
            <a:r>
              <a:rPr lang="en-US" altLang="zh-CN" sz="2200" dirty="0"/>
              <a:t>      </a:t>
            </a:r>
            <a:r>
              <a:rPr lang="en-US" altLang="zh-CN" sz="2200" dirty="0" err="1"/>
              <a:t>inFile.open</a:t>
            </a:r>
            <a:r>
              <a:rPr lang="en-US" altLang="zh-CN" sz="2200" dirty="0"/>
              <a:t>(</a:t>
            </a:r>
            <a:r>
              <a:rPr lang="en-US" altLang="zh-CN" sz="2200" dirty="0">
                <a:latin typeface="Times New Roman" panose="02020603050405020304" pitchFamily="18" charset="0"/>
              </a:rPr>
              <a:t>"</a:t>
            </a:r>
            <a:r>
              <a:rPr lang="en-US" altLang="zh-CN" sz="2200" dirty="0"/>
              <a:t>1.txt</a:t>
            </a:r>
            <a:r>
              <a:rPr lang="en-US" altLang="zh-CN" sz="2200" dirty="0">
                <a:latin typeface="Times New Roman" panose="02020603050405020304" pitchFamily="18" charset="0"/>
              </a:rPr>
              <a:t>"</a:t>
            </a:r>
            <a:r>
              <a:rPr lang="en-US" altLang="zh-CN" sz="2200" dirty="0"/>
              <a:t>);         </a:t>
            </a:r>
            <a:endParaRPr lang="en-US" altLang="zh-CN" sz="2200" dirty="0"/>
          </a:p>
          <a:p>
            <a:pPr eaLnBrk="1" hangingPunct="1">
              <a:spcBef>
                <a:spcPct val="0"/>
              </a:spcBef>
              <a:buClrTx/>
              <a:buSzTx/>
              <a:buFontTx/>
              <a:buNone/>
            </a:pPr>
            <a:r>
              <a:rPr lang="en-US" altLang="zh-CN" sz="2200" dirty="0"/>
              <a:t>      </a:t>
            </a:r>
            <a:r>
              <a:rPr lang="en-US" altLang="zh-CN" sz="2200" dirty="0" err="1"/>
              <a:t>outFile.open</a:t>
            </a:r>
            <a:r>
              <a:rPr lang="en-US" altLang="zh-CN" sz="2200" dirty="0"/>
              <a:t>(</a:t>
            </a:r>
            <a:r>
              <a:rPr lang="en-US" altLang="zh-CN" sz="2200" dirty="0">
                <a:latin typeface="Times New Roman" panose="02020603050405020304" pitchFamily="18" charset="0"/>
              </a:rPr>
              <a:t>"</a:t>
            </a:r>
            <a:r>
              <a:rPr lang="en-US" altLang="zh-CN" sz="2200" dirty="0"/>
              <a:t>2.txt</a:t>
            </a:r>
            <a:r>
              <a:rPr lang="en-US" altLang="zh-CN" sz="2200" dirty="0">
                <a:latin typeface="Times New Roman" panose="02020603050405020304" pitchFamily="18" charset="0"/>
              </a:rPr>
              <a:t>"</a:t>
            </a:r>
            <a:r>
              <a:rPr lang="en-US" altLang="zh-CN" sz="2200" dirty="0"/>
              <a:t>);        </a:t>
            </a:r>
            <a:endParaRPr lang="en-US" altLang="zh-CN" sz="2200" dirty="0"/>
          </a:p>
          <a:p>
            <a:pPr eaLnBrk="1" hangingPunct="1">
              <a:spcBef>
                <a:spcPct val="0"/>
              </a:spcBef>
              <a:buClrTx/>
              <a:buSzTx/>
              <a:buFontTx/>
              <a:buNone/>
            </a:pPr>
            <a:r>
              <a:rPr lang="en-US" altLang="zh-CN" sz="2200" dirty="0"/>
              <a:t>                    :</a:t>
            </a:r>
            <a:endParaRPr lang="en-US" altLang="zh-CN" sz="2200" dirty="0"/>
          </a:p>
        </p:txBody>
      </p:sp>
      <p:sp>
        <p:nvSpPr>
          <p:cNvPr id="10" name="Text Box 4"/>
          <p:cNvSpPr txBox="1">
            <a:spLocks noChangeArrowheads="1"/>
          </p:cNvSpPr>
          <p:nvPr/>
        </p:nvSpPr>
        <p:spPr bwMode="auto">
          <a:xfrm>
            <a:off x="6383338" y="1516390"/>
            <a:ext cx="3600450" cy="5126038"/>
          </a:xfrm>
          <a:prstGeom prst="rect">
            <a:avLst/>
          </a:prstGeom>
          <a:noFill/>
          <a:ln w="952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dirty="0"/>
              <a:t>    </a:t>
            </a:r>
            <a:r>
              <a:rPr lang="en-US" altLang="zh-CN" sz="2200" dirty="0" err="1"/>
              <a:t>inFile.get</a:t>
            </a:r>
            <a:r>
              <a:rPr lang="en-US" altLang="zh-CN" sz="2200" dirty="0"/>
              <a:t>(c);                    </a:t>
            </a:r>
            <a:endParaRPr lang="en-US" altLang="zh-CN" sz="2200" dirty="0"/>
          </a:p>
          <a:p>
            <a:pPr eaLnBrk="1" hangingPunct="1">
              <a:spcBef>
                <a:spcPct val="0"/>
              </a:spcBef>
              <a:buClrTx/>
              <a:buSzTx/>
              <a:buFontTx/>
              <a:buNone/>
            </a:pPr>
            <a:r>
              <a:rPr lang="en-US" altLang="zh-CN" sz="2200" dirty="0"/>
              <a:t>    while( </a:t>
            </a:r>
            <a:r>
              <a:rPr lang="en-US" altLang="zh-CN" sz="2200" dirty="0" err="1"/>
              <a:t>inFile</a:t>
            </a:r>
            <a:r>
              <a:rPr lang="en-US" altLang="zh-CN" sz="2200" dirty="0"/>
              <a:t> )                   </a:t>
            </a:r>
            <a:endParaRPr lang="en-US" altLang="zh-CN" sz="2200" dirty="0"/>
          </a:p>
          <a:p>
            <a:pPr eaLnBrk="1" hangingPunct="1">
              <a:spcBef>
                <a:spcPct val="0"/>
              </a:spcBef>
              <a:buClrTx/>
              <a:buSzTx/>
              <a:buFontTx/>
              <a:buNone/>
            </a:pPr>
            <a:r>
              <a:rPr lang="en-US" altLang="zh-CN" sz="2200" dirty="0"/>
              <a:t>   { </a:t>
            </a:r>
            <a:endParaRPr lang="en-US" altLang="zh-CN" sz="2200" dirty="0"/>
          </a:p>
          <a:p>
            <a:pPr eaLnBrk="1" hangingPunct="1">
              <a:spcBef>
                <a:spcPct val="0"/>
              </a:spcBef>
              <a:buClrTx/>
              <a:buSzTx/>
              <a:buFontTx/>
              <a:buNone/>
            </a:pPr>
            <a:r>
              <a:rPr lang="en-US" altLang="zh-CN" sz="2200" dirty="0"/>
              <a:t>        </a:t>
            </a:r>
            <a:r>
              <a:rPr lang="en-US" altLang="zh-CN" sz="2200" dirty="0" err="1"/>
              <a:t>outFile</a:t>
            </a:r>
            <a:r>
              <a:rPr lang="en-US" altLang="zh-CN" sz="2200" dirty="0"/>
              <a:t> &lt;&lt; c;             </a:t>
            </a:r>
            <a:endParaRPr lang="en-US" altLang="zh-CN" sz="2200" dirty="0"/>
          </a:p>
          <a:p>
            <a:pPr eaLnBrk="1" hangingPunct="1">
              <a:spcBef>
                <a:spcPct val="0"/>
              </a:spcBef>
              <a:buClrTx/>
              <a:buSzTx/>
              <a:buFontTx/>
              <a:buNone/>
            </a:pPr>
            <a:r>
              <a:rPr lang="en-US" altLang="zh-CN" sz="2200" dirty="0"/>
              <a:t>        </a:t>
            </a:r>
            <a:r>
              <a:rPr lang="en-US" altLang="zh-CN" sz="2200" dirty="0" err="1">
                <a:solidFill>
                  <a:schemeClr val="hlink"/>
                </a:solidFill>
              </a:rPr>
              <a:t>inFile.get</a:t>
            </a:r>
            <a:r>
              <a:rPr lang="en-US" altLang="zh-CN" sz="2200" dirty="0">
                <a:solidFill>
                  <a:schemeClr val="hlink"/>
                </a:solidFill>
              </a:rPr>
              <a:t>(c);</a:t>
            </a:r>
            <a:r>
              <a:rPr lang="en-US" altLang="zh-CN" sz="2200" dirty="0"/>
              <a:t>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a:t>
            </a:r>
            <a:r>
              <a:rPr lang="en-US" altLang="zh-CN" sz="2200" dirty="0" err="1"/>
              <a:t>inFile.close</a:t>
            </a:r>
            <a:r>
              <a:rPr lang="en-US" altLang="zh-CN" sz="2200" dirty="0"/>
              <a:t>();     </a:t>
            </a:r>
            <a:endParaRPr lang="en-US" altLang="zh-CN" sz="2200" dirty="0"/>
          </a:p>
          <a:p>
            <a:pPr eaLnBrk="1" hangingPunct="1">
              <a:spcBef>
                <a:spcPct val="0"/>
              </a:spcBef>
              <a:buClrTx/>
              <a:buSzTx/>
              <a:buFontTx/>
              <a:buNone/>
            </a:pPr>
            <a:r>
              <a:rPr lang="en-US" altLang="zh-CN" sz="2200" dirty="0"/>
              <a:t>    </a:t>
            </a:r>
            <a:r>
              <a:rPr lang="en-US" altLang="zh-CN" sz="2200" dirty="0" err="1"/>
              <a:t>outFile.close</a:t>
            </a:r>
            <a:r>
              <a:rPr lang="en-US" altLang="zh-CN" sz="2200" dirty="0"/>
              <a:t>();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return 0;</a:t>
            </a:r>
            <a:endParaRPr lang="zh-CN" altLang="en-US" sz="2200" dirty="0"/>
          </a:p>
          <a:p>
            <a:pPr eaLnBrk="1" hangingPunct="1">
              <a:spcBef>
                <a:spcPct val="0"/>
              </a:spcBef>
              <a:buClrTx/>
              <a:buSzTx/>
              <a:buFontTx/>
              <a:buNone/>
            </a:pPr>
            <a:r>
              <a:rPr lang="en-US" altLang="zh-CN" sz="2200" dirty="0"/>
              <a:t>}</a:t>
            </a:r>
            <a:endParaRPr lang="en-US" altLang="zh-CN" sz="2200" dirty="0"/>
          </a:p>
          <a:p>
            <a:pPr eaLnBrk="1" hangingPunct="1">
              <a:spcBef>
                <a:spcPct val="0"/>
              </a:spcBef>
              <a:buClrTx/>
              <a:buSzTx/>
              <a:buFontTx/>
              <a:buNone/>
            </a:pPr>
            <a:endParaRPr lang="en-US" altLang="zh-CN" sz="2200" dirty="0"/>
          </a:p>
          <a:p>
            <a:pPr eaLnBrk="1" hangingPunct="1">
              <a:spcBef>
                <a:spcPct val="0"/>
              </a:spcBef>
              <a:buClrTx/>
              <a:buSzTx/>
              <a:buFontTx/>
              <a:buNone/>
            </a:pPr>
            <a:endParaRPr lang="en-US" altLang="zh-CN" sz="2200" dirty="0"/>
          </a:p>
          <a:p>
            <a:pPr eaLnBrk="1" hangingPunct="1">
              <a:spcBef>
                <a:spcPct val="0"/>
              </a:spcBef>
              <a:buClrTx/>
              <a:buSzTx/>
              <a:buFontTx/>
              <a:buNone/>
            </a:pPr>
            <a:endParaRPr lang="en-US" altLang="zh-C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文件打开方式</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文本框 7"/>
          <p:cNvSpPr txBox="1"/>
          <p:nvPr/>
        </p:nvSpPr>
        <p:spPr>
          <a:xfrm>
            <a:off x="519806" y="1720840"/>
            <a:ext cx="10958686"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在</a:t>
            </a:r>
            <a:r>
              <a:rPr lang="en-US" altLang="zh-CN" sz="2400" dirty="0"/>
              <a:t>C</a:t>
            </a:r>
            <a:r>
              <a:rPr lang="zh-CN" altLang="en-US" sz="2400" dirty="0"/>
              <a:t>语言中，我们调用</a:t>
            </a:r>
            <a:r>
              <a:rPr lang="en-US" altLang="zh-CN" sz="2400" dirty="0" err="1"/>
              <a:t>fopen</a:t>
            </a:r>
            <a:r>
              <a:rPr lang="zh-CN" altLang="en-US" sz="2400" dirty="0"/>
              <a:t>函数，除了文件名外还需要指定打开方式</a:t>
            </a:r>
            <a:endParaRPr lang="en-US" altLang="zh-CN" sz="2400" dirty="0"/>
          </a:p>
          <a:p>
            <a:pPr marL="285750" indent="-285750">
              <a:buFont typeface="Arial" panose="020B0604020202020204" pitchFamily="34" charset="0"/>
              <a:buChar char="•"/>
            </a:pPr>
            <a:r>
              <a:rPr lang="zh-CN" altLang="en-US" sz="2400" dirty="0"/>
              <a:t>比如</a:t>
            </a:r>
            <a:r>
              <a:rPr lang="en-US" altLang="zh-CN" sz="2400" dirty="0"/>
              <a:t>”r”</a:t>
            </a:r>
            <a:r>
              <a:rPr lang="zh-CN" altLang="en-US" sz="2400" dirty="0"/>
              <a:t>表示只读，</a:t>
            </a:r>
            <a:r>
              <a:rPr lang="en-US" altLang="zh-CN" sz="2400" dirty="0"/>
              <a:t>”w”</a:t>
            </a:r>
            <a:r>
              <a:rPr lang="zh-CN" altLang="en-US" sz="2400" dirty="0"/>
              <a:t>表示写入，</a:t>
            </a:r>
            <a:r>
              <a:rPr lang="en-US" altLang="zh-CN" sz="2400" dirty="0"/>
              <a:t>”a”</a:t>
            </a:r>
            <a:r>
              <a:rPr lang="zh-CN" altLang="en-US" sz="2400" dirty="0"/>
              <a:t>表示追加等</a:t>
            </a:r>
            <a:endParaRPr lang="zh-CN" altLang="en-US" sz="2400" dirty="0"/>
          </a:p>
        </p:txBody>
      </p:sp>
      <p:graphicFrame>
        <p:nvGraphicFramePr>
          <p:cNvPr id="9" name="Group 205"/>
          <p:cNvGraphicFramePr/>
          <p:nvPr/>
        </p:nvGraphicFramePr>
        <p:xfrm>
          <a:off x="1484406" y="2921169"/>
          <a:ext cx="8839200" cy="3184527"/>
        </p:xfrm>
        <a:graphic>
          <a:graphicData uri="http://schemas.openxmlformats.org/drawingml/2006/table">
            <a:tbl>
              <a:tblPr/>
              <a:tblGrid>
                <a:gridCol w="1450975"/>
                <a:gridCol w="2641600"/>
                <a:gridCol w="1573212"/>
                <a:gridCol w="3173413"/>
              </a:tblGrid>
              <a:tr h="445985">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文件使用方式</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含义</a:t>
                      </a: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文件使用方式</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含义</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518138">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r</a:t>
                      </a: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a:t>
                      </a: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（只读）</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为输入打开一个文本文件</a:t>
                      </a: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r+</a:t>
                      </a:r>
                      <a:r>
                        <a:rPr kumimoji="1" lang="en-US" altLang="zh-CN" sz="1400" b="1" i="0" u="none" strike="noStrike" cap="none" normalizeH="0" baseline="0" dirty="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zh-CN" altLang="en-US"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（读写）</a:t>
                      </a: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为读</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写打开一个文本文件</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要求文件</a:t>
                      </a:r>
                      <a:endPar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已存在</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45985">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w</a:t>
                      </a: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为输出打开一个文本文件</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w+</a:t>
                      </a: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（读写）</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为读</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写建立一个新的文本文件</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45985">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a:t>
                      </a: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向文本文件尾追加数据</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a:t>
                      </a: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（读写）</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为读写打开一个文本文件</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45985">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rb</a:t>
                      </a: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为输入打开一个二进制文件</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1" i="0" u="none" strike="noStrike" cap="none" normalizeH="0" baseline="0" dirty="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rb</a:t>
                      </a:r>
                      <a:r>
                        <a:rPr kumimoji="1"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r>
                        <a:rPr kumimoji="1" lang="en-US" altLang="zh-CN" sz="1400" b="1" i="0" u="none" strike="noStrike" cap="none" normalizeH="0" baseline="0" dirty="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zh-CN" altLang="en-US"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（读写）</a:t>
                      </a: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为读</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写打开一个二进制文件</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36462">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wb</a:t>
                      </a: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为输出打开一个二进制文件</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wb+</a:t>
                      </a: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（读写）</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为读</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t>
                      </a: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写建立一个新的二进制文件</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45985">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ab</a:t>
                      </a: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endParaRPr kumimoji="1" lang="en-US" altLang="zh-CN"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向二进制文件尾追加数据</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ab+</a:t>
                      </a:r>
                      <a:r>
                        <a:rPr kumimoji="1" lang="en-US" altLang="zh-CN" sz="1400" b="1" i="0" u="none" strike="noStrike" cap="none" normalizeH="0" baseline="0">
                          <a:ln>
                            <a:noFill/>
                          </a:ln>
                          <a:solidFill>
                            <a:schemeClr val="tx1"/>
                          </a:solidFill>
                          <a:effectLst/>
                          <a:latin typeface="Times New Roman" panose="02020603050405020304"/>
                          <a:ea typeface="宋体" panose="02010600030101010101" pitchFamily="2" charset="-122"/>
                          <a:cs typeface="Courier New" panose="02070309020205020404" pitchFamily="49" charset="0"/>
                        </a:rPr>
                        <a:t>”</a:t>
                      </a:r>
                      <a:r>
                        <a:rPr kumimoji="1" lang="zh-CN" altLang="en-US"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（读写）</a:t>
                      </a:r>
                      <a:endParaRPr kumimoji="1" lang="zh-CN" altLang="en-US" sz="1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b="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为读写打开一个二进制文件</a:t>
                      </a:r>
                      <a:endParaRPr kumimoji="1"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文件打开方式</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文本框 7"/>
          <p:cNvSpPr txBox="1"/>
          <p:nvPr/>
        </p:nvSpPr>
        <p:spPr>
          <a:xfrm>
            <a:off x="519806" y="1720840"/>
            <a:ext cx="1095868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同样，在</a:t>
            </a:r>
            <a:r>
              <a:rPr lang="en-US" altLang="zh-CN" sz="2400" dirty="0"/>
              <a:t>C++</a:t>
            </a:r>
            <a:r>
              <a:rPr lang="zh-CN" altLang="en-US" sz="2400" dirty="0"/>
              <a:t>的</a:t>
            </a:r>
            <a:r>
              <a:rPr lang="en-US" altLang="zh-CN" sz="2400" dirty="0" err="1"/>
              <a:t>ifstream</a:t>
            </a:r>
            <a:r>
              <a:rPr lang="zh-CN" altLang="en-US" sz="2400" dirty="0"/>
              <a:t>里的</a:t>
            </a:r>
            <a:r>
              <a:rPr lang="en-US" altLang="zh-CN" sz="2400" dirty="0"/>
              <a:t>open</a:t>
            </a:r>
            <a:r>
              <a:rPr lang="zh-CN" altLang="en-US" sz="2400" dirty="0"/>
              <a:t>函数还有第二个参数表示打开方式</a:t>
            </a:r>
            <a:endParaRPr lang="zh-CN" altLang="en-US" sz="2400" dirty="0"/>
          </a:p>
        </p:txBody>
      </p:sp>
      <p:sp>
        <p:nvSpPr>
          <p:cNvPr id="10" name="文本框 9"/>
          <p:cNvSpPr txBox="1"/>
          <p:nvPr/>
        </p:nvSpPr>
        <p:spPr>
          <a:xfrm>
            <a:off x="2672032" y="2182505"/>
            <a:ext cx="6327474" cy="369332"/>
          </a:xfrm>
          <a:prstGeom prst="rect">
            <a:avLst/>
          </a:prstGeom>
          <a:noFill/>
        </p:spPr>
        <p:txBody>
          <a:bodyPr wrap="square">
            <a:spAutoFit/>
          </a:bodyPr>
          <a:lstStyle/>
          <a:p>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void open (const char * filename, </a:t>
            </a:r>
            <a:r>
              <a:rPr lang="en-US" altLang="zh-CN" b="0" i="0" dirty="0" err="1">
                <a:solidFill>
                  <a:srgbClr val="FF0000"/>
                </a:solidFill>
                <a:effectLst/>
                <a:highlight>
                  <a:srgbClr val="FFFF00"/>
                </a:highlight>
                <a:latin typeface="微软雅黑" panose="020B0503020204020204" pitchFamily="34" charset="-122"/>
                <a:ea typeface="微软雅黑" panose="020B0503020204020204" pitchFamily="34" charset="-122"/>
              </a:rPr>
              <a:t>openmode</a:t>
            </a:r>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 mode);</a:t>
            </a:r>
            <a:endParaRPr lang="zh-CN" altLang="en-US" dirty="0">
              <a:solidFill>
                <a:srgbClr val="FF0000"/>
              </a:solidFill>
              <a:highlight>
                <a:srgbClr val="FFFF00"/>
              </a:highlight>
            </a:endParaRPr>
          </a:p>
        </p:txBody>
      </p:sp>
      <p:sp>
        <p:nvSpPr>
          <p:cNvPr id="11" name="文本框 10"/>
          <p:cNvSpPr txBox="1"/>
          <p:nvPr/>
        </p:nvSpPr>
        <p:spPr>
          <a:xfrm>
            <a:off x="519806" y="2551837"/>
            <a:ext cx="10958686"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文件的输入输出是从内存的角度看的：</a:t>
            </a:r>
            <a:endParaRPr lang="en-US" altLang="zh-CN" sz="2400" dirty="0"/>
          </a:p>
          <a:p>
            <a:pPr marL="285750" indent="-285750">
              <a:buFont typeface="Arial" panose="020B0604020202020204" pitchFamily="34" charset="0"/>
              <a:buChar char="•"/>
            </a:pPr>
            <a:r>
              <a:rPr lang="zh-CN" altLang="en-US" sz="2400" dirty="0"/>
              <a:t>数据载入内存叫做输入，数据从内存到其他地方叫做输出</a:t>
            </a:r>
            <a:endParaRPr lang="en-US" altLang="zh-CN" sz="2400" dirty="0"/>
          </a:p>
          <a:p>
            <a:pPr marL="285750" indent="-285750">
              <a:buFont typeface="Arial" panose="020B0604020202020204" pitchFamily="34" charset="0"/>
              <a:buChar char="•"/>
            </a:pPr>
            <a:r>
              <a:rPr lang="zh-CN" altLang="en-US" sz="2400" dirty="0"/>
              <a:t>对于硬盘的角度来看，是完全相反过来的</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文件打开方式</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文本框 7"/>
          <p:cNvSpPr txBox="1"/>
          <p:nvPr/>
        </p:nvSpPr>
        <p:spPr>
          <a:xfrm>
            <a:off x="519806" y="1720840"/>
            <a:ext cx="1095868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同样，在</a:t>
            </a:r>
            <a:r>
              <a:rPr lang="en-US" altLang="zh-CN" sz="2400" dirty="0"/>
              <a:t>C++</a:t>
            </a:r>
            <a:r>
              <a:rPr lang="zh-CN" altLang="en-US" sz="2400" dirty="0"/>
              <a:t>的</a:t>
            </a:r>
            <a:r>
              <a:rPr lang="en-US" altLang="zh-CN" sz="2400" dirty="0" err="1"/>
              <a:t>ifstream</a:t>
            </a:r>
            <a:r>
              <a:rPr lang="zh-CN" altLang="en-US" sz="2400" dirty="0"/>
              <a:t>里的</a:t>
            </a:r>
            <a:r>
              <a:rPr lang="en-US" altLang="zh-CN" sz="2400" dirty="0"/>
              <a:t>open</a:t>
            </a:r>
            <a:r>
              <a:rPr lang="zh-CN" altLang="en-US" sz="2400" dirty="0"/>
              <a:t>函数还有第二个参数表示打开方式</a:t>
            </a:r>
            <a:endParaRPr lang="zh-CN" altLang="en-US" sz="2400" dirty="0"/>
          </a:p>
        </p:txBody>
      </p:sp>
      <p:sp>
        <p:nvSpPr>
          <p:cNvPr id="10" name="文本框 9"/>
          <p:cNvSpPr txBox="1"/>
          <p:nvPr/>
        </p:nvSpPr>
        <p:spPr>
          <a:xfrm>
            <a:off x="2672032" y="2182505"/>
            <a:ext cx="6327474" cy="369332"/>
          </a:xfrm>
          <a:prstGeom prst="rect">
            <a:avLst/>
          </a:prstGeom>
          <a:noFill/>
        </p:spPr>
        <p:txBody>
          <a:bodyPr wrap="square">
            <a:spAutoFit/>
          </a:bodyPr>
          <a:lstStyle/>
          <a:p>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void open (const char * filename, </a:t>
            </a:r>
            <a:r>
              <a:rPr lang="en-US" altLang="zh-CN" b="0" i="0" dirty="0" err="1">
                <a:solidFill>
                  <a:srgbClr val="FF0000"/>
                </a:solidFill>
                <a:effectLst/>
                <a:highlight>
                  <a:srgbClr val="FFFF00"/>
                </a:highlight>
                <a:latin typeface="微软雅黑" panose="020B0503020204020204" pitchFamily="34" charset="-122"/>
                <a:ea typeface="微软雅黑" panose="020B0503020204020204" pitchFamily="34" charset="-122"/>
              </a:rPr>
              <a:t>openmode</a:t>
            </a:r>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 mode);</a:t>
            </a:r>
            <a:endParaRPr lang="zh-CN" altLang="en-US" dirty="0">
              <a:solidFill>
                <a:srgbClr val="FF0000"/>
              </a:solidFill>
              <a:highlight>
                <a:srgbClr val="FFFF00"/>
              </a:highlight>
            </a:endParaRPr>
          </a:p>
        </p:txBody>
      </p:sp>
      <p:sp>
        <p:nvSpPr>
          <p:cNvPr id="11" name="文本框 10"/>
          <p:cNvSpPr txBox="1"/>
          <p:nvPr/>
        </p:nvSpPr>
        <p:spPr>
          <a:xfrm>
            <a:off x="519806" y="2551837"/>
            <a:ext cx="10958686" cy="378565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mode</a:t>
            </a:r>
            <a:r>
              <a:rPr lang="zh-CN" altLang="en-US" sz="2400" dirty="0"/>
              <a:t>的表示</a:t>
            </a:r>
            <a:endParaRPr lang="en-US" altLang="zh-CN" sz="2400" dirty="0"/>
          </a:p>
          <a:p>
            <a:pPr marL="285750" indent="-285750">
              <a:buFont typeface="Arial" panose="020B0604020202020204" pitchFamily="34" charset="0"/>
              <a:buChar char="•"/>
            </a:pPr>
            <a:r>
              <a:rPr lang="en-US" altLang="zh-CN" sz="2400" b="1" dirty="0"/>
              <a:t>ios::out </a:t>
            </a:r>
            <a:r>
              <a:rPr lang="en-US" altLang="zh-CN" sz="2400" dirty="0"/>
              <a:t>	</a:t>
            </a:r>
            <a:r>
              <a:rPr lang="zh-CN" altLang="en-US" sz="2400" dirty="0"/>
              <a:t>文件以输出</a:t>
            </a:r>
            <a:r>
              <a:rPr lang="en-US" altLang="zh-CN" sz="2400" dirty="0"/>
              <a:t>(</a:t>
            </a:r>
            <a:r>
              <a:rPr lang="zh-CN" altLang="en-US" sz="2400" dirty="0"/>
              <a:t>写</a:t>
            </a:r>
            <a:r>
              <a:rPr lang="en-US" altLang="zh-CN" sz="2400" dirty="0"/>
              <a:t>)</a:t>
            </a:r>
            <a:r>
              <a:rPr lang="zh-CN" altLang="en-US" sz="2400" dirty="0"/>
              <a:t>方式打开 </a:t>
            </a:r>
            <a:endParaRPr lang="zh-CN" altLang="en-US" sz="2400" dirty="0"/>
          </a:p>
          <a:p>
            <a:pPr marL="285750" indent="-285750">
              <a:buFont typeface="Arial" panose="020B0604020202020204" pitchFamily="34" charset="0"/>
              <a:buChar char="•"/>
            </a:pPr>
            <a:r>
              <a:rPr lang="en-US" altLang="zh-CN" sz="2400" b="1" dirty="0"/>
              <a:t>ios::in    </a:t>
            </a:r>
            <a:r>
              <a:rPr lang="en-US" altLang="zh-CN" sz="2400" dirty="0"/>
              <a:t>	</a:t>
            </a:r>
            <a:r>
              <a:rPr lang="zh-CN" altLang="en-US" sz="2400" dirty="0"/>
              <a:t>文件以输入</a:t>
            </a:r>
            <a:r>
              <a:rPr lang="en-US" altLang="zh-CN" sz="2400" dirty="0"/>
              <a:t>(</a:t>
            </a:r>
            <a:r>
              <a:rPr lang="zh-CN" altLang="en-US" sz="2400" dirty="0"/>
              <a:t>读</a:t>
            </a:r>
            <a:r>
              <a:rPr lang="en-US" altLang="zh-CN" sz="2400" dirty="0"/>
              <a:t>)</a:t>
            </a:r>
            <a:r>
              <a:rPr lang="zh-CN" altLang="en-US" sz="2400" dirty="0"/>
              <a:t>方式打开</a:t>
            </a:r>
            <a:endParaRPr lang="zh-CN" altLang="en-US" sz="2400" dirty="0"/>
          </a:p>
          <a:p>
            <a:pPr marL="285750" indent="-285750">
              <a:buFont typeface="Arial" panose="020B0604020202020204" pitchFamily="34" charset="0"/>
              <a:buChar char="•"/>
            </a:pPr>
            <a:r>
              <a:rPr lang="en-US" altLang="zh-CN" sz="2400" b="1" dirty="0"/>
              <a:t>ios::ate </a:t>
            </a:r>
            <a:r>
              <a:rPr lang="en-US" altLang="zh-CN" sz="2400" dirty="0"/>
              <a:t>	</a:t>
            </a:r>
            <a:r>
              <a:rPr lang="zh-CN" altLang="en-US" sz="2400" dirty="0"/>
              <a:t>初始位置：文件尾</a:t>
            </a:r>
            <a:endParaRPr lang="zh-CN" altLang="en-US" sz="2400" dirty="0"/>
          </a:p>
          <a:p>
            <a:pPr marL="285750" indent="-285750">
              <a:buFont typeface="Arial" panose="020B0604020202020204" pitchFamily="34" charset="0"/>
              <a:buChar char="•"/>
            </a:pPr>
            <a:r>
              <a:rPr lang="en-US" altLang="zh-CN" sz="2400" b="1" dirty="0"/>
              <a:t>ios::app </a:t>
            </a:r>
            <a:r>
              <a:rPr lang="en-US" altLang="zh-CN" sz="2400" dirty="0"/>
              <a:t>	</a:t>
            </a:r>
            <a:r>
              <a:rPr lang="zh-CN" altLang="en-US" sz="2400" dirty="0"/>
              <a:t>所有输出附加在文件末尾</a:t>
            </a:r>
            <a:endParaRPr lang="zh-CN" altLang="en-US" sz="2400" dirty="0"/>
          </a:p>
          <a:p>
            <a:pPr marL="285750" indent="-285750">
              <a:buFont typeface="Arial" panose="020B0604020202020204" pitchFamily="34" charset="0"/>
              <a:buChar char="•"/>
            </a:pPr>
            <a:r>
              <a:rPr lang="en-US" altLang="zh-CN" sz="2400" b="1" dirty="0"/>
              <a:t>ios::</a:t>
            </a:r>
            <a:r>
              <a:rPr lang="en-US" altLang="zh-CN" sz="2400" b="1" dirty="0" err="1"/>
              <a:t>trunc</a:t>
            </a:r>
            <a:r>
              <a:rPr lang="en-US" altLang="zh-CN" sz="2400" b="1" dirty="0"/>
              <a:t> </a:t>
            </a:r>
            <a:r>
              <a:rPr lang="en-US" altLang="zh-CN" sz="2400" dirty="0"/>
              <a:t>	</a:t>
            </a:r>
            <a:r>
              <a:rPr lang="zh-CN" altLang="en-US" sz="2400" dirty="0"/>
              <a:t>如果文件已存在则先删除该文件</a:t>
            </a:r>
            <a:endParaRPr lang="zh-CN" altLang="en-US" sz="2400" dirty="0"/>
          </a:p>
          <a:p>
            <a:pPr marL="285750" indent="-285750">
              <a:buFont typeface="Arial" panose="020B0604020202020204" pitchFamily="34" charset="0"/>
              <a:buChar char="•"/>
            </a:pPr>
            <a:r>
              <a:rPr lang="en-US" altLang="zh-CN" sz="2400" b="1" dirty="0"/>
              <a:t>ios::binary </a:t>
            </a:r>
            <a:r>
              <a:rPr lang="en-US" altLang="zh-CN" sz="2400" dirty="0"/>
              <a:t>	</a:t>
            </a:r>
            <a:r>
              <a:rPr lang="zh-CN" altLang="en-US" sz="2400" dirty="0"/>
              <a:t>二进制方式</a:t>
            </a:r>
            <a:endParaRPr lang="en-US" altLang="zh-CN" sz="2400" dirty="0"/>
          </a:p>
          <a:p>
            <a:pPr marL="285750"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zh-CN" altLang="en-US" sz="2400" dirty="0"/>
              <a:t>问：</a:t>
            </a:r>
            <a:endParaRPr lang="en-US" altLang="zh-CN" sz="2400" dirty="0"/>
          </a:p>
          <a:p>
            <a:pPr marL="285750" indent="-285750">
              <a:buFont typeface="Arial" panose="020B0604020202020204" pitchFamily="34" charset="0"/>
              <a:buChar char="•"/>
            </a:pPr>
            <a:r>
              <a:rPr lang="en-US" altLang="zh-CN" sz="2400" b="1" dirty="0"/>
              <a:t>ios::          </a:t>
            </a:r>
            <a:r>
              <a:rPr lang="zh-CN" altLang="en-US" sz="2400" dirty="0"/>
              <a:t>表示什么意思？</a:t>
            </a:r>
            <a:r>
              <a:rPr lang="en-US" altLang="zh-CN" sz="2400" dirty="0"/>
              <a:t> </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文件打开方式</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文本框 7"/>
          <p:cNvSpPr txBox="1"/>
          <p:nvPr/>
        </p:nvSpPr>
        <p:spPr>
          <a:xfrm>
            <a:off x="519806" y="1720840"/>
            <a:ext cx="1095868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同样，在</a:t>
            </a:r>
            <a:r>
              <a:rPr lang="en-US" altLang="zh-CN" sz="2400" dirty="0"/>
              <a:t>C++</a:t>
            </a:r>
            <a:r>
              <a:rPr lang="zh-CN" altLang="en-US" sz="2400" dirty="0"/>
              <a:t>的</a:t>
            </a:r>
            <a:r>
              <a:rPr lang="en-US" altLang="zh-CN" sz="2400" dirty="0" err="1"/>
              <a:t>ifstream</a:t>
            </a:r>
            <a:r>
              <a:rPr lang="zh-CN" altLang="en-US" sz="2400" dirty="0"/>
              <a:t>里的</a:t>
            </a:r>
            <a:r>
              <a:rPr lang="en-US" altLang="zh-CN" sz="2400" dirty="0"/>
              <a:t>open</a:t>
            </a:r>
            <a:r>
              <a:rPr lang="zh-CN" altLang="en-US" sz="2400" dirty="0"/>
              <a:t>函数还有第二个参数表示打开方式</a:t>
            </a:r>
            <a:endParaRPr lang="zh-CN" altLang="en-US" sz="2400" dirty="0"/>
          </a:p>
        </p:txBody>
      </p:sp>
      <p:sp>
        <p:nvSpPr>
          <p:cNvPr id="10" name="文本框 9"/>
          <p:cNvSpPr txBox="1"/>
          <p:nvPr/>
        </p:nvSpPr>
        <p:spPr>
          <a:xfrm>
            <a:off x="2672032" y="2182505"/>
            <a:ext cx="6327474" cy="369332"/>
          </a:xfrm>
          <a:prstGeom prst="rect">
            <a:avLst/>
          </a:prstGeom>
          <a:noFill/>
        </p:spPr>
        <p:txBody>
          <a:bodyPr wrap="square">
            <a:spAutoFit/>
          </a:bodyPr>
          <a:lstStyle/>
          <a:p>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void open (const char * filename, </a:t>
            </a:r>
            <a:r>
              <a:rPr lang="en-US" altLang="zh-CN" b="0" i="0" dirty="0" err="1">
                <a:solidFill>
                  <a:srgbClr val="FF0000"/>
                </a:solidFill>
                <a:effectLst/>
                <a:highlight>
                  <a:srgbClr val="FFFF00"/>
                </a:highlight>
                <a:latin typeface="微软雅黑" panose="020B0503020204020204" pitchFamily="34" charset="-122"/>
                <a:ea typeface="微软雅黑" panose="020B0503020204020204" pitchFamily="34" charset="-122"/>
              </a:rPr>
              <a:t>openmode</a:t>
            </a:r>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 mode);</a:t>
            </a:r>
            <a:endParaRPr lang="zh-CN" altLang="en-US" dirty="0">
              <a:solidFill>
                <a:srgbClr val="FF0000"/>
              </a:solidFill>
              <a:highlight>
                <a:srgbClr val="FFFF00"/>
              </a:highlight>
            </a:endParaRPr>
          </a:p>
        </p:txBody>
      </p:sp>
      <p:sp>
        <p:nvSpPr>
          <p:cNvPr id="11" name="文本框 10"/>
          <p:cNvSpPr txBox="1"/>
          <p:nvPr/>
        </p:nvSpPr>
        <p:spPr>
          <a:xfrm>
            <a:off x="519806" y="2551837"/>
            <a:ext cx="10958686" cy="3046988"/>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mode</a:t>
            </a:r>
            <a:r>
              <a:rPr lang="zh-CN" altLang="en-US" sz="2400" dirty="0"/>
              <a:t>的表示</a:t>
            </a:r>
            <a:endParaRPr lang="en-US" altLang="zh-CN" sz="2400" dirty="0"/>
          </a:p>
          <a:p>
            <a:pPr marL="285750" indent="-285750">
              <a:buFont typeface="Arial" panose="020B0604020202020204" pitchFamily="34" charset="0"/>
              <a:buChar char="•"/>
            </a:pPr>
            <a:r>
              <a:rPr lang="en-US" altLang="zh-CN" sz="2400" b="1" dirty="0"/>
              <a:t>ios::out </a:t>
            </a:r>
            <a:r>
              <a:rPr lang="en-US" altLang="zh-CN" sz="2400" dirty="0"/>
              <a:t>	</a:t>
            </a:r>
            <a:r>
              <a:rPr lang="zh-CN" altLang="en-US" sz="2400" dirty="0"/>
              <a:t>文件以输出</a:t>
            </a:r>
            <a:r>
              <a:rPr lang="en-US" altLang="zh-CN" sz="2400" dirty="0"/>
              <a:t>(</a:t>
            </a:r>
            <a:r>
              <a:rPr lang="zh-CN" altLang="en-US" sz="2400" dirty="0"/>
              <a:t>写</a:t>
            </a:r>
            <a:r>
              <a:rPr lang="en-US" altLang="zh-CN" sz="2400" dirty="0"/>
              <a:t>)</a:t>
            </a:r>
            <a:r>
              <a:rPr lang="zh-CN" altLang="en-US" sz="2400" dirty="0"/>
              <a:t>方式打开 </a:t>
            </a:r>
            <a:endParaRPr lang="zh-CN" altLang="en-US" sz="2400" dirty="0"/>
          </a:p>
          <a:p>
            <a:pPr marL="285750" indent="-285750">
              <a:buFont typeface="Arial" panose="020B0604020202020204" pitchFamily="34" charset="0"/>
              <a:buChar char="•"/>
            </a:pPr>
            <a:r>
              <a:rPr lang="en-US" altLang="zh-CN" sz="2400" b="1" dirty="0"/>
              <a:t>ios::in    </a:t>
            </a:r>
            <a:r>
              <a:rPr lang="en-US" altLang="zh-CN" sz="2400" dirty="0"/>
              <a:t>	</a:t>
            </a:r>
            <a:r>
              <a:rPr lang="zh-CN" altLang="en-US" sz="2400" dirty="0"/>
              <a:t>文件以输入</a:t>
            </a:r>
            <a:r>
              <a:rPr lang="en-US" altLang="zh-CN" sz="2400" dirty="0"/>
              <a:t>(</a:t>
            </a:r>
            <a:r>
              <a:rPr lang="zh-CN" altLang="en-US" sz="2400" dirty="0"/>
              <a:t>读</a:t>
            </a:r>
            <a:r>
              <a:rPr lang="en-US" altLang="zh-CN" sz="2400" dirty="0"/>
              <a:t>)</a:t>
            </a:r>
            <a:r>
              <a:rPr lang="zh-CN" altLang="en-US" sz="2400" dirty="0"/>
              <a:t>方式打开</a:t>
            </a:r>
            <a:endParaRPr lang="zh-CN" altLang="en-US" sz="2400" dirty="0"/>
          </a:p>
          <a:p>
            <a:pPr marL="285750" indent="-285750">
              <a:buFont typeface="Arial" panose="020B0604020202020204" pitchFamily="34" charset="0"/>
              <a:buChar char="•"/>
            </a:pPr>
            <a:r>
              <a:rPr lang="en-US" altLang="zh-CN" sz="2400" b="1" dirty="0"/>
              <a:t>ios::ate </a:t>
            </a:r>
            <a:r>
              <a:rPr lang="en-US" altLang="zh-CN" sz="2400" dirty="0"/>
              <a:t>	</a:t>
            </a:r>
            <a:r>
              <a:rPr lang="zh-CN" altLang="en-US" sz="2400" dirty="0"/>
              <a:t>初始位置：文件尾</a:t>
            </a:r>
            <a:endParaRPr lang="zh-CN" altLang="en-US" sz="2400" dirty="0"/>
          </a:p>
          <a:p>
            <a:pPr marL="285750" indent="-285750">
              <a:buFont typeface="Arial" panose="020B0604020202020204" pitchFamily="34" charset="0"/>
              <a:buChar char="•"/>
            </a:pPr>
            <a:r>
              <a:rPr lang="en-US" altLang="zh-CN" sz="2400" b="1" dirty="0"/>
              <a:t>ios::app </a:t>
            </a:r>
            <a:r>
              <a:rPr lang="en-US" altLang="zh-CN" sz="2400" dirty="0"/>
              <a:t>	</a:t>
            </a:r>
            <a:r>
              <a:rPr lang="zh-CN" altLang="en-US" sz="2400" dirty="0"/>
              <a:t>所有输出附加在文件末尾</a:t>
            </a:r>
            <a:endParaRPr lang="zh-CN" altLang="en-US" sz="2400" dirty="0"/>
          </a:p>
          <a:p>
            <a:pPr marL="285750" indent="-285750">
              <a:buFont typeface="Arial" panose="020B0604020202020204" pitchFamily="34" charset="0"/>
              <a:buChar char="•"/>
            </a:pPr>
            <a:r>
              <a:rPr lang="en-US" altLang="zh-CN" sz="2400" b="1" dirty="0"/>
              <a:t>ios::</a:t>
            </a:r>
            <a:r>
              <a:rPr lang="en-US" altLang="zh-CN" sz="2400" b="1" dirty="0" err="1"/>
              <a:t>trunc</a:t>
            </a:r>
            <a:r>
              <a:rPr lang="en-US" altLang="zh-CN" sz="2400" b="1" dirty="0"/>
              <a:t> </a:t>
            </a:r>
            <a:r>
              <a:rPr lang="en-US" altLang="zh-CN" sz="2400" dirty="0"/>
              <a:t>	</a:t>
            </a:r>
            <a:r>
              <a:rPr lang="zh-CN" altLang="en-US" sz="2400" dirty="0"/>
              <a:t>如果文件已存在则先删除该文件</a:t>
            </a:r>
            <a:endParaRPr lang="zh-CN" altLang="en-US" sz="2400" dirty="0"/>
          </a:p>
          <a:p>
            <a:pPr marL="285750" indent="-285750">
              <a:buFont typeface="Arial" panose="020B0604020202020204" pitchFamily="34" charset="0"/>
              <a:buChar char="•"/>
            </a:pPr>
            <a:r>
              <a:rPr lang="en-US" altLang="zh-CN" sz="2400" b="1" dirty="0"/>
              <a:t>ios::binary </a:t>
            </a:r>
            <a:r>
              <a:rPr lang="en-US" altLang="zh-CN" sz="2400" dirty="0"/>
              <a:t>	</a:t>
            </a:r>
            <a:r>
              <a:rPr lang="zh-CN" altLang="en-US" sz="2400" dirty="0"/>
              <a:t>二进制方式</a:t>
            </a:r>
            <a:endParaRPr lang="en-US" altLang="zh-CN" sz="2400" dirty="0"/>
          </a:p>
          <a:p>
            <a:pPr marL="285750" indent="-285750">
              <a:buFont typeface="Arial" panose="020B0604020202020204" pitchFamily="34" charset="0"/>
              <a:buChar char="•"/>
            </a:pPr>
            <a:endParaRPr lang="en-US" altLang="zh-CN" sz="2400" dirty="0"/>
          </a:p>
        </p:txBody>
      </p:sp>
      <p:sp>
        <p:nvSpPr>
          <p:cNvPr id="12" name="文本框 11"/>
          <p:cNvSpPr txBox="1"/>
          <p:nvPr/>
        </p:nvSpPr>
        <p:spPr>
          <a:xfrm>
            <a:off x="713508" y="5161121"/>
            <a:ext cx="6327474" cy="646331"/>
          </a:xfrm>
          <a:prstGeom prst="rect">
            <a:avLst/>
          </a:prstGeom>
          <a:noFill/>
        </p:spPr>
        <p:txBody>
          <a:bodyPr wrap="square">
            <a:spAutoFit/>
          </a:bodyPr>
          <a:lstStyle/>
          <a:p>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ofstream file;</a:t>
            </a:r>
            <a:endPar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endParaRPr>
          </a:p>
          <a:p>
            <a:r>
              <a:rPr lang="en-US" altLang="zh-CN" b="0" i="0" dirty="0" err="1">
                <a:solidFill>
                  <a:srgbClr val="FF0000"/>
                </a:solidFill>
                <a:effectLst/>
                <a:highlight>
                  <a:srgbClr val="FFFF00"/>
                </a:highlight>
                <a:latin typeface="微软雅黑" panose="020B0503020204020204" pitchFamily="34" charset="-122"/>
                <a:ea typeface="微软雅黑" panose="020B0503020204020204" pitchFamily="34" charset="-122"/>
              </a:rPr>
              <a:t>file.open</a:t>
            </a:r>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 ("</a:t>
            </a:r>
            <a:r>
              <a:rPr lang="en-US" altLang="zh-CN" b="0" i="0" dirty="0" err="1">
                <a:solidFill>
                  <a:srgbClr val="FF0000"/>
                </a:solidFill>
                <a:effectLst/>
                <a:highlight>
                  <a:srgbClr val="FFFF00"/>
                </a:highlight>
                <a:latin typeface="微软雅黑" panose="020B0503020204020204" pitchFamily="34" charset="-122"/>
                <a:ea typeface="微软雅黑" panose="020B0503020204020204" pitchFamily="34" charset="-122"/>
              </a:rPr>
              <a:t>example.bin</a:t>
            </a:r>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 ios::out | ios::app | ios::binary);</a:t>
            </a:r>
            <a:endParaRPr lang="zh-CN" altLang="en-US" dirty="0">
              <a:solidFill>
                <a:srgbClr val="FF0000"/>
              </a:solidFill>
              <a:highlight>
                <a:srgbClr val="FFFF00"/>
              </a:highlight>
            </a:endParaRPr>
          </a:p>
        </p:txBody>
      </p:sp>
      <p:sp>
        <p:nvSpPr>
          <p:cNvPr id="13" name="文本框 12"/>
          <p:cNvSpPr txBox="1"/>
          <p:nvPr/>
        </p:nvSpPr>
        <p:spPr>
          <a:xfrm>
            <a:off x="519806" y="5806009"/>
            <a:ext cx="1095868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以输出、追加、二进制方式打开，等价于以下方式</a:t>
            </a:r>
            <a:endParaRPr lang="en-US" altLang="zh-CN" sz="2400" dirty="0"/>
          </a:p>
        </p:txBody>
      </p:sp>
      <p:sp>
        <p:nvSpPr>
          <p:cNvPr id="14" name="文本框 13"/>
          <p:cNvSpPr txBox="1"/>
          <p:nvPr/>
        </p:nvSpPr>
        <p:spPr>
          <a:xfrm>
            <a:off x="713508" y="6296987"/>
            <a:ext cx="7373429" cy="369332"/>
          </a:xfrm>
          <a:prstGeom prst="rect">
            <a:avLst/>
          </a:prstGeom>
          <a:noFill/>
        </p:spPr>
        <p:txBody>
          <a:bodyPr wrap="square">
            <a:spAutoFit/>
          </a:bodyPr>
          <a:lstStyle/>
          <a:p>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ofstream file("</a:t>
            </a:r>
            <a:r>
              <a:rPr lang="en-US" altLang="zh-CN" b="0" i="0" dirty="0" err="1">
                <a:solidFill>
                  <a:srgbClr val="FF0000"/>
                </a:solidFill>
                <a:effectLst/>
                <a:highlight>
                  <a:srgbClr val="FFFF00"/>
                </a:highlight>
                <a:latin typeface="微软雅黑" panose="020B0503020204020204" pitchFamily="34" charset="-122"/>
                <a:ea typeface="微软雅黑" panose="020B0503020204020204" pitchFamily="34" charset="-122"/>
              </a:rPr>
              <a:t>example.bin</a:t>
            </a:r>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 ios::out | ios::app | ios::binary);</a:t>
            </a:r>
            <a:endPar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的基本概念</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4" name="文本框 3"/>
          <p:cNvSpPr txBox="1"/>
          <p:nvPr/>
        </p:nvSpPr>
        <p:spPr>
          <a:xfrm>
            <a:off x="519806" y="1720840"/>
            <a:ext cx="10958686" cy="2677656"/>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I/O</a:t>
            </a:r>
            <a:r>
              <a:rPr lang="zh-CN" altLang="en-US" sz="2400" dirty="0"/>
              <a:t>即</a:t>
            </a:r>
            <a:r>
              <a:rPr lang="en-US" altLang="zh-CN" sz="2400" dirty="0"/>
              <a:t>Input/Output</a:t>
            </a:r>
            <a:r>
              <a:rPr lang="zh-CN" altLang="en-US" sz="2400" dirty="0"/>
              <a:t>，输入输出</a:t>
            </a:r>
            <a:endParaRPr lang="en-US" altLang="zh-CN" sz="2400" dirty="0"/>
          </a:p>
          <a:p>
            <a:pPr marL="285750" indent="-285750">
              <a:buFont typeface="Arial" panose="020B0604020202020204" pitchFamily="34" charset="0"/>
              <a:buChar char="•"/>
            </a:pPr>
            <a:r>
              <a:rPr lang="zh-CN" altLang="en-US" sz="2400" dirty="0"/>
              <a:t>和</a:t>
            </a:r>
            <a:r>
              <a:rPr lang="en-US" altLang="zh-CN" sz="2400" dirty="0"/>
              <a:t>C</a:t>
            </a:r>
            <a:r>
              <a:rPr lang="zh-CN" altLang="en-US" sz="2400" dirty="0"/>
              <a:t>语言一样，</a:t>
            </a:r>
            <a:r>
              <a:rPr lang="en-US" altLang="zh-CN" sz="2400" dirty="0"/>
              <a:t>C++</a:t>
            </a:r>
            <a:r>
              <a:rPr lang="zh-CN" altLang="en-US" sz="2400" dirty="0"/>
              <a:t>的</a:t>
            </a:r>
            <a:r>
              <a:rPr lang="en-US" altLang="zh-CN" sz="2400" dirty="0"/>
              <a:t>I/O</a:t>
            </a:r>
            <a:r>
              <a:rPr lang="zh-CN" altLang="en-US" sz="2400" dirty="0"/>
              <a:t>同样采取了</a:t>
            </a:r>
            <a:r>
              <a:rPr lang="zh-CN" altLang="en-US" sz="2400" b="1" dirty="0"/>
              <a:t>流</a:t>
            </a:r>
            <a:r>
              <a:rPr lang="zh-CN" altLang="en-US" sz="2400" dirty="0"/>
              <a:t>和</a:t>
            </a:r>
            <a:r>
              <a:rPr lang="zh-CN" altLang="en-US" sz="2400" b="1" dirty="0"/>
              <a:t>缓冲区</a:t>
            </a:r>
            <a:r>
              <a:rPr lang="zh-CN" altLang="en-US" sz="2400" dirty="0"/>
              <a:t>的概念</a:t>
            </a:r>
            <a:endParaRPr lang="en-US" altLang="zh-CN" sz="2400" dirty="0"/>
          </a:p>
          <a:p>
            <a:pPr marL="285750" indent="-285750">
              <a:buFont typeface="Arial" panose="020B0604020202020204" pitchFamily="34" charset="0"/>
              <a:buChar char="•"/>
            </a:pPr>
            <a:r>
              <a:rPr lang="zh-CN" altLang="en-US" sz="2400" b="1" dirty="0"/>
              <a:t>流</a:t>
            </a:r>
            <a:r>
              <a:rPr lang="zh-CN" altLang="en-US" sz="2400" dirty="0"/>
              <a:t>是一种对</a:t>
            </a:r>
            <a:r>
              <a:rPr lang="zh-CN" altLang="en-US" sz="2400" b="1" dirty="0"/>
              <a:t>连接</a:t>
            </a:r>
            <a:r>
              <a:rPr lang="zh-CN" altLang="en-US" sz="2400" dirty="0"/>
              <a:t>的抽象</a:t>
            </a:r>
            <a:endParaRPr lang="en-US" altLang="zh-CN" sz="2400" dirty="0"/>
          </a:p>
          <a:p>
            <a:pPr marL="285750" indent="-285750">
              <a:buFont typeface="Arial" panose="020B0604020202020204" pitchFamily="34" charset="0"/>
              <a:buChar char="•"/>
            </a:pPr>
            <a:r>
              <a:rPr lang="zh-CN" altLang="en-US" sz="2400" dirty="0"/>
              <a:t>换句话说，输入流需要</a:t>
            </a:r>
            <a:r>
              <a:rPr lang="zh-CN" altLang="en-US" sz="2400" b="1" dirty="0"/>
              <a:t>两个连接</a:t>
            </a:r>
            <a:r>
              <a:rPr lang="zh-CN" altLang="en-US" sz="2400" dirty="0"/>
              <a:t>，每端各一个。</a:t>
            </a:r>
            <a:r>
              <a:rPr lang="zh-CN" altLang="en-US" sz="2400" b="1" dirty="0"/>
              <a:t>文件端连接</a:t>
            </a:r>
            <a:r>
              <a:rPr lang="zh-CN" altLang="en-US" sz="2400" dirty="0"/>
              <a:t>提供流的来源，</a:t>
            </a:r>
            <a:r>
              <a:rPr lang="zh-CN" altLang="en-US" sz="2400" b="1" dirty="0"/>
              <a:t>程序端连接</a:t>
            </a:r>
            <a:r>
              <a:rPr lang="zh-CN" altLang="en-US" sz="2400" dirty="0"/>
              <a:t>将流的流出部分转储到程序中（文件端连接可以是文件，也可以是设备，如键盘）。 同样，对输出的管理包括将输出流连接到程序以及将输出目标与流关联起来。这就像将字节（而不是水）引入到水管中。</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文件打开方式</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文本框 7"/>
          <p:cNvSpPr txBox="1"/>
          <p:nvPr/>
        </p:nvSpPr>
        <p:spPr>
          <a:xfrm>
            <a:off x="519806" y="1720840"/>
            <a:ext cx="1095868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同样，在</a:t>
            </a:r>
            <a:r>
              <a:rPr lang="en-US" altLang="zh-CN" sz="2400" dirty="0"/>
              <a:t>C++</a:t>
            </a:r>
            <a:r>
              <a:rPr lang="zh-CN" altLang="en-US" sz="2400" dirty="0"/>
              <a:t>的</a:t>
            </a:r>
            <a:r>
              <a:rPr lang="en-US" altLang="zh-CN" sz="2400" dirty="0" err="1"/>
              <a:t>ifstream</a:t>
            </a:r>
            <a:r>
              <a:rPr lang="zh-CN" altLang="en-US" sz="2400" dirty="0"/>
              <a:t>里的</a:t>
            </a:r>
            <a:r>
              <a:rPr lang="en-US" altLang="zh-CN" sz="2400" dirty="0"/>
              <a:t>open</a:t>
            </a:r>
            <a:r>
              <a:rPr lang="zh-CN" altLang="en-US" sz="2400" dirty="0"/>
              <a:t>函数还有第二个参数表示打开方式</a:t>
            </a:r>
            <a:endParaRPr lang="zh-CN" altLang="en-US" sz="2400" dirty="0"/>
          </a:p>
        </p:txBody>
      </p:sp>
      <p:sp>
        <p:nvSpPr>
          <p:cNvPr id="10" name="文本框 9"/>
          <p:cNvSpPr txBox="1"/>
          <p:nvPr/>
        </p:nvSpPr>
        <p:spPr>
          <a:xfrm>
            <a:off x="2672032" y="2182505"/>
            <a:ext cx="6327474" cy="369332"/>
          </a:xfrm>
          <a:prstGeom prst="rect">
            <a:avLst/>
          </a:prstGeom>
          <a:noFill/>
        </p:spPr>
        <p:txBody>
          <a:bodyPr wrap="square">
            <a:spAutoFit/>
          </a:bodyPr>
          <a:lstStyle/>
          <a:p>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void open (const char * filename, </a:t>
            </a:r>
            <a:r>
              <a:rPr lang="en-US" altLang="zh-CN" b="0" i="0" dirty="0" err="1">
                <a:solidFill>
                  <a:srgbClr val="FF0000"/>
                </a:solidFill>
                <a:effectLst/>
                <a:highlight>
                  <a:srgbClr val="FFFF00"/>
                </a:highlight>
                <a:latin typeface="微软雅黑" panose="020B0503020204020204" pitchFamily="34" charset="-122"/>
                <a:ea typeface="微软雅黑" panose="020B0503020204020204" pitchFamily="34" charset="-122"/>
              </a:rPr>
              <a:t>openmode</a:t>
            </a:r>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 mode);</a:t>
            </a:r>
            <a:endParaRPr lang="zh-CN" altLang="en-US" dirty="0">
              <a:solidFill>
                <a:srgbClr val="FF0000"/>
              </a:solidFill>
              <a:highlight>
                <a:srgbClr val="FFFF00"/>
              </a:highlight>
            </a:endParaRPr>
          </a:p>
        </p:txBody>
      </p:sp>
      <p:sp>
        <p:nvSpPr>
          <p:cNvPr id="11" name="文本框 10"/>
          <p:cNvSpPr txBox="1"/>
          <p:nvPr/>
        </p:nvSpPr>
        <p:spPr>
          <a:xfrm>
            <a:off x="519806" y="2551837"/>
            <a:ext cx="10958686" cy="3046988"/>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mode</a:t>
            </a:r>
            <a:r>
              <a:rPr lang="zh-CN" altLang="en-US" sz="2400" dirty="0"/>
              <a:t>的表示</a:t>
            </a:r>
            <a:endParaRPr lang="en-US" altLang="zh-CN" sz="2400" dirty="0"/>
          </a:p>
          <a:p>
            <a:pPr marL="285750" indent="-285750">
              <a:buFont typeface="Arial" panose="020B0604020202020204" pitchFamily="34" charset="0"/>
              <a:buChar char="•"/>
            </a:pPr>
            <a:r>
              <a:rPr lang="en-US" altLang="zh-CN" sz="2400" b="1" dirty="0"/>
              <a:t>ios::out </a:t>
            </a:r>
            <a:r>
              <a:rPr lang="en-US" altLang="zh-CN" sz="2400" dirty="0"/>
              <a:t>	</a:t>
            </a:r>
            <a:r>
              <a:rPr lang="zh-CN" altLang="en-US" sz="2400" dirty="0"/>
              <a:t>文件以输出</a:t>
            </a:r>
            <a:r>
              <a:rPr lang="en-US" altLang="zh-CN" sz="2400" dirty="0"/>
              <a:t>(</a:t>
            </a:r>
            <a:r>
              <a:rPr lang="zh-CN" altLang="en-US" sz="2400" dirty="0"/>
              <a:t>写</a:t>
            </a:r>
            <a:r>
              <a:rPr lang="en-US" altLang="zh-CN" sz="2400" dirty="0"/>
              <a:t>)</a:t>
            </a:r>
            <a:r>
              <a:rPr lang="zh-CN" altLang="en-US" sz="2400" dirty="0"/>
              <a:t>方式打开 </a:t>
            </a:r>
            <a:endParaRPr lang="zh-CN" altLang="en-US" sz="2400" dirty="0"/>
          </a:p>
          <a:p>
            <a:pPr marL="285750" indent="-285750">
              <a:buFont typeface="Arial" panose="020B0604020202020204" pitchFamily="34" charset="0"/>
              <a:buChar char="•"/>
            </a:pPr>
            <a:r>
              <a:rPr lang="en-US" altLang="zh-CN" sz="2400" b="1" dirty="0"/>
              <a:t>ios::in    </a:t>
            </a:r>
            <a:r>
              <a:rPr lang="en-US" altLang="zh-CN" sz="2400" dirty="0"/>
              <a:t>	</a:t>
            </a:r>
            <a:r>
              <a:rPr lang="zh-CN" altLang="en-US" sz="2400" dirty="0"/>
              <a:t>文件以输入</a:t>
            </a:r>
            <a:r>
              <a:rPr lang="en-US" altLang="zh-CN" sz="2400" dirty="0"/>
              <a:t>(</a:t>
            </a:r>
            <a:r>
              <a:rPr lang="zh-CN" altLang="en-US" sz="2400" dirty="0"/>
              <a:t>读</a:t>
            </a:r>
            <a:r>
              <a:rPr lang="en-US" altLang="zh-CN" sz="2400" dirty="0"/>
              <a:t>)</a:t>
            </a:r>
            <a:r>
              <a:rPr lang="zh-CN" altLang="en-US" sz="2400" dirty="0"/>
              <a:t>方式打开</a:t>
            </a:r>
            <a:endParaRPr lang="zh-CN" altLang="en-US" sz="2400" dirty="0"/>
          </a:p>
          <a:p>
            <a:pPr marL="285750" indent="-285750">
              <a:buFont typeface="Arial" panose="020B0604020202020204" pitchFamily="34" charset="0"/>
              <a:buChar char="•"/>
            </a:pPr>
            <a:r>
              <a:rPr lang="en-US" altLang="zh-CN" sz="2400" b="1" dirty="0"/>
              <a:t>ios::ate </a:t>
            </a:r>
            <a:r>
              <a:rPr lang="en-US" altLang="zh-CN" sz="2400" dirty="0"/>
              <a:t>	</a:t>
            </a:r>
            <a:r>
              <a:rPr lang="zh-CN" altLang="en-US" sz="2400" dirty="0"/>
              <a:t>初始位置：文件尾</a:t>
            </a:r>
            <a:endParaRPr lang="zh-CN" altLang="en-US" sz="2400" dirty="0"/>
          </a:p>
          <a:p>
            <a:pPr marL="285750" indent="-285750">
              <a:buFont typeface="Arial" panose="020B0604020202020204" pitchFamily="34" charset="0"/>
              <a:buChar char="•"/>
            </a:pPr>
            <a:r>
              <a:rPr lang="en-US" altLang="zh-CN" sz="2400" b="1" dirty="0"/>
              <a:t>ios::app </a:t>
            </a:r>
            <a:r>
              <a:rPr lang="en-US" altLang="zh-CN" sz="2400" dirty="0"/>
              <a:t>	</a:t>
            </a:r>
            <a:r>
              <a:rPr lang="zh-CN" altLang="en-US" sz="2400" dirty="0"/>
              <a:t>所有输出附加在文件末尾</a:t>
            </a:r>
            <a:endParaRPr lang="zh-CN" altLang="en-US" sz="2400" dirty="0"/>
          </a:p>
          <a:p>
            <a:pPr marL="285750" indent="-285750">
              <a:buFont typeface="Arial" panose="020B0604020202020204" pitchFamily="34" charset="0"/>
              <a:buChar char="•"/>
            </a:pPr>
            <a:r>
              <a:rPr lang="en-US" altLang="zh-CN" sz="2400" b="1" dirty="0"/>
              <a:t>ios::</a:t>
            </a:r>
            <a:r>
              <a:rPr lang="en-US" altLang="zh-CN" sz="2400" b="1" dirty="0" err="1"/>
              <a:t>trunc</a:t>
            </a:r>
            <a:r>
              <a:rPr lang="en-US" altLang="zh-CN" sz="2400" b="1" dirty="0"/>
              <a:t> </a:t>
            </a:r>
            <a:r>
              <a:rPr lang="en-US" altLang="zh-CN" sz="2400" dirty="0"/>
              <a:t>	</a:t>
            </a:r>
            <a:r>
              <a:rPr lang="zh-CN" altLang="en-US" sz="2400" dirty="0"/>
              <a:t>如果文件已存在则先删除该文件</a:t>
            </a:r>
            <a:endParaRPr lang="zh-CN" altLang="en-US" sz="2400" dirty="0"/>
          </a:p>
          <a:p>
            <a:pPr marL="285750" indent="-285750">
              <a:buFont typeface="Arial" panose="020B0604020202020204" pitchFamily="34" charset="0"/>
              <a:buChar char="•"/>
            </a:pPr>
            <a:r>
              <a:rPr lang="en-US" altLang="zh-CN" sz="2400" b="1" dirty="0"/>
              <a:t>ios::binary </a:t>
            </a:r>
            <a:r>
              <a:rPr lang="en-US" altLang="zh-CN" sz="2400" dirty="0"/>
              <a:t>	</a:t>
            </a:r>
            <a:r>
              <a:rPr lang="zh-CN" altLang="en-US" sz="2400" dirty="0"/>
              <a:t>二进制方式</a:t>
            </a:r>
            <a:endParaRPr lang="en-US" altLang="zh-CN" sz="2400" dirty="0"/>
          </a:p>
          <a:p>
            <a:pPr marL="285750" indent="-285750">
              <a:buFont typeface="Arial" panose="020B0604020202020204" pitchFamily="34" charset="0"/>
              <a:buChar char="•"/>
            </a:pPr>
            <a:endParaRPr lang="en-US" altLang="zh-CN" sz="2400" dirty="0"/>
          </a:p>
        </p:txBody>
      </p:sp>
      <p:sp>
        <p:nvSpPr>
          <p:cNvPr id="12" name="文本框 11"/>
          <p:cNvSpPr txBox="1"/>
          <p:nvPr/>
        </p:nvSpPr>
        <p:spPr>
          <a:xfrm>
            <a:off x="710633" y="5275659"/>
            <a:ext cx="6327474" cy="646331"/>
          </a:xfrm>
          <a:prstGeom prst="rect">
            <a:avLst/>
          </a:prstGeom>
          <a:noFill/>
        </p:spPr>
        <p:txBody>
          <a:bodyPr wrap="square">
            <a:spAutoFit/>
          </a:bodyPr>
          <a:lstStyle/>
          <a:p>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ofstream file;</a:t>
            </a:r>
            <a:endPar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endParaRPr>
          </a:p>
          <a:p>
            <a:r>
              <a:rPr lang="en-US" altLang="zh-CN" b="0" i="0" dirty="0" err="1">
                <a:solidFill>
                  <a:srgbClr val="FF0000"/>
                </a:solidFill>
                <a:effectLst/>
                <a:highlight>
                  <a:srgbClr val="FFFF00"/>
                </a:highlight>
                <a:latin typeface="微软雅黑" panose="020B0503020204020204" pitchFamily="34" charset="-122"/>
                <a:ea typeface="微软雅黑" panose="020B0503020204020204" pitchFamily="34" charset="-122"/>
              </a:rPr>
              <a:t>file.open</a:t>
            </a:r>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 ("</a:t>
            </a:r>
            <a:r>
              <a:rPr lang="en-US" altLang="zh-CN" b="0" i="0" dirty="0" err="1">
                <a:solidFill>
                  <a:srgbClr val="FF0000"/>
                </a:solidFill>
                <a:effectLst/>
                <a:highlight>
                  <a:srgbClr val="FFFF00"/>
                </a:highlight>
                <a:latin typeface="微软雅黑" panose="020B0503020204020204" pitchFamily="34" charset="-122"/>
                <a:ea typeface="微软雅黑" panose="020B0503020204020204" pitchFamily="34" charset="-122"/>
              </a:rPr>
              <a:t>example.bin</a:t>
            </a:r>
            <a:r>
              <a:rPr lang="en-US" altLang="zh-CN" b="0" i="0" dirty="0">
                <a:solidFill>
                  <a:srgbClr val="FF0000"/>
                </a:solidFill>
                <a:effectLst/>
                <a:highlight>
                  <a:srgbClr val="FFFF00"/>
                </a:highlight>
                <a:latin typeface="微软雅黑" panose="020B0503020204020204" pitchFamily="34" charset="-122"/>
                <a:ea typeface="微软雅黑" panose="020B0503020204020204" pitchFamily="34" charset="-122"/>
              </a:rPr>
              <a:t>", ios::out | ios::app | ios::binary);</a:t>
            </a:r>
            <a:endParaRPr lang="zh-CN" altLang="en-US" dirty="0">
              <a:solidFill>
                <a:srgbClr val="FF0000"/>
              </a:solidFill>
              <a:highlight>
                <a:srgbClr val="FFFF00"/>
              </a:highlight>
            </a:endParaRPr>
          </a:p>
        </p:txBody>
      </p:sp>
      <p:sp>
        <p:nvSpPr>
          <p:cNvPr id="13" name="文本框 12"/>
          <p:cNvSpPr txBox="1"/>
          <p:nvPr/>
        </p:nvSpPr>
        <p:spPr>
          <a:xfrm>
            <a:off x="519806" y="5968157"/>
            <a:ext cx="10958686"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问：</a:t>
            </a:r>
            <a:endParaRPr lang="en-US" altLang="zh-CN" sz="2400" dirty="0"/>
          </a:p>
          <a:p>
            <a:pPr marL="285750" indent="-285750">
              <a:buFont typeface="Arial" panose="020B0604020202020204" pitchFamily="34" charset="0"/>
              <a:buChar char="•"/>
            </a:pPr>
            <a:r>
              <a:rPr lang="zh-CN" altLang="en-US" sz="2400" dirty="0"/>
              <a:t>“</a:t>
            </a:r>
            <a:r>
              <a:rPr lang="en-US" altLang="zh-CN" sz="2400" dirty="0"/>
              <a:t>|</a:t>
            </a:r>
            <a:r>
              <a:rPr lang="zh-CN" altLang="en-US" sz="2400" dirty="0"/>
              <a:t>”    是什么？</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文件打开方式</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11" name="文本框 10"/>
          <p:cNvSpPr txBox="1"/>
          <p:nvPr/>
        </p:nvSpPr>
        <p:spPr>
          <a:xfrm>
            <a:off x="401758" y="1491591"/>
            <a:ext cx="10958686" cy="2677656"/>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a:t>ios::out </a:t>
            </a:r>
            <a:r>
              <a:rPr lang="en-US" altLang="zh-CN" sz="2400" dirty="0"/>
              <a:t>	</a:t>
            </a:r>
            <a:r>
              <a:rPr lang="zh-CN" altLang="en-US" sz="2400" dirty="0"/>
              <a:t>文件以输出</a:t>
            </a:r>
            <a:r>
              <a:rPr lang="en-US" altLang="zh-CN" sz="2400" dirty="0"/>
              <a:t>(</a:t>
            </a:r>
            <a:r>
              <a:rPr lang="zh-CN" altLang="en-US" sz="2400" dirty="0"/>
              <a:t>写</a:t>
            </a:r>
            <a:r>
              <a:rPr lang="en-US" altLang="zh-CN" sz="2400" dirty="0"/>
              <a:t>)</a:t>
            </a:r>
            <a:r>
              <a:rPr lang="zh-CN" altLang="en-US" sz="2400" dirty="0"/>
              <a:t>方式打开 </a:t>
            </a:r>
            <a:endParaRPr lang="zh-CN" altLang="en-US" sz="2400" dirty="0"/>
          </a:p>
          <a:p>
            <a:pPr marL="285750" indent="-285750">
              <a:buFont typeface="Arial" panose="020B0604020202020204" pitchFamily="34" charset="0"/>
              <a:buChar char="•"/>
            </a:pPr>
            <a:r>
              <a:rPr lang="en-US" altLang="zh-CN" sz="2400" b="1" dirty="0"/>
              <a:t>ios::in    </a:t>
            </a:r>
            <a:r>
              <a:rPr lang="en-US" altLang="zh-CN" sz="2400" dirty="0"/>
              <a:t>	</a:t>
            </a:r>
            <a:r>
              <a:rPr lang="zh-CN" altLang="en-US" sz="2400" dirty="0"/>
              <a:t>文件以输入</a:t>
            </a:r>
            <a:r>
              <a:rPr lang="en-US" altLang="zh-CN" sz="2400" dirty="0"/>
              <a:t>(</a:t>
            </a:r>
            <a:r>
              <a:rPr lang="zh-CN" altLang="en-US" sz="2400" dirty="0"/>
              <a:t>读</a:t>
            </a:r>
            <a:r>
              <a:rPr lang="en-US" altLang="zh-CN" sz="2400" dirty="0"/>
              <a:t>)</a:t>
            </a:r>
            <a:r>
              <a:rPr lang="zh-CN" altLang="en-US" sz="2400" dirty="0"/>
              <a:t>方式打开</a:t>
            </a:r>
            <a:endParaRPr lang="zh-CN" altLang="en-US" sz="2400" dirty="0"/>
          </a:p>
          <a:p>
            <a:pPr marL="285750" indent="-285750">
              <a:buFont typeface="Arial" panose="020B0604020202020204" pitchFamily="34" charset="0"/>
              <a:buChar char="•"/>
            </a:pPr>
            <a:r>
              <a:rPr lang="en-US" altLang="zh-CN" sz="2400" b="1" dirty="0"/>
              <a:t>ios::ate </a:t>
            </a:r>
            <a:r>
              <a:rPr lang="en-US" altLang="zh-CN" sz="2400" dirty="0"/>
              <a:t>	</a:t>
            </a:r>
            <a:r>
              <a:rPr lang="zh-CN" altLang="en-US" sz="2400" dirty="0"/>
              <a:t>初始位置：文件尾</a:t>
            </a:r>
            <a:endParaRPr lang="zh-CN" altLang="en-US" sz="2400" dirty="0"/>
          </a:p>
          <a:p>
            <a:pPr marL="285750" indent="-285750">
              <a:buFont typeface="Arial" panose="020B0604020202020204" pitchFamily="34" charset="0"/>
              <a:buChar char="•"/>
            </a:pPr>
            <a:r>
              <a:rPr lang="en-US" altLang="zh-CN" sz="2400" b="1" dirty="0"/>
              <a:t>ios::app </a:t>
            </a:r>
            <a:r>
              <a:rPr lang="en-US" altLang="zh-CN" sz="2400" dirty="0"/>
              <a:t>	</a:t>
            </a:r>
            <a:r>
              <a:rPr lang="zh-CN" altLang="en-US" sz="2400" dirty="0"/>
              <a:t>所有输出附加在文件末尾</a:t>
            </a:r>
            <a:endParaRPr lang="zh-CN" altLang="en-US" sz="2400" dirty="0"/>
          </a:p>
          <a:p>
            <a:pPr marL="285750" indent="-285750">
              <a:buFont typeface="Arial" panose="020B0604020202020204" pitchFamily="34" charset="0"/>
              <a:buChar char="•"/>
            </a:pPr>
            <a:r>
              <a:rPr lang="en-US" altLang="zh-CN" sz="2400" b="1" dirty="0"/>
              <a:t>ios::</a:t>
            </a:r>
            <a:r>
              <a:rPr lang="en-US" altLang="zh-CN" sz="2400" b="1" dirty="0" err="1"/>
              <a:t>trunc</a:t>
            </a:r>
            <a:r>
              <a:rPr lang="en-US" altLang="zh-CN" sz="2400" b="1" dirty="0"/>
              <a:t> </a:t>
            </a:r>
            <a:r>
              <a:rPr lang="en-US" altLang="zh-CN" sz="2400" dirty="0"/>
              <a:t>	</a:t>
            </a:r>
            <a:r>
              <a:rPr lang="zh-CN" altLang="en-US" sz="2400" dirty="0"/>
              <a:t>如果文件已存在则先删除该文件</a:t>
            </a:r>
            <a:endParaRPr lang="zh-CN" altLang="en-US" sz="2400" dirty="0"/>
          </a:p>
          <a:p>
            <a:pPr marL="285750" indent="-285750">
              <a:buFont typeface="Arial" panose="020B0604020202020204" pitchFamily="34" charset="0"/>
              <a:buChar char="•"/>
            </a:pPr>
            <a:r>
              <a:rPr lang="en-US" altLang="zh-CN" sz="2400" b="1" dirty="0"/>
              <a:t>ios::binary </a:t>
            </a:r>
            <a:r>
              <a:rPr lang="en-US" altLang="zh-CN" sz="2400" dirty="0"/>
              <a:t>	</a:t>
            </a:r>
            <a:r>
              <a:rPr lang="zh-CN" altLang="en-US" sz="2400" dirty="0"/>
              <a:t>二进制方式</a:t>
            </a:r>
            <a:endParaRPr lang="en-US" altLang="zh-CN" sz="2400" dirty="0"/>
          </a:p>
          <a:p>
            <a:pPr marL="285750" indent="-285750">
              <a:buFont typeface="Arial" panose="020B0604020202020204" pitchFamily="34" charset="0"/>
              <a:buChar char="•"/>
            </a:pPr>
            <a:r>
              <a:rPr lang="zh-CN" altLang="en-US" sz="2400" dirty="0"/>
              <a:t>实际上就是一个数字，在源码中，</a:t>
            </a:r>
            <a:endParaRPr lang="en-US" altLang="zh-CN" sz="2400" dirty="0"/>
          </a:p>
        </p:txBody>
      </p:sp>
      <p:pic>
        <p:nvPicPr>
          <p:cNvPr id="3" name="图片 2"/>
          <p:cNvPicPr>
            <a:picLocks noChangeAspect="1"/>
          </p:cNvPicPr>
          <p:nvPr/>
        </p:nvPicPr>
        <p:blipFill>
          <a:blip r:embed="rId2"/>
          <a:stretch>
            <a:fillRect/>
          </a:stretch>
        </p:blipFill>
        <p:spPr>
          <a:xfrm>
            <a:off x="291909" y="4085473"/>
            <a:ext cx="11608181" cy="2850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文件打开方式</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11" name="文本框 10"/>
          <p:cNvSpPr txBox="1"/>
          <p:nvPr/>
        </p:nvSpPr>
        <p:spPr>
          <a:xfrm>
            <a:off x="401758" y="1491591"/>
            <a:ext cx="10958686"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a:t>ofstream</a:t>
            </a:r>
            <a:r>
              <a:rPr lang="en-US" altLang="zh-CN" sz="2400" dirty="0"/>
              <a:t>, </a:t>
            </a:r>
            <a:r>
              <a:rPr lang="en-US" altLang="zh-CN" sz="2400" b="1" dirty="0" err="1"/>
              <a:t>ifstream</a:t>
            </a:r>
            <a:r>
              <a:rPr lang="en-US" altLang="zh-CN" sz="2400" dirty="0"/>
              <a:t> </a:t>
            </a:r>
            <a:r>
              <a:rPr lang="zh-CN" altLang="en-US" sz="2400" dirty="0"/>
              <a:t>和 </a:t>
            </a:r>
            <a:r>
              <a:rPr lang="en-US" altLang="zh-CN" sz="2400" b="1" dirty="0"/>
              <a:t>fstream</a:t>
            </a:r>
            <a:r>
              <a:rPr lang="zh-CN" altLang="en-US" sz="2400" dirty="0"/>
              <a:t>所有这些类的成员函数</a:t>
            </a:r>
            <a:r>
              <a:rPr lang="en-US" altLang="zh-CN" sz="2400" b="1" dirty="0"/>
              <a:t>open</a:t>
            </a:r>
            <a:r>
              <a:rPr lang="en-US" altLang="zh-CN" sz="2400" dirty="0"/>
              <a:t> </a:t>
            </a:r>
            <a:r>
              <a:rPr lang="zh-CN" altLang="en-US" sz="2400" dirty="0"/>
              <a:t>都包含了一个默认打开文件的方式，这三个类的默认方式各不相同：</a:t>
            </a:r>
            <a:endParaRPr lang="en-US" altLang="zh-CN" sz="2400" dirty="0"/>
          </a:p>
          <a:p>
            <a:pPr marL="285750" indent="-285750">
              <a:buFont typeface="Arial" panose="020B0604020202020204" pitchFamily="34" charset="0"/>
              <a:buChar char="•"/>
            </a:pPr>
            <a:r>
              <a:rPr lang="zh-CN" altLang="en-US" sz="2400" dirty="0"/>
              <a:t> 类参数的默认方式</a:t>
            </a:r>
            <a:endParaRPr lang="zh-CN" altLang="en-US" sz="2400" dirty="0"/>
          </a:p>
          <a:p>
            <a:pPr marL="285750" indent="-285750">
              <a:buFont typeface="Arial" panose="020B0604020202020204" pitchFamily="34" charset="0"/>
              <a:buChar char="•"/>
            </a:pPr>
            <a:r>
              <a:rPr lang="en-US" altLang="zh-CN" sz="2400" b="1" dirty="0"/>
              <a:t>ofstream</a:t>
            </a:r>
            <a:r>
              <a:rPr lang="en-US" altLang="zh-CN" sz="2400" dirty="0"/>
              <a:t> 	ios::out | ios::</a:t>
            </a:r>
            <a:r>
              <a:rPr lang="en-US" altLang="zh-CN" sz="2400" dirty="0" err="1"/>
              <a:t>trunc</a:t>
            </a:r>
            <a:endParaRPr lang="en-US" altLang="zh-CN" sz="2400" dirty="0"/>
          </a:p>
          <a:p>
            <a:pPr marL="285750" indent="-285750">
              <a:buFont typeface="Arial" panose="020B0604020202020204" pitchFamily="34" charset="0"/>
              <a:buChar char="•"/>
            </a:pPr>
            <a:r>
              <a:rPr lang="en-US" altLang="zh-CN" sz="2400" b="1" dirty="0" err="1"/>
              <a:t>ifstream</a:t>
            </a:r>
            <a:r>
              <a:rPr lang="en-US" altLang="zh-CN" sz="2400" dirty="0"/>
              <a:t> 	ios::in</a:t>
            </a:r>
            <a:endParaRPr lang="en-US" altLang="zh-CN" sz="2400" dirty="0"/>
          </a:p>
          <a:p>
            <a:pPr marL="285750" indent="-285750">
              <a:buFont typeface="Arial" panose="020B0604020202020204" pitchFamily="34" charset="0"/>
              <a:buChar char="•"/>
            </a:pPr>
            <a:r>
              <a:rPr lang="en-US" altLang="zh-CN" sz="2400" b="1" dirty="0"/>
              <a:t>fstream</a:t>
            </a:r>
            <a:r>
              <a:rPr lang="en-US" altLang="zh-CN" sz="2400" dirty="0"/>
              <a:t> 	ios::in | ios::out</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例子</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11" name="文本框 10"/>
          <p:cNvSpPr txBox="1"/>
          <p:nvPr/>
        </p:nvSpPr>
        <p:spPr>
          <a:xfrm>
            <a:off x="401758" y="1491591"/>
            <a:ext cx="10958686" cy="5262979"/>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a:solidFill>
                  <a:srgbClr val="FF0000"/>
                </a:solidFill>
                <a:highlight>
                  <a:srgbClr val="FFFF00"/>
                </a:highlight>
              </a:rPr>
              <a:t>ofstream file ("</a:t>
            </a:r>
            <a:r>
              <a:rPr lang="en-US" altLang="zh-CN" sz="2400" b="1" dirty="0" err="1">
                <a:solidFill>
                  <a:srgbClr val="FF0000"/>
                </a:solidFill>
                <a:highlight>
                  <a:srgbClr val="FFFF00"/>
                </a:highlight>
              </a:rPr>
              <a:t>example.bin</a:t>
            </a:r>
            <a:r>
              <a:rPr lang="en-US" altLang="zh-CN" sz="2400" b="1" dirty="0">
                <a:solidFill>
                  <a:srgbClr val="FF0000"/>
                </a:solidFill>
                <a:highlight>
                  <a:srgbClr val="FFFF00"/>
                </a:highlight>
              </a:rPr>
              <a:t>", ios::out | ios::app | ios::binary);</a:t>
            </a:r>
            <a:endParaRPr lang="en-US" altLang="zh-CN" sz="2400" b="1" dirty="0">
              <a:solidFill>
                <a:srgbClr val="FF0000"/>
              </a:solidFill>
              <a:highlight>
                <a:srgbClr val="FFFF00"/>
              </a:highlight>
            </a:endParaRPr>
          </a:p>
          <a:p>
            <a:pPr marL="285750" indent="-285750">
              <a:buFont typeface="Arial" panose="020B0604020202020204" pitchFamily="34" charset="0"/>
              <a:buChar char="•"/>
            </a:pPr>
            <a:r>
              <a:rPr lang="zh-CN" altLang="en-US" sz="2400" dirty="0"/>
              <a:t>例如：以二进制输入方式打开文件</a:t>
            </a:r>
            <a:r>
              <a:rPr lang="en-US" altLang="zh-CN" sz="2400" dirty="0"/>
              <a:t>c:\config.sys </a:t>
            </a:r>
            <a:endParaRPr lang="en-US" altLang="zh-CN" sz="2400" dirty="0"/>
          </a:p>
          <a:p>
            <a:pPr marL="285750" indent="-285750">
              <a:buFont typeface="Arial" panose="020B0604020202020204" pitchFamily="34" charset="0"/>
              <a:buChar char="•"/>
            </a:pPr>
            <a:r>
              <a:rPr lang="en-US" altLang="zh-CN" sz="2400" b="1" dirty="0">
                <a:solidFill>
                  <a:srgbClr val="FF0000"/>
                </a:solidFill>
                <a:highlight>
                  <a:srgbClr val="FFFF00"/>
                </a:highlight>
              </a:rPr>
              <a:t>fstream file1;</a:t>
            </a:r>
            <a:endParaRPr lang="en-US" altLang="zh-CN" sz="2400" b="1" dirty="0">
              <a:solidFill>
                <a:srgbClr val="FF0000"/>
              </a:solidFill>
              <a:highlight>
                <a:srgbClr val="FFFF00"/>
              </a:highlight>
            </a:endParaRPr>
          </a:p>
          <a:p>
            <a:pPr marL="285750" indent="-285750">
              <a:buFont typeface="Arial" panose="020B0604020202020204" pitchFamily="34" charset="0"/>
              <a:buChar char="•"/>
            </a:pPr>
            <a:r>
              <a:rPr lang="en-US" altLang="zh-CN" sz="2400" b="1" dirty="0">
                <a:solidFill>
                  <a:srgbClr val="FF0000"/>
                </a:solidFill>
                <a:highlight>
                  <a:srgbClr val="FFFF00"/>
                </a:highlight>
              </a:rPr>
              <a:t>file1.open("c:\\config.sys",ios::binary|ios::in,0);</a:t>
            </a:r>
            <a:endParaRPr lang="en-US" altLang="zh-CN" sz="2400" b="1" dirty="0">
              <a:solidFill>
                <a:srgbClr val="FF0000"/>
              </a:solidFill>
              <a:highlight>
                <a:srgbClr val="FFFF00"/>
              </a:highlight>
            </a:endParaRPr>
          </a:p>
          <a:p>
            <a:pPr marL="285750" indent="-285750">
              <a:buFont typeface="Arial" panose="020B0604020202020204" pitchFamily="34" charset="0"/>
              <a:buChar char="•"/>
            </a:pPr>
            <a:endParaRPr lang="en-US" altLang="zh-CN" sz="2400" dirty="0">
              <a:solidFill>
                <a:srgbClr val="FF0000"/>
              </a:solidFill>
            </a:endParaRPr>
          </a:p>
          <a:p>
            <a:pPr marL="285750" indent="-285750">
              <a:buFont typeface="Arial" panose="020B0604020202020204" pitchFamily="34" charset="0"/>
              <a:buChar char="•"/>
            </a:pPr>
            <a:r>
              <a:rPr lang="en-US" altLang="zh-CN" sz="2400" dirty="0"/>
              <a:t>//</a:t>
            </a:r>
            <a:r>
              <a:rPr lang="zh-CN" altLang="en-US" sz="2400" dirty="0"/>
              <a:t>如果</a:t>
            </a:r>
            <a:r>
              <a:rPr lang="en-US" altLang="zh-CN" sz="2400" dirty="0"/>
              <a:t>open</a:t>
            </a:r>
            <a:r>
              <a:rPr lang="zh-CN" altLang="en-US" sz="2400" dirty="0"/>
              <a:t>函数只有文件名一个参数，则是以读</a:t>
            </a:r>
            <a:r>
              <a:rPr lang="en-US" altLang="zh-CN" sz="2400" dirty="0"/>
              <a:t>/</a:t>
            </a:r>
            <a:r>
              <a:rPr lang="zh-CN" altLang="en-US" sz="2400" dirty="0"/>
              <a:t>写普通文件打开，即：</a:t>
            </a:r>
            <a:endParaRPr lang="zh-CN" altLang="en-US" sz="2400" dirty="0"/>
          </a:p>
          <a:p>
            <a:pPr marL="285750" indent="-285750">
              <a:buFont typeface="Arial" panose="020B0604020202020204" pitchFamily="34" charset="0"/>
              <a:buChar char="•"/>
            </a:pPr>
            <a:r>
              <a:rPr lang="en-US" altLang="zh-CN" sz="2400" b="1" dirty="0">
                <a:solidFill>
                  <a:srgbClr val="FF0000"/>
                </a:solidFill>
                <a:highlight>
                  <a:srgbClr val="FFFF00"/>
                </a:highlight>
              </a:rPr>
              <a:t>file1.open("c:\\config.sys");&lt;=&gt;file1.open("c:\\config.sys",ios::in|ios::out,0);</a:t>
            </a:r>
            <a:endParaRPr lang="en-US" altLang="zh-CN" sz="2400" b="1" dirty="0">
              <a:solidFill>
                <a:srgbClr val="FF0000"/>
              </a:solidFill>
              <a:highlight>
                <a:srgbClr val="FFFF00"/>
              </a:highlight>
            </a:endParaRPr>
          </a:p>
          <a:p>
            <a:pPr marL="285750" indent="-285750">
              <a:buFont typeface="Arial" panose="020B0604020202020204" pitchFamily="34" charset="0"/>
              <a:buChar char="•"/>
            </a:pPr>
            <a:endParaRPr lang="en-US" altLang="zh-CN" sz="2400" dirty="0">
              <a:solidFill>
                <a:srgbClr val="FF0000"/>
              </a:solidFill>
            </a:endParaRPr>
          </a:p>
          <a:p>
            <a:pPr marL="285750" indent="-285750">
              <a:buFont typeface="Arial" panose="020B0604020202020204" pitchFamily="34" charset="0"/>
              <a:buChar char="•"/>
            </a:pPr>
            <a:r>
              <a:rPr lang="en-US" altLang="zh-CN" sz="2400" dirty="0"/>
              <a:t>//</a:t>
            </a:r>
            <a:r>
              <a:rPr lang="zh-CN" altLang="en-US" sz="2400" dirty="0"/>
              <a:t>另外，</a:t>
            </a:r>
            <a:r>
              <a:rPr lang="en-US" altLang="zh-CN" sz="2400" dirty="0"/>
              <a:t>fstream</a:t>
            </a:r>
            <a:r>
              <a:rPr lang="zh-CN" altLang="en-US" sz="2400" dirty="0"/>
              <a:t>还有和</a:t>
            </a:r>
            <a:r>
              <a:rPr lang="en-US" altLang="zh-CN" sz="2400" dirty="0"/>
              <a:t>open()</a:t>
            </a:r>
            <a:r>
              <a:rPr lang="zh-CN" altLang="en-US" sz="2400" dirty="0"/>
              <a:t>一样的构造函数，对于上例，在定义的时侯就可以打开文件了：</a:t>
            </a:r>
            <a:endParaRPr lang="zh-CN" altLang="en-US" sz="2400" dirty="0"/>
          </a:p>
          <a:p>
            <a:pPr marL="285750" indent="-285750">
              <a:buFont typeface="Arial" panose="020B0604020202020204" pitchFamily="34" charset="0"/>
              <a:buChar char="•"/>
            </a:pPr>
            <a:r>
              <a:rPr lang="en-US" altLang="zh-CN" sz="2400" b="1" dirty="0">
                <a:solidFill>
                  <a:srgbClr val="FF0000"/>
                </a:solidFill>
                <a:highlight>
                  <a:srgbClr val="FFFF00"/>
                </a:highlight>
              </a:rPr>
              <a:t>fstream file1("c:\\config.sys");</a:t>
            </a:r>
            <a:endParaRPr lang="en-US" altLang="zh-CN" sz="2400" b="1" dirty="0">
              <a:solidFill>
                <a:srgbClr val="FF0000"/>
              </a:solidFill>
              <a:highlight>
                <a:srgbClr val="FFFF00"/>
              </a:highlight>
            </a:endParaRPr>
          </a:p>
          <a:p>
            <a:pPr marL="285750" indent="-285750">
              <a:buFont typeface="Arial" panose="020B0604020202020204" pitchFamily="34" charset="0"/>
              <a:buChar char="•"/>
            </a:pPr>
            <a:r>
              <a:rPr lang="zh-CN" altLang="en-US" sz="2400" dirty="0"/>
              <a:t>通过调用成员函数</a:t>
            </a:r>
            <a:r>
              <a:rPr lang="en-US" altLang="zh-CN" sz="2400" b="1" dirty="0" err="1"/>
              <a:t>is_open</a:t>
            </a:r>
            <a:r>
              <a:rPr lang="en-US" altLang="zh-CN" sz="2400" b="1" dirty="0"/>
              <a:t>()</a:t>
            </a:r>
            <a:r>
              <a:rPr lang="zh-CN" altLang="en-US" sz="2400" dirty="0"/>
              <a:t>来检查一个文件是否已经被顺利的打开，它返回一个布尔</a:t>
            </a:r>
            <a:r>
              <a:rPr lang="en-US" altLang="zh-CN" sz="2400" dirty="0"/>
              <a:t>(bool)</a:t>
            </a:r>
            <a:r>
              <a:rPr lang="zh-CN" altLang="en-US" sz="2400" dirty="0"/>
              <a:t>值，为真（</a:t>
            </a:r>
            <a:r>
              <a:rPr lang="en-US" altLang="zh-CN" sz="2400" dirty="0"/>
              <a:t>true</a:t>
            </a:r>
            <a:r>
              <a:rPr lang="zh-CN" altLang="en-US" sz="2400" dirty="0"/>
              <a:t>）代表文件已经被顺利打开，假</a:t>
            </a:r>
            <a:r>
              <a:rPr lang="en-US" altLang="zh-CN" sz="2400" dirty="0"/>
              <a:t>( false )</a:t>
            </a:r>
            <a:r>
              <a:rPr lang="zh-CN" altLang="en-US" sz="2400" dirty="0"/>
              <a:t>则相反。</a:t>
            </a:r>
            <a:endParaRPr lang="en-US" altLang="zh-CN" sz="2400" dirty="0"/>
          </a:p>
          <a:p>
            <a:pPr marL="285750" indent="-285750">
              <a:buFont typeface="Arial" panose="020B0604020202020204" pitchFamily="34" charset="0"/>
              <a:buChar char="•"/>
            </a:pPr>
            <a:endParaRPr lang="en-US" altLang="zh-CN" sz="2400" b="1" dirty="0">
              <a:solidFill>
                <a:srgbClr val="FF0000"/>
              </a:solidFill>
              <a:highlight>
                <a:srgbClr val="FFFF00"/>
              </a:highligh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例子</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11" name="文本框 10"/>
          <p:cNvSpPr txBox="1"/>
          <p:nvPr/>
        </p:nvSpPr>
        <p:spPr>
          <a:xfrm>
            <a:off x="401758" y="1491591"/>
            <a:ext cx="10958686" cy="3046988"/>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a:t>fstream</a:t>
            </a:r>
            <a:r>
              <a:rPr lang="zh-CN" altLang="en-US" sz="2400" dirty="0"/>
              <a:t>类的</a:t>
            </a:r>
            <a:r>
              <a:rPr lang="en-US" altLang="zh-CN" sz="2400" b="1" dirty="0"/>
              <a:t>open</a:t>
            </a:r>
            <a:r>
              <a:rPr lang="zh-CN" altLang="en-US" sz="2400" dirty="0"/>
              <a:t>成员函数有第三个参数</a:t>
            </a:r>
            <a:r>
              <a:rPr lang="en-US" altLang="zh-CN" sz="2400" dirty="0"/>
              <a:t>access</a:t>
            </a:r>
            <a:r>
              <a:rPr lang="zh-CN" altLang="en-US" sz="2400" dirty="0"/>
              <a:t>，用于标识打开文件的属性取值。</a:t>
            </a:r>
            <a:endParaRPr lang="en-US" altLang="zh-CN" sz="2400" dirty="0"/>
          </a:p>
          <a:p>
            <a:pPr marL="285750" indent="-285750">
              <a:buFont typeface="Arial" panose="020B0604020202020204" pitchFamily="34" charset="0"/>
              <a:buChar char="•"/>
            </a:pPr>
            <a:r>
              <a:rPr lang="en-US" altLang="zh-CN" sz="2400" dirty="0"/>
              <a:t>0</a:t>
            </a:r>
            <a:r>
              <a:rPr lang="zh-CN" altLang="en-US" sz="2400" dirty="0"/>
              <a:t>：普通文件，打开访问</a:t>
            </a:r>
            <a:endParaRPr lang="zh-CN" altLang="en-US" sz="2400" dirty="0"/>
          </a:p>
          <a:p>
            <a:pPr marL="285750" indent="-285750">
              <a:buFont typeface="Arial" panose="020B0604020202020204" pitchFamily="34" charset="0"/>
              <a:buChar char="•"/>
            </a:pPr>
            <a:r>
              <a:rPr lang="en-US" altLang="zh-CN" sz="2400" dirty="0"/>
              <a:t>1</a:t>
            </a:r>
            <a:r>
              <a:rPr lang="zh-CN" altLang="en-US" sz="2400" dirty="0"/>
              <a:t>：只读文件</a:t>
            </a:r>
            <a:endParaRPr lang="zh-CN" altLang="en-US" sz="2400" dirty="0"/>
          </a:p>
          <a:p>
            <a:pPr marL="285750" indent="-285750">
              <a:buFont typeface="Arial" panose="020B0604020202020204" pitchFamily="34" charset="0"/>
              <a:buChar char="•"/>
            </a:pPr>
            <a:r>
              <a:rPr lang="en-US" altLang="zh-CN" sz="2400" dirty="0"/>
              <a:t>2</a:t>
            </a:r>
            <a:r>
              <a:rPr lang="zh-CN" altLang="en-US" sz="2400" dirty="0"/>
              <a:t>：隐含文件</a:t>
            </a:r>
            <a:endParaRPr lang="zh-CN" altLang="en-US" sz="2400" dirty="0"/>
          </a:p>
          <a:p>
            <a:pPr marL="285750" indent="-285750">
              <a:buFont typeface="Arial" panose="020B0604020202020204" pitchFamily="34" charset="0"/>
              <a:buChar char="•"/>
            </a:pPr>
            <a:r>
              <a:rPr lang="en-US" altLang="zh-CN" sz="2400" dirty="0"/>
              <a:t>4</a:t>
            </a:r>
            <a:r>
              <a:rPr lang="zh-CN" altLang="en-US" sz="2400" dirty="0"/>
              <a:t>：系统文件</a:t>
            </a:r>
            <a:endParaRPr lang="en-US" altLang="zh-CN" sz="2400" dirty="0"/>
          </a:p>
          <a:p>
            <a:pPr marL="285750" indent="-285750">
              <a:buFont typeface="Arial" panose="020B0604020202020204" pitchFamily="34" charset="0"/>
              <a:buChar char="•"/>
            </a:pPr>
            <a:r>
              <a:rPr lang="zh-CN" altLang="en-US" sz="2400" dirty="0"/>
              <a:t>可以通过</a:t>
            </a:r>
            <a:r>
              <a:rPr lang="en-US" altLang="zh-CN" sz="2400" dirty="0"/>
              <a:t>+</a:t>
            </a:r>
            <a:r>
              <a:rPr lang="zh-CN" altLang="en-US" sz="2400" dirty="0"/>
              <a:t>或者</a:t>
            </a:r>
            <a:r>
              <a:rPr lang="en-US" altLang="zh-CN" sz="2400" dirty="0"/>
              <a:t>|</a:t>
            </a:r>
            <a:r>
              <a:rPr lang="zh-CN" altLang="en-US" sz="2400" dirty="0"/>
              <a:t>运算进行组合。</a:t>
            </a:r>
            <a:endParaRPr lang="en-US" altLang="zh-CN" sz="2400" dirty="0"/>
          </a:p>
          <a:p>
            <a:pPr marL="285750" indent="-285750">
              <a:buFont typeface="Arial" panose="020B0604020202020204" pitchFamily="34" charset="0"/>
              <a:buChar char="•"/>
            </a:pPr>
            <a:r>
              <a:rPr lang="zh-CN" altLang="en-US" sz="2400" dirty="0"/>
              <a:t>感兴趣的可以上网搜寻相关资料</a:t>
            </a:r>
            <a:endParaRPr lang="en-US" altLang="zh-CN" sz="2400" dirty="0"/>
          </a:p>
        </p:txBody>
      </p:sp>
      <p:sp>
        <p:nvSpPr>
          <p:cNvPr id="8" name="文本框 7"/>
          <p:cNvSpPr txBox="1"/>
          <p:nvPr/>
        </p:nvSpPr>
        <p:spPr>
          <a:xfrm>
            <a:off x="3019287" y="2938226"/>
            <a:ext cx="8885165" cy="461665"/>
          </a:xfrm>
          <a:prstGeom prst="rect">
            <a:avLst/>
          </a:prstGeom>
          <a:noFill/>
        </p:spPr>
        <p:txBody>
          <a:bodyPr wrap="square">
            <a:spAutoFit/>
          </a:bodyPr>
          <a:lstStyle/>
          <a:p>
            <a:r>
              <a:rPr lang="en-US" altLang="zh-CN" sz="2400" b="0" i="0" dirty="0">
                <a:solidFill>
                  <a:srgbClr val="FF0000"/>
                </a:solidFill>
                <a:effectLst/>
                <a:highlight>
                  <a:srgbClr val="FFFF00"/>
                </a:highlight>
                <a:latin typeface="微软雅黑" panose="020B0503020204020204" pitchFamily="34" charset="-122"/>
                <a:ea typeface="微软雅黑" panose="020B0503020204020204" pitchFamily="34" charset="-122"/>
              </a:rPr>
              <a:t>void open(const char* </a:t>
            </a:r>
            <a:r>
              <a:rPr lang="en-US" altLang="zh-CN" sz="2400" b="0" i="0" dirty="0" err="1">
                <a:solidFill>
                  <a:srgbClr val="FF0000"/>
                </a:solidFill>
                <a:effectLst/>
                <a:highlight>
                  <a:srgbClr val="FFFF00"/>
                </a:highlight>
                <a:latin typeface="微软雅黑" panose="020B0503020204020204" pitchFamily="34" charset="-122"/>
                <a:ea typeface="微软雅黑" panose="020B0503020204020204" pitchFamily="34" charset="-122"/>
              </a:rPr>
              <a:t>filename,int</a:t>
            </a:r>
            <a:r>
              <a:rPr lang="en-US" altLang="zh-CN" sz="2400" b="0" i="0" dirty="0">
                <a:solidFill>
                  <a:srgbClr val="FF0000"/>
                </a:solidFill>
                <a:effectLst/>
                <a:highlight>
                  <a:srgbClr val="FFFF00"/>
                </a:highlight>
                <a:latin typeface="微软雅黑" panose="020B0503020204020204" pitchFamily="34" charset="-122"/>
                <a:ea typeface="微软雅黑" panose="020B0503020204020204" pitchFamily="34" charset="-122"/>
              </a:rPr>
              <a:t> </a:t>
            </a:r>
            <a:r>
              <a:rPr lang="en-US" altLang="zh-CN" sz="2400" b="0" i="0" dirty="0" err="1">
                <a:solidFill>
                  <a:srgbClr val="FF0000"/>
                </a:solidFill>
                <a:effectLst/>
                <a:highlight>
                  <a:srgbClr val="FFFF00"/>
                </a:highlight>
                <a:latin typeface="微软雅黑" panose="020B0503020204020204" pitchFamily="34" charset="-122"/>
                <a:ea typeface="微软雅黑" panose="020B0503020204020204" pitchFamily="34" charset="-122"/>
              </a:rPr>
              <a:t>mode,int</a:t>
            </a:r>
            <a:r>
              <a:rPr lang="en-US" altLang="zh-CN" sz="2400" b="0" i="0" dirty="0">
                <a:solidFill>
                  <a:srgbClr val="FF0000"/>
                </a:solidFill>
                <a:effectLst/>
                <a:highlight>
                  <a:srgbClr val="FFFF00"/>
                </a:highlight>
                <a:latin typeface="微软雅黑" panose="020B0503020204020204" pitchFamily="34" charset="-122"/>
                <a:ea typeface="微软雅黑" panose="020B0503020204020204" pitchFamily="34" charset="-122"/>
              </a:rPr>
              <a:t> access);</a:t>
            </a:r>
            <a:endParaRPr lang="en-US" altLang="zh-CN" sz="2400" b="0" i="0" dirty="0">
              <a:solidFill>
                <a:srgbClr val="FF0000"/>
              </a:solidFill>
              <a:effectLst/>
              <a:highlight>
                <a:srgbClr val="FFFF00"/>
              </a:highligh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文件</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11" name="文本框 10"/>
          <p:cNvSpPr txBox="1"/>
          <p:nvPr/>
        </p:nvSpPr>
        <p:spPr>
          <a:xfrm>
            <a:off x="401758" y="1491591"/>
            <a:ext cx="10958686" cy="2677656"/>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所以，在实际应用中，根据需要的不同，选择不同的类来定义：</a:t>
            </a:r>
            <a:endParaRPr lang="en-US" altLang="zh-CN" sz="2400" dirty="0"/>
          </a:p>
          <a:p>
            <a:pPr marL="285750" indent="-285750">
              <a:buFont typeface="Arial" panose="020B0604020202020204" pitchFamily="34" charset="0"/>
              <a:buChar char="•"/>
            </a:pPr>
            <a:r>
              <a:rPr lang="zh-CN" altLang="en-US" sz="2400" dirty="0"/>
              <a:t>如果想以输入方式打开，就用</a:t>
            </a:r>
            <a:r>
              <a:rPr lang="en-US" altLang="zh-CN" sz="2400" b="1" dirty="0" err="1"/>
              <a:t>ifstream</a:t>
            </a:r>
            <a:r>
              <a:rPr lang="zh-CN" altLang="en-US" sz="2400" dirty="0"/>
              <a:t>来定义；</a:t>
            </a:r>
            <a:endParaRPr lang="en-US" altLang="zh-CN" sz="2400" dirty="0"/>
          </a:p>
          <a:p>
            <a:pPr marL="285750" indent="-285750">
              <a:buFont typeface="Arial" panose="020B0604020202020204" pitchFamily="34" charset="0"/>
              <a:buChar char="•"/>
            </a:pPr>
            <a:r>
              <a:rPr lang="zh-CN" altLang="en-US" sz="2400" dirty="0"/>
              <a:t>如果想以输出方式打开，就用</a:t>
            </a:r>
            <a:r>
              <a:rPr lang="en-US" altLang="zh-CN" sz="2400" b="1" dirty="0"/>
              <a:t>ofstream</a:t>
            </a:r>
            <a:r>
              <a:rPr lang="zh-CN" altLang="en-US" sz="2400" dirty="0"/>
              <a:t>来定义；</a:t>
            </a:r>
            <a:endParaRPr lang="en-US" altLang="zh-CN" sz="2400" dirty="0"/>
          </a:p>
          <a:p>
            <a:pPr marL="285750" indent="-285750">
              <a:buFont typeface="Arial" panose="020B0604020202020204" pitchFamily="34" charset="0"/>
              <a:buChar char="•"/>
            </a:pPr>
            <a:r>
              <a:rPr lang="zh-CN" altLang="en-US" sz="2400" dirty="0"/>
              <a:t>如果想以输入</a:t>
            </a:r>
            <a:r>
              <a:rPr lang="en-US" altLang="zh-CN" sz="2400" dirty="0"/>
              <a:t>/</a:t>
            </a:r>
            <a:r>
              <a:rPr lang="zh-CN" altLang="en-US" sz="2400" dirty="0"/>
              <a:t>输出方式来打开，就用</a:t>
            </a:r>
            <a:r>
              <a:rPr lang="en-US" altLang="zh-CN" sz="2400" b="1" dirty="0"/>
              <a:t>fstream</a:t>
            </a:r>
            <a:r>
              <a:rPr lang="zh-CN" altLang="en-US" sz="2400" dirty="0"/>
              <a:t>来定义。</a:t>
            </a:r>
            <a:endParaRPr lang="en-US" altLang="zh-CN" sz="2400" dirty="0"/>
          </a:p>
          <a:p>
            <a:pPr marL="285750" indent="-285750">
              <a:buFont typeface="Arial" panose="020B0604020202020204" pitchFamily="34" charset="0"/>
              <a:buChar char="•"/>
            </a:pPr>
            <a:r>
              <a:rPr lang="zh-CN" altLang="en-US" sz="2400" dirty="0"/>
              <a:t>很多程序中，可能会碰到</a:t>
            </a:r>
            <a:r>
              <a:rPr lang="en-US" altLang="zh-CN" sz="2400" b="1" dirty="0"/>
              <a:t>ofstream out(“Hello.txt”), </a:t>
            </a:r>
            <a:r>
              <a:rPr lang="en-US" altLang="zh-CN" sz="2400" b="1" dirty="0" err="1"/>
              <a:t>ifstream</a:t>
            </a:r>
            <a:r>
              <a:rPr lang="en-US" altLang="zh-CN" sz="2400" b="1" dirty="0"/>
              <a:t> in(“...”),fstream </a:t>
            </a:r>
            <a:r>
              <a:rPr lang="en-US" altLang="zh-CN" sz="2400" b="1" dirty="0" err="1"/>
              <a:t>foi</a:t>
            </a:r>
            <a:r>
              <a:rPr lang="en-US" altLang="zh-CN" sz="2400" b="1" dirty="0"/>
              <a:t>(“...”)</a:t>
            </a:r>
            <a:r>
              <a:rPr lang="zh-CN" altLang="en-US" sz="2400" dirty="0"/>
              <a:t>这样的的使用，并没有显式的去调用</a:t>
            </a:r>
            <a:r>
              <a:rPr lang="en-US" altLang="zh-CN" sz="2400" b="1" dirty="0"/>
              <a:t>open()</a:t>
            </a:r>
            <a:r>
              <a:rPr lang="zh-CN" altLang="en-US" sz="2400" dirty="0"/>
              <a:t>函数就进行文件的操作，直接调用了其默认的打开方式，</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ios::binary </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11" name="文本框 10"/>
          <p:cNvSpPr txBox="1"/>
          <p:nvPr/>
        </p:nvSpPr>
        <p:spPr>
          <a:xfrm>
            <a:off x="401758" y="1491591"/>
            <a:ext cx="10958686"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C</a:t>
            </a:r>
            <a:r>
              <a:rPr lang="zh-CN" altLang="en-US" sz="2400" dirty="0"/>
              <a:t>语言中，</a:t>
            </a:r>
            <a:r>
              <a:rPr lang="en-US" altLang="zh-CN" sz="2400" dirty="0"/>
              <a:t>”</a:t>
            </a:r>
            <a:r>
              <a:rPr lang="en-US" altLang="zh-CN" sz="2400" dirty="0" err="1"/>
              <a:t>wb</a:t>
            </a:r>
            <a:r>
              <a:rPr lang="en-US" altLang="zh-CN" sz="2400" dirty="0"/>
              <a:t>”</a:t>
            </a:r>
            <a:r>
              <a:rPr lang="zh-CN" altLang="en-US" sz="2400" dirty="0"/>
              <a:t>或者</a:t>
            </a:r>
            <a:r>
              <a:rPr lang="en-US" altLang="zh-CN" sz="2400" dirty="0"/>
              <a:t>”</a:t>
            </a:r>
            <a:r>
              <a:rPr lang="en-US" altLang="zh-CN" sz="2400" dirty="0" err="1"/>
              <a:t>rb</a:t>
            </a:r>
            <a:r>
              <a:rPr lang="en-US" altLang="zh-CN" sz="2400" dirty="0"/>
              <a:t>”</a:t>
            </a:r>
            <a:r>
              <a:rPr lang="zh-CN" altLang="en-US" sz="2400" dirty="0"/>
              <a:t>是以二进制形式打开文件，并通过</a:t>
            </a:r>
            <a:r>
              <a:rPr lang="en-US" altLang="zh-CN" sz="2400" b="1" dirty="0" err="1"/>
              <a:t>fread</a:t>
            </a:r>
            <a:r>
              <a:rPr lang="en-US" altLang="zh-CN" sz="2400" b="1" dirty="0"/>
              <a:t>()</a:t>
            </a:r>
            <a:r>
              <a:rPr lang="zh-CN" altLang="en-US" sz="2400" dirty="0"/>
              <a:t>和</a:t>
            </a:r>
            <a:r>
              <a:rPr lang="en-US" altLang="zh-CN" sz="2400" b="1" dirty="0" err="1"/>
              <a:t>fwrite</a:t>
            </a:r>
            <a:r>
              <a:rPr lang="en-US" altLang="zh-CN" sz="2400" b="1" dirty="0"/>
              <a:t>()</a:t>
            </a:r>
            <a:r>
              <a:rPr lang="zh-CN" altLang="en-US" sz="2400" dirty="0"/>
              <a:t>函数进行二进制形式的读入和输出</a:t>
            </a:r>
            <a:endParaRPr lang="en-US" altLang="zh-CN" sz="2400" dirty="0"/>
          </a:p>
          <a:p>
            <a:pPr marL="285750" indent="-285750">
              <a:buFont typeface="Arial" panose="020B0604020202020204" pitchFamily="34" charset="0"/>
              <a:buChar char="•"/>
            </a:pPr>
            <a:r>
              <a:rPr lang="zh-CN" altLang="en-US" sz="2400" dirty="0"/>
              <a:t>二进制形式即将数据在内存中的样子储存在文件中，一般形式会转换成相应的</a:t>
            </a:r>
            <a:r>
              <a:rPr lang="en-US" altLang="zh-CN" sz="2400" dirty="0"/>
              <a:t>ASCII</a:t>
            </a:r>
            <a:r>
              <a:rPr lang="zh-CN" altLang="en-US" sz="2400" dirty="0"/>
              <a:t>码储存</a:t>
            </a:r>
            <a:endParaRPr lang="en-US" altLang="zh-CN" sz="2400" dirty="0"/>
          </a:p>
          <a:p>
            <a:pPr marL="285750" indent="-285750">
              <a:buFont typeface="Arial" panose="020B0604020202020204" pitchFamily="34" charset="0"/>
              <a:buChar char="•"/>
            </a:pPr>
            <a:r>
              <a:rPr lang="zh-CN" altLang="en-US" sz="2400" dirty="0"/>
              <a:t>与之相对的，</a:t>
            </a:r>
            <a:r>
              <a:rPr lang="en-US" altLang="zh-CN" sz="2400" dirty="0"/>
              <a:t>C++</a:t>
            </a:r>
            <a:r>
              <a:rPr lang="zh-CN" altLang="en-US" sz="2400" dirty="0"/>
              <a:t>中用类成员函数</a:t>
            </a:r>
            <a:r>
              <a:rPr lang="en-US" altLang="zh-CN" sz="2400" dirty="0"/>
              <a:t>read()</a:t>
            </a:r>
            <a:r>
              <a:rPr lang="zh-CN" altLang="en-US" sz="2400" dirty="0"/>
              <a:t>和</a:t>
            </a:r>
            <a:r>
              <a:rPr lang="en-US" altLang="zh-CN" sz="2400" dirty="0"/>
              <a:t>write()</a:t>
            </a:r>
            <a:r>
              <a:rPr lang="zh-CN" altLang="en-US" sz="2400" dirty="0"/>
              <a:t>进行读写</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ios::binary </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Text Box 5"/>
          <p:cNvSpPr txBox="1">
            <a:spLocks noChangeArrowheads="1"/>
          </p:cNvSpPr>
          <p:nvPr/>
        </p:nvSpPr>
        <p:spPr bwMode="auto">
          <a:xfrm>
            <a:off x="2104845" y="1473873"/>
            <a:ext cx="8490130" cy="5847755"/>
          </a:xfrm>
          <a:prstGeom prst="rect">
            <a:avLst/>
          </a:prstGeom>
          <a:noFill/>
          <a:ln w="952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dirty="0">
                <a:latin typeface="Times New Roman" panose="02020603050405020304" pitchFamily="18" charset="0"/>
              </a:rPr>
              <a:t>#include &lt;fstream&gt;                          		 //FileIOBinary.cpp</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#include &lt;iostream&gt;</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using namespace std;</a:t>
            </a:r>
            <a:endParaRPr lang="en-US" altLang="zh-CN" sz="2200" dirty="0">
              <a:latin typeface="Times New Roman" panose="02020603050405020304" pitchFamily="18" charset="0"/>
            </a:endParaRPr>
          </a:p>
          <a:p>
            <a:pPr eaLnBrk="1" hangingPunct="1">
              <a:spcBef>
                <a:spcPct val="0"/>
              </a:spcBef>
              <a:buClrTx/>
              <a:buSzTx/>
              <a:buFontTx/>
              <a:buNone/>
            </a:pP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int main(  )</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        int a[10]={10,20,30,40,50,60,70,80,90,100};</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        int b[10],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ifstream</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inFile</a:t>
            </a:r>
            <a:r>
              <a:rPr lang="en-US" altLang="zh-CN" sz="2200" dirty="0">
                <a:latin typeface="Times New Roman" panose="02020603050405020304" pitchFamily="18" charset="0"/>
              </a:rPr>
              <a:t>;                                                        //①</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        ofstream </a:t>
            </a:r>
            <a:r>
              <a:rPr lang="en-US" altLang="zh-CN" sz="2200" dirty="0" err="1">
                <a:latin typeface="Times New Roman" panose="02020603050405020304" pitchFamily="18" charset="0"/>
              </a:rPr>
              <a:t>outFile</a:t>
            </a:r>
            <a:r>
              <a:rPr lang="en-US" altLang="zh-CN" sz="2200" dirty="0">
                <a:latin typeface="Times New Roman" panose="02020603050405020304" pitchFamily="18" charset="0"/>
              </a:rPr>
              <a:t>;                                                    //①               </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      </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outFile.open</a:t>
            </a:r>
            <a:r>
              <a:rPr lang="en-US" altLang="zh-CN" sz="2200" dirty="0">
                <a:latin typeface="Times New Roman" panose="02020603050405020304" pitchFamily="18" charset="0"/>
              </a:rPr>
              <a:t>( "1.dat", </a:t>
            </a:r>
            <a:r>
              <a:rPr lang="en-US" altLang="zh-CN" sz="2200" dirty="0">
                <a:solidFill>
                  <a:srgbClr val="FF0000"/>
                </a:solidFill>
                <a:latin typeface="Times New Roman" panose="02020603050405020304" pitchFamily="18" charset="0"/>
              </a:rPr>
              <a:t>ios::binary</a:t>
            </a:r>
            <a:r>
              <a:rPr lang="en-US" altLang="zh-CN" sz="2200" dirty="0">
                <a:latin typeface="Times New Roman" panose="02020603050405020304" pitchFamily="18" charset="0"/>
              </a:rPr>
              <a:t> );               //②</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        for(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0;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&lt; 10; </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      {</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outFile.write</a:t>
            </a:r>
            <a:r>
              <a:rPr lang="en-US" altLang="zh-CN" sz="2200" dirty="0">
                <a:latin typeface="Times New Roman" panose="02020603050405020304" pitchFamily="18" charset="0"/>
              </a:rPr>
              <a:t>( (char*)&amp;a[</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a:t>
            </a:r>
            <a:r>
              <a:rPr lang="en-US" altLang="zh-CN" sz="2200" dirty="0" err="1">
                <a:latin typeface="Times New Roman" panose="02020603050405020304" pitchFamily="18" charset="0"/>
              </a:rPr>
              <a:t>sizeof</a:t>
            </a:r>
            <a:r>
              <a:rPr lang="en-US" altLang="zh-CN" sz="2200" dirty="0">
                <a:latin typeface="Times New Roman" panose="02020603050405020304" pitchFamily="18" charset="0"/>
              </a:rPr>
              <a:t>( a[</a:t>
            </a:r>
            <a:r>
              <a:rPr lang="en-US" altLang="zh-CN" sz="2200" dirty="0" err="1">
                <a:latin typeface="Times New Roman" panose="02020603050405020304" pitchFamily="18" charset="0"/>
              </a:rPr>
              <a:t>i</a:t>
            </a:r>
            <a:r>
              <a:rPr lang="en-US" altLang="zh-CN" sz="2200" dirty="0">
                <a:latin typeface="Times New Roman" panose="02020603050405020304" pitchFamily="18" charset="0"/>
              </a:rPr>
              <a:t>] ) );      //③</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       }                              </a:t>
            </a:r>
            <a:endParaRPr lang="en-US" altLang="zh-CN" sz="2200" dirty="0">
              <a:latin typeface="Times New Roman" panose="02020603050405020304" pitchFamily="18" charset="0"/>
            </a:endParaRPr>
          </a:p>
          <a:p>
            <a:pPr eaLnBrk="1" hangingPunct="1">
              <a:spcBef>
                <a:spcPct val="0"/>
              </a:spcBef>
              <a:buClrTx/>
              <a:buSzTx/>
              <a:buFontTx/>
              <a:buNone/>
            </a:pPr>
            <a:r>
              <a:rPr lang="en-US" altLang="zh-CN" sz="2200" dirty="0">
                <a:latin typeface="Times New Roman" panose="02020603050405020304" pitchFamily="18" charset="0"/>
              </a:rPr>
              <a:t>        </a:t>
            </a:r>
            <a:r>
              <a:rPr lang="en-US" altLang="zh-CN" sz="2200" dirty="0" err="1">
                <a:latin typeface="Times New Roman" panose="02020603050405020304" pitchFamily="18" charset="0"/>
              </a:rPr>
              <a:t>outFile.close</a:t>
            </a:r>
            <a:r>
              <a:rPr lang="en-US" altLang="zh-CN" sz="2200" dirty="0">
                <a:latin typeface="Times New Roman" panose="02020603050405020304" pitchFamily="18" charset="0"/>
              </a:rPr>
              <a:t>();                                                        //④</a:t>
            </a:r>
            <a:endParaRPr lang="en-US" altLang="zh-CN" sz="22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ios::binary </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Text Box 3"/>
          <p:cNvSpPr txBox="1">
            <a:spLocks noChangeArrowheads="1"/>
          </p:cNvSpPr>
          <p:nvPr/>
        </p:nvSpPr>
        <p:spPr bwMode="auto">
          <a:xfrm>
            <a:off x="2063750" y="1557339"/>
            <a:ext cx="8135938" cy="4791075"/>
          </a:xfrm>
          <a:prstGeom prst="rect">
            <a:avLst/>
          </a:prstGeom>
          <a:noFill/>
          <a:ln w="952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dirty="0"/>
              <a:t>       </a:t>
            </a:r>
            <a:r>
              <a:rPr lang="en-US" altLang="zh-CN" sz="2200" dirty="0" err="1"/>
              <a:t>inFile.open</a:t>
            </a:r>
            <a:r>
              <a:rPr lang="en-US" altLang="zh-CN" sz="2200" dirty="0"/>
              <a:t>(  "1.dat", ios::binary );             //②</a:t>
            </a:r>
            <a:endParaRPr lang="en-US" altLang="zh-CN" sz="2200" dirty="0"/>
          </a:p>
          <a:p>
            <a:pPr eaLnBrk="1" hangingPunct="1">
              <a:spcBef>
                <a:spcPct val="0"/>
              </a:spcBef>
              <a:buClrTx/>
              <a:buSzTx/>
              <a:buFontTx/>
              <a:buNone/>
            </a:pPr>
            <a:r>
              <a:rPr lang="en-US" altLang="zh-CN" sz="2200" dirty="0"/>
              <a:t>       for( </a:t>
            </a:r>
            <a:r>
              <a:rPr lang="en-US" altLang="zh-CN" sz="2200" dirty="0" err="1"/>
              <a:t>i</a:t>
            </a:r>
            <a:r>
              <a:rPr lang="en-US" altLang="zh-CN" sz="2200" dirty="0"/>
              <a:t> = 0; </a:t>
            </a:r>
            <a:r>
              <a:rPr lang="en-US" altLang="zh-CN" sz="2200" dirty="0" err="1"/>
              <a:t>i</a:t>
            </a:r>
            <a:r>
              <a:rPr lang="en-US" altLang="zh-CN" sz="2200" dirty="0"/>
              <a:t> &lt; 10; </a:t>
            </a:r>
            <a:r>
              <a:rPr lang="en-US" altLang="zh-CN" sz="2200" dirty="0" err="1"/>
              <a:t>i</a:t>
            </a:r>
            <a:r>
              <a:rPr lang="en-US" altLang="zh-CN" sz="2200" dirty="0"/>
              <a:t>++ )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a:t>
            </a:r>
            <a:r>
              <a:rPr lang="en-US" altLang="zh-CN" sz="2200" dirty="0" err="1"/>
              <a:t>inFile.read</a:t>
            </a:r>
            <a:r>
              <a:rPr lang="en-US" altLang="zh-CN" sz="2200" dirty="0"/>
              <a:t>(  (char*)&amp;b[</a:t>
            </a:r>
            <a:r>
              <a:rPr lang="en-US" altLang="zh-CN" sz="2200" dirty="0" err="1"/>
              <a:t>i</a:t>
            </a:r>
            <a:r>
              <a:rPr lang="en-US" altLang="zh-CN" sz="2200" dirty="0"/>
              <a:t>], </a:t>
            </a:r>
            <a:r>
              <a:rPr lang="en-US" altLang="zh-CN" sz="2200" dirty="0" err="1"/>
              <a:t>sizeof</a:t>
            </a:r>
            <a:r>
              <a:rPr lang="en-US" altLang="zh-CN" sz="2200" dirty="0"/>
              <a:t>( &amp;b[</a:t>
            </a:r>
            <a:r>
              <a:rPr lang="en-US" altLang="zh-CN" sz="2200" dirty="0" err="1"/>
              <a:t>i</a:t>
            </a:r>
            <a:r>
              <a:rPr lang="en-US" altLang="zh-CN" sz="2200" dirty="0"/>
              <a:t>] ) ); //⑤</a:t>
            </a:r>
            <a:endParaRPr lang="en-US" altLang="zh-CN" sz="2200" dirty="0"/>
          </a:p>
          <a:p>
            <a:pPr eaLnBrk="1" hangingPunct="1">
              <a:spcBef>
                <a:spcPct val="0"/>
              </a:spcBef>
              <a:buClrTx/>
              <a:buSzTx/>
              <a:buFontTx/>
              <a:buNone/>
            </a:pPr>
            <a:r>
              <a:rPr lang="en-US" altLang="zh-CN" sz="2200" dirty="0"/>
              <a:t>       }   </a:t>
            </a:r>
            <a:endParaRPr lang="en-US" altLang="zh-CN" sz="2200" dirty="0"/>
          </a:p>
          <a:p>
            <a:pPr eaLnBrk="1" hangingPunct="1">
              <a:spcBef>
                <a:spcPct val="0"/>
              </a:spcBef>
              <a:buClrTx/>
              <a:buSzTx/>
              <a:buFontTx/>
              <a:buNone/>
            </a:pPr>
            <a:r>
              <a:rPr lang="en-US" altLang="zh-CN" sz="2200" dirty="0"/>
              <a:t>      </a:t>
            </a:r>
            <a:r>
              <a:rPr lang="en-US" altLang="zh-CN" sz="2200" dirty="0" err="1"/>
              <a:t>inFile.close</a:t>
            </a:r>
            <a:r>
              <a:rPr lang="en-US" altLang="zh-CN" sz="2200" dirty="0"/>
              <a:t>();                                                        //④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for ( </a:t>
            </a:r>
            <a:r>
              <a:rPr lang="en-US" altLang="zh-CN" sz="2200" dirty="0" err="1"/>
              <a:t>i</a:t>
            </a:r>
            <a:r>
              <a:rPr lang="en-US" altLang="zh-CN" sz="2200" dirty="0"/>
              <a:t> = 0; </a:t>
            </a:r>
            <a:r>
              <a:rPr lang="en-US" altLang="zh-CN" sz="2200" dirty="0" err="1"/>
              <a:t>i</a:t>
            </a:r>
            <a:r>
              <a:rPr lang="en-US" altLang="zh-CN" sz="2200" dirty="0"/>
              <a:t> &lt; 10; </a:t>
            </a:r>
            <a:r>
              <a:rPr lang="en-US" altLang="zh-CN" sz="2200" dirty="0" err="1"/>
              <a:t>i</a:t>
            </a:r>
            <a:r>
              <a:rPr lang="en-US" altLang="zh-CN" sz="2200" dirty="0"/>
              <a:t>++)</a:t>
            </a:r>
            <a:endParaRPr lang="en-US" altLang="zh-CN" sz="2200" dirty="0"/>
          </a:p>
          <a:p>
            <a:pPr eaLnBrk="1" hangingPunct="1">
              <a:spcBef>
                <a:spcPct val="0"/>
              </a:spcBef>
              <a:buClrTx/>
              <a:buSzTx/>
              <a:buFontTx/>
              <a:buNone/>
            </a:pPr>
            <a:r>
              <a:rPr lang="en-US" altLang="zh-CN" sz="2200" dirty="0"/>
              <a:t>	cout &lt;&lt; b[</a:t>
            </a:r>
            <a:r>
              <a:rPr lang="en-US" altLang="zh-CN" sz="2200" dirty="0" err="1"/>
              <a:t>i</a:t>
            </a:r>
            <a:r>
              <a:rPr lang="en-US" altLang="zh-CN" sz="2200" dirty="0"/>
              <a:t>] &lt;&lt; "  "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cout &lt;&lt; </a:t>
            </a:r>
            <a:r>
              <a:rPr lang="en-US" altLang="zh-CN" sz="2200" dirty="0" err="1"/>
              <a:t>endl</a:t>
            </a:r>
            <a:r>
              <a:rPr lang="en-US" altLang="zh-CN" sz="2200" dirty="0"/>
              <a:t> &lt;&lt; </a:t>
            </a:r>
            <a:r>
              <a:rPr lang="en-US" altLang="zh-CN" sz="2200" dirty="0" err="1"/>
              <a:t>endl</a:t>
            </a:r>
            <a:r>
              <a:rPr lang="en-US" altLang="zh-CN" sz="2200" dirty="0"/>
              <a:t>;</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return 0;</a:t>
            </a:r>
            <a:endParaRPr lang="en-US" altLang="zh-CN" sz="2200" dirty="0"/>
          </a:p>
          <a:p>
            <a:pPr eaLnBrk="1" hangingPunct="1">
              <a:spcBef>
                <a:spcPct val="0"/>
              </a:spcBef>
              <a:buClrTx/>
              <a:buSzTx/>
              <a:buFontTx/>
              <a:buNone/>
            </a:pPr>
            <a:r>
              <a:rPr lang="en-US" altLang="zh-CN" sz="2200" dirty="0"/>
              <a:t>}	</a:t>
            </a:r>
            <a:endParaRPr lang="en-US" altLang="zh-C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二进制输出且追加 </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Text Box 3"/>
          <p:cNvSpPr txBox="1">
            <a:spLocks noChangeArrowheads="1"/>
          </p:cNvSpPr>
          <p:nvPr/>
        </p:nvSpPr>
        <p:spPr bwMode="auto">
          <a:xfrm>
            <a:off x="1872142" y="1493228"/>
            <a:ext cx="8642350" cy="5509200"/>
          </a:xfrm>
          <a:prstGeom prst="rect">
            <a:avLst/>
          </a:prstGeom>
          <a:noFill/>
          <a:ln w="952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dirty="0"/>
              <a:t>int main(  )			    //FileIOBinaryAppend.cpp</a:t>
            </a:r>
            <a:endParaRPr lang="en-US" altLang="zh-CN" sz="2200" dirty="0"/>
          </a:p>
          <a:p>
            <a:pPr eaLnBrk="1" hangingPunct="1">
              <a:spcBef>
                <a:spcPct val="0"/>
              </a:spcBef>
              <a:buClrTx/>
              <a:buSzTx/>
              <a:buFontTx/>
              <a:buNone/>
            </a:pPr>
            <a:r>
              <a:rPr lang="en-US" altLang="zh-CN" sz="2200" dirty="0"/>
              <a:t>{</a:t>
            </a:r>
            <a:endParaRPr lang="en-US" altLang="zh-CN" sz="2200" dirty="0"/>
          </a:p>
          <a:p>
            <a:pPr eaLnBrk="1" hangingPunct="1">
              <a:spcBef>
                <a:spcPct val="0"/>
              </a:spcBef>
              <a:buClrTx/>
              <a:buSzTx/>
              <a:buFontTx/>
              <a:buNone/>
            </a:pPr>
            <a:r>
              <a:rPr lang="en-US" altLang="zh-CN" sz="2200" dirty="0"/>
              <a:t>        int a[10]={10,20,30,40,50,60,70,80,90,100};</a:t>
            </a:r>
            <a:endParaRPr lang="en-US" altLang="zh-CN" sz="2200" dirty="0"/>
          </a:p>
          <a:p>
            <a:pPr eaLnBrk="1" hangingPunct="1">
              <a:spcBef>
                <a:spcPct val="0"/>
              </a:spcBef>
              <a:buClrTx/>
              <a:buSzTx/>
              <a:buFontTx/>
              <a:buNone/>
            </a:pPr>
            <a:r>
              <a:rPr lang="en-US" altLang="zh-CN" sz="2200" dirty="0"/>
              <a:t>        int b[10];</a:t>
            </a:r>
            <a:endParaRPr lang="en-US" altLang="zh-CN" sz="2200" dirty="0"/>
          </a:p>
          <a:p>
            <a:pPr eaLnBrk="1" hangingPunct="1">
              <a:spcBef>
                <a:spcPct val="0"/>
              </a:spcBef>
              <a:buClrTx/>
              <a:buSzTx/>
              <a:buFontTx/>
              <a:buNone/>
            </a:pPr>
            <a:r>
              <a:rPr lang="en-US" altLang="zh-CN" sz="2200" dirty="0"/>
              <a:t>        int </a:t>
            </a:r>
            <a:r>
              <a:rPr lang="en-US" altLang="zh-CN" sz="2200" dirty="0" err="1"/>
              <a:t>i</a:t>
            </a:r>
            <a:r>
              <a:rPr lang="en-US" altLang="zh-CN" sz="2200" dirty="0"/>
              <a:t>;</a:t>
            </a:r>
            <a:endParaRPr lang="en-US" altLang="zh-CN" sz="2200" dirty="0"/>
          </a:p>
          <a:p>
            <a:pPr eaLnBrk="1" hangingPunct="1">
              <a:spcBef>
                <a:spcPct val="0"/>
              </a:spcBef>
              <a:buClrTx/>
              <a:buSzTx/>
              <a:buFontTx/>
              <a:buNone/>
            </a:pPr>
            <a:r>
              <a:rPr lang="en-US" altLang="zh-CN" sz="2200" dirty="0"/>
              <a:t>        </a:t>
            </a:r>
            <a:r>
              <a:rPr lang="en-US" altLang="zh-CN" sz="2200" dirty="0" err="1"/>
              <a:t>ifstream</a:t>
            </a:r>
            <a:r>
              <a:rPr lang="en-US" altLang="zh-CN" sz="2200" dirty="0"/>
              <a:t> </a:t>
            </a:r>
            <a:r>
              <a:rPr lang="en-US" altLang="zh-CN" sz="2200" dirty="0" err="1"/>
              <a:t>inFile</a:t>
            </a:r>
            <a:r>
              <a:rPr lang="en-US" altLang="zh-CN" sz="2200" dirty="0"/>
              <a:t>; </a:t>
            </a:r>
            <a:endParaRPr lang="en-US" altLang="zh-CN" sz="2200" dirty="0"/>
          </a:p>
          <a:p>
            <a:pPr eaLnBrk="1" hangingPunct="1">
              <a:spcBef>
                <a:spcPct val="0"/>
              </a:spcBef>
              <a:buClrTx/>
              <a:buSzTx/>
              <a:buFontTx/>
              <a:buNone/>
            </a:pPr>
            <a:r>
              <a:rPr lang="en-US" altLang="zh-CN" sz="2200" dirty="0"/>
              <a:t>       ofstream </a:t>
            </a:r>
            <a:r>
              <a:rPr lang="en-US" altLang="zh-CN" sz="2200" dirty="0" err="1"/>
              <a:t>outFile</a:t>
            </a:r>
            <a:r>
              <a:rPr lang="en-US" altLang="zh-CN" sz="2200" dirty="0"/>
              <a:t>;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a:t>
            </a:r>
            <a:r>
              <a:rPr lang="en-US" altLang="zh-CN" sz="2200" dirty="0" err="1"/>
              <a:t>outFile.open</a:t>
            </a:r>
            <a:r>
              <a:rPr lang="en-US" altLang="zh-CN" sz="2200" dirty="0"/>
              <a:t>( "c:\\1.dat",  </a:t>
            </a:r>
            <a:r>
              <a:rPr lang="en-US" altLang="zh-CN" sz="2200" dirty="0">
                <a:solidFill>
                  <a:srgbClr val="FF0000"/>
                </a:solidFill>
              </a:rPr>
              <a:t>ios::</a:t>
            </a:r>
            <a:r>
              <a:rPr lang="en-US" altLang="zh-CN" sz="2200" dirty="0" err="1">
                <a:solidFill>
                  <a:srgbClr val="FF0000"/>
                </a:solidFill>
              </a:rPr>
              <a:t>binary|ios</a:t>
            </a:r>
            <a:r>
              <a:rPr lang="en-US" altLang="zh-CN" sz="2200" dirty="0">
                <a:solidFill>
                  <a:srgbClr val="FF0000"/>
                </a:solidFill>
              </a:rPr>
              <a:t>::app</a:t>
            </a:r>
            <a:r>
              <a:rPr lang="en-US" altLang="zh-CN" sz="2200" dirty="0"/>
              <a:t>  );   </a:t>
            </a:r>
            <a:endParaRPr lang="en-US" altLang="zh-CN" sz="2200" dirty="0"/>
          </a:p>
          <a:p>
            <a:pPr eaLnBrk="1" hangingPunct="1">
              <a:spcBef>
                <a:spcPct val="0"/>
              </a:spcBef>
              <a:buClrTx/>
              <a:buSzTx/>
              <a:buFontTx/>
              <a:buNone/>
            </a:pPr>
            <a:r>
              <a:rPr lang="en-US" altLang="zh-CN" sz="2200" dirty="0"/>
              <a:t>        for( </a:t>
            </a:r>
            <a:r>
              <a:rPr lang="en-US" altLang="zh-CN" sz="2200" dirty="0" err="1"/>
              <a:t>i</a:t>
            </a:r>
            <a:r>
              <a:rPr lang="en-US" altLang="zh-CN" sz="2200" dirty="0"/>
              <a:t> = 0; </a:t>
            </a:r>
            <a:r>
              <a:rPr lang="en-US" altLang="zh-CN" sz="2200" dirty="0" err="1"/>
              <a:t>i</a:t>
            </a:r>
            <a:r>
              <a:rPr lang="en-US" altLang="zh-CN" sz="2200" dirty="0"/>
              <a:t> &lt; 10; </a:t>
            </a:r>
            <a:r>
              <a:rPr lang="en-US" altLang="zh-CN" sz="2200" dirty="0" err="1"/>
              <a:t>i</a:t>
            </a:r>
            <a:r>
              <a:rPr lang="en-US" altLang="zh-CN" sz="2200" dirty="0"/>
              <a:t>++ )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a:t>
            </a:r>
            <a:r>
              <a:rPr lang="en-US" altLang="zh-CN" sz="2200" dirty="0" err="1"/>
              <a:t>outFile.write</a:t>
            </a:r>
            <a:r>
              <a:rPr lang="en-US" altLang="zh-CN" sz="2200" dirty="0"/>
              <a:t>( (char*)&amp;a[</a:t>
            </a:r>
            <a:r>
              <a:rPr lang="en-US" altLang="zh-CN" sz="2200" dirty="0" err="1"/>
              <a:t>i</a:t>
            </a:r>
            <a:r>
              <a:rPr lang="en-US" altLang="zh-CN" sz="2200" dirty="0"/>
              <a:t>], </a:t>
            </a:r>
            <a:r>
              <a:rPr lang="en-US" altLang="zh-CN" sz="2200" dirty="0" err="1"/>
              <a:t>sizeof</a:t>
            </a:r>
            <a:r>
              <a:rPr lang="en-US" altLang="zh-CN" sz="2200" dirty="0"/>
              <a:t>( a[</a:t>
            </a:r>
            <a:r>
              <a:rPr lang="en-US" altLang="zh-CN" sz="2200" dirty="0" err="1"/>
              <a:t>i</a:t>
            </a:r>
            <a:r>
              <a:rPr lang="en-US" altLang="zh-CN" sz="2200" dirty="0"/>
              <a:t>] ) ); </a:t>
            </a:r>
            <a:endParaRPr lang="en-US" altLang="zh-CN" sz="2200" dirty="0"/>
          </a:p>
          <a:p>
            <a:pPr eaLnBrk="1" hangingPunct="1">
              <a:spcBef>
                <a:spcPct val="0"/>
              </a:spcBef>
              <a:buClrTx/>
              <a:buSzTx/>
              <a:buFontTx/>
              <a:buNone/>
            </a:pPr>
            <a:r>
              <a:rPr lang="en-US" altLang="zh-CN" sz="2200" dirty="0"/>
              <a:t>       }                              </a:t>
            </a:r>
            <a:endParaRPr lang="en-US" altLang="zh-CN" sz="2200" dirty="0"/>
          </a:p>
          <a:p>
            <a:pPr eaLnBrk="1" hangingPunct="1">
              <a:spcBef>
                <a:spcPct val="0"/>
              </a:spcBef>
              <a:buClrTx/>
              <a:buSzTx/>
              <a:buFontTx/>
              <a:buNone/>
            </a:pPr>
            <a:r>
              <a:rPr lang="en-US" altLang="zh-CN" sz="2200" dirty="0"/>
              <a:t>        </a:t>
            </a:r>
            <a:r>
              <a:rPr lang="en-US" altLang="zh-CN" sz="2200" dirty="0" err="1"/>
              <a:t>outFile.close</a:t>
            </a:r>
            <a:r>
              <a:rPr lang="en-US" altLang="zh-CN" sz="2200" dirty="0"/>
              <a:t>();  </a:t>
            </a:r>
            <a:endParaRPr lang="en-US" altLang="zh-CN" sz="2200" dirty="0"/>
          </a:p>
          <a:p>
            <a:pPr eaLnBrk="1" hangingPunct="1">
              <a:spcBef>
                <a:spcPct val="0"/>
              </a:spcBef>
              <a:buClrTx/>
              <a:buSzTx/>
              <a:buFontTx/>
              <a:buNone/>
            </a:pPr>
            <a:r>
              <a:rPr lang="en-US" altLang="zh-CN" sz="2200" dirty="0"/>
              <a:t>        return 0;</a:t>
            </a:r>
            <a:endParaRPr lang="en-US" altLang="zh-CN" sz="2200" dirty="0"/>
          </a:p>
          <a:p>
            <a:pPr eaLnBrk="1" hangingPunct="1">
              <a:spcBef>
                <a:spcPct val="0"/>
              </a:spcBef>
              <a:buClrTx/>
              <a:buSzTx/>
              <a:buFontTx/>
              <a:buNone/>
            </a:pPr>
            <a:r>
              <a:rPr lang="en-US" altLang="zh-CN" sz="2200" dirty="0"/>
              <a:t>}</a:t>
            </a:r>
            <a:endParaRPr lang="en-US" altLang="zh-C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的基本概念</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3" name="图片 2"/>
          <p:cNvPicPr>
            <a:picLocks noChangeAspect="1"/>
          </p:cNvPicPr>
          <p:nvPr/>
        </p:nvPicPr>
        <p:blipFill>
          <a:blip r:embed="rId2"/>
          <a:stretch>
            <a:fillRect/>
          </a:stretch>
        </p:blipFill>
        <p:spPr>
          <a:xfrm>
            <a:off x="2127250" y="1572895"/>
            <a:ext cx="7505065" cy="4986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文件定位</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文本框 6"/>
          <p:cNvSpPr txBox="1"/>
          <p:nvPr/>
        </p:nvSpPr>
        <p:spPr>
          <a:xfrm>
            <a:off x="401758" y="1491591"/>
            <a:ext cx="10958686" cy="3046988"/>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C</a:t>
            </a:r>
            <a:r>
              <a:rPr lang="zh-CN" altLang="en-US" sz="2400" dirty="0"/>
              <a:t>语言中，我们可以通过</a:t>
            </a:r>
            <a:r>
              <a:rPr lang="en-US" altLang="zh-CN" sz="2400" dirty="0" err="1"/>
              <a:t>fseek</a:t>
            </a:r>
            <a:r>
              <a:rPr lang="en-US" altLang="zh-CN" sz="2400" dirty="0"/>
              <a:t>()</a:t>
            </a:r>
            <a:r>
              <a:rPr lang="zh-CN" altLang="en-US" sz="2400" dirty="0"/>
              <a:t>函数改变当前的文件指针位置，即当前指向文件内容的位置</a:t>
            </a:r>
            <a:endParaRPr lang="en-US" altLang="zh-CN" sz="2400" dirty="0"/>
          </a:p>
          <a:p>
            <a:pPr marL="285750" indent="-285750">
              <a:buFont typeface="Arial" panose="020B0604020202020204" pitchFamily="34" charset="0"/>
              <a:buChar char="•"/>
            </a:pPr>
            <a:r>
              <a:rPr lang="zh-CN" altLang="en-US" sz="2400" dirty="0"/>
              <a:t>与之相对的，</a:t>
            </a:r>
            <a:r>
              <a:rPr lang="en-US" altLang="zh-CN" sz="2400" dirty="0"/>
              <a:t>C++</a:t>
            </a:r>
            <a:r>
              <a:rPr lang="zh-CN" altLang="en-US" sz="2400" dirty="0"/>
              <a:t>中用类成员函数</a:t>
            </a:r>
            <a:r>
              <a:rPr lang="en-US" altLang="zh-CN" sz="2400" b="1" dirty="0" err="1"/>
              <a:t>seekg</a:t>
            </a:r>
            <a:r>
              <a:rPr lang="en-US" altLang="zh-CN" sz="2400" b="1" dirty="0"/>
              <a:t>()</a:t>
            </a:r>
            <a:r>
              <a:rPr lang="zh-CN" altLang="en-US" sz="2400" dirty="0"/>
              <a:t>和</a:t>
            </a:r>
            <a:r>
              <a:rPr lang="en-US" altLang="zh-CN" sz="2400" b="1" dirty="0" err="1"/>
              <a:t>seekp</a:t>
            </a:r>
            <a:r>
              <a:rPr lang="en-US" altLang="zh-CN" sz="2400" b="1" dirty="0"/>
              <a:t>()</a:t>
            </a:r>
            <a:r>
              <a:rPr lang="zh-CN" altLang="en-US" sz="2400" dirty="0"/>
              <a:t>进行调整。</a:t>
            </a:r>
            <a:endParaRPr lang="en-US" altLang="zh-CN" sz="2400" dirty="0"/>
          </a:p>
          <a:p>
            <a:pPr marL="285750" indent="-285750">
              <a:buFont typeface="Arial" panose="020B0604020202020204" pitchFamily="34" charset="0"/>
              <a:buChar char="•"/>
            </a:pPr>
            <a:r>
              <a:rPr lang="zh-CN" altLang="en-US" sz="2400" dirty="0"/>
              <a:t>和</a:t>
            </a:r>
            <a:r>
              <a:rPr lang="en-US" altLang="zh-CN" sz="2400" dirty="0"/>
              <a:t>C</a:t>
            </a:r>
            <a:r>
              <a:rPr lang="zh-CN" altLang="en-US" sz="2400" dirty="0"/>
              <a:t>的文件操作方式不同的是，</a:t>
            </a:r>
            <a:r>
              <a:rPr lang="en-US" altLang="zh-CN" sz="2400" dirty="0"/>
              <a:t>C++ I/O</a:t>
            </a:r>
            <a:r>
              <a:rPr lang="zh-CN" altLang="en-US" sz="2400" dirty="0"/>
              <a:t>系统管理</a:t>
            </a:r>
            <a:r>
              <a:rPr lang="zh-CN" altLang="en-US" sz="2400" b="1" dirty="0"/>
              <a:t>两个</a:t>
            </a:r>
            <a:r>
              <a:rPr lang="zh-CN" altLang="en-US" sz="2400" dirty="0"/>
              <a:t>与</a:t>
            </a:r>
            <a:r>
              <a:rPr lang="zh-CN" altLang="en-US" sz="2400" b="1" dirty="0"/>
              <a:t>一个文件相联系</a:t>
            </a:r>
            <a:r>
              <a:rPr lang="zh-CN" altLang="en-US" sz="2400" dirty="0"/>
              <a:t>的指针。一个是读指针，它说明输入操作在文件中的位置；另一个是写指针，它下次写操作的位置。每次执行输入或输出时， 相应的指针自动变化。所以，</a:t>
            </a:r>
            <a:r>
              <a:rPr lang="en-US" altLang="zh-CN" sz="2400" dirty="0"/>
              <a:t>C++</a:t>
            </a:r>
            <a:r>
              <a:rPr lang="zh-CN" altLang="en-US" sz="2400" dirty="0"/>
              <a:t>的文件定位分为读位置和写位置的定位，对应的成员函数是 </a:t>
            </a:r>
            <a:r>
              <a:rPr lang="en-US" altLang="zh-CN" sz="2400" b="1" dirty="0" err="1"/>
              <a:t>seekg</a:t>
            </a:r>
            <a:r>
              <a:rPr lang="en-US" altLang="zh-CN" sz="2400" dirty="0"/>
              <a:t>()</a:t>
            </a:r>
            <a:r>
              <a:rPr lang="zh-CN" altLang="en-US" sz="2400" dirty="0"/>
              <a:t>和 </a:t>
            </a:r>
            <a:r>
              <a:rPr lang="en-US" altLang="zh-CN" sz="2400" b="1" dirty="0" err="1"/>
              <a:t>seekp</a:t>
            </a:r>
            <a:r>
              <a:rPr lang="en-US" altLang="zh-CN" sz="2400" dirty="0"/>
              <a:t>()</a:t>
            </a:r>
            <a:r>
              <a:rPr lang="zh-CN" altLang="en-US" sz="2400" dirty="0"/>
              <a:t>，</a:t>
            </a:r>
            <a:r>
              <a:rPr lang="en-US" altLang="zh-CN" sz="2400" b="1" dirty="0" err="1"/>
              <a:t>seekg</a:t>
            </a:r>
            <a:r>
              <a:rPr lang="en-US" altLang="zh-CN" sz="2400" b="1" dirty="0"/>
              <a:t>()</a:t>
            </a:r>
            <a:r>
              <a:rPr lang="zh-CN" altLang="en-US" sz="2400" dirty="0"/>
              <a:t>是设置读位置，</a:t>
            </a:r>
            <a:r>
              <a:rPr lang="en-US" altLang="zh-CN" sz="2400" b="1" dirty="0" err="1"/>
              <a:t>seekp</a:t>
            </a:r>
            <a:r>
              <a:rPr lang="en-US" altLang="zh-CN" sz="2400" b="1" dirty="0"/>
              <a:t>()</a:t>
            </a:r>
            <a:r>
              <a:rPr lang="zh-CN" altLang="en-US" sz="2400" dirty="0"/>
              <a:t>是设置写位置。</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文件定位</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9" name="文本框 8"/>
          <p:cNvSpPr txBox="1"/>
          <p:nvPr/>
        </p:nvSpPr>
        <p:spPr>
          <a:xfrm>
            <a:off x="2741043" y="1583845"/>
            <a:ext cx="7998843" cy="830997"/>
          </a:xfrm>
          <a:prstGeom prst="rect">
            <a:avLst/>
          </a:prstGeom>
          <a:noFill/>
        </p:spPr>
        <p:txBody>
          <a:bodyPr wrap="square">
            <a:spAutoFit/>
          </a:bodyPr>
          <a:lstStyle/>
          <a:p>
            <a:r>
              <a:rPr lang="en-US" altLang="zh-CN" sz="2400" dirty="0" err="1">
                <a:solidFill>
                  <a:srgbClr val="FF5D5D"/>
                </a:solidFill>
                <a:highlight>
                  <a:srgbClr val="FFFF00"/>
                </a:highlight>
              </a:rPr>
              <a:t>istream</a:t>
            </a:r>
            <a:r>
              <a:rPr lang="en-US" altLang="zh-CN" sz="2400" dirty="0">
                <a:solidFill>
                  <a:srgbClr val="FF5D5D"/>
                </a:solidFill>
                <a:highlight>
                  <a:srgbClr val="FFFF00"/>
                </a:highlight>
              </a:rPr>
              <a:t> &amp;</a:t>
            </a:r>
            <a:r>
              <a:rPr lang="en-US" altLang="zh-CN" sz="2400" dirty="0" err="1">
                <a:solidFill>
                  <a:srgbClr val="FF5D5D"/>
                </a:solidFill>
                <a:highlight>
                  <a:srgbClr val="FFFF00"/>
                </a:highlight>
              </a:rPr>
              <a:t>seekg</a:t>
            </a:r>
            <a:r>
              <a:rPr lang="en-US" altLang="zh-CN" sz="2400" dirty="0">
                <a:solidFill>
                  <a:srgbClr val="FF5D5D"/>
                </a:solidFill>
                <a:highlight>
                  <a:srgbClr val="FFFF00"/>
                </a:highlight>
              </a:rPr>
              <a:t>(streamoff </a:t>
            </a:r>
            <a:r>
              <a:rPr lang="en-US" altLang="zh-CN" sz="2400" dirty="0" err="1">
                <a:solidFill>
                  <a:srgbClr val="FF5D5D"/>
                </a:solidFill>
                <a:highlight>
                  <a:srgbClr val="FFFF00"/>
                </a:highlight>
              </a:rPr>
              <a:t>offset,seek_dir</a:t>
            </a:r>
            <a:r>
              <a:rPr lang="en-US" altLang="zh-CN" sz="2400" dirty="0">
                <a:solidFill>
                  <a:srgbClr val="FF5D5D"/>
                </a:solidFill>
                <a:highlight>
                  <a:srgbClr val="FFFF00"/>
                </a:highlight>
              </a:rPr>
              <a:t> origin);</a:t>
            </a:r>
            <a:endParaRPr lang="en-US" altLang="zh-CN" sz="2400" dirty="0">
              <a:solidFill>
                <a:srgbClr val="FF5D5D"/>
              </a:solidFill>
              <a:highlight>
                <a:srgbClr val="FFFF00"/>
              </a:highlight>
            </a:endParaRPr>
          </a:p>
          <a:p>
            <a:r>
              <a:rPr lang="en-US" altLang="zh-CN" sz="2400" dirty="0" err="1">
                <a:solidFill>
                  <a:srgbClr val="FF5D5D"/>
                </a:solidFill>
                <a:highlight>
                  <a:srgbClr val="FFFF00"/>
                </a:highlight>
              </a:rPr>
              <a:t>ostream</a:t>
            </a:r>
            <a:r>
              <a:rPr lang="en-US" altLang="zh-CN" sz="2400" dirty="0">
                <a:solidFill>
                  <a:srgbClr val="FF5D5D"/>
                </a:solidFill>
                <a:highlight>
                  <a:srgbClr val="FFFF00"/>
                </a:highlight>
              </a:rPr>
              <a:t> &amp;</a:t>
            </a:r>
            <a:r>
              <a:rPr lang="en-US" altLang="zh-CN" sz="2400" dirty="0" err="1">
                <a:solidFill>
                  <a:srgbClr val="FF5D5D"/>
                </a:solidFill>
                <a:highlight>
                  <a:srgbClr val="FFFF00"/>
                </a:highlight>
              </a:rPr>
              <a:t>seekp</a:t>
            </a:r>
            <a:r>
              <a:rPr lang="en-US" altLang="zh-CN" sz="2400" dirty="0">
                <a:solidFill>
                  <a:srgbClr val="FF5D5D"/>
                </a:solidFill>
                <a:highlight>
                  <a:srgbClr val="FFFF00"/>
                </a:highlight>
              </a:rPr>
              <a:t>(streamoff </a:t>
            </a:r>
            <a:r>
              <a:rPr lang="en-US" altLang="zh-CN" sz="2400" dirty="0" err="1">
                <a:solidFill>
                  <a:srgbClr val="FF5D5D"/>
                </a:solidFill>
                <a:highlight>
                  <a:srgbClr val="FFFF00"/>
                </a:highlight>
              </a:rPr>
              <a:t>offset,seek_dir</a:t>
            </a:r>
            <a:r>
              <a:rPr lang="en-US" altLang="zh-CN" sz="2400" dirty="0">
                <a:solidFill>
                  <a:srgbClr val="FF5D5D"/>
                </a:solidFill>
                <a:highlight>
                  <a:srgbClr val="FFFF00"/>
                </a:highlight>
              </a:rPr>
              <a:t> origin);</a:t>
            </a:r>
            <a:endParaRPr lang="zh-CN" altLang="en-US" sz="2400" dirty="0">
              <a:solidFill>
                <a:srgbClr val="FF5D5D"/>
              </a:solidFill>
              <a:highlight>
                <a:srgbClr val="FFFF00"/>
              </a:highlight>
            </a:endParaRPr>
          </a:p>
        </p:txBody>
      </p:sp>
      <p:sp>
        <p:nvSpPr>
          <p:cNvPr id="10" name="文本框 9"/>
          <p:cNvSpPr txBox="1"/>
          <p:nvPr/>
        </p:nvSpPr>
        <p:spPr>
          <a:xfrm>
            <a:off x="373910" y="2320925"/>
            <a:ext cx="10958686" cy="1938992"/>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t>streamoff</a:t>
            </a:r>
            <a:r>
              <a:rPr lang="zh-CN" altLang="en-US" sz="2400" dirty="0"/>
              <a:t>定义于 </a:t>
            </a:r>
            <a:r>
              <a:rPr lang="en-US" altLang="zh-CN" sz="2400" dirty="0" err="1"/>
              <a:t>iostream.h</a:t>
            </a:r>
            <a:r>
              <a:rPr lang="en-US" altLang="zh-CN" sz="2400" dirty="0"/>
              <a:t> </a:t>
            </a:r>
            <a:r>
              <a:rPr lang="zh-CN" altLang="en-US" sz="2400" dirty="0"/>
              <a:t>中，定义有偏移量 </a:t>
            </a:r>
            <a:r>
              <a:rPr lang="en-US" altLang="zh-CN" sz="2400" dirty="0"/>
              <a:t>offset </a:t>
            </a:r>
            <a:r>
              <a:rPr lang="zh-CN" altLang="en-US" sz="2400" dirty="0"/>
              <a:t>所能取得的最大值，</a:t>
            </a:r>
            <a:r>
              <a:rPr lang="en-US" altLang="zh-CN" sz="2400" dirty="0" err="1"/>
              <a:t>seek_dir</a:t>
            </a:r>
            <a:r>
              <a:rPr lang="en-US" altLang="zh-CN" sz="2400" dirty="0"/>
              <a:t> </a:t>
            </a:r>
            <a:r>
              <a:rPr lang="zh-CN" altLang="en-US" sz="2400" dirty="0"/>
              <a:t>表示移动的基准位置，是一个有以下值的枚举：</a:t>
            </a:r>
            <a:endParaRPr lang="en-US" altLang="zh-CN" sz="2400" dirty="0"/>
          </a:p>
          <a:p>
            <a:pPr marL="285750" indent="-285750">
              <a:buFont typeface="Arial" panose="020B0604020202020204" pitchFamily="34" charset="0"/>
              <a:buChar char="•"/>
            </a:pPr>
            <a:r>
              <a:rPr lang="en-US" altLang="zh-CN" sz="2400" b="1" dirty="0"/>
              <a:t>ios::beg</a:t>
            </a:r>
            <a:r>
              <a:rPr lang="zh-CN" altLang="en-US" sz="2400" b="1" dirty="0"/>
              <a:t> </a:t>
            </a:r>
            <a:r>
              <a:rPr lang="en-US" altLang="zh-CN" sz="2400" b="1" dirty="0"/>
              <a:t>	</a:t>
            </a:r>
            <a:r>
              <a:rPr lang="zh-CN" altLang="en-US" sz="2400" b="1" dirty="0"/>
              <a:t>文件开头</a:t>
            </a:r>
            <a:endParaRPr lang="zh-CN" altLang="en-US" sz="2400" b="1" dirty="0"/>
          </a:p>
          <a:p>
            <a:pPr marL="285750" indent="-285750">
              <a:buFont typeface="Arial" panose="020B0604020202020204" pitchFamily="34" charset="0"/>
              <a:buChar char="•"/>
            </a:pPr>
            <a:r>
              <a:rPr lang="en-US" altLang="zh-CN" sz="2400" b="1" dirty="0"/>
              <a:t>ios::cur</a:t>
            </a:r>
            <a:r>
              <a:rPr lang="zh-CN" altLang="en-US" sz="2400" b="1" dirty="0"/>
              <a:t> </a:t>
            </a:r>
            <a:r>
              <a:rPr lang="en-US" altLang="zh-CN" sz="2400" b="1" dirty="0"/>
              <a:t>	</a:t>
            </a:r>
            <a:r>
              <a:rPr lang="zh-CN" altLang="en-US" sz="2400" b="1" dirty="0"/>
              <a:t>文件当前位置</a:t>
            </a:r>
            <a:endParaRPr lang="zh-CN" altLang="en-US" sz="2400" b="1" dirty="0"/>
          </a:p>
          <a:p>
            <a:pPr marL="285750" indent="-285750">
              <a:buFont typeface="Arial" panose="020B0604020202020204" pitchFamily="34" charset="0"/>
              <a:buChar char="•"/>
            </a:pPr>
            <a:r>
              <a:rPr lang="en-US" altLang="zh-CN" sz="2400" b="1" dirty="0"/>
              <a:t>ios::end	</a:t>
            </a:r>
            <a:r>
              <a:rPr lang="zh-CN" altLang="en-US" sz="2400" b="1" dirty="0"/>
              <a:t> 文件结尾</a:t>
            </a:r>
            <a:endParaRPr lang="en-US" altLang="zh-CN" sz="2400" b="1" dirty="0"/>
          </a:p>
        </p:txBody>
      </p:sp>
      <p:sp>
        <p:nvSpPr>
          <p:cNvPr id="14" name="文本框 13"/>
          <p:cNvSpPr txBox="1"/>
          <p:nvPr/>
        </p:nvSpPr>
        <p:spPr>
          <a:xfrm>
            <a:off x="813104" y="4220765"/>
            <a:ext cx="11325470" cy="830997"/>
          </a:xfrm>
          <a:prstGeom prst="rect">
            <a:avLst/>
          </a:prstGeom>
          <a:noFill/>
        </p:spPr>
        <p:txBody>
          <a:bodyPr wrap="square">
            <a:spAutoFit/>
          </a:bodyPr>
          <a:lstStyle/>
          <a:p>
            <a:r>
              <a:rPr lang="en-US" altLang="zh-CN" sz="2400" dirty="0">
                <a:solidFill>
                  <a:srgbClr val="FF5D5D"/>
                </a:solidFill>
                <a:highlight>
                  <a:srgbClr val="FFFF00"/>
                </a:highlight>
              </a:rPr>
              <a:t>file1.seekg(1234,ios::cur);	//</a:t>
            </a:r>
            <a:r>
              <a:rPr lang="zh-CN" altLang="en-US" sz="2400" dirty="0">
                <a:solidFill>
                  <a:srgbClr val="FF5D5D"/>
                </a:solidFill>
                <a:highlight>
                  <a:srgbClr val="FFFF00"/>
                </a:highlight>
              </a:rPr>
              <a:t>把文件的读指针从当前位置向后移</a:t>
            </a:r>
            <a:r>
              <a:rPr lang="en-US" altLang="zh-CN" sz="2400" dirty="0">
                <a:solidFill>
                  <a:srgbClr val="FF5D5D"/>
                </a:solidFill>
                <a:highlight>
                  <a:srgbClr val="FFFF00"/>
                </a:highlight>
              </a:rPr>
              <a:t>1234</a:t>
            </a:r>
            <a:r>
              <a:rPr lang="zh-CN" altLang="en-US" sz="2400" dirty="0">
                <a:solidFill>
                  <a:srgbClr val="FF5D5D"/>
                </a:solidFill>
                <a:highlight>
                  <a:srgbClr val="FFFF00"/>
                </a:highlight>
              </a:rPr>
              <a:t>个字节</a:t>
            </a:r>
            <a:endParaRPr lang="zh-CN" altLang="en-US" sz="2400" dirty="0">
              <a:solidFill>
                <a:srgbClr val="FF5D5D"/>
              </a:solidFill>
              <a:highlight>
                <a:srgbClr val="FFFF00"/>
              </a:highlight>
            </a:endParaRPr>
          </a:p>
          <a:p>
            <a:r>
              <a:rPr lang="en-US" altLang="zh-CN" sz="2400" dirty="0">
                <a:solidFill>
                  <a:srgbClr val="FF5D5D"/>
                </a:solidFill>
                <a:highlight>
                  <a:srgbClr val="FFFF00"/>
                </a:highlight>
              </a:rPr>
              <a:t>file2.seekp(1234,ios::beg);	//</a:t>
            </a:r>
            <a:r>
              <a:rPr lang="zh-CN" altLang="en-US" sz="2400" dirty="0">
                <a:solidFill>
                  <a:srgbClr val="FF5D5D"/>
                </a:solidFill>
                <a:highlight>
                  <a:srgbClr val="FFFF00"/>
                </a:highlight>
              </a:rPr>
              <a:t>把文件的写指针从文件开头向后移</a:t>
            </a:r>
            <a:r>
              <a:rPr lang="en-US" altLang="zh-CN" sz="2400" dirty="0">
                <a:solidFill>
                  <a:srgbClr val="FF5D5D"/>
                </a:solidFill>
                <a:highlight>
                  <a:srgbClr val="FFFF00"/>
                </a:highlight>
              </a:rPr>
              <a:t>1234</a:t>
            </a:r>
            <a:r>
              <a:rPr lang="zh-CN" altLang="en-US" sz="2400" dirty="0">
                <a:solidFill>
                  <a:srgbClr val="FF5D5D"/>
                </a:solidFill>
                <a:highlight>
                  <a:srgbClr val="FFFF00"/>
                </a:highlight>
              </a:rPr>
              <a:t>个字节</a:t>
            </a:r>
            <a:endParaRPr lang="zh-CN" altLang="en-US" sz="2400" dirty="0">
              <a:solidFill>
                <a:srgbClr val="FF5D5D"/>
              </a:solidFill>
              <a:highlight>
                <a:srgbClr val="FFFF00"/>
              </a:highlight>
            </a:endParaRPr>
          </a:p>
        </p:txBody>
      </p:sp>
      <p:sp>
        <p:nvSpPr>
          <p:cNvPr id="15" name="文本框 14"/>
          <p:cNvSpPr txBox="1"/>
          <p:nvPr/>
        </p:nvSpPr>
        <p:spPr>
          <a:xfrm>
            <a:off x="276144" y="4996997"/>
            <a:ext cx="1095868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我们可以通过类成员函数</a:t>
            </a:r>
            <a:r>
              <a:rPr lang="en-US" altLang="zh-CN" sz="2400" b="1" dirty="0" err="1"/>
              <a:t>tellg</a:t>
            </a:r>
            <a:r>
              <a:rPr lang="en-US" altLang="zh-CN" sz="2400" b="1" dirty="0"/>
              <a:t>()</a:t>
            </a:r>
            <a:r>
              <a:rPr lang="en-US" altLang="zh-CN" sz="2400" dirty="0"/>
              <a:t> </a:t>
            </a:r>
            <a:r>
              <a:rPr lang="zh-CN" altLang="en-US" sz="2400" dirty="0"/>
              <a:t>和 </a:t>
            </a:r>
            <a:r>
              <a:rPr lang="en-US" altLang="zh-CN" sz="2400" b="1" dirty="0" err="1"/>
              <a:t>tellp</a:t>
            </a:r>
            <a:r>
              <a:rPr lang="en-US" altLang="zh-CN" sz="2400" b="1" dirty="0"/>
              <a:t>()</a:t>
            </a:r>
            <a:r>
              <a:rPr lang="zh-CN" altLang="en-US" sz="2400" dirty="0"/>
              <a:t>来获取当前读指针和写指针的位置</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示例代码</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11" name="Text Box 4"/>
          <p:cNvSpPr txBox="1">
            <a:spLocks noChangeArrowheads="1"/>
          </p:cNvSpPr>
          <p:nvPr/>
        </p:nvSpPr>
        <p:spPr bwMode="auto">
          <a:xfrm>
            <a:off x="1883569" y="1529080"/>
            <a:ext cx="8373239" cy="5324535"/>
          </a:xfrm>
          <a:prstGeom prst="rect">
            <a:avLst/>
          </a:prstGeom>
          <a:noFill/>
          <a:ln w="952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t>#include &lt;iostream&gt;                                     //FileIOSeek.cpp</a:t>
            </a:r>
            <a:endParaRPr lang="en-US" altLang="zh-CN" sz="2000" dirty="0"/>
          </a:p>
          <a:p>
            <a:pPr eaLnBrk="1" hangingPunct="1">
              <a:spcBef>
                <a:spcPct val="0"/>
              </a:spcBef>
              <a:buClrTx/>
              <a:buSzTx/>
              <a:buFontTx/>
              <a:buNone/>
            </a:pPr>
            <a:r>
              <a:rPr lang="en-US" altLang="zh-CN" sz="2000" dirty="0"/>
              <a:t>#include &lt;fstream&gt;</a:t>
            </a:r>
            <a:endParaRPr lang="en-US" altLang="zh-CN" sz="2000" dirty="0"/>
          </a:p>
          <a:p>
            <a:pPr eaLnBrk="1" hangingPunct="1">
              <a:spcBef>
                <a:spcPct val="0"/>
              </a:spcBef>
              <a:buClrTx/>
              <a:buSzTx/>
              <a:buFontTx/>
              <a:buNone/>
            </a:pPr>
            <a:r>
              <a:rPr lang="en-US" altLang="zh-CN" sz="2000" dirty="0"/>
              <a:t>using namespace std;</a:t>
            </a:r>
            <a:endParaRPr lang="en-US" altLang="zh-CN" sz="2000" dirty="0"/>
          </a:p>
          <a:p>
            <a:pPr eaLnBrk="1" hangingPunct="1">
              <a:spcBef>
                <a:spcPct val="0"/>
              </a:spcBef>
              <a:buClrTx/>
              <a:buSzTx/>
              <a:buFontTx/>
              <a:buNone/>
            </a:pPr>
            <a:r>
              <a:rPr lang="en-US" altLang="zh-CN" sz="2000" dirty="0"/>
              <a:t>int main()	</a:t>
            </a:r>
            <a:endParaRPr lang="en-US" altLang="zh-CN" sz="2000" dirty="0"/>
          </a:p>
          <a:p>
            <a:pPr eaLnBrk="1" hangingPunct="1">
              <a:spcBef>
                <a:spcPct val="0"/>
              </a:spcBef>
              <a:buClrTx/>
              <a:buSzTx/>
              <a:buFontTx/>
              <a:buNone/>
            </a:pPr>
            <a:r>
              <a:rPr lang="en-US" altLang="zh-CN" sz="2000" dirty="0"/>
              <a:t>{</a:t>
            </a:r>
            <a:endParaRPr lang="en-US" altLang="zh-CN" sz="2000" dirty="0"/>
          </a:p>
          <a:p>
            <a:pPr eaLnBrk="1" hangingPunct="1">
              <a:spcBef>
                <a:spcPct val="0"/>
              </a:spcBef>
              <a:buClrTx/>
              <a:buSzTx/>
              <a:buFontTx/>
              <a:buNone/>
            </a:pPr>
            <a:r>
              <a:rPr lang="en-US" altLang="zh-CN" sz="2000" dirty="0"/>
              <a:t>    int a[10]={10,20,30,40,50,60,70,80,90,100};</a:t>
            </a:r>
            <a:endParaRPr lang="en-US" altLang="zh-CN" sz="2000" dirty="0"/>
          </a:p>
          <a:p>
            <a:pPr eaLnBrk="1" hangingPunct="1">
              <a:spcBef>
                <a:spcPct val="0"/>
              </a:spcBef>
              <a:buClrTx/>
              <a:buSzTx/>
              <a:buFontTx/>
              <a:buNone/>
            </a:pPr>
            <a:r>
              <a:rPr lang="en-US" altLang="zh-CN" sz="2000" dirty="0"/>
              <a:t>   int b[10];</a:t>
            </a:r>
            <a:endParaRPr lang="en-US" altLang="zh-CN" sz="2000" dirty="0"/>
          </a:p>
          <a:p>
            <a:pPr eaLnBrk="1" hangingPunct="1">
              <a:spcBef>
                <a:spcPct val="0"/>
              </a:spcBef>
              <a:buClrTx/>
              <a:buSzTx/>
              <a:buFontTx/>
              <a:buNone/>
            </a:pPr>
            <a:r>
              <a:rPr lang="en-US" altLang="zh-CN" sz="2000" dirty="0"/>
              <a:t>   int </a:t>
            </a:r>
            <a:r>
              <a:rPr lang="en-US" altLang="zh-CN" sz="2000" dirty="0" err="1"/>
              <a:t>i</a:t>
            </a:r>
            <a:r>
              <a:rPr lang="en-US" altLang="zh-CN" sz="2000" dirty="0"/>
              <a:t>;</a:t>
            </a:r>
            <a:endParaRPr lang="en-US" altLang="zh-CN" sz="2000" dirty="0"/>
          </a:p>
          <a:p>
            <a:pPr eaLnBrk="1" hangingPunct="1">
              <a:spcBef>
                <a:spcPct val="0"/>
              </a:spcBef>
              <a:buClrTx/>
              <a:buSzTx/>
              <a:buFontTx/>
              <a:buNone/>
            </a:pPr>
            <a:r>
              <a:rPr lang="en-US" altLang="zh-CN" sz="2000" dirty="0"/>
              <a:t>   </a:t>
            </a:r>
            <a:r>
              <a:rPr lang="en-US" altLang="zh-CN" sz="2000" dirty="0" err="1"/>
              <a:t>ifstream</a:t>
            </a:r>
            <a:r>
              <a:rPr lang="en-US" altLang="zh-CN" sz="2000" dirty="0"/>
              <a:t> </a:t>
            </a:r>
            <a:r>
              <a:rPr lang="en-US" altLang="zh-CN" sz="2000" dirty="0" err="1"/>
              <a:t>inFile</a:t>
            </a:r>
            <a:r>
              <a:rPr lang="en-US" altLang="zh-CN" sz="2000" dirty="0"/>
              <a:t>;        </a:t>
            </a:r>
            <a:endParaRPr lang="en-US" altLang="zh-CN" sz="2000" dirty="0"/>
          </a:p>
          <a:p>
            <a:pPr eaLnBrk="1" hangingPunct="1">
              <a:spcBef>
                <a:spcPct val="0"/>
              </a:spcBef>
              <a:buClrTx/>
              <a:buSzTx/>
              <a:buFontTx/>
              <a:buNone/>
            </a:pPr>
            <a:r>
              <a:rPr lang="en-US" altLang="zh-CN" sz="2000" dirty="0"/>
              <a:t>   ofstream </a:t>
            </a:r>
            <a:r>
              <a:rPr lang="en-US" altLang="zh-CN" sz="2000" dirty="0" err="1"/>
              <a:t>outFile</a:t>
            </a:r>
            <a:r>
              <a:rPr lang="en-US" altLang="zh-CN" sz="2000" dirty="0"/>
              <a:t>;       </a:t>
            </a:r>
            <a:endParaRPr lang="en-US" altLang="zh-CN" sz="2000" dirty="0"/>
          </a:p>
          <a:p>
            <a:pPr eaLnBrk="1" hangingPunct="1">
              <a:spcBef>
                <a:spcPct val="0"/>
              </a:spcBef>
              <a:buClrTx/>
              <a:buSzTx/>
              <a:buFontTx/>
              <a:buNone/>
            </a:pPr>
            <a:r>
              <a:rPr lang="en-US" altLang="zh-CN" sz="2000" dirty="0"/>
              <a:t>      </a:t>
            </a:r>
            <a:endParaRPr lang="en-US" altLang="zh-CN" sz="2000" dirty="0"/>
          </a:p>
          <a:p>
            <a:pPr eaLnBrk="1" hangingPunct="1">
              <a:spcBef>
                <a:spcPct val="0"/>
              </a:spcBef>
              <a:buClrTx/>
              <a:buSzTx/>
              <a:buFontTx/>
              <a:buNone/>
            </a:pPr>
            <a:r>
              <a:rPr lang="en-US" altLang="zh-CN" sz="2000" dirty="0"/>
              <a:t>   </a:t>
            </a:r>
            <a:r>
              <a:rPr lang="en-US" altLang="zh-CN" sz="2000" dirty="0" err="1"/>
              <a:t>outFile.open</a:t>
            </a:r>
            <a:r>
              <a:rPr lang="en-US" altLang="zh-CN" sz="2000" dirty="0"/>
              <a:t>( "1.dat", ios::binary );                    //②</a:t>
            </a:r>
            <a:endParaRPr lang="en-US" altLang="zh-CN" sz="2000" dirty="0"/>
          </a:p>
          <a:p>
            <a:pPr eaLnBrk="1" hangingPunct="1">
              <a:spcBef>
                <a:spcPct val="0"/>
              </a:spcBef>
              <a:buClrTx/>
              <a:buSzTx/>
              <a:buFontTx/>
              <a:buNone/>
            </a:pPr>
            <a:r>
              <a:rPr lang="en-US" altLang="zh-CN" sz="2000" dirty="0"/>
              <a:t>   for( </a:t>
            </a:r>
            <a:r>
              <a:rPr lang="en-US" altLang="zh-CN" sz="2000" dirty="0" err="1"/>
              <a:t>i</a:t>
            </a:r>
            <a:r>
              <a:rPr lang="en-US" altLang="zh-CN" sz="2000" dirty="0"/>
              <a:t> = 0; </a:t>
            </a:r>
            <a:r>
              <a:rPr lang="en-US" altLang="zh-CN" sz="2000" dirty="0" err="1"/>
              <a:t>i</a:t>
            </a:r>
            <a:r>
              <a:rPr lang="en-US" altLang="zh-CN" sz="2000" dirty="0"/>
              <a:t> &lt; 10; </a:t>
            </a:r>
            <a:r>
              <a:rPr lang="en-US" altLang="zh-CN" sz="2000" dirty="0" err="1"/>
              <a:t>i</a:t>
            </a:r>
            <a:r>
              <a:rPr lang="en-US" altLang="zh-CN" sz="2000" dirty="0"/>
              <a:t>++ )  </a:t>
            </a:r>
            <a:endParaRPr lang="en-US" altLang="zh-CN" sz="2000" dirty="0"/>
          </a:p>
          <a:p>
            <a:pPr eaLnBrk="1" hangingPunct="1">
              <a:spcBef>
                <a:spcPct val="0"/>
              </a:spcBef>
              <a:buClrTx/>
              <a:buSzTx/>
              <a:buFontTx/>
              <a:buNone/>
            </a:pPr>
            <a:r>
              <a:rPr lang="en-US" altLang="zh-CN" sz="2000" dirty="0"/>
              <a:t>   {</a:t>
            </a:r>
            <a:endParaRPr lang="en-US" altLang="zh-CN" sz="2000" dirty="0"/>
          </a:p>
          <a:p>
            <a:pPr eaLnBrk="1" hangingPunct="1">
              <a:spcBef>
                <a:spcPct val="0"/>
              </a:spcBef>
              <a:buClrTx/>
              <a:buSzTx/>
              <a:buFontTx/>
              <a:buNone/>
            </a:pPr>
            <a:r>
              <a:rPr lang="en-US" altLang="zh-CN" sz="2000" dirty="0"/>
              <a:t>         </a:t>
            </a:r>
            <a:r>
              <a:rPr lang="en-US" altLang="zh-CN" sz="2000" dirty="0" err="1"/>
              <a:t>outFile.write</a:t>
            </a:r>
            <a:r>
              <a:rPr lang="en-US" altLang="zh-CN" sz="2000" dirty="0"/>
              <a:t>( (char*)&amp;a[</a:t>
            </a:r>
            <a:r>
              <a:rPr lang="en-US" altLang="zh-CN" sz="2000" dirty="0" err="1"/>
              <a:t>i</a:t>
            </a:r>
            <a:r>
              <a:rPr lang="en-US" altLang="zh-CN" sz="2000" dirty="0"/>
              <a:t>], </a:t>
            </a:r>
            <a:r>
              <a:rPr lang="en-US" altLang="zh-CN" sz="2000" dirty="0" err="1"/>
              <a:t>sizeof</a:t>
            </a:r>
            <a:r>
              <a:rPr lang="en-US" altLang="zh-CN" sz="2000" dirty="0"/>
              <a:t>( a[</a:t>
            </a:r>
            <a:r>
              <a:rPr lang="en-US" altLang="zh-CN" sz="2000" dirty="0" err="1"/>
              <a:t>i</a:t>
            </a:r>
            <a:r>
              <a:rPr lang="en-US" altLang="zh-CN" sz="2000" dirty="0"/>
              <a:t>] ) ); </a:t>
            </a:r>
            <a:endParaRPr lang="en-US" altLang="zh-CN" sz="2000" dirty="0"/>
          </a:p>
          <a:p>
            <a:pPr eaLnBrk="1" hangingPunct="1">
              <a:spcBef>
                <a:spcPct val="0"/>
              </a:spcBef>
              <a:buClrTx/>
              <a:buSzTx/>
              <a:buFontTx/>
              <a:buNone/>
            </a:pPr>
            <a:r>
              <a:rPr lang="en-US" altLang="zh-CN" sz="2000" dirty="0"/>
              <a:t>   }                              </a:t>
            </a:r>
            <a:endParaRPr lang="en-US" altLang="zh-CN" sz="2000" dirty="0"/>
          </a:p>
          <a:p>
            <a:pPr eaLnBrk="1" hangingPunct="1">
              <a:spcBef>
                <a:spcPct val="0"/>
              </a:spcBef>
              <a:buClrTx/>
              <a:buSzTx/>
              <a:buFontTx/>
              <a:buNone/>
            </a:pPr>
            <a:r>
              <a:rPr lang="en-US" altLang="zh-CN" sz="2000" dirty="0"/>
              <a:t>   </a:t>
            </a:r>
            <a:r>
              <a:rPr lang="en-US" altLang="zh-CN" sz="2000" dirty="0" err="1"/>
              <a:t>outFile.close</a:t>
            </a:r>
            <a:r>
              <a:rPr lang="en-US" altLang="zh-CN" sz="2000" dirty="0"/>
              <a:t>();                                                             //④</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示例代码</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Text Box 3"/>
          <p:cNvSpPr txBox="1">
            <a:spLocks noChangeArrowheads="1"/>
          </p:cNvSpPr>
          <p:nvPr/>
        </p:nvSpPr>
        <p:spPr bwMode="auto">
          <a:xfrm>
            <a:off x="1955800" y="1583845"/>
            <a:ext cx="8280400" cy="5126038"/>
          </a:xfrm>
          <a:prstGeom prst="rect">
            <a:avLst/>
          </a:prstGeom>
          <a:noFill/>
          <a:ln w="952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200" dirty="0"/>
              <a:t>      </a:t>
            </a:r>
            <a:r>
              <a:rPr lang="en-US" altLang="zh-CN" sz="2200" dirty="0" err="1"/>
              <a:t>inFile.open</a:t>
            </a:r>
            <a:r>
              <a:rPr lang="en-US" altLang="zh-CN" sz="2200" dirty="0"/>
              <a:t>(  "1.dat", ios::binary );              //①</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for( </a:t>
            </a:r>
            <a:r>
              <a:rPr lang="en-US" altLang="zh-CN" sz="2200" dirty="0" err="1"/>
              <a:t>i</a:t>
            </a:r>
            <a:r>
              <a:rPr lang="en-US" altLang="zh-CN" sz="2200" dirty="0"/>
              <a:t> = 0; </a:t>
            </a:r>
            <a:r>
              <a:rPr lang="en-US" altLang="zh-CN" sz="2200" dirty="0" err="1"/>
              <a:t>i</a:t>
            </a:r>
            <a:r>
              <a:rPr lang="en-US" altLang="zh-CN" sz="2200" dirty="0"/>
              <a:t> &lt; 10; </a:t>
            </a:r>
            <a:r>
              <a:rPr lang="en-US" altLang="zh-CN" sz="2200" dirty="0" err="1"/>
              <a:t>i</a:t>
            </a:r>
            <a:r>
              <a:rPr lang="en-US" altLang="zh-CN" sz="2200" dirty="0"/>
              <a:t>++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a:t>
            </a:r>
            <a:r>
              <a:rPr lang="en-US" altLang="zh-CN" sz="2200" dirty="0" err="1"/>
              <a:t>inFile.read</a:t>
            </a:r>
            <a:r>
              <a:rPr lang="en-US" altLang="zh-CN" sz="2200" dirty="0"/>
              <a:t>(  (char*)&amp;b[</a:t>
            </a:r>
            <a:r>
              <a:rPr lang="en-US" altLang="zh-CN" sz="2200" dirty="0" err="1"/>
              <a:t>i</a:t>
            </a:r>
            <a:r>
              <a:rPr lang="en-US" altLang="zh-CN" sz="2200" dirty="0"/>
              <a:t>], </a:t>
            </a:r>
            <a:r>
              <a:rPr lang="en-US" altLang="zh-CN" sz="2200" dirty="0" err="1"/>
              <a:t>sizeof</a:t>
            </a:r>
            <a:r>
              <a:rPr lang="en-US" altLang="zh-CN" sz="2200" dirty="0"/>
              <a:t>( &amp;b[</a:t>
            </a:r>
            <a:r>
              <a:rPr lang="en-US" altLang="zh-CN" sz="2200" dirty="0" err="1"/>
              <a:t>i</a:t>
            </a:r>
            <a:r>
              <a:rPr lang="en-US" altLang="zh-CN" sz="2200" dirty="0"/>
              <a:t>] ) ); //②</a:t>
            </a:r>
            <a:endParaRPr lang="en-US" altLang="zh-CN" sz="2200" dirty="0"/>
          </a:p>
          <a:p>
            <a:pPr eaLnBrk="1" hangingPunct="1">
              <a:spcBef>
                <a:spcPct val="0"/>
              </a:spcBef>
              <a:buClrTx/>
              <a:buSzTx/>
              <a:buFontTx/>
              <a:buNone/>
            </a:pPr>
            <a:r>
              <a:rPr lang="en-US" altLang="zh-CN" sz="2200" dirty="0"/>
              <a:t>           </a:t>
            </a:r>
            <a:r>
              <a:rPr lang="en-US" altLang="zh-CN" sz="2200" dirty="0" err="1"/>
              <a:t>inFile.seekg</a:t>
            </a:r>
            <a:r>
              <a:rPr lang="en-US" altLang="zh-CN" sz="2200" dirty="0"/>
              <a:t>( </a:t>
            </a:r>
            <a:r>
              <a:rPr lang="en-US" altLang="zh-CN" sz="2200" dirty="0" err="1"/>
              <a:t>sizeof</a:t>
            </a:r>
            <a:r>
              <a:rPr lang="en-US" altLang="zh-CN" sz="2200" dirty="0"/>
              <a:t>(int), ios::cur );               //③</a:t>
            </a:r>
            <a:endParaRPr lang="en-US" altLang="zh-CN" sz="2200" dirty="0"/>
          </a:p>
          <a:p>
            <a:pPr eaLnBrk="1" hangingPunct="1">
              <a:spcBef>
                <a:spcPct val="0"/>
              </a:spcBef>
              <a:buClrTx/>
              <a:buSzTx/>
              <a:buFontTx/>
              <a:buNone/>
            </a:pPr>
            <a:r>
              <a:rPr lang="en-US" altLang="zh-CN" sz="2200" dirty="0"/>
              <a:t>     }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a:t>
            </a:r>
            <a:r>
              <a:rPr lang="en-US" altLang="zh-CN" sz="2200" dirty="0" err="1"/>
              <a:t>inFile.close</a:t>
            </a:r>
            <a:r>
              <a:rPr lang="en-US" altLang="zh-CN" sz="2200" dirty="0"/>
              <a:t>();                                                         //④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for ( </a:t>
            </a:r>
            <a:r>
              <a:rPr lang="en-US" altLang="zh-CN" sz="2200" dirty="0" err="1"/>
              <a:t>i</a:t>
            </a:r>
            <a:r>
              <a:rPr lang="en-US" altLang="zh-CN" sz="2200" dirty="0"/>
              <a:t> = 0; </a:t>
            </a:r>
            <a:r>
              <a:rPr lang="en-US" altLang="zh-CN" sz="2200" dirty="0" err="1"/>
              <a:t>i</a:t>
            </a:r>
            <a:r>
              <a:rPr lang="en-US" altLang="zh-CN" sz="2200" dirty="0"/>
              <a:t> &lt; 10; </a:t>
            </a:r>
            <a:r>
              <a:rPr lang="en-US" altLang="zh-CN" sz="2200" dirty="0" err="1"/>
              <a:t>i</a:t>
            </a:r>
            <a:r>
              <a:rPr lang="en-US" altLang="zh-CN" sz="2200" dirty="0"/>
              <a:t>++)</a:t>
            </a:r>
            <a:endParaRPr lang="en-US" altLang="zh-CN" sz="2200" dirty="0"/>
          </a:p>
          <a:p>
            <a:pPr eaLnBrk="1" hangingPunct="1">
              <a:spcBef>
                <a:spcPct val="0"/>
              </a:spcBef>
              <a:buClrTx/>
              <a:buSzTx/>
              <a:buFontTx/>
              <a:buNone/>
            </a:pPr>
            <a:r>
              <a:rPr lang="en-US" altLang="zh-CN" sz="2200" dirty="0"/>
              <a:t>	cout &lt;&lt; b[</a:t>
            </a:r>
            <a:r>
              <a:rPr lang="en-US" altLang="zh-CN" sz="2200" dirty="0" err="1"/>
              <a:t>i</a:t>
            </a:r>
            <a:r>
              <a:rPr lang="en-US" altLang="zh-CN" sz="2200" dirty="0"/>
              <a:t>] &lt;&lt; "  " ;</a:t>
            </a:r>
            <a:endParaRPr lang="en-US" altLang="zh-CN" sz="2200" dirty="0"/>
          </a:p>
          <a:p>
            <a:pPr eaLnBrk="1" hangingPunct="1">
              <a:spcBef>
                <a:spcPct val="0"/>
              </a:spcBef>
              <a:buClrTx/>
              <a:buSzTx/>
              <a:buFontTx/>
              <a:buNone/>
            </a:pPr>
            <a:r>
              <a:rPr lang="en-US" altLang="zh-CN" sz="2200" dirty="0"/>
              <a:t>	</a:t>
            </a:r>
            <a:endParaRPr lang="en-US" altLang="zh-CN" sz="2200" dirty="0"/>
          </a:p>
          <a:p>
            <a:pPr eaLnBrk="1" hangingPunct="1">
              <a:spcBef>
                <a:spcPct val="0"/>
              </a:spcBef>
              <a:buClrTx/>
              <a:buSzTx/>
              <a:buFontTx/>
              <a:buNone/>
            </a:pPr>
            <a:r>
              <a:rPr lang="en-US" altLang="zh-CN" sz="2200" dirty="0"/>
              <a:t>     return 0;</a:t>
            </a:r>
            <a:endParaRPr lang="en-US" altLang="zh-CN" sz="2200" dirty="0"/>
          </a:p>
          <a:p>
            <a:pPr eaLnBrk="1" hangingPunct="1">
              <a:spcBef>
                <a:spcPct val="0"/>
              </a:spcBef>
              <a:buClrTx/>
              <a:buSzTx/>
              <a:buFontTx/>
              <a:buNone/>
            </a:pPr>
            <a:r>
              <a:rPr lang="en-US" altLang="zh-CN" sz="2200" dirty="0"/>
              <a:t>}</a:t>
            </a:r>
            <a:endParaRPr lang="en-US" altLang="zh-CN" sz="2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动态输入文件名 </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8" name="Text Box 2"/>
          <p:cNvSpPr txBox="1">
            <a:spLocks noChangeArrowheads="1"/>
          </p:cNvSpPr>
          <p:nvPr/>
        </p:nvSpPr>
        <p:spPr bwMode="auto">
          <a:xfrm>
            <a:off x="1843837" y="1663405"/>
            <a:ext cx="8820150" cy="5016758"/>
          </a:xfrm>
          <a:prstGeom prst="rect">
            <a:avLst/>
          </a:prstGeom>
          <a:noFill/>
          <a:ln w="952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latin typeface="Times New Roman" panose="02020603050405020304" pitchFamily="18" charset="0"/>
              </a:rPr>
              <a:t>#include &lt;fstream&gt;                                                            //FileIODIYName.cpp</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#include &lt;string&gt;</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using namespace std;</a:t>
            </a:r>
            <a:endParaRPr lang="en-US" altLang="zh-CN" sz="2000" dirty="0">
              <a:latin typeface="Times New Roman" panose="02020603050405020304" pitchFamily="18" charset="0"/>
            </a:endParaRPr>
          </a:p>
          <a:p>
            <a:pPr eaLnBrk="1" hangingPunct="1">
              <a:spcBef>
                <a:spcPct val="0"/>
              </a:spcBef>
              <a:buClrTx/>
              <a:buSzTx/>
              <a:buFontTx/>
              <a:buNone/>
            </a:pP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int main(  )</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int a[10]={10,20,30,40,50,60,70,80,90,100};</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int </a:t>
            </a:r>
            <a:r>
              <a:rPr lang="en-US" altLang="zh-CN" sz="2000" dirty="0" err="1">
                <a:latin typeface="Times New Roman" panose="02020603050405020304" pitchFamily="18" charset="0"/>
              </a:rPr>
              <a:t>i</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ifstream</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inFile</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string </a:t>
            </a:r>
            <a:r>
              <a:rPr lang="en-US" altLang="zh-CN" sz="2000" dirty="0" err="1">
                <a:latin typeface="Times New Roman" panose="02020603050405020304" pitchFamily="18" charset="0"/>
              </a:rPr>
              <a:t>FileName</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cout  &lt;&lt; "Please enter the output file name";</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cin</a:t>
            </a:r>
            <a:r>
              <a:rPr lang="en-US" altLang="zh-CN" sz="2000" dirty="0">
                <a:latin typeface="Times New Roman" panose="02020603050405020304" pitchFamily="18" charset="0"/>
              </a:rPr>
              <a:t>    &gt;&gt; </a:t>
            </a:r>
            <a:r>
              <a:rPr lang="en-US" altLang="zh-CN" sz="2000" dirty="0" err="1">
                <a:latin typeface="Times New Roman" panose="02020603050405020304" pitchFamily="18" charset="0"/>
              </a:rPr>
              <a:t>FileName</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a:t>
            </a:r>
            <a:r>
              <a:rPr lang="en-US" altLang="zh-CN" sz="2000" dirty="0" err="1">
                <a:latin typeface="Times New Roman" panose="02020603050405020304" pitchFamily="18" charset="0"/>
              </a:rPr>
              <a:t>outFile.open</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FileName.c_str</a:t>
            </a:r>
            <a:r>
              <a:rPr lang="en-US" altLang="zh-CN" sz="2000" dirty="0">
                <a:latin typeface="Times New Roman" panose="02020603050405020304" pitchFamily="18" charset="0"/>
              </a:rPr>
              <a:t>( ), </a:t>
            </a:r>
            <a:r>
              <a:rPr lang="en-US" altLang="zh-CN" sz="2000" dirty="0">
                <a:solidFill>
                  <a:srgbClr val="FF0000"/>
                </a:solidFill>
                <a:latin typeface="Times New Roman" panose="02020603050405020304" pitchFamily="18" charset="0"/>
              </a:rPr>
              <a:t>ios::binary</a:t>
            </a: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                              </a:t>
            </a:r>
            <a:endParaRPr lang="en-US" altLang="zh-CN" sz="2000" dirty="0">
              <a:latin typeface="Times New Roman" panose="02020603050405020304" pitchFamily="18" charset="0"/>
            </a:endParaRPr>
          </a:p>
          <a:p>
            <a:pPr eaLnBrk="1" hangingPunct="1">
              <a:spcBef>
                <a:spcPct val="0"/>
              </a:spcBef>
              <a:buClrTx/>
              <a:buSzTx/>
              <a:buFontTx/>
              <a:buNone/>
            </a:pP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1556426" y="1998319"/>
            <a:ext cx="5261917" cy="286136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I/O</a:t>
            </a:r>
            <a:r>
              <a:rPr lang="zh-CN" altLang="en-US" sz="2000" b="1" dirty="0"/>
              <a:t>的基本概念</a:t>
            </a:r>
            <a:endParaRPr lang="zh-CN" altLang="en-US" sz="2000" b="1" dirty="0"/>
          </a:p>
        </p:txBody>
      </p:sp>
      <p:sp>
        <p:nvSpPr>
          <p:cNvPr id="60" name="圆角矩形 59"/>
          <p:cNvSpPr/>
          <p:nvPr/>
        </p:nvSpPr>
        <p:spPr>
          <a:xfrm>
            <a:off x="6746944" y="217250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a:t>
            </a:r>
            <a:r>
              <a:rPr lang="zh-CN" altLang="en-US" sz="2000" b="1" dirty="0"/>
              <a:t>与</a:t>
            </a:r>
            <a:r>
              <a:rPr lang="en-US" altLang="zh-CN" sz="2000" b="1" dirty="0"/>
              <a:t>C++</a:t>
            </a:r>
            <a:r>
              <a:rPr lang="zh-CN" altLang="en-US" sz="2000" b="1" dirty="0"/>
              <a:t>的</a:t>
            </a:r>
            <a:r>
              <a:rPr lang="en-US" altLang="zh-CN" sz="2000" b="1" dirty="0"/>
              <a:t>I/O</a:t>
            </a:r>
            <a:r>
              <a:rPr lang="zh-CN" altLang="en-US" sz="2000" b="1" dirty="0"/>
              <a:t>特点</a:t>
            </a:r>
            <a:endParaRPr lang="zh-CN" altLang="en-US" sz="2000" b="1" dirty="0"/>
          </a:p>
        </p:txBody>
      </p:sp>
      <p:sp>
        <p:nvSpPr>
          <p:cNvPr id="61" name="圆角矩形 60"/>
          <p:cNvSpPr/>
          <p:nvPr/>
        </p:nvSpPr>
        <p:spPr>
          <a:xfrm>
            <a:off x="6746944" y="314042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a:t>
            </a:r>
            <a:r>
              <a:rPr lang="zh-CN" altLang="en-US" sz="2000" b="1" dirty="0"/>
              <a:t>文件</a:t>
            </a:r>
            <a:r>
              <a:rPr lang="en-US" altLang="zh-CN" sz="2000" b="1" dirty="0"/>
              <a:t>I/O</a:t>
            </a:r>
            <a:r>
              <a:rPr lang="zh-CN" altLang="en-US" sz="2000" b="1" dirty="0"/>
              <a:t>的方法</a:t>
            </a:r>
            <a:endParaRPr lang="zh-CN" altLang="en-US" sz="2000" b="1" dirty="0"/>
          </a:p>
        </p:txBody>
      </p:sp>
      <p:sp>
        <p:nvSpPr>
          <p:cNvPr id="62" name="圆角矩形 61"/>
          <p:cNvSpPr/>
          <p:nvPr/>
        </p:nvSpPr>
        <p:spPr>
          <a:xfrm>
            <a:off x="6746944" y="4108352"/>
            <a:ext cx="3476556" cy="577144"/>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C++20</a:t>
            </a:r>
            <a:r>
              <a:rPr lang="zh-CN" altLang="en-US" sz="2000" b="1" dirty="0"/>
              <a:t>新特性</a:t>
            </a:r>
            <a:endParaRPr lang="zh-CN" altLang="en-US" sz="2000" b="1" dirty="0"/>
          </a:p>
        </p:txBody>
      </p:sp>
      <p:sp>
        <p:nvSpPr>
          <p:cNvPr id="63" name="圆角矩形 62"/>
          <p:cNvSpPr/>
          <p:nvPr/>
        </p:nvSpPr>
        <p:spPr>
          <a:xfrm>
            <a:off x="6746944" y="5076279"/>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总结</a:t>
            </a:r>
            <a:endParaRPr lang="zh-CN" altLang="en-US" sz="2000" b="1" dirty="0"/>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C++20</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新特性：</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Format</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7" name="文本框 6"/>
          <p:cNvSpPr txBox="1"/>
          <p:nvPr/>
        </p:nvSpPr>
        <p:spPr>
          <a:xfrm>
            <a:off x="373910" y="1663405"/>
            <a:ext cx="1095868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在</a:t>
            </a:r>
            <a:r>
              <a:rPr lang="en-US" altLang="zh-CN" sz="2400" dirty="0"/>
              <a:t>C</a:t>
            </a:r>
            <a:r>
              <a:rPr lang="zh-CN" altLang="en-US" sz="2400" dirty="0"/>
              <a:t>中我们可以通过</a:t>
            </a:r>
            <a:r>
              <a:rPr lang="en-US" altLang="zh-CN" sz="2400" b="1" dirty="0" err="1"/>
              <a:t>printf</a:t>
            </a:r>
            <a:r>
              <a:rPr lang="zh-CN" altLang="en-US" sz="2400" dirty="0"/>
              <a:t>函数进行格式化输出</a:t>
            </a:r>
            <a:endParaRPr lang="en-US" altLang="zh-CN" sz="2400" dirty="0"/>
          </a:p>
        </p:txBody>
      </p:sp>
      <p:sp>
        <p:nvSpPr>
          <p:cNvPr id="9" name="文本框 8"/>
          <p:cNvSpPr txBox="1"/>
          <p:nvPr/>
        </p:nvSpPr>
        <p:spPr>
          <a:xfrm>
            <a:off x="1274552" y="2125070"/>
            <a:ext cx="10604022" cy="461665"/>
          </a:xfrm>
          <a:prstGeom prst="rect">
            <a:avLst/>
          </a:prstGeom>
          <a:noFill/>
        </p:spPr>
        <p:txBody>
          <a:bodyPr wrap="square">
            <a:spAutoFit/>
          </a:bodyPr>
          <a:lstStyle/>
          <a:p>
            <a:r>
              <a:rPr lang="en-US" altLang="zh-CN" sz="2400" dirty="0" err="1">
                <a:solidFill>
                  <a:srgbClr val="FF5D5D"/>
                </a:solidFill>
                <a:highlight>
                  <a:srgbClr val="FFFF00"/>
                </a:highlight>
                <a:latin typeface="Consolas" panose="020B0609020204030204" pitchFamily="49" charset="0"/>
              </a:rPr>
              <a:t>printf</a:t>
            </a:r>
            <a:r>
              <a:rPr lang="en-US" altLang="zh-CN" sz="2400" dirty="0">
                <a:solidFill>
                  <a:srgbClr val="FF5D5D"/>
                </a:solidFill>
                <a:highlight>
                  <a:srgbClr val="FFFF00"/>
                </a:highlight>
                <a:latin typeface="Consolas" panose="020B0609020204030204" pitchFamily="49" charset="0"/>
              </a:rPr>
              <a:t>("[ %</a:t>
            </a:r>
            <a:r>
              <a:rPr lang="en-US" altLang="zh-CN" sz="2400" dirty="0" err="1">
                <a:solidFill>
                  <a:srgbClr val="FF5D5D"/>
                </a:solidFill>
                <a:highlight>
                  <a:srgbClr val="FFFF00"/>
                </a:highlight>
                <a:latin typeface="Consolas" panose="020B0609020204030204" pitchFamily="49" charset="0"/>
              </a:rPr>
              <a:t>lf</a:t>
            </a:r>
            <a:r>
              <a:rPr lang="en-US" altLang="zh-CN" sz="2400" dirty="0">
                <a:solidFill>
                  <a:srgbClr val="FF5D5D"/>
                </a:solidFill>
                <a:highlight>
                  <a:srgbClr val="FFFF00"/>
                </a:highlight>
                <a:latin typeface="Consolas" panose="020B0609020204030204" pitchFamily="49" charset="0"/>
              </a:rPr>
              <a:t>, %</a:t>
            </a:r>
            <a:r>
              <a:rPr lang="en-US" altLang="zh-CN" sz="2400" dirty="0" err="1">
                <a:solidFill>
                  <a:srgbClr val="FF5D5D"/>
                </a:solidFill>
                <a:highlight>
                  <a:srgbClr val="FFFF00"/>
                </a:highlight>
                <a:latin typeface="Consolas" panose="020B0609020204030204" pitchFamily="49" charset="0"/>
              </a:rPr>
              <a:t>lf</a:t>
            </a:r>
            <a:r>
              <a:rPr lang="en-US" altLang="zh-CN" sz="2400" dirty="0">
                <a:solidFill>
                  <a:srgbClr val="FF5D5D"/>
                </a:solidFill>
                <a:highlight>
                  <a:srgbClr val="FFFF00"/>
                </a:highlight>
                <a:latin typeface="Consolas" panose="020B0609020204030204" pitchFamily="49" charset="0"/>
              </a:rPr>
              <a:t>, %</a:t>
            </a:r>
            <a:r>
              <a:rPr lang="en-US" altLang="zh-CN" sz="2400" dirty="0" err="1">
                <a:solidFill>
                  <a:srgbClr val="FF5D5D"/>
                </a:solidFill>
                <a:highlight>
                  <a:srgbClr val="FFFF00"/>
                </a:highlight>
                <a:latin typeface="Consolas" panose="020B0609020204030204" pitchFamily="49" charset="0"/>
              </a:rPr>
              <a:t>lf</a:t>
            </a:r>
            <a:r>
              <a:rPr lang="en-US" altLang="zh-CN" sz="2400" dirty="0">
                <a:solidFill>
                  <a:srgbClr val="FF5D5D"/>
                </a:solidFill>
                <a:highlight>
                  <a:srgbClr val="FFFF00"/>
                </a:highlight>
                <a:latin typeface="Consolas" panose="020B0609020204030204" pitchFamily="49" charset="0"/>
              </a:rPr>
              <a:t> ]\n", a[0], a[1], a[2]);</a:t>
            </a:r>
            <a:endParaRPr lang="en-US" altLang="zh-CN" sz="2400" dirty="0">
              <a:solidFill>
                <a:srgbClr val="FF5D5D"/>
              </a:solidFill>
              <a:highlight>
                <a:srgbClr val="FFFF00"/>
              </a:highlight>
              <a:latin typeface="Consolas" panose="020B0609020204030204" pitchFamily="49" charset="0"/>
            </a:endParaRPr>
          </a:p>
        </p:txBody>
      </p:sp>
      <p:sp>
        <p:nvSpPr>
          <p:cNvPr id="10" name="文本框 9"/>
          <p:cNvSpPr txBox="1"/>
          <p:nvPr/>
        </p:nvSpPr>
        <p:spPr>
          <a:xfrm>
            <a:off x="373910" y="2586735"/>
            <a:ext cx="1095868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而如果在</a:t>
            </a:r>
            <a:r>
              <a:rPr lang="en-US" altLang="zh-CN" sz="2400" dirty="0"/>
              <a:t>C++</a:t>
            </a:r>
            <a:r>
              <a:rPr lang="zh-CN" altLang="en-US" sz="2400" dirty="0"/>
              <a:t>中我们需要</a:t>
            </a:r>
            <a:r>
              <a:rPr lang="en-US" altLang="zh-CN" sz="2400" dirty="0"/>
              <a:t>……</a:t>
            </a:r>
            <a:endParaRPr lang="en-US" altLang="zh-CN" sz="2400" dirty="0"/>
          </a:p>
        </p:txBody>
      </p:sp>
      <p:sp>
        <p:nvSpPr>
          <p:cNvPr id="11" name="文本框 10"/>
          <p:cNvSpPr txBox="1"/>
          <p:nvPr/>
        </p:nvSpPr>
        <p:spPr>
          <a:xfrm>
            <a:off x="373910" y="2996096"/>
            <a:ext cx="11818090" cy="461665"/>
          </a:xfrm>
          <a:prstGeom prst="rect">
            <a:avLst/>
          </a:prstGeom>
          <a:noFill/>
        </p:spPr>
        <p:txBody>
          <a:bodyPr wrap="square">
            <a:spAutoFit/>
          </a:bodyPr>
          <a:lstStyle/>
          <a:p>
            <a:r>
              <a:rPr lang="en-US" altLang="zh-CN" sz="2400" dirty="0">
                <a:solidFill>
                  <a:srgbClr val="FF5D5D"/>
                </a:solidFill>
                <a:highlight>
                  <a:srgbClr val="FFFF00"/>
                </a:highlight>
                <a:latin typeface="Consolas" panose="020B0609020204030204" pitchFamily="49" charset="0"/>
              </a:rPr>
              <a:t>std::cout &lt;&lt; "[ " &lt;&lt; a[0] &lt;&lt; ", " &lt;&lt; a[1] &lt;&lt; ", " &lt;&lt; a[2] &lt;&lt; " ]"; </a:t>
            </a:r>
            <a:endParaRPr lang="en-US" altLang="zh-CN" sz="2400" dirty="0">
              <a:solidFill>
                <a:srgbClr val="FF5D5D"/>
              </a:solidFill>
              <a:highlight>
                <a:srgbClr val="FFFF00"/>
              </a:highlight>
              <a:latin typeface="Consolas" panose="020B0609020204030204" pitchFamily="49" charset="0"/>
            </a:endParaRPr>
          </a:p>
        </p:txBody>
      </p:sp>
      <p:sp>
        <p:nvSpPr>
          <p:cNvPr id="12" name="文本框 11"/>
          <p:cNvSpPr txBox="1"/>
          <p:nvPr/>
        </p:nvSpPr>
        <p:spPr>
          <a:xfrm>
            <a:off x="373910" y="3510065"/>
            <a:ext cx="1095868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如果涉及到精度控制的话，还需要</a:t>
            </a:r>
            <a:r>
              <a:rPr lang="en-US" altLang="zh-CN" sz="2400" b="1" dirty="0"/>
              <a:t>fixed</a:t>
            </a:r>
            <a:r>
              <a:rPr lang="en-US" altLang="zh-CN" sz="2400" dirty="0"/>
              <a:t> </a:t>
            </a:r>
            <a:r>
              <a:rPr lang="en-US" altLang="zh-CN" sz="2400" b="1" dirty="0" err="1"/>
              <a:t>setprecision</a:t>
            </a:r>
            <a:r>
              <a:rPr lang="zh-CN" altLang="en-US" sz="2400" dirty="0"/>
              <a:t>等流算子进行控制</a:t>
            </a:r>
            <a:endParaRPr lang="en-US" altLang="zh-CN" sz="2400" dirty="0"/>
          </a:p>
        </p:txBody>
      </p:sp>
      <p:sp>
        <p:nvSpPr>
          <p:cNvPr id="13" name="文本框 12"/>
          <p:cNvSpPr txBox="1"/>
          <p:nvPr/>
        </p:nvSpPr>
        <p:spPr>
          <a:xfrm>
            <a:off x="373910" y="3979934"/>
            <a:ext cx="10958686" cy="46166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而如果用</a:t>
            </a:r>
            <a:r>
              <a:rPr lang="en-US" altLang="zh-CN" sz="2400" dirty="0"/>
              <a:t>C++20</a:t>
            </a:r>
            <a:r>
              <a:rPr lang="zh-CN" altLang="en-US" sz="2400" dirty="0"/>
              <a:t>中新引进的标准库</a:t>
            </a:r>
            <a:r>
              <a:rPr lang="en-US" altLang="zh-CN" sz="2400" dirty="0"/>
              <a:t>Format</a:t>
            </a:r>
            <a:r>
              <a:rPr lang="zh-CN" altLang="en-US" sz="2400" dirty="0"/>
              <a:t>只需</a:t>
            </a:r>
            <a:endParaRPr lang="en-US" altLang="zh-CN" sz="2400" dirty="0"/>
          </a:p>
        </p:txBody>
      </p:sp>
      <p:sp>
        <p:nvSpPr>
          <p:cNvPr id="14" name="文本框 13"/>
          <p:cNvSpPr txBox="1"/>
          <p:nvPr/>
        </p:nvSpPr>
        <p:spPr>
          <a:xfrm>
            <a:off x="373910" y="4386572"/>
            <a:ext cx="11818090" cy="461665"/>
          </a:xfrm>
          <a:prstGeom prst="rect">
            <a:avLst/>
          </a:prstGeom>
          <a:noFill/>
        </p:spPr>
        <p:txBody>
          <a:bodyPr wrap="square">
            <a:spAutoFit/>
          </a:bodyPr>
          <a:lstStyle/>
          <a:p>
            <a:r>
              <a:rPr lang="en-US" altLang="zh-CN" sz="2400" dirty="0">
                <a:solidFill>
                  <a:srgbClr val="FF5D5D"/>
                </a:solidFill>
                <a:highlight>
                  <a:srgbClr val="FFFF00"/>
                </a:highlight>
                <a:latin typeface="Consolas" panose="020B0609020204030204" pitchFamily="49" charset="0"/>
              </a:rPr>
              <a:t>std::cout &lt;&lt; std::format("[ {}, {}, {} ]\n", a[0], a[1], a[2]);</a:t>
            </a:r>
            <a:endParaRPr lang="en-US" altLang="zh-CN" sz="2400" dirty="0">
              <a:solidFill>
                <a:srgbClr val="FF5D5D"/>
              </a:solidFill>
              <a:highlight>
                <a:srgbClr val="FFFF00"/>
              </a:highlight>
              <a:latin typeface="Consolas" panose="020B0609020204030204" pitchFamily="49" charset="0"/>
            </a:endParaRPr>
          </a:p>
        </p:txBody>
      </p:sp>
      <p:sp>
        <p:nvSpPr>
          <p:cNvPr id="18" name="文本框 17"/>
          <p:cNvSpPr txBox="1"/>
          <p:nvPr/>
        </p:nvSpPr>
        <p:spPr>
          <a:xfrm>
            <a:off x="373910" y="4815209"/>
            <a:ext cx="10958686" cy="830997"/>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t>非常类似与</a:t>
            </a:r>
            <a:r>
              <a:rPr lang="en-US" altLang="zh-CN" sz="2400" dirty="0"/>
              <a:t>Python</a:t>
            </a:r>
            <a:r>
              <a:rPr lang="zh-CN" altLang="en-US" sz="2400" dirty="0"/>
              <a:t>的格式化输出，它比</a:t>
            </a:r>
            <a:r>
              <a:rPr lang="en-US" altLang="zh-CN" sz="2400" dirty="0"/>
              <a:t>cout</a:t>
            </a:r>
            <a:r>
              <a:rPr lang="zh-CN" altLang="en-US" sz="2400" dirty="0"/>
              <a:t>更看得懂，比</a:t>
            </a:r>
            <a:r>
              <a:rPr lang="en-US" altLang="zh-CN" sz="2400" dirty="0" err="1"/>
              <a:t>printf</a:t>
            </a:r>
            <a:r>
              <a:rPr lang="zh-CN" altLang="en-US" sz="2400" dirty="0"/>
              <a:t>更加易写</a:t>
            </a:r>
            <a:endParaRPr lang="en-US" altLang="zh-CN" sz="2400" dirty="0"/>
          </a:p>
          <a:p>
            <a:pPr marL="285750" indent="-285750">
              <a:buFont typeface="Arial" panose="020B0604020202020204" pitchFamily="34" charset="0"/>
              <a:buChar char="•"/>
            </a:pPr>
            <a:r>
              <a:rPr lang="zh-CN" altLang="en-US" sz="2400" dirty="0"/>
              <a:t>事实上</a:t>
            </a:r>
            <a:r>
              <a:rPr lang="en-US" altLang="zh-CN" sz="2400" b="1" dirty="0"/>
              <a:t>format</a:t>
            </a:r>
            <a:r>
              <a:rPr lang="zh-CN" altLang="en-US" sz="2400" dirty="0"/>
              <a:t>函数返回的是一个</a:t>
            </a:r>
            <a:r>
              <a:rPr lang="en-US" altLang="zh-CN" sz="2400" b="1" dirty="0"/>
              <a:t>std::string</a:t>
            </a:r>
            <a:r>
              <a:rPr lang="zh-CN" altLang="en-US" sz="2400" dirty="0"/>
              <a:t>类型</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1556426" y="1998319"/>
            <a:ext cx="5261917" cy="286136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I/O</a:t>
            </a:r>
            <a:r>
              <a:rPr lang="zh-CN" altLang="en-US" sz="2000" b="1" dirty="0"/>
              <a:t>的基本概念</a:t>
            </a:r>
            <a:endParaRPr lang="zh-CN" altLang="en-US" sz="2000" b="1" dirty="0"/>
          </a:p>
        </p:txBody>
      </p:sp>
      <p:sp>
        <p:nvSpPr>
          <p:cNvPr id="60" name="圆角矩形 59"/>
          <p:cNvSpPr/>
          <p:nvPr/>
        </p:nvSpPr>
        <p:spPr>
          <a:xfrm>
            <a:off x="6746944" y="217250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a:t>
            </a:r>
            <a:r>
              <a:rPr lang="zh-CN" altLang="en-US" sz="2000" b="1" dirty="0"/>
              <a:t>与</a:t>
            </a:r>
            <a:r>
              <a:rPr lang="en-US" altLang="zh-CN" sz="2000" b="1" dirty="0"/>
              <a:t>C++</a:t>
            </a:r>
            <a:r>
              <a:rPr lang="zh-CN" altLang="en-US" sz="2000" b="1" dirty="0"/>
              <a:t>的</a:t>
            </a:r>
            <a:r>
              <a:rPr lang="en-US" altLang="zh-CN" sz="2000" b="1" dirty="0"/>
              <a:t>I/O</a:t>
            </a:r>
            <a:r>
              <a:rPr lang="zh-CN" altLang="en-US" sz="2000" b="1" dirty="0"/>
              <a:t>特点</a:t>
            </a:r>
            <a:endParaRPr lang="zh-CN" altLang="en-US" sz="2000" b="1" dirty="0"/>
          </a:p>
        </p:txBody>
      </p:sp>
      <p:sp>
        <p:nvSpPr>
          <p:cNvPr id="61" name="圆角矩形 60"/>
          <p:cNvSpPr/>
          <p:nvPr/>
        </p:nvSpPr>
        <p:spPr>
          <a:xfrm>
            <a:off x="6746944" y="314042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a:t>
            </a:r>
            <a:r>
              <a:rPr lang="zh-CN" altLang="en-US" sz="2000" b="1" dirty="0"/>
              <a:t>文件</a:t>
            </a:r>
            <a:r>
              <a:rPr lang="en-US" altLang="zh-CN" sz="2000" b="1" dirty="0"/>
              <a:t>I/O</a:t>
            </a:r>
            <a:r>
              <a:rPr lang="zh-CN" altLang="en-US" sz="2000" b="1" dirty="0"/>
              <a:t>的方法</a:t>
            </a:r>
            <a:endParaRPr lang="zh-CN" altLang="en-US" sz="2000" b="1" dirty="0"/>
          </a:p>
        </p:txBody>
      </p:sp>
      <p:sp>
        <p:nvSpPr>
          <p:cNvPr id="62" name="圆角矩形 61"/>
          <p:cNvSpPr/>
          <p:nvPr/>
        </p:nvSpPr>
        <p:spPr>
          <a:xfrm>
            <a:off x="6746944" y="410835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C++20</a:t>
            </a:r>
            <a:r>
              <a:rPr lang="zh-CN" altLang="en-US" sz="2000" b="1" dirty="0"/>
              <a:t>新特性</a:t>
            </a:r>
            <a:endParaRPr lang="zh-CN" altLang="en-US" sz="2000" b="1" dirty="0"/>
          </a:p>
        </p:txBody>
      </p:sp>
      <p:sp>
        <p:nvSpPr>
          <p:cNvPr id="63" name="圆角矩形 62"/>
          <p:cNvSpPr/>
          <p:nvPr/>
        </p:nvSpPr>
        <p:spPr>
          <a:xfrm>
            <a:off x="6746944" y="5076279"/>
            <a:ext cx="3476556" cy="577144"/>
          </a:xfrm>
          <a:prstGeom prst="roundRect">
            <a:avLst>
              <a:gd name="adj" fmla="val 5000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总结</a:t>
            </a:r>
            <a:endParaRPr lang="zh-CN" altLang="en-US" sz="2000" b="1" dirty="0"/>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endParaRPr lang="zh-CN" altLang="en-US" sz="5865"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总结</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15" name="文本框 14"/>
          <p:cNvSpPr txBox="1"/>
          <p:nvPr/>
        </p:nvSpPr>
        <p:spPr>
          <a:xfrm>
            <a:off x="463671" y="1583845"/>
            <a:ext cx="11561552" cy="4893647"/>
          </a:xfrm>
          <a:prstGeom prst="rect">
            <a:avLst/>
          </a:prstGeom>
          <a:noFill/>
        </p:spPr>
        <p:txBody>
          <a:bodyPr wrap="square">
            <a:spAutoFit/>
          </a:bodyPr>
          <a:lstStyle/>
          <a:p>
            <a:pPr marL="285750" indent="-285750">
              <a:buFont typeface="Arial" panose="020B0604020202020204" pitchFamily="34" charset="0"/>
              <a:buChar char="•"/>
            </a:pPr>
            <a:r>
              <a:rPr lang="zh-CN" altLang="en-US" sz="2400" dirty="0"/>
              <a:t>流是进出程序的</a:t>
            </a:r>
            <a:r>
              <a:rPr lang="zh-CN" altLang="en-US" sz="2400" b="1" dirty="0"/>
              <a:t>字节流</a:t>
            </a:r>
            <a:r>
              <a:rPr lang="zh-CN" altLang="en-US" sz="2400" dirty="0"/>
              <a:t>。</a:t>
            </a:r>
            <a:endParaRPr lang="en-US" altLang="zh-CN" sz="2400" dirty="0"/>
          </a:p>
          <a:p>
            <a:pPr marL="285750" indent="-285750">
              <a:buFont typeface="Arial" panose="020B0604020202020204" pitchFamily="34" charset="0"/>
              <a:buChar char="•"/>
            </a:pPr>
            <a:r>
              <a:rPr lang="zh-CN" altLang="en-US" sz="2400" dirty="0"/>
              <a:t>缓冲区是</a:t>
            </a:r>
            <a:r>
              <a:rPr lang="zh-CN" altLang="en-US" sz="2400" b="1" dirty="0"/>
              <a:t>内存中的临时存储区域</a:t>
            </a:r>
            <a:r>
              <a:rPr lang="zh-CN" altLang="en-US" sz="2400" dirty="0"/>
              <a:t>，是程序与文件或其他I/O设备之间的桥梁。</a:t>
            </a:r>
            <a:endParaRPr lang="en-US" altLang="zh-CN" sz="2400" dirty="0"/>
          </a:p>
          <a:p>
            <a:pPr marL="285750" indent="-285750">
              <a:buFont typeface="Arial" panose="020B0604020202020204" pitchFamily="34" charset="0"/>
              <a:buChar char="•"/>
            </a:pPr>
            <a:r>
              <a:rPr lang="zh-CN" altLang="en-US" sz="2400" dirty="0"/>
              <a:t>信息在缓冲区和文件之间传输时，将使用设备处理效率最高的尺寸以</a:t>
            </a:r>
            <a:r>
              <a:rPr lang="zh-CN" altLang="en-US" sz="2400" b="1" dirty="0"/>
              <a:t>大块数据</a:t>
            </a:r>
            <a:r>
              <a:rPr lang="zh-CN" altLang="en-US" sz="2400" dirty="0"/>
              <a:t>的方式进行传输。</a:t>
            </a:r>
            <a:endParaRPr lang="en-US" altLang="zh-CN" sz="2400" dirty="0"/>
          </a:p>
          <a:p>
            <a:pPr marL="285750" indent="-285750">
              <a:buFont typeface="Arial" panose="020B0604020202020204" pitchFamily="34" charset="0"/>
              <a:buChar char="•"/>
            </a:pPr>
            <a:r>
              <a:rPr lang="zh-CN" altLang="en-US" sz="2400" dirty="0"/>
              <a:t>信息在缓冲区和程序之间传输时，是</a:t>
            </a:r>
            <a:r>
              <a:rPr lang="zh-CN" altLang="en-US" sz="2400" b="1" dirty="0"/>
              <a:t>逐字节传输</a:t>
            </a:r>
            <a:r>
              <a:rPr lang="zh-CN" altLang="en-US" sz="2400" dirty="0"/>
              <a:t>的，这种方式对于程序中的处理操作更为方便。</a:t>
            </a:r>
            <a:endParaRPr lang="en-US" altLang="zh-CN" sz="2400" dirty="0"/>
          </a:p>
          <a:p>
            <a:pPr marL="285750" indent="-285750">
              <a:buFont typeface="Arial" panose="020B0604020202020204" pitchFamily="34" charset="0"/>
              <a:buChar char="•"/>
            </a:pPr>
            <a:r>
              <a:rPr lang="en-US" altLang="zh-CN" sz="2400" dirty="0"/>
              <a:t>C++</a:t>
            </a:r>
            <a:r>
              <a:rPr lang="zh-CN" altLang="en-US" sz="2400" dirty="0"/>
              <a:t>通过</a:t>
            </a:r>
            <a:r>
              <a:rPr lang="en-US" altLang="zh-CN" sz="2400" b="1" dirty="0" err="1"/>
              <a:t>ifstream</a:t>
            </a:r>
            <a:r>
              <a:rPr lang="en-US" altLang="zh-CN" sz="2400" dirty="0"/>
              <a:t>, </a:t>
            </a:r>
            <a:r>
              <a:rPr lang="en-US" altLang="zh-CN" sz="2400" b="1" dirty="0"/>
              <a:t>ofstream</a:t>
            </a:r>
            <a:r>
              <a:rPr lang="en-US" altLang="zh-CN" sz="2400" dirty="0"/>
              <a:t>, </a:t>
            </a:r>
            <a:r>
              <a:rPr lang="en-US" altLang="zh-CN" sz="2400" b="1" dirty="0"/>
              <a:t>fstream</a:t>
            </a:r>
            <a:r>
              <a:rPr lang="zh-CN" altLang="en-US" sz="2400" dirty="0"/>
              <a:t>类及其一系列的成员函数对文件进行操作</a:t>
            </a:r>
            <a:endParaRPr lang="en-US" altLang="zh-CN" sz="2400" dirty="0"/>
          </a:p>
          <a:p>
            <a:pPr marL="285750" indent="-285750">
              <a:buFont typeface="Arial" panose="020B0604020202020204" pitchFamily="34" charset="0"/>
              <a:buChar char="•"/>
            </a:pPr>
            <a:r>
              <a:rPr lang="en-US" altLang="zh-CN" sz="2400" b="1" dirty="0"/>
              <a:t>open</a:t>
            </a:r>
            <a:r>
              <a:rPr lang="zh-CN" altLang="en-US" sz="2400" b="1" dirty="0"/>
              <a:t>、</a:t>
            </a:r>
            <a:r>
              <a:rPr lang="en-US" altLang="zh-CN" sz="2400" b="1" dirty="0"/>
              <a:t>close</a:t>
            </a:r>
            <a:r>
              <a:rPr lang="zh-CN" altLang="en-US" sz="2400" b="1" dirty="0"/>
              <a:t>、</a:t>
            </a:r>
            <a:r>
              <a:rPr lang="en-US" altLang="zh-CN" sz="2400" b="1" dirty="0"/>
              <a:t>&gt;&gt;</a:t>
            </a:r>
            <a:r>
              <a:rPr lang="zh-CN" altLang="en-US" sz="2400" b="1" dirty="0"/>
              <a:t>、</a:t>
            </a:r>
            <a:r>
              <a:rPr lang="en-US" altLang="zh-CN" sz="2400" b="1" dirty="0"/>
              <a:t>&lt;&lt;</a:t>
            </a:r>
            <a:r>
              <a:rPr lang="zh-CN" altLang="en-US" sz="2400" b="1" dirty="0"/>
              <a:t>、</a:t>
            </a:r>
            <a:r>
              <a:rPr lang="en-US" altLang="zh-CN" sz="2400" b="1" dirty="0" err="1"/>
              <a:t>seekp</a:t>
            </a:r>
            <a:r>
              <a:rPr lang="zh-CN" altLang="en-US" sz="2400" b="1" dirty="0"/>
              <a:t>、</a:t>
            </a:r>
            <a:r>
              <a:rPr lang="en-US" altLang="zh-CN" sz="2400" b="1" dirty="0" err="1"/>
              <a:t>seekg</a:t>
            </a:r>
            <a:r>
              <a:rPr lang="zh-CN" altLang="en-US" sz="2400" b="1" dirty="0"/>
              <a:t>、</a:t>
            </a:r>
            <a:r>
              <a:rPr lang="en-US" altLang="zh-CN" sz="2400" b="1" dirty="0"/>
              <a:t>read</a:t>
            </a:r>
            <a:r>
              <a:rPr lang="zh-CN" altLang="en-US" sz="2400" b="1" dirty="0"/>
              <a:t>、</a:t>
            </a:r>
            <a:r>
              <a:rPr lang="en-US" altLang="zh-CN" sz="2400" b="1" dirty="0"/>
              <a:t>write</a:t>
            </a:r>
            <a:endParaRPr lang="en-US" altLang="zh-CN" sz="2400" b="1" dirty="0"/>
          </a:p>
          <a:p>
            <a:pPr marL="285750" indent="-285750">
              <a:buFont typeface="Arial" panose="020B0604020202020204" pitchFamily="34" charset="0"/>
              <a:buChar char="•"/>
            </a:pPr>
            <a:r>
              <a:rPr lang="zh-CN" altLang="en-US" sz="2400" dirty="0"/>
              <a:t>学语言，重点是学习它的抽象，它对行为的抽象，对操作系统提供的</a:t>
            </a:r>
            <a:r>
              <a:rPr lang="en-US" altLang="zh-CN" sz="2400" dirty="0"/>
              <a:t>API</a:t>
            </a:r>
            <a:r>
              <a:rPr lang="zh-CN" altLang="en-US" sz="2400" dirty="0"/>
              <a:t>的抽象</a:t>
            </a:r>
            <a:endParaRPr lang="en-US" altLang="zh-CN" sz="2400" dirty="0"/>
          </a:p>
          <a:p>
            <a:pPr marL="285750" indent="-285750">
              <a:buFont typeface="Arial" panose="020B0604020202020204" pitchFamily="34" charset="0"/>
              <a:buChar char="•"/>
            </a:pPr>
            <a:r>
              <a:rPr lang="zh-CN" altLang="en-US" sz="2400" dirty="0"/>
              <a:t>事实上</a:t>
            </a:r>
            <a:r>
              <a:rPr lang="en-US" altLang="zh-CN" sz="2400" dirty="0"/>
              <a:t>C++</a:t>
            </a:r>
            <a:r>
              <a:rPr lang="zh-CN" altLang="en-US" sz="2400" dirty="0"/>
              <a:t>的文件读写，是对操作系统提供的文件读写功能的抽象，即最后都是交由操作系统进行文件内容的读取和写入</a:t>
            </a:r>
            <a:endParaRPr lang="en-US" altLang="zh-CN" sz="2400" dirty="0"/>
          </a:p>
          <a:p>
            <a:pPr marL="285750" indent="-285750">
              <a:buFont typeface="Arial" panose="020B0604020202020204" pitchFamily="34" charset="0"/>
              <a:buChar char="•"/>
            </a:pPr>
            <a:r>
              <a:rPr lang="zh-CN" altLang="en-US" sz="2400" dirty="0"/>
              <a:t>而操作系统又是对各个硬件的读写进行了抽象，最后还是交由各个硬件的驱动程序进行文件内容的读取和写入</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的基本概念</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4" name="文本框 3"/>
          <p:cNvSpPr txBox="1"/>
          <p:nvPr/>
        </p:nvSpPr>
        <p:spPr>
          <a:xfrm>
            <a:off x="519806" y="1720840"/>
            <a:ext cx="10958686"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t>流</a:t>
            </a:r>
            <a:r>
              <a:rPr lang="zh-CN" altLang="en-US" sz="2400" dirty="0"/>
              <a:t>是一种对</a:t>
            </a:r>
            <a:r>
              <a:rPr lang="zh-CN" altLang="en-US" sz="2400" b="1" dirty="0"/>
              <a:t>连接</a:t>
            </a:r>
            <a:r>
              <a:rPr lang="zh-CN" altLang="en-US" sz="2400" dirty="0"/>
              <a:t>的抽象</a:t>
            </a:r>
            <a:endParaRPr lang="en-US" altLang="zh-CN" sz="2400" dirty="0"/>
          </a:p>
          <a:p>
            <a:pPr marL="285750" indent="-285750">
              <a:buFont typeface="Arial" panose="020B0604020202020204" pitchFamily="34" charset="0"/>
              <a:buChar char="•"/>
            </a:pPr>
            <a:r>
              <a:rPr lang="zh-CN" altLang="en-US" sz="2400" dirty="0"/>
              <a:t>换句话说，输入流需要</a:t>
            </a:r>
            <a:r>
              <a:rPr lang="zh-CN" altLang="en-US" sz="2400" b="1" dirty="0"/>
              <a:t>两个连接</a:t>
            </a:r>
            <a:r>
              <a:rPr lang="zh-CN" altLang="en-US" sz="2400" dirty="0"/>
              <a:t>，每端各一个。</a:t>
            </a:r>
            <a:r>
              <a:rPr lang="zh-CN" altLang="en-US" sz="2400" b="1" dirty="0"/>
              <a:t>文件端连接</a:t>
            </a:r>
            <a:r>
              <a:rPr lang="zh-CN" altLang="en-US" sz="2400" dirty="0"/>
              <a:t>提供流的来源，</a:t>
            </a:r>
            <a:r>
              <a:rPr lang="zh-CN" altLang="en-US" sz="2400" b="1" dirty="0"/>
              <a:t>程序端连接</a:t>
            </a:r>
            <a:r>
              <a:rPr lang="zh-CN" altLang="en-US" sz="2400" dirty="0"/>
              <a:t>将流的流出部分转储到程序中（文件端连接可以是文件，也可以是设备，如键盘）。 同样，对输出的管理包括将输出流连接到程序以及将输出目标与流关联起来。这就像将字节（而不是水）引入到水管中。</a:t>
            </a:r>
            <a:endParaRPr lang="en-US" altLang="zh-CN" sz="2400" dirty="0"/>
          </a:p>
          <a:p>
            <a:pPr marL="285750" indent="-285750">
              <a:buFont typeface="Arial" panose="020B0604020202020204" pitchFamily="34" charset="0"/>
              <a:buChar char="•"/>
            </a:pPr>
            <a:r>
              <a:rPr lang="en-US" altLang="zh-CN" sz="2400" dirty="0"/>
              <a:t>C++</a:t>
            </a:r>
            <a:r>
              <a:rPr lang="zh-CN" altLang="en-US" sz="2400" dirty="0"/>
              <a:t>程序把输入和输出看作</a:t>
            </a:r>
            <a:r>
              <a:rPr lang="zh-CN" altLang="en-US" sz="2400" b="1" dirty="0"/>
              <a:t>字节流</a:t>
            </a:r>
            <a:r>
              <a:rPr lang="zh-CN" altLang="en-US" sz="2400" dirty="0"/>
              <a:t>。输入时，程序从流中抽取字节；输出时，程序将字节插入到输出流中。</a:t>
            </a:r>
            <a:endParaRPr lang="en-US" altLang="zh-CN" sz="2400" dirty="0"/>
          </a:p>
          <a:p>
            <a:pPr marL="285750" indent="-285750">
              <a:buFont typeface="Arial" panose="020B0604020202020204" pitchFamily="34" charset="0"/>
              <a:buChar char="•"/>
            </a:pPr>
            <a:r>
              <a:rPr lang="zh-CN" altLang="en-US" sz="2400" dirty="0"/>
              <a:t>输入流中的字节可能来自键盘，也可能来自存储设备或其他程序。</a:t>
            </a:r>
            <a:endParaRPr lang="en-US" altLang="zh-CN" sz="2400" dirty="0"/>
          </a:p>
          <a:p>
            <a:pPr marL="285750" indent="-285750">
              <a:buFont typeface="Arial" panose="020B0604020202020204" pitchFamily="34" charset="0"/>
              <a:buChar char="•"/>
            </a:pPr>
            <a:r>
              <a:rPr lang="zh-CN" altLang="en-US" sz="2400" dirty="0"/>
              <a:t>同样，输出流中的字节可以流向屏幕、打印机、存储设备或其他程序。</a:t>
            </a:r>
            <a:endParaRPr lang="en-US" altLang="zh-CN" sz="2400" dirty="0"/>
          </a:p>
          <a:p>
            <a:pPr marL="285750" indent="-285750">
              <a:buFont typeface="Arial" panose="020B0604020202020204" pitchFamily="34" charset="0"/>
              <a:buChar char="•"/>
            </a:pPr>
            <a:r>
              <a:rPr lang="zh-CN" altLang="en-US" sz="2400" b="1" dirty="0"/>
              <a:t>流</a:t>
            </a:r>
            <a:r>
              <a:rPr lang="zh-CN" altLang="en-US" sz="2400" dirty="0"/>
              <a:t>充当了</a:t>
            </a:r>
            <a:r>
              <a:rPr lang="zh-CN" altLang="en-US" sz="2400" b="1" dirty="0"/>
              <a:t>程序</a:t>
            </a:r>
            <a:r>
              <a:rPr lang="zh-CN" altLang="en-US" sz="2400" dirty="0"/>
              <a:t>和</a:t>
            </a:r>
            <a:r>
              <a:rPr lang="zh-CN" altLang="en-US" sz="2400" b="1" dirty="0"/>
              <a:t>流源</a:t>
            </a:r>
            <a:r>
              <a:rPr lang="zh-CN" altLang="en-US" sz="2400" dirty="0"/>
              <a:t>或</a:t>
            </a:r>
            <a:r>
              <a:rPr lang="zh-CN" altLang="en-US" sz="2400" b="1" dirty="0"/>
              <a:t>流目标</a:t>
            </a:r>
            <a:r>
              <a:rPr lang="zh-CN" altLang="en-US" sz="2400" dirty="0"/>
              <a:t>之间的桥梁。这使得</a:t>
            </a:r>
            <a:r>
              <a:rPr lang="en-US" altLang="zh-CN" sz="2400" dirty="0"/>
              <a:t>C++</a:t>
            </a:r>
            <a:r>
              <a:rPr lang="zh-CN" altLang="en-US" sz="2400" dirty="0"/>
              <a:t>程序可以以</a:t>
            </a:r>
            <a:r>
              <a:rPr lang="zh-CN" altLang="en-US" sz="2400" b="1" dirty="0"/>
              <a:t>相同的方式</a:t>
            </a:r>
            <a:r>
              <a:rPr lang="zh-CN" altLang="en-US" sz="2400" dirty="0"/>
              <a:t>对待</a:t>
            </a:r>
            <a:r>
              <a:rPr lang="zh-CN" altLang="en-US" sz="2400" b="1" dirty="0"/>
              <a:t>来自键盘的输入</a:t>
            </a:r>
            <a:r>
              <a:rPr lang="zh-CN" altLang="en-US" sz="2400" dirty="0"/>
              <a:t>和</a:t>
            </a:r>
            <a:r>
              <a:rPr lang="zh-CN" altLang="en-US" sz="2400" b="1" dirty="0"/>
              <a:t>来自文件的输入</a:t>
            </a:r>
            <a:r>
              <a:rPr lang="zh-CN" altLang="en-US" sz="2400" dirty="0"/>
              <a:t>。</a:t>
            </a:r>
            <a:endParaRPr lang="en-US" altLang="zh-CN" sz="2400" dirty="0"/>
          </a:p>
          <a:p>
            <a:pPr marL="285750" indent="-285750">
              <a:buFont typeface="Arial" panose="020B0604020202020204" pitchFamily="34" charset="0"/>
              <a:buChar char="•"/>
            </a:pPr>
            <a:r>
              <a:rPr lang="en-US" altLang="zh-CN" sz="2400" dirty="0"/>
              <a:t>C++</a:t>
            </a:r>
            <a:r>
              <a:rPr lang="zh-CN" altLang="en-US" sz="2400" dirty="0"/>
              <a:t>程序只检查字节流，而不需要知道字节来自何方。</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的基本概念</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4" name="文本框 3"/>
          <p:cNvSpPr txBox="1"/>
          <p:nvPr/>
        </p:nvSpPr>
        <p:spPr>
          <a:xfrm>
            <a:off x="519806" y="1720840"/>
            <a:ext cx="10958686"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t>流</a:t>
            </a:r>
            <a:r>
              <a:rPr lang="zh-CN" altLang="en-US" sz="2400" dirty="0"/>
              <a:t>已经可以完成输入输出了，缓冲区用来干嘛？</a:t>
            </a:r>
            <a:endParaRPr lang="en-US" altLang="zh-CN" sz="2400" dirty="0"/>
          </a:p>
          <a:p>
            <a:pPr marL="285750" indent="-285750">
              <a:buFont typeface="Arial" panose="020B0604020202020204" pitchFamily="34" charset="0"/>
              <a:buChar char="•"/>
            </a:pPr>
            <a:r>
              <a:rPr lang="zh-CN" altLang="en-US" sz="2400" dirty="0"/>
              <a:t>流有个最大特点：</a:t>
            </a:r>
            <a:r>
              <a:rPr lang="zh-CN" altLang="en-US" sz="2400" b="1" dirty="0"/>
              <a:t>流入的量</a:t>
            </a:r>
            <a:r>
              <a:rPr lang="zh-CN" altLang="en-US" sz="2400" dirty="0"/>
              <a:t>等于</a:t>
            </a:r>
            <a:r>
              <a:rPr lang="zh-CN" altLang="en-US" sz="2400" b="1" dirty="0"/>
              <a:t>流出的量</a:t>
            </a:r>
            <a:endParaRPr lang="en-US" altLang="zh-CN" sz="2400" b="1" dirty="0"/>
          </a:p>
          <a:p>
            <a:pPr marL="285750" indent="-285750">
              <a:buFont typeface="Arial" panose="020B0604020202020204" pitchFamily="34" charset="0"/>
              <a:buChar char="•"/>
            </a:pPr>
            <a:r>
              <a:rPr lang="zh-CN" altLang="en-US" sz="2400" dirty="0"/>
              <a:t>对于输入源是硬盘来说，一次数据传输的代价是巨大的</a:t>
            </a:r>
            <a:endParaRPr lang="en-US" altLang="zh-CN" sz="2400" dirty="0"/>
          </a:p>
          <a:p>
            <a:pPr marL="285750" indent="-285750">
              <a:buFont typeface="Arial" panose="020B0604020202020204" pitchFamily="34" charset="0"/>
              <a:buChar char="•"/>
            </a:pPr>
            <a:r>
              <a:rPr lang="zh-CN" altLang="en-US" sz="2400" dirty="0"/>
              <a:t>而程序一般是以一个字节一个字节读取</a:t>
            </a:r>
            <a:endParaRPr lang="en-US" altLang="zh-CN" sz="2400" dirty="0"/>
          </a:p>
          <a:p>
            <a:pPr marL="285750" indent="-285750">
              <a:buFont typeface="Arial" panose="020B0604020202020204" pitchFamily="34" charset="0"/>
              <a:buChar char="•"/>
            </a:pPr>
            <a:r>
              <a:rPr lang="zh-CN" altLang="en-US" sz="2400" dirty="0"/>
              <a:t>那么硬盘的速度会极大的拉低整个输入的速度</a:t>
            </a:r>
            <a:endParaRPr lang="en-US" altLang="zh-CN" sz="2400" dirty="0"/>
          </a:p>
          <a:p>
            <a:pPr marL="285750" indent="-285750">
              <a:buFont typeface="Arial" panose="020B0604020202020204" pitchFamily="34" charset="0"/>
              <a:buChar char="•"/>
            </a:pPr>
            <a:r>
              <a:rPr lang="zh-CN" altLang="en-US" sz="2400" dirty="0"/>
              <a:t>因此硬盘一般是一次读取许多数据，缓冲区就作为流的中介，储存这些数据</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的基本概念</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
        <p:nvSpPr>
          <p:cNvPr id="4" name="文本框 3"/>
          <p:cNvSpPr txBox="1"/>
          <p:nvPr/>
        </p:nvSpPr>
        <p:spPr>
          <a:xfrm>
            <a:off x="519806" y="1720840"/>
            <a:ext cx="10958686" cy="4524315"/>
          </a:xfrm>
          <a:prstGeom prst="rect">
            <a:avLst/>
          </a:prstGeom>
          <a:noFill/>
        </p:spPr>
        <p:txBody>
          <a:bodyPr wrap="square" rtlCol="0">
            <a:spAutoFit/>
          </a:bodyPr>
          <a:lstStyle/>
          <a:p>
            <a:pPr marL="285750" indent="-285750">
              <a:buFont typeface="Arial" panose="020B0604020202020204" pitchFamily="34" charset="0"/>
              <a:buChar char="•"/>
            </a:pPr>
            <a:r>
              <a:rPr lang="zh-CN" altLang="en-US" sz="2400" b="1" dirty="0"/>
              <a:t>缓冲区</a:t>
            </a:r>
            <a:r>
              <a:rPr lang="zh-CN" altLang="en-US" sz="2400" dirty="0"/>
              <a:t>是用来更高效地处理输入和输出，即存在于输入流和输出流中</a:t>
            </a:r>
            <a:endParaRPr lang="en-US" altLang="zh-CN" sz="2400" dirty="0"/>
          </a:p>
          <a:p>
            <a:pPr marL="285750" indent="-285750">
              <a:buFont typeface="Arial" panose="020B0604020202020204" pitchFamily="34" charset="0"/>
              <a:buChar char="•"/>
            </a:pPr>
            <a:r>
              <a:rPr lang="zh-CN" altLang="en-US" sz="2400" b="1" dirty="0"/>
              <a:t>缓冲区</a:t>
            </a:r>
            <a:r>
              <a:rPr lang="zh-CN" altLang="en-US" sz="2400" dirty="0"/>
              <a:t>是用作中介的</a:t>
            </a:r>
            <a:r>
              <a:rPr lang="zh-CN" altLang="en-US" sz="2400" b="1" dirty="0"/>
              <a:t>内存块，</a:t>
            </a:r>
            <a:r>
              <a:rPr lang="zh-CN" altLang="en-US" sz="2400" dirty="0"/>
              <a:t>也就是说在内存里</a:t>
            </a:r>
            <a:endParaRPr lang="en-US" altLang="zh-CN" sz="2400" dirty="0"/>
          </a:p>
          <a:p>
            <a:pPr marL="285750" indent="-285750">
              <a:buFont typeface="Arial" panose="020B0604020202020204" pitchFamily="34" charset="0"/>
              <a:buChar char="•"/>
            </a:pPr>
            <a:r>
              <a:rPr lang="zh-CN" altLang="en-US" sz="2400" dirty="0"/>
              <a:t>它是字节流的一个中介点</a:t>
            </a:r>
            <a:endParaRPr lang="en-US" altLang="zh-CN" sz="2400" dirty="0"/>
          </a:p>
          <a:p>
            <a:pPr marL="285750" indent="-285750">
              <a:buFont typeface="Arial" panose="020B0604020202020204" pitchFamily="34" charset="0"/>
              <a:buChar char="•"/>
            </a:pPr>
            <a:r>
              <a:rPr lang="zh-CN" altLang="en-US" sz="2400" dirty="0"/>
              <a:t>通常，像磁盘驱动器这样的设备以</a:t>
            </a:r>
            <a:r>
              <a:rPr lang="en-US" altLang="zh-CN" sz="2400" dirty="0"/>
              <a:t>512</a:t>
            </a:r>
            <a:r>
              <a:rPr lang="zh-CN" altLang="en-US" sz="2400" dirty="0"/>
              <a:t>字节（或更多）的块为单位来传输数据刀内存，而程序通常每次是一个字节一个字节读取。</a:t>
            </a:r>
            <a:endParaRPr lang="en-US" altLang="zh-CN" sz="2400" dirty="0"/>
          </a:p>
          <a:p>
            <a:pPr marL="285750" indent="-285750">
              <a:buFont typeface="Arial" panose="020B0604020202020204" pitchFamily="34" charset="0"/>
              <a:buChar char="•"/>
            </a:pPr>
            <a:r>
              <a:rPr lang="zh-CN" altLang="en-US" sz="2400" dirty="0"/>
              <a:t>缓存区帮助匹配这两种不同的信息传输速率。</a:t>
            </a:r>
            <a:endParaRPr lang="en-US" altLang="zh-CN" sz="2400" dirty="0"/>
          </a:p>
          <a:p>
            <a:pPr marL="285750" indent="-285750">
              <a:buFont typeface="Arial" panose="020B0604020202020204" pitchFamily="34" charset="0"/>
              <a:buChar char="•"/>
            </a:pPr>
            <a:r>
              <a:rPr lang="zh-CN" altLang="en-US" sz="2400" dirty="0"/>
              <a:t>例如，假设程序要计算记录在硬盘文件中的金额。程序可以从文件中读取一个字符，处理它，再从文件中读取下一个字符，再处理，依次类推。</a:t>
            </a:r>
            <a:endParaRPr lang="en-US" altLang="zh-CN" sz="2400" dirty="0"/>
          </a:p>
          <a:p>
            <a:pPr marL="285750" indent="-285750">
              <a:buFont typeface="Arial" panose="020B0604020202020204" pitchFamily="34" charset="0"/>
              <a:buChar char="•"/>
            </a:pPr>
            <a:r>
              <a:rPr lang="zh-CN" altLang="en-US" sz="2400" dirty="0"/>
              <a:t>从磁盘文件中每次读取一个字符需要大量的硬件活动，</a:t>
            </a:r>
            <a:r>
              <a:rPr lang="zh-CN" altLang="en-US" sz="2400" b="1" dirty="0"/>
              <a:t>速度非常慢</a:t>
            </a:r>
            <a:r>
              <a:rPr lang="zh-CN" altLang="en-US" sz="2400" dirty="0"/>
              <a:t>。</a:t>
            </a:r>
            <a:endParaRPr lang="en-US" altLang="zh-CN" sz="2400" dirty="0"/>
          </a:p>
          <a:p>
            <a:pPr marL="285750" indent="-285750">
              <a:buFont typeface="Arial" panose="020B0604020202020204" pitchFamily="34" charset="0"/>
              <a:buChar char="•"/>
            </a:pPr>
            <a:r>
              <a:rPr lang="zh-CN" altLang="en-US" sz="2400" dirty="0"/>
              <a:t>但有了缓冲区，我们可以从磁盘上读取大量信息，将这些信息存储在缓冲区中，然后每次从缓冲区里读取一个字节。因此从内存中读取单个字节的速度比从硬盘上读取块很多，所以这种方法更快，也更方便。</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I/O</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的基本概念</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pic>
        <p:nvPicPr>
          <p:cNvPr id="33" name="图片 3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3" name="图片 2"/>
          <p:cNvPicPr>
            <a:picLocks noChangeAspect="1"/>
          </p:cNvPicPr>
          <p:nvPr/>
        </p:nvPicPr>
        <p:blipFill>
          <a:blip r:embed="rId2"/>
          <a:stretch>
            <a:fillRect/>
          </a:stretch>
        </p:blipFill>
        <p:spPr>
          <a:xfrm>
            <a:off x="1216325" y="1583845"/>
            <a:ext cx="10092905" cy="51886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55F51"/>
      </a:dk2>
      <a:lt2>
        <a:srgbClr val="E3DED1"/>
      </a:lt2>
      <a:accent1>
        <a:srgbClr val="004723"/>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14541</Words>
  <Application>WPS 演示</Application>
  <PresentationFormat>宽屏</PresentationFormat>
  <Paragraphs>973</Paragraphs>
  <Slides>58</Slides>
  <Notes>58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58</vt:i4>
      </vt:variant>
    </vt:vector>
  </HeadingPairs>
  <TitlesOfParts>
    <vt:vector size="74" baseType="lpstr">
      <vt:lpstr>Arial</vt:lpstr>
      <vt:lpstr>宋体</vt:lpstr>
      <vt:lpstr>Wingdings</vt:lpstr>
      <vt:lpstr>微软雅黑</vt:lpstr>
      <vt:lpstr>Impact MT Std</vt:lpstr>
      <vt:lpstr>等线</vt:lpstr>
      <vt:lpstr>Arial Unicode MS</vt:lpstr>
      <vt:lpstr>等线 Light</vt:lpstr>
      <vt:lpstr>CMT T 12</vt:lpstr>
      <vt:lpstr>Segoe Print</vt:lpstr>
      <vt:lpstr>Tahoma</vt:lpstr>
      <vt:lpstr>Times New Roman</vt:lpstr>
      <vt:lpstr>Courier New</vt:lpstr>
      <vt:lpstr>Times New Roman</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刘先森</cp:lastModifiedBy>
  <cp:revision>178</cp:revision>
  <dcterms:created xsi:type="dcterms:W3CDTF">2016-11-24T09:20:00Z</dcterms:created>
  <dcterms:modified xsi:type="dcterms:W3CDTF">2022-02-01T13:32:44Z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y fmtid="{D5CDD505-2E9C-101B-9397-08002B2CF9AE}" pid="3" name="ICV">
    <vt:lpwstr>7E38F6AF0AEB4547AE4ACB4243E3DBEC</vt:lpwstr>
  </property>
</Properties>
</file>