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7" r:id="rId3"/>
    <p:sldId id="421" r:id="rId5"/>
    <p:sldId id="371" r:id="rId6"/>
    <p:sldId id="372" r:id="rId7"/>
    <p:sldId id="373" r:id="rId8"/>
    <p:sldId id="374" r:id="rId9"/>
    <p:sldId id="375" r:id="rId10"/>
    <p:sldId id="420" r:id="rId11"/>
    <p:sldId id="377" r:id="rId12"/>
    <p:sldId id="378" r:id="rId13"/>
    <p:sldId id="379" r:id="rId14"/>
    <p:sldId id="380" r:id="rId15"/>
    <p:sldId id="382" r:id="rId16"/>
    <p:sldId id="381" r:id="rId17"/>
    <p:sldId id="419" r:id="rId18"/>
    <p:sldId id="384" r:id="rId19"/>
    <p:sldId id="385" r:id="rId20"/>
    <p:sldId id="386" r:id="rId21"/>
    <p:sldId id="387" r:id="rId22"/>
    <p:sldId id="388" r:id="rId23"/>
    <p:sldId id="389" r:id="rId24"/>
    <p:sldId id="390" r:id="rId25"/>
    <p:sldId id="391" r:id="rId26"/>
    <p:sldId id="418" r:id="rId27"/>
    <p:sldId id="393"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394" r:id="rId52"/>
  </p:sldIdLst>
  <p:sldSz cx="12192000" cy="6858000"/>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723"/>
    <a:srgbClr val="FF5D5D"/>
    <a:srgbClr val="C00000"/>
    <a:srgbClr val="CC33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3773" autoAdjust="0"/>
  </p:normalViewPr>
  <p:slideViewPr>
    <p:cSldViewPr snapToGrid="0">
      <p:cViewPr varScale="1">
        <p:scale>
          <a:sx n="82" d="100"/>
          <a:sy n="82" d="100"/>
        </p:scale>
        <p:origin x="706" y="62"/>
      </p:cViewPr>
      <p:guideLst>
        <p:guide orient="horz" pos="213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2.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上述程序如何出现异常，则资源有可能泄露，如文件没有关闭。</a:t>
            </a:r>
            <a:endParaRPr lang="en-US" altLang="zh-CN" dirty="0"/>
          </a:p>
          <a:p>
            <a:r>
              <a:rPr lang="en-US" altLang="zh-CN" dirty="0"/>
              <a:t>C++</a:t>
            </a:r>
            <a:r>
              <a:rPr lang="zh-CN" altLang="en-US" dirty="0"/>
              <a:t>中针对资源管理有</a:t>
            </a:r>
            <a:r>
              <a:rPr lang="en-US" altLang="zh-CN" dirty="0"/>
              <a:t>RAII</a:t>
            </a:r>
            <a:r>
              <a:rPr lang="zh-CN" altLang="en-US" dirty="0"/>
              <a:t>技术</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这个程序并不会产生异常，因为内存够大，不会分配不成功</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除了</a:t>
            </a:r>
            <a:r>
              <a:rPr lang="en-US" altLang="zh-CN" sz="1200" dirty="0">
                <a:solidFill>
                  <a:srgbClr val="C00000"/>
                </a:solidFill>
                <a:latin typeface="微软雅黑" panose="020B0503020204020204" pitchFamily="34" charset="-122"/>
                <a:ea typeface="微软雅黑" panose="020B0503020204020204" pitchFamily="34" charset="-122"/>
              </a:rPr>
              <a:t>int</a:t>
            </a:r>
            <a:r>
              <a:rPr lang="zh-CN" altLang="en-US" sz="1200" dirty="0">
                <a:solidFill>
                  <a:srgbClr val="C00000"/>
                </a:solidFill>
                <a:latin typeface="微软雅黑" panose="020B0503020204020204" pitchFamily="34" charset="-122"/>
                <a:ea typeface="微软雅黑" panose="020B0503020204020204" pitchFamily="34" charset="-122"/>
              </a:rPr>
              <a:t>类型的异常，其他都建议用引用</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要实现多态必须有引用或指针</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System_code</a:t>
            </a:r>
            <a:r>
              <a:rPr lang="zh-CN" altLang="en-US" dirty="0"/>
              <a:t>使用</a:t>
            </a:r>
            <a:r>
              <a:rPr lang="en-US" altLang="zh-CN" dirty="0"/>
              <a:t>int</a:t>
            </a:r>
            <a:r>
              <a:rPr lang="zh-CN" altLang="en-US" dirty="0"/>
              <a:t>定义异常体系，为了保持和以前异常处理的兼容性，用整数表示异常</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errno</a:t>
            </a:r>
            <a:r>
              <a:rPr lang="zh-CN" altLang="zh-CN" sz="1200" kern="1200" dirty="0">
                <a:solidFill>
                  <a:schemeClr val="tx1"/>
                </a:solidFill>
                <a:effectLst/>
                <a:latin typeface="+mn-lt"/>
                <a:ea typeface="+mn-ea"/>
                <a:cs typeface="+mn-cs"/>
              </a:rPr>
              <a:t>是</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errno.h</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中定义的以</a:t>
            </a:r>
            <a:r>
              <a:rPr lang="en-US" altLang="zh-CN" sz="1200" kern="1200" dirty="0">
                <a:solidFill>
                  <a:schemeClr val="tx1"/>
                </a:solidFill>
                <a:effectLst/>
                <a:latin typeface="+mn-lt"/>
                <a:ea typeface="+mn-ea"/>
                <a:cs typeface="+mn-cs"/>
              </a:rPr>
              <a:t>E</a:t>
            </a:r>
            <a:r>
              <a:rPr lang="zh-CN" altLang="zh-CN" sz="1200" kern="1200" dirty="0">
                <a:solidFill>
                  <a:schemeClr val="tx1"/>
                </a:solidFill>
                <a:effectLst/>
                <a:latin typeface="+mn-lt"/>
                <a:ea typeface="+mn-ea"/>
                <a:cs typeface="+mn-cs"/>
              </a:rPr>
              <a:t>开头的宏，代表数字。</a:t>
            </a:r>
            <a:endParaRPr lang="en-US"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Strerror</a:t>
            </a:r>
            <a:r>
              <a:rPr lang="en-US" altLang="zh-CN" sz="1200" b="1"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返回</a:t>
            </a:r>
            <a:r>
              <a:rPr lang="en-US" altLang="zh-CN" sz="1200" kern="1200" dirty="0" err="1">
                <a:solidFill>
                  <a:schemeClr val="tx1"/>
                </a:solidFill>
                <a:effectLst/>
                <a:latin typeface="+mn-lt"/>
                <a:ea typeface="+mn-ea"/>
                <a:cs typeface="+mn-cs"/>
              </a:rPr>
              <a:t>errno</a:t>
            </a:r>
            <a:r>
              <a:rPr lang="zh-CN" altLang="zh-CN" sz="1200" kern="1200" dirty="0">
                <a:solidFill>
                  <a:schemeClr val="tx1"/>
                </a:solidFill>
                <a:effectLst/>
                <a:latin typeface="+mn-lt"/>
                <a:ea typeface="+mn-ea"/>
                <a:cs typeface="+mn-cs"/>
              </a:rPr>
              <a:t>对应的字符串</a:t>
            </a:r>
            <a:endParaRPr lang="en-US" altLang="zh-CN" sz="1200" kern="1200" dirty="0">
              <a:solidFill>
                <a:schemeClr val="tx1"/>
              </a:solidFill>
              <a:effectLst/>
              <a:latin typeface="+mn-lt"/>
              <a:ea typeface="+mn-ea"/>
              <a:cs typeface="+mn-cs"/>
            </a:endParaRPr>
          </a:p>
          <a:p>
            <a:r>
              <a:rPr lang="en-US" altLang="zh-CN" sz="1200" b="1" kern="1200" dirty="0" err="1">
                <a:solidFill>
                  <a:schemeClr val="tx1"/>
                </a:solidFill>
                <a:effectLst/>
                <a:latin typeface="+mn-lt"/>
                <a:ea typeface="+mn-ea"/>
                <a:cs typeface="+mn-cs"/>
              </a:rPr>
              <a:t>Perror</a:t>
            </a:r>
            <a:r>
              <a:rPr lang="zh-CN" altLang="en-US" sz="1200" b="1"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先打印</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对应的字符串，再打印：（冒号），再打印</a:t>
            </a:r>
            <a:r>
              <a:rPr lang="en-US" altLang="zh-CN" sz="1200" kern="1200" dirty="0" err="1">
                <a:solidFill>
                  <a:schemeClr val="tx1"/>
                </a:solidFill>
                <a:effectLst/>
                <a:latin typeface="+mn-lt"/>
                <a:ea typeface="+mn-ea"/>
                <a:cs typeface="+mn-cs"/>
              </a:rPr>
              <a:t>errno</a:t>
            </a:r>
            <a:r>
              <a:rPr lang="zh-CN" altLang="zh-CN" sz="1200" kern="1200" dirty="0">
                <a:solidFill>
                  <a:schemeClr val="tx1"/>
                </a:solidFill>
                <a:effectLst/>
                <a:latin typeface="+mn-lt"/>
                <a:ea typeface="+mn-ea"/>
                <a:cs typeface="+mn-cs"/>
              </a:rPr>
              <a:t>对应的字符串</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提示：增加一个私有数据用于记录发生异常时的时间，并增加</a:t>
            </a:r>
            <a:r>
              <a:rPr lang="en-US" altLang="zh-CN" dirty="0"/>
              <a:t>what</a:t>
            </a:r>
            <a:r>
              <a:rPr lang="zh-CN" altLang="en-US" dirty="0"/>
              <a:t>函数，修改构造函数</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可预测的错误：如读文件不存在，内存分配不成功，除</a:t>
            </a:r>
            <a:r>
              <a:rPr lang="en-US" altLang="zh-CN" sz="1200" dirty="0">
                <a:solidFill>
                  <a:srgbClr val="C00000"/>
                </a:solidFill>
                <a:latin typeface="微软雅黑" panose="020B0503020204020204" pitchFamily="34" charset="-122"/>
                <a:ea typeface="微软雅黑" panose="020B0503020204020204" pitchFamily="34" charset="-122"/>
              </a:rPr>
              <a:t>0</a:t>
            </a:r>
            <a:r>
              <a:rPr lang="zh-CN" altLang="en-US" sz="1200" dirty="0">
                <a:solidFill>
                  <a:srgbClr val="C00000"/>
                </a:solidFill>
                <a:latin typeface="微软雅黑" panose="020B0503020204020204" pitchFamily="34" charset="-122"/>
                <a:ea typeface="微软雅黑" panose="020B0503020204020204" pitchFamily="34" charset="-122"/>
              </a:rPr>
              <a:t>，输入不符合要求等</a:t>
            </a:r>
            <a:endParaRPr lang="en-US" altLang="zh-CN" sz="1200" dirty="0">
              <a:solidFill>
                <a:srgbClr val="C00000"/>
              </a:solidFill>
              <a:latin typeface="微软雅黑" panose="020B0503020204020204" pitchFamily="34" charset="-122"/>
              <a:ea typeface="微软雅黑" panose="020B0503020204020204" pitchFamily="34" charset="-122"/>
            </a:endParaRPr>
          </a:p>
          <a:p>
            <a:r>
              <a:rPr lang="zh-CN" altLang="en-US" sz="1200" dirty="0">
                <a:solidFill>
                  <a:srgbClr val="C00000"/>
                </a:solidFill>
                <a:latin typeface="微软雅黑" panose="020B0503020204020204" pitchFamily="34" charset="-122"/>
                <a:ea typeface="微软雅黑" panose="020B0503020204020204" pitchFamily="34" charset="-122"/>
              </a:rPr>
              <a:t>用户自定义错误：如统计学生成绩，不同学生的成绩不能相加算作一个同学的成绩</a:t>
            </a:r>
            <a:endParaRPr lang="en-US" altLang="zh-CN" sz="1200" dirty="0">
              <a:solidFill>
                <a:srgbClr val="C00000"/>
              </a:solidFill>
              <a:latin typeface="微软雅黑" panose="020B0503020204020204" pitchFamily="34" charset="-122"/>
              <a:ea typeface="微软雅黑" panose="020B0503020204020204" pitchFamily="34" charset="-122"/>
            </a:endParaRPr>
          </a:p>
          <a:p>
            <a:r>
              <a:rPr lang="zh-CN" altLang="en-US" sz="1200" dirty="0">
                <a:solidFill>
                  <a:srgbClr val="C00000"/>
                </a:solidFill>
                <a:latin typeface="微软雅黑" panose="020B0503020204020204" pitchFamily="34" charset="-122"/>
                <a:ea typeface="微软雅黑" panose="020B0503020204020204" pitchFamily="34" charset="-122"/>
              </a:rPr>
              <a:t>难以预测的错误：系统性错误，如硬件出问题，断网等</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hyperlink" Target="https://qingcms.gitee.io/cppreference/20210212/zh/cpp/error/exception.html" TargetMode="Externa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hyperlink" Target="https://isocpp.org/wiki/faq/exceptions#why-exceptions" TargetMode="Externa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591560" y="2729230"/>
            <a:ext cx="5135880" cy="1014730"/>
          </a:xfrm>
          <a:prstGeom prst="rect">
            <a:avLst/>
          </a:prstGeom>
          <a:noFill/>
        </p:spPr>
        <p:txBody>
          <a:bodyPr wrap="square" rtlCol="0">
            <a:spAutoFit/>
          </a:bodyPr>
          <a:lstStyle/>
          <a:p>
            <a:pPr algn="dist" fontAlgn="t"/>
            <a:r>
              <a:rPr lang="zh-CN" sz="6000" b="1" dirty="0">
                <a:solidFill>
                  <a:schemeClr val="bg1">
                    <a:lumMod val="95000"/>
                  </a:schemeClr>
                </a:solidFill>
                <a:latin typeface="微软雅黑" panose="020B0503020204020204" pitchFamily="34" charset="-122"/>
                <a:ea typeface="微软雅黑" panose="020B0503020204020204" pitchFamily="34" charset="-122"/>
              </a:rPr>
              <a:t>异常处理</a:t>
            </a:r>
            <a:endParaRPr lang="zh-CN" sz="6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TextBox 10"/>
          <p:cNvSpPr txBox="1"/>
          <p:nvPr/>
        </p:nvSpPr>
        <p:spPr>
          <a:xfrm>
            <a:off x="2574061" y="4549531"/>
            <a:ext cx="7060388" cy="520700"/>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中山大学计算机学院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5081905" y="5679440"/>
            <a:ext cx="3114040" cy="397510"/>
          </a:xfrm>
          <a:prstGeom prst="rect">
            <a:avLst/>
          </a:prstGeom>
          <a:noFill/>
        </p:spPr>
        <p:txBody>
          <a:bodyPr wrap="square" lIns="91416" tIns="45708" rIns="91416" bIns="45708" rtlCol="0">
            <a:spAutoFit/>
          </a:bodyPr>
          <a:lstStyle/>
          <a:p>
            <a:pPr algn="ctr"/>
            <a:r>
              <a:rPr lang="zh-CN" altLang="en-US" sz="2000" dirty="0">
                <a:solidFill>
                  <a:srgbClr val="014723"/>
                </a:solidFill>
                <a:latin typeface="微软雅黑" panose="020B0503020204020204" pitchFamily="34" charset="-122"/>
                <a:ea typeface="微软雅黑" panose="020B0503020204020204" pitchFamily="34" charset="-122"/>
              </a:rPr>
              <a:t>中山大学程序设计慕课组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4443060" y="564486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
        <p:nvSpPr>
          <p:cNvPr id="2" name="文本框 1"/>
          <p:cNvSpPr txBox="1"/>
          <p:nvPr/>
        </p:nvSpPr>
        <p:spPr>
          <a:xfrm>
            <a:off x="3921125" y="3793490"/>
            <a:ext cx="4806315" cy="706755"/>
          </a:xfrm>
          <a:prstGeom prst="rect">
            <a:avLst/>
          </a:prstGeom>
          <a:noFill/>
        </p:spPr>
        <p:txBody>
          <a:bodyPr wrap="square" rtlCol="0">
            <a:spAutoFit/>
          </a:bodyPr>
          <a:lstStyle/>
          <a:p>
            <a:r>
              <a:rPr lang="zh-CN" altLang="en-US" sz="4000" b="1">
                <a:solidFill>
                  <a:schemeClr val="bg1"/>
                </a:solidFill>
              </a:rPr>
              <a:t>Exception Handling</a:t>
            </a:r>
            <a:endParaRPr lang="zh-CN" altLang="en-US" sz="40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异常处理概述</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异常处理（</a:t>
            </a:r>
            <a:r>
              <a:rPr lang="en-US" altLang="zh-CN" b="1" dirty="0"/>
              <a:t>exception handling</a:t>
            </a:r>
            <a:r>
              <a:rPr lang="zh-CN" altLang="en-US" b="1" dirty="0"/>
              <a:t>）机制的基本思想</a:t>
            </a:r>
            <a:endParaRPr lang="zh-CN" altLang="en-US" b="1" dirty="0"/>
          </a:p>
          <a:p>
            <a:pPr>
              <a:lnSpc>
                <a:spcPct val="110000"/>
              </a:lnSpc>
            </a:pPr>
            <a:r>
              <a:rPr lang="zh-CN" altLang="en-US" dirty="0"/>
              <a:t>采用</a:t>
            </a:r>
            <a:r>
              <a:rPr lang="zh-CN" altLang="en-US" b="1" dirty="0"/>
              <a:t>结构化方法</a:t>
            </a:r>
            <a:r>
              <a:rPr lang="zh-CN" altLang="en-US" dirty="0"/>
              <a:t>对程序的运行时错误进行显式管理：</a:t>
            </a:r>
            <a:endParaRPr lang="zh-CN" altLang="en-US" dirty="0"/>
          </a:p>
          <a:p>
            <a:pPr lvl="1">
              <a:lnSpc>
                <a:spcPct val="110000"/>
              </a:lnSpc>
            </a:pPr>
            <a:r>
              <a:rPr lang="zh-CN" altLang="en-US" dirty="0"/>
              <a:t>处理的是</a:t>
            </a:r>
            <a:r>
              <a:rPr lang="zh-CN" altLang="en-US" b="1" dirty="0"/>
              <a:t>可预料的</a:t>
            </a:r>
            <a:r>
              <a:rPr lang="zh-CN" altLang="en-US" dirty="0"/>
              <a:t>错误或特殊事件。</a:t>
            </a:r>
            <a:endParaRPr lang="zh-CN" altLang="en-US" dirty="0"/>
          </a:p>
          <a:p>
            <a:pPr lvl="1">
              <a:lnSpc>
                <a:spcPct val="110000"/>
              </a:lnSpc>
            </a:pPr>
            <a:r>
              <a:rPr lang="zh-CN" altLang="en-US" dirty="0"/>
              <a:t>将程序中的</a:t>
            </a:r>
            <a:r>
              <a:rPr lang="zh-CN" altLang="en-US" b="1" dirty="0"/>
              <a:t>正常处理代码与异常处理代码显式区别开来</a:t>
            </a:r>
            <a:r>
              <a:rPr lang="zh-CN" altLang="en-US" dirty="0"/>
              <a:t>，提高程序的可读性。</a:t>
            </a:r>
            <a:endParaRPr lang="zh-CN" altLang="en-US"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语言中的异常处理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基本思想：</a:t>
            </a:r>
            <a:endParaRPr lang="zh-CN" altLang="en-US" b="1" dirty="0"/>
          </a:p>
          <a:p>
            <a:pPr>
              <a:lnSpc>
                <a:spcPct val="110000"/>
              </a:lnSpc>
            </a:pPr>
            <a:r>
              <a:rPr lang="zh-CN" altLang="en-US" b="1" dirty="0"/>
              <a:t>结构化定义异常</a:t>
            </a:r>
            <a:endParaRPr lang="zh-CN" altLang="en-US" b="1" dirty="0"/>
          </a:p>
          <a:p>
            <a:pPr lvl="1">
              <a:lnSpc>
                <a:spcPct val="110000"/>
              </a:lnSpc>
            </a:pPr>
            <a:r>
              <a:rPr lang="zh-CN" altLang="en-US" dirty="0"/>
              <a:t>将异常种类定义为树状结构</a:t>
            </a:r>
            <a:endParaRPr lang="zh-CN" altLang="en-US" dirty="0"/>
          </a:p>
          <a:p>
            <a:pPr>
              <a:lnSpc>
                <a:spcPct val="110000"/>
              </a:lnSpc>
            </a:pPr>
            <a:r>
              <a:rPr lang="zh-CN" altLang="en-US" b="1" dirty="0"/>
              <a:t>结构化处理异常（</a:t>
            </a:r>
            <a:r>
              <a:rPr lang="zh-CN" altLang="en-US" b="1" dirty="0">
                <a:solidFill>
                  <a:srgbClr val="C00000"/>
                </a:solidFill>
              </a:rPr>
              <a:t>异常检测</a:t>
            </a:r>
            <a:r>
              <a:rPr lang="zh-CN" altLang="en-US" b="1" dirty="0"/>
              <a:t>与</a:t>
            </a:r>
            <a:r>
              <a:rPr lang="zh-CN" altLang="en-US" b="1" dirty="0">
                <a:solidFill>
                  <a:srgbClr val="C00000"/>
                </a:solidFill>
              </a:rPr>
              <a:t>异常处理</a:t>
            </a:r>
            <a:r>
              <a:rPr lang="zh-CN" altLang="en-US" b="1" dirty="0"/>
              <a:t>分离）</a:t>
            </a:r>
            <a:endParaRPr lang="zh-CN" altLang="en-US" b="1" dirty="0"/>
          </a:p>
          <a:p>
            <a:pPr lvl="1">
              <a:lnSpc>
                <a:spcPct val="110000"/>
              </a:lnSpc>
            </a:pPr>
            <a:r>
              <a:rPr lang="zh-CN" altLang="en-US" dirty="0"/>
              <a:t>异常检测部分</a:t>
            </a:r>
            <a:r>
              <a:rPr lang="zh-CN" altLang="en-US" b="1" dirty="0"/>
              <a:t>检测到异常</a:t>
            </a:r>
            <a:r>
              <a:rPr lang="zh-CN" altLang="en-US" dirty="0"/>
              <a:t>的存在时，</a:t>
            </a:r>
            <a:r>
              <a:rPr lang="zh-CN" altLang="en-US" b="1" dirty="0"/>
              <a:t>抛出</a:t>
            </a:r>
            <a:r>
              <a:rPr lang="zh-CN" altLang="en-US" dirty="0"/>
              <a:t>一个</a:t>
            </a:r>
            <a:r>
              <a:rPr lang="zh-CN" altLang="en-US" b="1" dirty="0"/>
              <a:t>异常对象</a:t>
            </a:r>
            <a:r>
              <a:rPr lang="zh-CN" altLang="en-US" dirty="0"/>
              <a:t>给异常处理代码。</a:t>
            </a:r>
            <a:endParaRPr lang="en-US" altLang="zh-CN" dirty="0"/>
          </a:p>
          <a:p>
            <a:pPr lvl="1">
              <a:lnSpc>
                <a:spcPct val="110000"/>
              </a:lnSpc>
            </a:pPr>
            <a:r>
              <a:rPr lang="zh-CN" altLang="en-US" dirty="0"/>
              <a:t>在程序或函数特定位置，集中</a:t>
            </a:r>
            <a:r>
              <a:rPr lang="zh-CN" altLang="en-US" b="1" dirty="0"/>
              <a:t>捕获</a:t>
            </a:r>
            <a:r>
              <a:rPr lang="zh-CN" altLang="en-US" dirty="0"/>
              <a:t>异常对象，再</a:t>
            </a:r>
            <a:r>
              <a:rPr lang="zh-CN" altLang="en-US" b="1" dirty="0"/>
              <a:t>处理</a:t>
            </a:r>
            <a:r>
              <a:rPr lang="zh-CN" altLang="en-US" dirty="0"/>
              <a:t>异常。</a:t>
            </a:r>
            <a:endParaRPr lang="zh-CN" altLang="en-US" dirty="0"/>
          </a:p>
          <a:p>
            <a:pPr lvl="1">
              <a:lnSpc>
                <a:spcPct val="110000"/>
              </a:lnSpc>
            </a:pPr>
            <a:r>
              <a:rPr lang="zh-CN" altLang="en-US" dirty="0"/>
              <a:t>通过该</a:t>
            </a:r>
            <a:r>
              <a:rPr lang="zh-CN" altLang="en-US" b="1" dirty="0"/>
              <a:t>异常对象</a:t>
            </a:r>
            <a:r>
              <a:rPr lang="zh-CN" altLang="en-US" dirty="0"/>
              <a:t>，独立开发的异常检测部分和异常处理部分能够就程序执行期间所出现的异常情况进行通信</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语言中的异常处理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异常用于给出错误信号，并不必立即处理。例如：</a:t>
            </a:r>
            <a:endParaRPr lang="zh-CN" altLang="en-US" b="1" dirty="0"/>
          </a:p>
        </p:txBody>
      </p:sp>
      <p:sp>
        <p:nvSpPr>
          <p:cNvPr id="6" name="文本框 5"/>
          <p:cNvSpPr txBox="1"/>
          <p:nvPr/>
        </p:nvSpPr>
        <p:spPr>
          <a:xfrm>
            <a:off x="838200" y="2396837"/>
            <a:ext cx="10515600" cy="3293209"/>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 class </a:t>
            </a:r>
            <a:r>
              <a:rPr lang="en-US" altLang="zh-CN" sz="1600" dirty="0" err="1">
                <a:latin typeface="Consolas" panose="020B0609020204030204" pitchFamily="49" charset="0"/>
              </a:rPr>
              <a:t>VectorInSpecialMemory</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int </a:t>
            </a:r>
            <a:r>
              <a:rPr lang="en-US" altLang="zh-CN" sz="1600" dirty="0" err="1">
                <a:latin typeface="Consolas" panose="020B0609020204030204" pitchFamily="49" charset="0"/>
              </a:rPr>
              <a:t>sz</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int* </a:t>
            </a:r>
            <a:r>
              <a:rPr lang="en-US" altLang="zh-CN" sz="1600" dirty="0" err="1">
                <a:latin typeface="Consolas" panose="020B0609020204030204" pitchFamily="49" charset="0"/>
              </a:rPr>
              <a:t>elem</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public:</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VectorInSpecialMemory</a:t>
            </a:r>
            <a:r>
              <a:rPr lang="en-US" altLang="zh-CN" sz="1600" dirty="0">
                <a:latin typeface="Consolas" panose="020B0609020204030204" pitchFamily="49" charset="0"/>
              </a:rPr>
              <a:t>(int s) </a:t>
            </a:r>
            <a:endParaRPr lang="en-US" altLang="zh-CN" sz="1600" dirty="0">
              <a:latin typeface="Consolas" panose="020B0609020204030204" pitchFamily="49" charset="0"/>
            </a:endParaRPr>
          </a:p>
          <a:p>
            <a:r>
              <a:rPr lang="en-US" altLang="zh-CN" sz="1600" dirty="0">
                <a:latin typeface="Consolas" panose="020B0609020204030204" pitchFamily="49" charset="0"/>
              </a:rPr>
              <a:t>            : </a:t>
            </a:r>
            <a:r>
              <a:rPr lang="en-US" altLang="zh-CN" sz="1600" dirty="0" err="1">
                <a:latin typeface="Consolas" panose="020B0609020204030204" pitchFamily="49" charset="0"/>
              </a:rPr>
              <a:t>sz</a:t>
            </a:r>
            <a:r>
              <a:rPr lang="en-US" altLang="zh-CN" sz="1600" dirty="0">
                <a:latin typeface="Consolas" panose="020B0609020204030204" pitchFamily="49" charset="0"/>
              </a:rPr>
              <a:t>(s) </a:t>
            </a:r>
            <a:endParaRPr lang="en-US" altLang="zh-CN" sz="1600" dirty="0">
              <a:latin typeface="Consolas" panose="020B0609020204030204" pitchFamily="49" charset="0"/>
            </a:endParaRPr>
          </a:p>
          <a:p>
            <a:r>
              <a:rPr lang="en-US" altLang="zh-CN" sz="1600" dirty="0">
                <a:latin typeface="Consolas" panose="020B0609020204030204" pitchFamily="49" charset="0"/>
              </a:rPr>
              <a:t>            , </a:t>
            </a:r>
            <a:r>
              <a:rPr lang="en-US" altLang="zh-CN" sz="1600" dirty="0" err="1">
                <a:solidFill>
                  <a:schemeClr val="tx1"/>
                </a:solidFill>
                <a:latin typeface="Consolas" panose="020B0609020204030204" pitchFamily="49" charset="0"/>
              </a:rPr>
              <a:t>elem</a:t>
            </a:r>
            <a:r>
              <a:rPr lang="en-US" altLang="zh-CN" sz="1600" dirty="0">
                <a:solidFill>
                  <a:schemeClr val="tx1"/>
                </a:solidFill>
                <a:latin typeface="Consolas" panose="020B0609020204030204" pitchFamily="49" charset="0"/>
              </a:rPr>
              <a:t>(</a:t>
            </a:r>
            <a:r>
              <a:rPr lang="en-US" altLang="zh-CN" sz="1600" dirty="0" err="1">
                <a:solidFill>
                  <a:srgbClr val="C00000"/>
                </a:solidFill>
                <a:latin typeface="Consolas" panose="020B0609020204030204" pitchFamily="49" charset="0"/>
              </a:rPr>
              <a:t>AllocateInSpecialMemory</a:t>
            </a:r>
            <a:r>
              <a:rPr lang="en-US" altLang="zh-CN" sz="1600" dirty="0">
                <a:solidFill>
                  <a:schemeClr val="tx1"/>
                </a:solidFill>
                <a:latin typeface="Consolas" panose="020B0609020204030204" pitchFamily="49" charset="0"/>
              </a:rPr>
              <a:t>(s))</a:t>
            </a:r>
            <a:r>
              <a:rPr lang="en-US" altLang="zh-CN" sz="1600" dirty="0">
                <a:solidFill>
                  <a:srgbClr val="FF0000"/>
                </a:solidFill>
                <a:latin typeface="Consolas" panose="020B0609020204030204" pitchFamily="49" charset="0"/>
              </a:rPr>
              <a:t>	</a:t>
            </a:r>
            <a:r>
              <a:rPr lang="en-US" altLang="zh-CN" sz="1600" dirty="0">
                <a:solidFill>
                  <a:schemeClr val="tx1"/>
                </a:solidFill>
                <a:latin typeface="Consolas" panose="020B0609020204030204" pitchFamily="49" charset="0"/>
              </a:rPr>
              <a:t>//</a:t>
            </a:r>
            <a:r>
              <a:rPr lang="zh-CN" altLang="en-US" sz="1600" dirty="0">
                <a:solidFill>
                  <a:schemeClr val="tx1"/>
                </a:solidFill>
                <a:latin typeface="Consolas" panose="020B0609020204030204" pitchFamily="49" charset="0"/>
              </a:rPr>
              <a:t>对象分配空间可能失败</a:t>
            </a:r>
            <a:endParaRPr lang="en-US" altLang="zh-CN" sz="1600" dirty="0">
              <a:solidFill>
                <a:schemeClr val="tx1"/>
              </a:solidFill>
              <a:latin typeface="Consolas" panose="020B0609020204030204" pitchFamily="49" charset="0"/>
            </a:endParaRPr>
          </a:p>
          <a:p>
            <a:r>
              <a:rPr lang="en-US" altLang="zh-CN" sz="1600" dirty="0">
                <a:latin typeface="Consolas" panose="020B0609020204030204" pitchFamily="49" charset="0"/>
              </a:rPr>
              <a:t>        { </a:t>
            </a:r>
            <a:endParaRPr lang="en-US" altLang="zh-CN" sz="1600" dirty="0">
              <a:latin typeface="Consolas" panose="020B0609020204030204" pitchFamily="49" charset="0"/>
            </a:endParaRPr>
          </a:p>
          <a:p>
            <a:r>
              <a:rPr lang="en-US" altLang="zh-CN" sz="1600" dirty="0">
                <a:latin typeface="Consolas" panose="020B0609020204030204" pitchFamily="49" charset="0"/>
              </a:rPr>
              <a:t>            if (</a:t>
            </a:r>
            <a:r>
              <a:rPr lang="en-US" altLang="zh-CN" sz="1600" dirty="0" err="1">
                <a:solidFill>
                  <a:srgbClr val="C00000"/>
                </a:solidFill>
                <a:latin typeface="Consolas" panose="020B0609020204030204" pitchFamily="49" charset="0"/>
              </a:rPr>
              <a:t>elem</a:t>
            </a:r>
            <a:r>
              <a:rPr lang="en-US" altLang="zh-CN" sz="1600" dirty="0">
                <a:solidFill>
                  <a:srgbClr val="C00000"/>
                </a:solidFill>
                <a:latin typeface="Consolas" panose="020B0609020204030204" pitchFamily="49" charset="0"/>
              </a:rPr>
              <a:t> == </a:t>
            </a:r>
            <a:r>
              <a:rPr lang="en-US" altLang="zh-CN" sz="1600" dirty="0" err="1">
                <a:solidFill>
                  <a:srgbClr val="C00000"/>
                </a:solidFill>
                <a:latin typeface="Consolas" panose="020B0609020204030204" pitchFamily="49" charset="0"/>
              </a:rPr>
              <a:t>nullptr</a:t>
            </a:r>
            <a:r>
              <a:rPr lang="en-US" altLang="zh-CN" sz="1600" dirty="0">
                <a:latin typeface="Consolas" panose="020B0609020204030204" pitchFamily="49" charset="0"/>
              </a:rPr>
              <a:t>)			//</a:t>
            </a:r>
            <a:r>
              <a:rPr lang="zh-CN" altLang="en-US" sz="1600" dirty="0">
                <a:latin typeface="Consolas" panose="020B0609020204030204" pitchFamily="49" charset="0"/>
              </a:rPr>
              <a:t>检测错误</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b="1" dirty="0">
                <a:solidFill>
                  <a:srgbClr val="C00000"/>
                </a:solidFill>
                <a:latin typeface="Consolas" panose="020B0609020204030204" pitchFamily="49" charset="0"/>
              </a:rPr>
              <a:t>throw</a:t>
            </a: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std::</a:t>
            </a:r>
            <a:r>
              <a:rPr lang="en-US" altLang="zh-CN" sz="1600" dirty="0" err="1">
                <a:solidFill>
                  <a:srgbClr val="C00000"/>
                </a:solidFill>
                <a:latin typeface="Consolas" panose="020B0609020204030204" pitchFamily="49" charset="0"/>
              </a:rPr>
              <a:t>bad_alloc</a:t>
            </a:r>
            <a:r>
              <a:rPr lang="en-US" altLang="zh-CN" sz="1600" dirty="0">
                <a:solidFill>
                  <a:srgbClr val="C00000"/>
                </a:solidFill>
                <a:latin typeface="Consolas" panose="020B0609020204030204" pitchFamily="49" charset="0"/>
              </a:rPr>
              <a:t>();</a:t>
            </a:r>
            <a:r>
              <a:rPr lang="en-US" altLang="zh-CN" sz="1600" dirty="0">
                <a:latin typeface="Consolas" panose="020B0609020204030204" pitchFamily="49" charset="0"/>
              </a:rPr>
              <a:t>		//</a:t>
            </a:r>
            <a:r>
              <a:rPr lang="zh-CN" altLang="en-US" sz="1600" dirty="0">
                <a:latin typeface="Consolas" panose="020B0609020204030204" pitchFamily="49" charset="0"/>
              </a:rPr>
              <a:t>抛出异常，如何处理这时并不一定知道</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
          <p:cNvSpPr txBox="1">
            <a:spLocks noChangeArrowheads="1"/>
          </p:cNvSpPr>
          <p:nvPr/>
        </p:nvSpPr>
        <p:spPr bwMode="auto">
          <a:xfrm>
            <a:off x="2178050" y="2570163"/>
            <a:ext cx="7677150" cy="360680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0" dirty="0"/>
              <a:t>  </a:t>
            </a:r>
            <a:endParaRPr lang="en-US" altLang="zh-CN" sz="2000" b="0" dirty="0"/>
          </a:p>
          <a:p>
            <a:pPr eaLnBrk="1" hangingPunct="1">
              <a:lnSpc>
                <a:spcPct val="100000"/>
              </a:lnSpc>
              <a:spcBef>
                <a:spcPct val="50000"/>
              </a:spcBef>
              <a:buClrTx/>
              <a:buSzTx/>
              <a:buFontTx/>
              <a:buNone/>
            </a:pPr>
            <a:endParaRPr lang="en-US" altLang="zh-CN" sz="2000" b="0" dirty="0"/>
          </a:p>
          <a:p>
            <a:pPr eaLnBrk="1" hangingPunct="1">
              <a:lnSpc>
                <a:spcPct val="100000"/>
              </a:lnSpc>
              <a:spcBef>
                <a:spcPct val="50000"/>
              </a:spcBef>
              <a:buClrTx/>
              <a:buSzTx/>
              <a:buFontTx/>
              <a:buNone/>
            </a:pPr>
            <a:endParaRPr lang="en-US" altLang="zh-CN" sz="2000" b="0" dirty="0"/>
          </a:p>
          <a:p>
            <a:pPr eaLnBrk="1" hangingPunct="1">
              <a:lnSpc>
                <a:spcPct val="100000"/>
              </a:lnSpc>
              <a:spcBef>
                <a:spcPct val="50000"/>
              </a:spcBef>
              <a:buClrTx/>
              <a:buSzTx/>
              <a:buFontTx/>
              <a:buNone/>
            </a:pPr>
            <a:endParaRPr lang="en-US" altLang="zh-CN" sz="2000" b="0" dirty="0"/>
          </a:p>
          <a:p>
            <a:pPr eaLnBrk="1" hangingPunct="1">
              <a:lnSpc>
                <a:spcPct val="100000"/>
              </a:lnSpc>
              <a:spcBef>
                <a:spcPct val="50000"/>
              </a:spcBef>
              <a:buClrTx/>
              <a:buSzTx/>
              <a:buFontTx/>
              <a:buNone/>
            </a:pPr>
            <a:endParaRPr lang="en-US" altLang="zh-CN" sz="2000" b="0" dirty="0"/>
          </a:p>
          <a:p>
            <a:pPr eaLnBrk="1" hangingPunct="1">
              <a:lnSpc>
                <a:spcPct val="100000"/>
              </a:lnSpc>
              <a:spcBef>
                <a:spcPct val="50000"/>
              </a:spcBef>
              <a:buClrTx/>
              <a:buSzTx/>
              <a:buFontTx/>
              <a:buNone/>
            </a:pPr>
            <a:endParaRPr lang="en-US" altLang="zh-CN" sz="2000" b="0" dirty="0"/>
          </a:p>
          <a:p>
            <a:pPr eaLnBrk="1" hangingPunct="1">
              <a:lnSpc>
                <a:spcPct val="100000"/>
              </a:lnSpc>
              <a:spcBef>
                <a:spcPct val="50000"/>
              </a:spcBef>
              <a:buClrTx/>
              <a:buSzTx/>
              <a:buFontTx/>
              <a:buNone/>
            </a:pPr>
            <a:endParaRPr lang="en-US" altLang="zh-CN" sz="2000" b="0" dirty="0"/>
          </a:p>
          <a:p>
            <a:pPr eaLnBrk="1" hangingPunct="1">
              <a:lnSpc>
                <a:spcPct val="100000"/>
              </a:lnSpc>
              <a:spcBef>
                <a:spcPct val="50000"/>
              </a:spcBef>
              <a:buClrTx/>
              <a:buSzTx/>
              <a:buFontTx/>
              <a:buNone/>
            </a:pPr>
            <a:endParaRPr lang="en-US" altLang="zh-CN" sz="2000" b="0" dirty="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语言中的异常处理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抛出异常与异常处理分离的实现：</a:t>
            </a:r>
            <a:endParaRPr lang="zh-CN" altLang="en-US" b="1" dirty="0"/>
          </a:p>
        </p:txBody>
      </p:sp>
      <p:sp>
        <p:nvSpPr>
          <p:cNvPr id="6" name="Rectangle 4"/>
          <p:cNvSpPr>
            <a:spLocks noChangeArrowheads="1"/>
          </p:cNvSpPr>
          <p:nvPr/>
        </p:nvSpPr>
        <p:spPr bwMode="auto">
          <a:xfrm>
            <a:off x="1987550" y="2649538"/>
            <a:ext cx="35433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20000"/>
              </a:spcBef>
              <a:buFont typeface="Wingdings" panose="05000000000000000000" pitchFamily="2" charset="2"/>
              <a:buNone/>
            </a:pPr>
            <a:r>
              <a:rPr lang="en-US" altLang="zh-CN" dirty="0">
                <a:latin typeface="宋体" panose="02010600030101010101" pitchFamily="2" charset="-122"/>
              </a:rPr>
              <a:t>   </a:t>
            </a:r>
            <a:r>
              <a:rPr lang="zh-CN" altLang="en-US" dirty="0">
                <a:solidFill>
                  <a:srgbClr val="0070C0"/>
                </a:solidFill>
                <a:latin typeface="宋体" panose="02010600030101010101" pitchFamily="2" charset="-122"/>
              </a:rPr>
              <a:t>抛出异常的程序段</a:t>
            </a:r>
            <a:endParaRPr lang="zh-CN" altLang="en-US" dirty="0">
              <a:solidFill>
                <a:srgbClr val="0070C0"/>
              </a:solidFill>
              <a:latin typeface="宋体" panose="02010600030101010101" pitchFamily="2" charset="-122"/>
            </a:endParaRPr>
          </a:p>
          <a:p>
            <a:pPr lvl="1" eaLnBrk="1" hangingPunct="1">
              <a:lnSpc>
                <a:spcPct val="100000"/>
              </a:lnSpc>
              <a:spcBef>
                <a:spcPct val="20000"/>
              </a:spcBef>
              <a:buFont typeface="Wingdings" panose="05000000000000000000" pitchFamily="2" charset="2"/>
              <a:buNone/>
            </a:pPr>
            <a:endParaRPr lang="zh-CN" altLang="en-US"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en-US" altLang="zh-CN" dirty="0">
                <a:latin typeface="宋体" panose="02010600030101010101" pitchFamily="2" charset="-122"/>
              </a:rPr>
              <a:t>...</a:t>
            </a:r>
            <a:endParaRPr lang="en-US" altLang="zh-CN"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en-US" altLang="zh-CN" dirty="0">
                <a:solidFill>
                  <a:srgbClr val="C00000"/>
                </a:solidFill>
                <a:latin typeface="宋体" panose="02010600030101010101" pitchFamily="2" charset="-122"/>
              </a:rPr>
              <a:t>throw</a:t>
            </a:r>
            <a:r>
              <a:rPr lang="en-US" altLang="zh-CN" dirty="0">
                <a:latin typeface="宋体" panose="02010600030101010101" pitchFamily="2" charset="-122"/>
              </a:rPr>
              <a:t> </a:t>
            </a:r>
            <a:r>
              <a:rPr lang="zh-CN" altLang="en-US" dirty="0">
                <a:latin typeface="宋体" panose="02010600030101010101" pitchFamily="2" charset="-122"/>
              </a:rPr>
              <a:t>表达式</a:t>
            </a:r>
            <a:r>
              <a:rPr lang="en-US" altLang="zh-CN" dirty="0">
                <a:latin typeface="宋体" panose="02010600030101010101" pitchFamily="2" charset="-122"/>
              </a:rPr>
              <a:t>;</a:t>
            </a:r>
            <a:endParaRPr lang="en-US" altLang="zh-CN"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7" name="Rectangle 5"/>
          <p:cNvSpPr>
            <a:spLocks noChangeArrowheads="1"/>
          </p:cNvSpPr>
          <p:nvPr/>
        </p:nvSpPr>
        <p:spPr bwMode="auto">
          <a:xfrm>
            <a:off x="5683250" y="2649538"/>
            <a:ext cx="40274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20000"/>
              </a:spcBef>
              <a:buFont typeface="Wingdings" panose="05000000000000000000" pitchFamily="2" charset="2"/>
              <a:buNone/>
            </a:pPr>
            <a:r>
              <a:rPr lang="en-US" altLang="zh-CN" dirty="0">
                <a:latin typeface="宋体" panose="02010600030101010101" pitchFamily="2" charset="-122"/>
              </a:rPr>
              <a:t>   </a:t>
            </a:r>
            <a:r>
              <a:rPr lang="zh-CN" altLang="en-US" dirty="0">
                <a:solidFill>
                  <a:srgbClr val="0070C0"/>
                </a:solidFill>
                <a:latin typeface="宋体" panose="02010600030101010101" pitchFamily="2" charset="-122"/>
              </a:rPr>
              <a:t>捕获并处理异常的程序段</a:t>
            </a:r>
            <a:endParaRPr lang="zh-CN" altLang="en-US" dirty="0">
              <a:solidFill>
                <a:srgbClr val="0070C0"/>
              </a:solidFill>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en-US" altLang="zh-CN" dirty="0">
                <a:solidFill>
                  <a:srgbClr val="C00000"/>
                </a:solidFill>
                <a:latin typeface="宋体" panose="02010600030101010101" pitchFamily="2" charset="-122"/>
              </a:rPr>
              <a:t>try</a:t>
            </a:r>
            <a:endParaRPr lang="en-US" altLang="zh-CN" dirty="0">
              <a:solidFill>
                <a:srgbClr val="C00000"/>
              </a:solidFill>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en-US" altLang="zh-CN" dirty="0">
                <a:latin typeface="宋体" panose="02010600030101010101" pitchFamily="2" charset="-122"/>
              </a:rPr>
              <a:t>    </a:t>
            </a:r>
            <a:r>
              <a:rPr lang="zh-CN" altLang="en-US" dirty="0">
                <a:latin typeface="宋体" panose="02010600030101010101" pitchFamily="2" charset="-122"/>
              </a:rPr>
              <a:t>复合语句（保护段）</a:t>
            </a:r>
            <a:endParaRPr lang="zh-CN" altLang="en-US"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en-US" altLang="zh-CN" dirty="0">
                <a:solidFill>
                  <a:srgbClr val="C00000"/>
                </a:solidFill>
                <a:latin typeface="宋体" panose="02010600030101010101" pitchFamily="2" charset="-122"/>
              </a:rPr>
              <a:t>catch</a:t>
            </a:r>
            <a:r>
              <a:rPr lang="zh-CN" altLang="en-US" dirty="0">
                <a:latin typeface="宋体" panose="02010600030101010101" pitchFamily="2" charset="-122"/>
              </a:rPr>
              <a:t>（</a:t>
            </a:r>
            <a:r>
              <a:rPr lang="zh-CN" altLang="en-US" dirty="0">
                <a:highlight>
                  <a:srgbClr val="FFFF00"/>
                </a:highlight>
                <a:latin typeface="宋体" panose="02010600030101010101" pitchFamily="2" charset="-122"/>
              </a:rPr>
              <a:t>异常类型声明</a:t>
            </a:r>
            <a:r>
              <a:rPr lang="zh-CN" altLang="en-US" dirty="0">
                <a:latin typeface="宋体" panose="02010600030101010101" pitchFamily="2" charset="-122"/>
              </a:rPr>
              <a:t>）</a:t>
            </a:r>
            <a:endParaRPr lang="zh-CN" altLang="en-US"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zh-CN" altLang="en-US" dirty="0">
                <a:latin typeface="宋体" panose="02010600030101010101" pitchFamily="2" charset="-122"/>
              </a:rPr>
              <a:t>    复合语句</a:t>
            </a:r>
            <a:endParaRPr lang="zh-CN" altLang="en-US"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en-US" altLang="zh-CN" dirty="0">
                <a:solidFill>
                  <a:srgbClr val="C00000"/>
                </a:solidFill>
                <a:latin typeface="宋体" panose="02010600030101010101" pitchFamily="2" charset="-122"/>
              </a:rPr>
              <a:t>catch</a:t>
            </a:r>
            <a:r>
              <a:rPr lang="zh-CN" altLang="en-US" dirty="0">
                <a:latin typeface="宋体" panose="02010600030101010101" pitchFamily="2" charset="-122"/>
              </a:rPr>
              <a:t>（异常类型声明）</a:t>
            </a:r>
            <a:endParaRPr lang="zh-CN" altLang="en-US"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zh-CN" altLang="en-US" dirty="0">
                <a:latin typeface="宋体" panose="02010600030101010101" pitchFamily="2" charset="-122"/>
              </a:rPr>
              <a:t>    复合语句</a:t>
            </a:r>
            <a:endParaRPr lang="zh-CN" altLang="en-US" dirty="0">
              <a:latin typeface="宋体" panose="02010600030101010101" pitchFamily="2" charset="-122"/>
            </a:endParaRPr>
          </a:p>
          <a:p>
            <a:pPr lvl="1" eaLnBrk="1" hangingPunct="1">
              <a:lnSpc>
                <a:spcPct val="100000"/>
              </a:lnSpc>
              <a:spcBef>
                <a:spcPct val="20000"/>
              </a:spcBef>
              <a:buFont typeface="Wingdings" panose="05000000000000000000" pitchFamily="2" charset="2"/>
              <a:buNone/>
            </a:pPr>
            <a:r>
              <a:rPr lang="zh-CN" altLang="en-US" dirty="0">
                <a:latin typeface="宋体" panose="02010600030101010101" pitchFamily="2" charset="-122"/>
              </a:rPr>
              <a:t>    </a:t>
            </a:r>
            <a:r>
              <a:rPr lang="en-US" altLang="zh-CN" dirty="0">
                <a:latin typeface="宋体" panose="02010600030101010101" pitchFamily="2" charset="-122"/>
              </a:rPr>
              <a:t>…</a:t>
            </a:r>
            <a:endParaRPr lang="en-US" altLang="zh-CN" dirty="0">
              <a:latin typeface="宋体" panose="02010600030101010101" pitchFamily="2" charset="-122"/>
            </a:endParaRPr>
          </a:p>
        </p:txBody>
      </p:sp>
      <p:sp>
        <p:nvSpPr>
          <p:cNvPr id="8" name="Line 6"/>
          <p:cNvSpPr>
            <a:spLocks noChangeShapeType="1"/>
          </p:cNvSpPr>
          <p:nvPr/>
        </p:nvSpPr>
        <p:spPr bwMode="auto">
          <a:xfrm>
            <a:off x="5391150" y="2360613"/>
            <a:ext cx="0" cy="4176712"/>
          </a:xfrm>
          <a:prstGeom prst="line">
            <a:avLst/>
          </a:prstGeom>
          <a:noFill/>
          <a:ln w="57150" cmpd="thickThin">
            <a:solidFill>
              <a:srgbClr val="0070C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 name="文本框 1"/>
          <p:cNvSpPr txBox="1"/>
          <p:nvPr/>
        </p:nvSpPr>
        <p:spPr>
          <a:xfrm>
            <a:off x="8526780" y="4509135"/>
            <a:ext cx="1783080" cy="368300"/>
          </a:xfrm>
          <a:prstGeom prst="rect">
            <a:avLst/>
          </a:prstGeom>
          <a:noFill/>
        </p:spPr>
        <p:txBody>
          <a:bodyPr wrap="none" rtlCol="0">
            <a:spAutoFit/>
          </a:bodyPr>
          <a:p>
            <a:r>
              <a:rPr lang="zh-CN" altLang="en-US">
                <a:solidFill>
                  <a:srgbClr val="0070C0"/>
                </a:solidFill>
              </a:rPr>
              <a:t>类似于形参声明</a:t>
            </a:r>
            <a:endParaRPr lang="zh-CN" altLang="en-US">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语言中的异常处理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77500" lnSpcReduction="20000"/>
          </a:bodyPr>
          <a:lstStyle/>
          <a:p>
            <a:pPr marL="0" indent="0">
              <a:lnSpc>
                <a:spcPct val="120000"/>
              </a:lnSpc>
              <a:buNone/>
            </a:pPr>
            <a:r>
              <a:rPr lang="en-US" altLang="zh-CN" b="1" dirty="0"/>
              <a:t>Try-Catch </a:t>
            </a:r>
            <a:r>
              <a:rPr lang="zh-CN" altLang="en-US" b="1" dirty="0"/>
              <a:t>执行机制</a:t>
            </a:r>
            <a:endParaRPr lang="zh-CN" altLang="en-US" b="1" dirty="0"/>
          </a:p>
          <a:p>
            <a:pPr>
              <a:lnSpc>
                <a:spcPct val="120000"/>
              </a:lnSpc>
            </a:pPr>
            <a:r>
              <a:rPr lang="zh-CN" altLang="en-US" dirty="0"/>
              <a:t>若程序有异常，则通过 </a:t>
            </a:r>
            <a:r>
              <a:rPr lang="en-US" altLang="zh-CN" dirty="0"/>
              <a:t>throw </a:t>
            </a:r>
            <a:r>
              <a:rPr lang="zh-CN" altLang="en-US" dirty="0"/>
              <a:t>关键字创建一个异常对象，并抛出。</a:t>
            </a:r>
            <a:endParaRPr lang="zh-CN" altLang="en-US" dirty="0"/>
          </a:p>
          <a:p>
            <a:pPr>
              <a:lnSpc>
                <a:spcPct val="120000"/>
              </a:lnSpc>
            </a:pPr>
            <a:r>
              <a:rPr lang="zh-CN" altLang="en-US" dirty="0"/>
              <a:t>将可能抛出异常的程序段嵌在 </a:t>
            </a:r>
            <a:r>
              <a:rPr lang="en-US" altLang="zh-CN" dirty="0"/>
              <a:t>try </a:t>
            </a:r>
            <a:r>
              <a:rPr lang="zh-CN" altLang="en-US" dirty="0"/>
              <a:t>块保护段之中。控制通过正常的顺序执行到达 </a:t>
            </a:r>
            <a:r>
              <a:rPr lang="en-US" altLang="zh-CN" dirty="0"/>
              <a:t>try</a:t>
            </a:r>
            <a:r>
              <a:rPr lang="zh-CN" altLang="en-US" dirty="0"/>
              <a:t>块，然后执行 </a:t>
            </a:r>
            <a:r>
              <a:rPr lang="en-US" altLang="zh-CN" dirty="0"/>
              <a:t>try </a:t>
            </a:r>
            <a:r>
              <a:rPr lang="zh-CN" altLang="en-US" dirty="0"/>
              <a:t>子块内的保护段。（类似</a:t>
            </a:r>
            <a:r>
              <a:rPr lang="en-US" altLang="zh-CN" dirty="0"/>
              <a:t>if</a:t>
            </a:r>
            <a:r>
              <a:rPr lang="zh-CN" altLang="en-US" dirty="0"/>
              <a:t>语句）</a:t>
            </a:r>
            <a:endParaRPr lang="zh-CN" altLang="en-US" dirty="0"/>
          </a:p>
          <a:p>
            <a:pPr>
              <a:lnSpc>
                <a:spcPct val="120000"/>
              </a:lnSpc>
            </a:pPr>
            <a:r>
              <a:rPr lang="zh-CN" altLang="en-US" dirty="0"/>
              <a:t>如果在保护段执行期间没有引发异常，那么跟在</a:t>
            </a:r>
            <a:r>
              <a:rPr lang="en-US" altLang="zh-CN" dirty="0"/>
              <a:t>try</a:t>
            </a:r>
            <a:r>
              <a:rPr lang="zh-CN" altLang="en-US" dirty="0"/>
              <a:t>子块后的</a:t>
            </a:r>
            <a:r>
              <a:rPr lang="en-US" altLang="zh-CN" dirty="0"/>
              <a:t>catch</a:t>
            </a:r>
            <a:r>
              <a:rPr lang="zh-CN" altLang="en-US" dirty="0"/>
              <a:t>子句就不执行。程序继续执行紧跟在</a:t>
            </a:r>
            <a:r>
              <a:rPr lang="en-US" altLang="zh-CN" dirty="0"/>
              <a:t>try</a:t>
            </a:r>
            <a:r>
              <a:rPr lang="zh-CN" altLang="en-US" dirty="0"/>
              <a:t>块中最后一个</a:t>
            </a:r>
            <a:r>
              <a:rPr lang="en-US" altLang="zh-CN" dirty="0"/>
              <a:t>catch</a:t>
            </a:r>
            <a:r>
              <a:rPr lang="zh-CN" altLang="en-US" dirty="0"/>
              <a:t>子句后面的语句。</a:t>
            </a:r>
            <a:endParaRPr lang="zh-CN" altLang="en-US" dirty="0"/>
          </a:p>
          <a:p>
            <a:pPr>
              <a:lnSpc>
                <a:spcPct val="120000"/>
              </a:lnSpc>
            </a:pPr>
            <a:r>
              <a:rPr lang="zh-CN" altLang="en-US" dirty="0"/>
              <a:t>如果有异常</a:t>
            </a:r>
            <a:endParaRPr lang="en-US" altLang="zh-CN" dirty="0"/>
          </a:p>
          <a:p>
            <a:pPr lvl="1">
              <a:lnSpc>
                <a:spcPct val="120000"/>
              </a:lnSpc>
            </a:pPr>
            <a:r>
              <a:rPr lang="en-US" altLang="zh-CN" dirty="0"/>
              <a:t>catch</a:t>
            </a:r>
            <a:r>
              <a:rPr lang="zh-CN" altLang="en-US" dirty="0"/>
              <a:t>子句按其在</a:t>
            </a:r>
            <a:r>
              <a:rPr lang="en-US" altLang="zh-CN" dirty="0"/>
              <a:t>try</a:t>
            </a:r>
            <a:r>
              <a:rPr lang="zh-CN" altLang="en-US" dirty="0"/>
              <a:t>块后出现的顺序被检查。类型匹配的</a:t>
            </a:r>
            <a:r>
              <a:rPr lang="en-US" altLang="zh-CN" dirty="0"/>
              <a:t>catch</a:t>
            </a:r>
            <a:r>
              <a:rPr lang="zh-CN" altLang="en-US" dirty="0"/>
              <a:t>子句将捕获并处理异常（或继续抛出异常）。</a:t>
            </a:r>
            <a:endParaRPr lang="zh-CN" altLang="en-US" dirty="0"/>
          </a:p>
          <a:p>
            <a:pPr lvl="1">
              <a:lnSpc>
                <a:spcPct val="120000"/>
              </a:lnSpc>
            </a:pPr>
            <a:r>
              <a:rPr lang="zh-CN" altLang="en-US" dirty="0"/>
              <a:t>如果找不到匹配的处理代码，则自动调用标准库函数</a:t>
            </a:r>
            <a:r>
              <a:rPr lang="en-US" altLang="zh-CN" dirty="0"/>
              <a:t>terminate</a:t>
            </a:r>
            <a:r>
              <a:rPr lang="zh-CN" altLang="en-US" dirty="0"/>
              <a:t>，其默认功能是调用</a:t>
            </a:r>
            <a:r>
              <a:rPr lang="en-US" altLang="zh-CN" dirty="0"/>
              <a:t>abort( )</a:t>
            </a:r>
            <a:r>
              <a:rPr lang="zh-CN" altLang="en-US" dirty="0"/>
              <a:t>终止程序。</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565975" y="1552766"/>
            <a:ext cx="4822645" cy="297574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761406" y="1752929"/>
            <a:ext cx="4343612" cy="2695113"/>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0139" y="75626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1890668"/>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02506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FF00"/>
                </a:solidFill>
              </a:rPr>
              <a:t>03</a:t>
            </a:r>
            <a:endParaRPr lang="zh-CN" altLang="en-US" b="1" dirty="0">
              <a:solidFill>
                <a:srgbClr val="FFFF00"/>
              </a:solidFill>
            </a:endParaRPr>
          </a:p>
        </p:txBody>
      </p:sp>
      <p:sp>
        <p:nvSpPr>
          <p:cNvPr id="8" name="圆角矩形 7"/>
          <p:cNvSpPr/>
          <p:nvPr/>
        </p:nvSpPr>
        <p:spPr>
          <a:xfrm>
            <a:off x="5642044" y="4159470"/>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04</a:t>
            </a:r>
            <a:endParaRPr lang="zh-CN" altLang="en-US" b="1" dirty="0">
              <a:solidFill>
                <a:schemeClr val="bg1"/>
              </a:solidFill>
            </a:endParaRPr>
          </a:p>
        </p:txBody>
      </p:sp>
      <p:sp>
        <p:nvSpPr>
          <p:cNvPr id="9" name="圆角矩形 8"/>
          <p:cNvSpPr/>
          <p:nvPr/>
        </p:nvSpPr>
        <p:spPr>
          <a:xfrm>
            <a:off x="5640139" y="529387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05</a:t>
            </a:r>
            <a:endParaRPr lang="zh-CN" altLang="en-US" b="1" dirty="0">
              <a:solidFill>
                <a:schemeClr val="bg1"/>
              </a:solidFill>
            </a:endParaRPr>
          </a:p>
        </p:txBody>
      </p:sp>
      <p:sp>
        <p:nvSpPr>
          <p:cNvPr id="59" name="圆角矩形 58"/>
          <p:cNvSpPr/>
          <p:nvPr/>
        </p:nvSpPr>
        <p:spPr>
          <a:xfrm>
            <a:off x="6746944" y="75626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问题引出</a:t>
            </a:r>
            <a:endParaRPr lang="zh-CN" altLang="en-US" sz="2000" b="1" dirty="0"/>
          </a:p>
        </p:txBody>
      </p:sp>
      <p:sp>
        <p:nvSpPr>
          <p:cNvPr id="60" name="圆角矩形 59"/>
          <p:cNvSpPr/>
          <p:nvPr/>
        </p:nvSpPr>
        <p:spPr>
          <a:xfrm>
            <a:off x="6746944" y="1890668"/>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异常处理概述</a:t>
            </a:r>
            <a:endParaRPr lang="zh-CN" altLang="en-US" sz="2000" b="1" dirty="0"/>
          </a:p>
        </p:txBody>
      </p:sp>
      <p:sp>
        <p:nvSpPr>
          <p:cNvPr id="61" name="圆角矩形 60"/>
          <p:cNvSpPr/>
          <p:nvPr/>
        </p:nvSpPr>
        <p:spPr>
          <a:xfrm>
            <a:off x="6746944" y="302506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rPr>
              <a:t>异常定义与抛出</a:t>
            </a:r>
            <a:endParaRPr lang="zh-CN" altLang="en-US" sz="2000" b="1" dirty="0">
              <a:solidFill>
                <a:srgbClr val="FFFF00"/>
              </a:solidFill>
            </a:endParaRPr>
          </a:p>
        </p:txBody>
      </p:sp>
      <p:sp>
        <p:nvSpPr>
          <p:cNvPr id="62" name="圆角矩形 61"/>
          <p:cNvSpPr/>
          <p:nvPr/>
        </p:nvSpPr>
        <p:spPr>
          <a:xfrm>
            <a:off x="6746944" y="4159470"/>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异常的捕获及处理</a:t>
            </a:r>
            <a:endParaRPr lang="zh-CN" altLang="en-US" sz="2000" b="1" dirty="0">
              <a:solidFill>
                <a:schemeClr val="bg1"/>
              </a:solidFill>
            </a:endParaRPr>
          </a:p>
        </p:txBody>
      </p:sp>
      <p:sp>
        <p:nvSpPr>
          <p:cNvPr id="63" name="圆角矩形 62"/>
          <p:cNvSpPr/>
          <p:nvPr/>
        </p:nvSpPr>
        <p:spPr>
          <a:xfrm>
            <a:off x="6745039" y="529387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异常编程与实践</a:t>
            </a:r>
            <a:endParaRPr lang="zh-CN" altLang="en-US" sz="2000" b="1" dirty="0">
              <a:solidFill>
                <a:schemeClr val="bg1"/>
              </a:solidFill>
            </a:endParaRPr>
          </a:p>
        </p:txBody>
      </p:sp>
      <p:sp>
        <p:nvSpPr>
          <p:cNvPr id="64" name="TextBox 78"/>
          <p:cNvSpPr txBox="1"/>
          <p:nvPr/>
        </p:nvSpPr>
        <p:spPr>
          <a:xfrm>
            <a:off x="1648569" y="364972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1799251" y="252609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501400" y="3716446"/>
            <a:ext cx="5538696" cy="369332"/>
          </a:xfrm>
          <a:prstGeom prst="rect">
            <a:avLst/>
          </a:prstGeom>
          <a:noFill/>
        </p:spPr>
        <p:txBody>
          <a:bodyPr wrap="none" rtlCol="0">
            <a:spAutoFit/>
          </a:bodyPr>
          <a:lstStyle/>
          <a:p>
            <a:r>
              <a:rPr lang="en-US" altLang="zh-CN" dirty="0">
                <a:solidFill>
                  <a:srgbClr val="C00000"/>
                </a:solidFill>
              </a:rPr>
              <a:t>Throw</a:t>
            </a:r>
            <a:r>
              <a:rPr lang="zh-CN" altLang="en-US" dirty="0">
                <a:solidFill>
                  <a:srgbClr val="C00000"/>
                </a:solidFill>
              </a:rPr>
              <a:t>关键字，异常类型，常见标准库异常，异常数</a:t>
            </a:r>
            <a:endParaRPr lang="zh-CN" altLang="en-US" dirty="0">
              <a:solidFill>
                <a:srgbClr val="C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92500" lnSpcReduction="10000"/>
          </a:bodyPr>
          <a:lstStyle/>
          <a:p>
            <a:pPr marL="0" indent="0">
              <a:lnSpc>
                <a:spcPct val="120000"/>
              </a:lnSpc>
              <a:buNone/>
            </a:pPr>
            <a:r>
              <a:rPr lang="en-US" altLang="zh-CN" b="1" dirty="0"/>
              <a:t>throw </a:t>
            </a:r>
            <a:r>
              <a:rPr lang="zh-CN" altLang="en-US" b="1" dirty="0"/>
              <a:t>关键字</a:t>
            </a:r>
            <a:endParaRPr lang="zh-CN" altLang="en-US" b="1" dirty="0"/>
          </a:p>
          <a:p>
            <a:pPr marL="457200" lvl="1" indent="0">
              <a:lnSpc>
                <a:spcPct val="120000"/>
              </a:lnSpc>
              <a:buNone/>
            </a:pPr>
            <a:r>
              <a:rPr lang="en-US" altLang="zh-CN" b="1" dirty="0">
                <a:solidFill>
                  <a:srgbClr val="C00000"/>
                </a:solidFill>
              </a:rPr>
              <a:t>throw</a:t>
            </a:r>
            <a:r>
              <a:rPr lang="en-US" altLang="zh-CN" dirty="0"/>
              <a:t> </a:t>
            </a:r>
            <a:r>
              <a:rPr lang="zh-CN" altLang="en-US" dirty="0"/>
              <a:t>表达式</a:t>
            </a:r>
            <a:r>
              <a:rPr lang="en-US" altLang="zh-CN" dirty="0"/>
              <a:t>; 	</a:t>
            </a:r>
            <a:r>
              <a:rPr lang="zh-CN" altLang="en-US" dirty="0"/>
              <a:t>（</a:t>
            </a:r>
            <a:r>
              <a:rPr lang="en-US" altLang="zh-CN" dirty="0"/>
              <a:t>1</a:t>
            </a:r>
            <a:r>
              <a:rPr lang="zh-CN" altLang="en-US" dirty="0"/>
              <a:t>）</a:t>
            </a:r>
            <a:endParaRPr lang="en-US" altLang="zh-CN" dirty="0"/>
          </a:p>
          <a:p>
            <a:pPr marL="457200" lvl="1" indent="0">
              <a:lnSpc>
                <a:spcPct val="120000"/>
              </a:lnSpc>
              <a:buNone/>
            </a:pPr>
            <a:r>
              <a:rPr lang="en-US" altLang="zh-CN" b="1" dirty="0">
                <a:solidFill>
                  <a:srgbClr val="C00000"/>
                </a:solidFill>
              </a:rPr>
              <a:t>throw</a:t>
            </a:r>
            <a:r>
              <a:rPr lang="zh-CN" altLang="en-US" dirty="0"/>
              <a:t>；</a:t>
            </a:r>
            <a:r>
              <a:rPr lang="en-US" altLang="zh-CN" dirty="0"/>
              <a:t>		</a:t>
            </a:r>
            <a:r>
              <a:rPr lang="zh-CN" altLang="en-US" dirty="0"/>
              <a:t>（</a:t>
            </a:r>
            <a:r>
              <a:rPr lang="en-US" altLang="zh-CN" dirty="0"/>
              <a:t>2</a:t>
            </a:r>
            <a:r>
              <a:rPr lang="zh-CN" altLang="en-US" dirty="0"/>
              <a:t>）用于当前</a:t>
            </a:r>
            <a:r>
              <a:rPr lang="zh-CN" altLang="en-US" b="1" dirty="0"/>
              <a:t>异常再抛出</a:t>
            </a:r>
            <a:endParaRPr lang="en-US" altLang="zh-CN" b="1" dirty="0"/>
          </a:p>
          <a:p>
            <a:pPr>
              <a:lnSpc>
                <a:spcPct val="120000"/>
              </a:lnSpc>
            </a:pPr>
            <a:r>
              <a:rPr lang="zh-CN" altLang="en-US" dirty="0"/>
              <a:t>表达式可以是</a:t>
            </a:r>
            <a:r>
              <a:rPr lang="zh-CN" altLang="en-US" b="1" dirty="0"/>
              <a:t>任意类型的对象</a:t>
            </a:r>
            <a:endParaRPr lang="zh-CN" altLang="en-US" b="1" dirty="0"/>
          </a:p>
          <a:p>
            <a:pPr>
              <a:lnSpc>
                <a:spcPct val="120000"/>
              </a:lnSpc>
            </a:pPr>
            <a:r>
              <a:rPr lang="en-US" altLang="zh-CN" b="1" dirty="0"/>
              <a:t>throw </a:t>
            </a:r>
            <a:r>
              <a:rPr lang="zh-CN" altLang="en-US" b="1" dirty="0"/>
              <a:t>表达式； 操作</a:t>
            </a:r>
            <a:r>
              <a:rPr lang="zh-CN" altLang="en-US" dirty="0"/>
              <a:t>的基本行为：</a:t>
            </a:r>
            <a:endParaRPr lang="en-US" altLang="zh-CN" dirty="0"/>
          </a:p>
          <a:p>
            <a:pPr marL="914400" lvl="1" indent="-457200">
              <a:lnSpc>
                <a:spcPct val="120000"/>
              </a:lnSpc>
              <a:buFont typeface="+mj-lt"/>
              <a:buAutoNum type="arabicPeriod"/>
            </a:pPr>
            <a:r>
              <a:rPr lang="zh-CN" altLang="en-US" b="1" dirty="0">
                <a:highlight>
                  <a:srgbClr val="FFFF00"/>
                </a:highlight>
              </a:rPr>
              <a:t>复制</a:t>
            </a:r>
            <a:r>
              <a:rPr lang="zh-CN" altLang="en-US" dirty="0">
                <a:highlight>
                  <a:srgbClr val="FFFF00"/>
                </a:highlight>
              </a:rPr>
              <a:t>被抛出的对象为临时对象</a:t>
            </a:r>
            <a:r>
              <a:rPr lang="zh-CN" altLang="en-US" dirty="0"/>
              <a:t>，作为</a:t>
            </a:r>
            <a:r>
              <a:rPr lang="zh-CN" altLang="en-US" b="1" dirty="0"/>
              <a:t>异常对象</a:t>
            </a:r>
            <a:endParaRPr lang="en-US" altLang="zh-CN" b="1" dirty="0"/>
          </a:p>
          <a:p>
            <a:pPr marL="914400" lvl="1" indent="-457200">
              <a:lnSpc>
                <a:spcPct val="120000"/>
              </a:lnSpc>
              <a:buFont typeface="+mj-lt"/>
              <a:buAutoNum type="arabicPeriod"/>
            </a:pPr>
            <a:r>
              <a:rPr lang="zh-CN" altLang="en-US" dirty="0"/>
              <a:t>如果</a:t>
            </a:r>
            <a:r>
              <a:rPr lang="zh-CN" altLang="en-US" dirty="0">
                <a:highlight>
                  <a:srgbClr val="FFFF00"/>
                </a:highlight>
              </a:rPr>
              <a:t>在当前函数 </a:t>
            </a:r>
            <a:r>
              <a:rPr lang="en-US" altLang="zh-CN" b="1" dirty="0">
                <a:highlight>
                  <a:srgbClr val="FFFF00"/>
                </a:highlight>
              </a:rPr>
              <a:t>try</a:t>
            </a:r>
            <a:r>
              <a:rPr lang="en-US" altLang="zh-CN" dirty="0">
                <a:highlight>
                  <a:srgbClr val="FFFF00"/>
                </a:highlight>
              </a:rPr>
              <a:t> </a:t>
            </a:r>
            <a:r>
              <a:rPr lang="zh-CN" altLang="en-US" dirty="0">
                <a:highlight>
                  <a:srgbClr val="FFFF00"/>
                </a:highlight>
              </a:rPr>
              <a:t>块中，则中止 </a:t>
            </a:r>
            <a:r>
              <a:rPr lang="en-US" altLang="zh-CN" dirty="0">
                <a:highlight>
                  <a:srgbClr val="FFFF00"/>
                </a:highlight>
              </a:rPr>
              <a:t>try </a:t>
            </a:r>
            <a:r>
              <a:rPr lang="zh-CN" altLang="en-US" dirty="0">
                <a:highlight>
                  <a:srgbClr val="FFFF00"/>
                </a:highlight>
              </a:rPr>
              <a:t>执行，执行 </a:t>
            </a:r>
            <a:r>
              <a:rPr lang="en-US" altLang="zh-CN" b="1" dirty="0">
                <a:highlight>
                  <a:srgbClr val="FFFF00"/>
                </a:highlight>
              </a:rPr>
              <a:t>catch</a:t>
            </a:r>
            <a:r>
              <a:rPr lang="en-US" altLang="zh-CN" dirty="0">
                <a:highlight>
                  <a:srgbClr val="FFFF00"/>
                </a:highlight>
              </a:rPr>
              <a:t> </a:t>
            </a:r>
            <a:r>
              <a:rPr lang="zh-CN" altLang="en-US" dirty="0">
                <a:highlight>
                  <a:srgbClr val="FFFF00"/>
                </a:highlight>
              </a:rPr>
              <a:t>语句捕获</a:t>
            </a:r>
            <a:endParaRPr lang="en-US" altLang="zh-CN" dirty="0">
              <a:highlight>
                <a:srgbClr val="FFFF00"/>
              </a:highlight>
            </a:endParaRPr>
          </a:p>
          <a:p>
            <a:pPr marL="914400" lvl="1" indent="-457200">
              <a:lnSpc>
                <a:spcPct val="120000"/>
              </a:lnSpc>
              <a:buFont typeface="+mj-lt"/>
              <a:buAutoNum type="arabicPeriod"/>
            </a:pPr>
            <a:r>
              <a:rPr lang="zh-CN" altLang="en-US" dirty="0"/>
              <a:t>如有异常对象未在当前函数被捕获处理，则中止函数执行，异常</a:t>
            </a:r>
            <a:r>
              <a:rPr lang="zh-CN" altLang="en-US" b="1" dirty="0"/>
              <a:t>传播</a:t>
            </a:r>
            <a:r>
              <a:rPr lang="zh-CN" altLang="en-US" dirty="0"/>
              <a:t>给调用者处理</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案例，</a:t>
            </a:r>
            <a:endParaRPr lang="zh-CN" altLang="en-US" b="1" dirty="0"/>
          </a:p>
        </p:txBody>
      </p:sp>
      <p:sp>
        <p:nvSpPr>
          <p:cNvPr id="6" name="文本框 5"/>
          <p:cNvSpPr txBox="1"/>
          <p:nvPr/>
        </p:nvSpPr>
        <p:spPr>
          <a:xfrm>
            <a:off x="838200" y="2411051"/>
            <a:ext cx="10515600" cy="427809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#include &lt;</a:t>
            </a:r>
            <a:r>
              <a:rPr lang="en-US" altLang="zh-CN" sz="1600" dirty="0" err="1">
                <a:latin typeface="Consolas" panose="020B0609020204030204" pitchFamily="49" charset="0"/>
              </a:rPr>
              <a:t>cstdio</a:t>
            </a:r>
            <a:r>
              <a:rPr lang="en-US" altLang="zh-CN" sz="1600" dirty="0">
                <a:latin typeface="Consolas" panose="020B0609020204030204" pitchFamily="49" charset="0"/>
              </a:rPr>
              <a:t>&gt;</a:t>
            </a:r>
            <a:endParaRPr lang="en-US" altLang="zh-CN" sz="1600" dirty="0">
              <a:latin typeface="Consolas" panose="020B0609020204030204" pitchFamily="49" charset="0"/>
            </a:endParaRPr>
          </a:p>
          <a:p>
            <a:r>
              <a:rPr lang="en-US" altLang="zh-CN" sz="1600" dirty="0">
                <a:latin typeface="Consolas" panose="020B0609020204030204" pitchFamily="49" charset="0"/>
              </a:rPr>
              <a:t>#include &lt;</a:t>
            </a:r>
            <a:r>
              <a:rPr lang="en-US" altLang="zh-CN" sz="1600" dirty="0" err="1">
                <a:latin typeface="Consolas" panose="020B0609020204030204" pitchFamily="49" charset="0"/>
              </a:rPr>
              <a:t>cerrno</a:t>
            </a:r>
            <a:r>
              <a:rPr lang="en-US" altLang="zh-CN" sz="1600" dirty="0">
                <a:latin typeface="Consolas" panose="020B0609020204030204" pitchFamily="49" charset="0"/>
              </a:rPr>
              <a:t>&gt;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int main () {</a:t>
            </a:r>
            <a:endParaRPr lang="en-US" altLang="zh-CN" sz="1600" dirty="0">
              <a:latin typeface="Consolas" panose="020B0609020204030204" pitchFamily="49" charset="0"/>
            </a:endParaRPr>
          </a:p>
          <a:p>
            <a:r>
              <a:rPr lang="en-US" altLang="zh-CN" sz="1600" dirty="0">
                <a:latin typeface="Consolas" panose="020B0609020204030204" pitchFamily="49" charset="0"/>
              </a:rPr>
              <a:t>    FILE * pf;</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pf = </a:t>
            </a:r>
            <a:r>
              <a:rPr lang="en-US" altLang="zh-CN" sz="1600" dirty="0" err="1">
                <a:latin typeface="Consolas" panose="020B0609020204030204" pitchFamily="49" charset="0"/>
              </a:rPr>
              <a:t>fopen</a:t>
            </a:r>
            <a:r>
              <a:rPr lang="en-US" altLang="zh-CN" sz="1600" dirty="0">
                <a:latin typeface="Consolas" panose="020B0609020204030204" pitchFamily="49" charset="0"/>
              </a:rPr>
              <a:t> ("unexist.txt", "</a:t>
            </a:r>
            <a:r>
              <a:rPr lang="en-US" altLang="zh-CN" sz="1600" dirty="0" err="1">
                <a:latin typeface="Consolas" panose="020B0609020204030204" pitchFamily="49" charset="0"/>
              </a:rPr>
              <a:t>rb</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if (pf == NULL) </a:t>
            </a:r>
            <a:r>
              <a:rPr lang="en-US" altLang="zh-CN" sz="1600" b="1" dirty="0">
                <a:solidFill>
                  <a:srgbClr val="C00000"/>
                </a:solidFill>
                <a:latin typeface="Consolas" panose="020B0609020204030204" pitchFamily="49" charset="0"/>
              </a:rPr>
              <a:t>throw </a:t>
            </a:r>
            <a:r>
              <a:rPr lang="en-US" altLang="zh-CN" sz="1600" b="1" dirty="0" err="1">
                <a:solidFill>
                  <a:srgbClr val="C00000"/>
                </a:solidFill>
                <a:latin typeface="Consolas" panose="020B0609020204030204" pitchFamily="49" charset="0"/>
              </a:rPr>
              <a:t>errno</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 write something;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fclose</a:t>
            </a:r>
            <a:r>
              <a:rPr lang="en-US" altLang="zh-CN" sz="1600" dirty="0">
                <a:latin typeface="Consolas" panose="020B0609020204030204" pitchFamily="49" charset="0"/>
              </a:rPr>
              <a:t> (pf);</a:t>
            </a:r>
            <a:endParaRPr lang="en-US" altLang="zh-CN" sz="1600" dirty="0">
              <a:latin typeface="Consolas" panose="020B0609020204030204" pitchFamily="49" charset="0"/>
            </a:endParaRPr>
          </a:p>
          <a:p>
            <a:r>
              <a:rPr lang="en-US" altLang="zh-CN" sz="1600" dirty="0">
                <a:latin typeface="Consolas" panose="020B0609020204030204" pitchFamily="49" charset="0"/>
              </a:rPr>
              <a:t>    } </a:t>
            </a:r>
            <a:endParaRPr lang="en-US" altLang="zh-CN" sz="1600" dirty="0">
              <a:latin typeface="Consolas" panose="020B0609020204030204" pitchFamily="49" charset="0"/>
            </a:endParaRPr>
          </a:p>
          <a:p>
            <a:r>
              <a:rPr lang="en-US" altLang="zh-CN" sz="1600" dirty="0">
                <a:latin typeface="Consolas" panose="020B0609020204030204" pitchFamily="49" charset="0"/>
              </a:rPr>
              <a:t>    catch (</a:t>
            </a:r>
            <a:r>
              <a:rPr lang="en-US" altLang="zh-CN" sz="1600" dirty="0">
                <a:solidFill>
                  <a:srgbClr val="C00000"/>
                </a:solidFill>
                <a:latin typeface="Consolas" panose="020B0609020204030204" pitchFamily="49" charset="0"/>
              </a:rPr>
              <a:t>int </a:t>
            </a:r>
            <a:r>
              <a:rPr lang="en-US" altLang="zh-CN" sz="1600" dirty="0" err="1">
                <a:solidFill>
                  <a:srgbClr val="C00000"/>
                </a:solidFill>
                <a:latin typeface="Consolas" panose="020B0609020204030204" pitchFamily="49" charset="0"/>
              </a:rPr>
              <a:t>errnum</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if (</a:t>
            </a:r>
            <a:r>
              <a:rPr lang="en-US" altLang="zh-CN" sz="1600" dirty="0" err="1">
                <a:latin typeface="Consolas" panose="020B0609020204030204" pitchFamily="49" charset="0"/>
              </a:rPr>
              <a:t>errnum</a:t>
            </a:r>
            <a:r>
              <a:rPr lang="en-US" altLang="zh-CN" sz="1600" dirty="0">
                <a:latin typeface="Consolas" panose="020B0609020204030204" pitchFamily="49" charset="0"/>
              </a:rPr>
              <a:t>!=2) </a:t>
            </a:r>
            <a:r>
              <a:rPr lang="en-US" altLang="zh-CN" sz="1600" dirty="0" err="1">
                <a:latin typeface="Consolas" panose="020B0609020204030204" pitchFamily="49" charset="0"/>
              </a:rPr>
              <a:t>fclose</a:t>
            </a:r>
            <a:r>
              <a:rPr lang="en-US" altLang="zh-CN" sz="1600" dirty="0">
                <a:latin typeface="Consolas" panose="020B0609020204030204" pitchFamily="49" charset="0"/>
              </a:rPr>
              <a:t> (pf);</a:t>
            </a:r>
            <a:endParaRPr lang="en-US" altLang="zh-CN" sz="1600" dirty="0">
              <a:latin typeface="Consolas" panose="020B0609020204030204" pitchFamily="49" charset="0"/>
            </a:endParaRPr>
          </a:p>
          <a:p>
            <a:r>
              <a:rPr lang="en-US" altLang="zh-CN" sz="1600" dirty="0">
                <a:latin typeface="Consolas" panose="020B0609020204030204" pitchFamily="49" charset="0"/>
              </a:rPr>
              <a:t>       else </a:t>
            </a:r>
            <a:r>
              <a:rPr lang="en-US" altLang="zh-CN" sz="1600" dirty="0" err="1">
                <a:latin typeface="Consolas" panose="020B0609020204030204" pitchFamily="49" charset="0"/>
              </a:rPr>
              <a:t>perror</a:t>
            </a:r>
            <a:r>
              <a:rPr lang="en-US" altLang="zh-CN" sz="1600" dirty="0">
                <a:latin typeface="Consolas" panose="020B0609020204030204" pitchFamily="49" charset="0"/>
              </a:rPr>
              <a:t>("unexist.txt");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文本框 6"/>
          <p:cNvSpPr txBox="1"/>
          <p:nvPr/>
        </p:nvSpPr>
        <p:spPr>
          <a:xfrm>
            <a:off x="9083194" y="2226385"/>
            <a:ext cx="1494320"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err="1"/>
              <a:t>c_error_cpp.c</a:t>
            </a:r>
            <a:endParaRPr lang="zh-CN" altLang="en-US" dirty="0"/>
          </a:p>
        </p:txBody>
      </p:sp>
      <p:sp>
        <p:nvSpPr>
          <p:cNvPr id="8" name="文本框 6"/>
          <p:cNvSpPr txBox="1">
            <a:spLocks noChangeArrowheads="1"/>
          </p:cNvSpPr>
          <p:nvPr/>
        </p:nvSpPr>
        <p:spPr bwMode="auto">
          <a:xfrm>
            <a:off x="7801505" y="2996477"/>
            <a:ext cx="3349095" cy="317009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buClrTx/>
              <a:buSzTx/>
              <a:buFontTx/>
              <a:buNone/>
            </a:pPr>
            <a:r>
              <a:rPr lang="en-US" altLang="zh-CN" sz="2000" dirty="0"/>
              <a:t>int </a:t>
            </a:r>
            <a:r>
              <a:rPr lang="zh-CN" altLang="en-US" sz="2000" dirty="0"/>
              <a:t>作为异常</a:t>
            </a:r>
            <a:r>
              <a:rPr lang="zh-CN" altLang="en-US" sz="2000" b="0" dirty="0"/>
              <a:t>：</a:t>
            </a:r>
            <a:endParaRPr lang="en-US" altLang="zh-CN" sz="2000" b="0" dirty="0"/>
          </a:p>
          <a:p>
            <a:pPr>
              <a:lnSpc>
                <a:spcPct val="100000"/>
              </a:lnSpc>
              <a:spcBef>
                <a:spcPct val="0"/>
              </a:spcBef>
              <a:buClrTx/>
              <a:buSzTx/>
              <a:buFontTx/>
              <a:buNone/>
            </a:pPr>
            <a:r>
              <a:rPr lang="en-US" altLang="zh-CN" sz="2000" b="0" dirty="0"/>
              <a:t>1. </a:t>
            </a:r>
            <a:r>
              <a:rPr lang="zh-CN" altLang="en-US" sz="2000" b="0" dirty="0"/>
              <a:t>易于用 </a:t>
            </a:r>
            <a:r>
              <a:rPr lang="en-US" altLang="zh-CN" sz="2000" b="0" dirty="0"/>
              <a:t>c </a:t>
            </a:r>
            <a:r>
              <a:rPr lang="zh-CN" altLang="en-US" sz="2000" b="0" dirty="0"/>
              <a:t>库错误代码，易于代码向 </a:t>
            </a:r>
            <a:r>
              <a:rPr lang="en-US" altLang="zh-CN" sz="2000" b="0" dirty="0"/>
              <a:t>C++</a:t>
            </a:r>
            <a:r>
              <a:rPr lang="zh-CN" altLang="en-US" sz="2000" b="0" dirty="0"/>
              <a:t>迁移</a:t>
            </a:r>
            <a:endParaRPr lang="en-US" altLang="zh-CN" sz="2000" b="0" dirty="0"/>
          </a:p>
          <a:p>
            <a:pPr>
              <a:lnSpc>
                <a:spcPct val="100000"/>
              </a:lnSpc>
              <a:spcBef>
                <a:spcPct val="0"/>
              </a:spcBef>
              <a:buClrTx/>
              <a:buSzTx/>
              <a:buFontTx/>
              <a:buNone/>
            </a:pPr>
            <a:r>
              <a:rPr lang="en-US" altLang="zh-CN" sz="2000" b="0" dirty="0"/>
              <a:t>2. </a:t>
            </a:r>
            <a:r>
              <a:rPr lang="zh-CN" altLang="en-US" sz="2000" b="0" dirty="0"/>
              <a:t>实现检测与处理代码分离</a:t>
            </a:r>
            <a:endParaRPr lang="en-US" altLang="zh-CN" sz="2000" b="0" dirty="0"/>
          </a:p>
          <a:p>
            <a:pPr>
              <a:lnSpc>
                <a:spcPct val="100000"/>
              </a:lnSpc>
              <a:spcBef>
                <a:spcPct val="0"/>
              </a:spcBef>
              <a:buClrTx/>
              <a:buSzTx/>
              <a:buFontTx/>
              <a:buNone/>
            </a:pPr>
            <a:endParaRPr lang="en-US" altLang="zh-CN" sz="2000" b="0" dirty="0"/>
          </a:p>
          <a:p>
            <a:pPr algn="just">
              <a:lnSpc>
                <a:spcPct val="100000"/>
              </a:lnSpc>
              <a:spcBef>
                <a:spcPct val="0"/>
              </a:spcBef>
              <a:buClrTx/>
              <a:buSzTx/>
              <a:buFontTx/>
              <a:buNone/>
            </a:pPr>
            <a:r>
              <a:rPr lang="zh-CN" altLang="en-US" sz="2000" b="0" dirty="0"/>
              <a:t>注：针对异常资源的管理，</a:t>
            </a:r>
            <a:r>
              <a:rPr lang="en-US" altLang="zh-CN" sz="2000" b="0" dirty="0"/>
              <a:t>RAII (</a:t>
            </a:r>
            <a:r>
              <a:rPr lang="en-US" altLang="zh-CN" sz="2000" b="0" i="1" dirty="0"/>
              <a:t>Resource Acquisition Is Initialization</a:t>
            </a:r>
            <a:r>
              <a:rPr lang="en-US" altLang="zh-CN" sz="2000" b="0" dirty="0"/>
              <a:t>) </a:t>
            </a:r>
            <a:r>
              <a:rPr lang="zh-CN" altLang="en-US" sz="2000" b="0" dirty="0"/>
              <a:t>是现代</a:t>
            </a:r>
            <a:r>
              <a:rPr lang="en-US" altLang="zh-CN" sz="2000" b="0" dirty="0"/>
              <a:t>C++</a:t>
            </a:r>
            <a:r>
              <a:rPr lang="zh-CN" altLang="en-US" sz="2000" b="0" dirty="0"/>
              <a:t>设计的基本技术。</a:t>
            </a:r>
            <a:r>
              <a:rPr lang="zh-CN" altLang="en-US" sz="2000" dirty="0"/>
              <a:t>后面有介绍</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20000"/>
              </a:lnSpc>
              <a:buNone/>
            </a:pPr>
            <a:r>
              <a:rPr lang="zh-CN" altLang="en-US" b="1" dirty="0"/>
              <a:t>标准库异常基类 </a:t>
            </a:r>
            <a:r>
              <a:rPr lang="en-US" altLang="zh-CN" b="1" dirty="0"/>
              <a:t>exception </a:t>
            </a:r>
            <a:r>
              <a:rPr lang="zh-CN" altLang="en-US" b="1" dirty="0"/>
              <a:t>的定义</a:t>
            </a:r>
            <a:endParaRPr lang="en-US" altLang="zh-CN" b="1" dirty="0"/>
          </a:p>
          <a:p>
            <a:pPr marL="0" indent="0">
              <a:lnSpc>
                <a:spcPct val="120000"/>
              </a:lnSpc>
              <a:buNone/>
            </a:pPr>
            <a:r>
              <a:rPr lang="zh-CN" altLang="en-US" sz="1800" dirty="0"/>
              <a:t>头文件：</a:t>
            </a:r>
            <a:r>
              <a:rPr lang="en-US" altLang="zh-CN" sz="1800" dirty="0"/>
              <a:t>&lt;exception&gt;</a:t>
            </a: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a:p>
            <a:pPr marL="0" indent="0">
              <a:lnSpc>
                <a:spcPct val="120000"/>
              </a:lnSpc>
              <a:buNone/>
            </a:pPr>
            <a:r>
              <a:rPr lang="zh-CN" altLang="en-US" sz="1800" dirty="0"/>
              <a:t>作为各种异常的基类：（</a:t>
            </a:r>
            <a:r>
              <a:rPr lang="en-US" altLang="zh-CN" sz="1800" dirty="0"/>
              <a:t>1</a:t>
            </a:r>
            <a:r>
              <a:rPr lang="zh-CN" altLang="en-US" sz="1800" dirty="0"/>
              <a:t>）虚函数将提供什么能力？</a:t>
            </a:r>
            <a:r>
              <a:rPr lang="zh-CN" altLang="en-US" sz="1800" dirty="0">
                <a:solidFill>
                  <a:srgbClr val="0070C0"/>
                </a:solidFill>
              </a:rPr>
              <a:t>输出错误的信息</a:t>
            </a:r>
            <a:r>
              <a:rPr lang="zh-CN" altLang="en-US" sz="1800" dirty="0"/>
              <a:t>（</a:t>
            </a:r>
            <a:r>
              <a:rPr lang="en-US" altLang="zh-CN" sz="1800" dirty="0"/>
              <a:t>2</a:t>
            </a:r>
            <a:r>
              <a:rPr lang="zh-CN" altLang="en-US" sz="1800" dirty="0"/>
              <a:t>）虚析构呢？</a:t>
            </a:r>
            <a:r>
              <a:rPr lang="zh-CN" altLang="en-US" sz="1800" dirty="0">
                <a:solidFill>
                  <a:srgbClr val="0070C0"/>
                </a:solidFill>
              </a:rPr>
              <a:t>释放内存</a:t>
            </a:r>
            <a:r>
              <a:rPr lang="zh-CN" altLang="en-US" sz="1800" dirty="0"/>
              <a:t>（</a:t>
            </a:r>
            <a:r>
              <a:rPr lang="en-US" altLang="zh-CN" sz="1800" dirty="0"/>
              <a:t>3</a:t>
            </a:r>
            <a:r>
              <a:rPr lang="zh-CN" altLang="en-US" sz="1800" dirty="0"/>
              <a:t>）猜猜关键字 </a:t>
            </a:r>
            <a:r>
              <a:rPr lang="en-US" altLang="zh-CN" sz="1800" dirty="0" err="1"/>
              <a:t>noexcept</a:t>
            </a:r>
            <a:r>
              <a:rPr lang="en-US" altLang="zh-CN" sz="1800" dirty="0"/>
              <a:t> </a:t>
            </a:r>
            <a:r>
              <a:rPr lang="zh-CN" altLang="en-US" sz="1800" dirty="0"/>
              <a:t>的含义。</a:t>
            </a:r>
            <a:r>
              <a:rPr lang="en-US" altLang="zh-CN" sz="1800" dirty="0"/>
              <a:t> </a:t>
            </a:r>
            <a:r>
              <a:rPr lang="zh-CN" altLang="en-US" sz="1800" dirty="0">
                <a:solidFill>
                  <a:srgbClr val="0070C0"/>
                </a:solidFill>
              </a:rPr>
              <a:t>没有异常</a:t>
            </a:r>
            <a:endParaRPr lang="zh-CN" altLang="en-US" sz="1800" dirty="0">
              <a:solidFill>
                <a:srgbClr val="0070C0"/>
              </a:solidFill>
            </a:endParaRPr>
          </a:p>
        </p:txBody>
      </p:sp>
      <p:sp>
        <p:nvSpPr>
          <p:cNvPr id="6" name="文本框 5"/>
          <p:cNvSpPr txBox="1"/>
          <p:nvPr/>
        </p:nvSpPr>
        <p:spPr>
          <a:xfrm>
            <a:off x="838200" y="2860175"/>
            <a:ext cx="10515600" cy="2062103"/>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class exception {</a:t>
            </a:r>
            <a:endParaRPr lang="en-US" altLang="zh-CN" sz="1600" dirty="0">
              <a:latin typeface="Consolas" panose="020B0609020204030204" pitchFamily="49" charset="0"/>
            </a:endParaRPr>
          </a:p>
          <a:p>
            <a:r>
              <a:rPr lang="en-US" altLang="zh-CN" sz="1600" dirty="0">
                <a:latin typeface="Consolas" panose="020B0609020204030204" pitchFamily="49" charset="0"/>
              </a:rPr>
              <a:t>public:</a:t>
            </a:r>
            <a:endParaRPr lang="en-US" altLang="zh-CN" sz="1600" dirty="0">
              <a:latin typeface="Consolas" panose="020B0609020204030204" pitchFamily="49" charset="0"/>
            </a:endParaRPr>
          </a:p>
          <a:p>
            <a:r>
              <a:rPr lang="en-US" altLang="zh-CN" sz="1600" dirty="0">
                <a:latin typeface="Consolas" panose="020B0609020204030204" pitchFamily="49" charset="0"/>
              </a:rPr>
              <a:t>    exception () </a:t>
            </a:r>
            <a:r>
              <a:rPr lang="en-US" altLang="zh-CN" sz="1600" dirty="0" err="1">
                <a:solidFill>
                  <a:srgbClr val="C00000"/>
                </a:solidFill>
                <a:latin typeface="Consolas" panose="020B0609020204030204" pitchFamily="49" charset="0"/>
              </a:rPr>
              <a:t>noexcept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exception (const exception&amp;) </a:t>
            </a:r>
            <a:r>
              <a:rPr lang="en-US" altLang="zh-CN" sz="1600" dirty="0" err="1">
                <a:latin typeface="Consolas" panose="020B0609020204030204" pitchFamily="49" charset="0"/>
              </a:rPr>
              <a:t>noexcept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exception&amp; operator= (const exception&amp;) </a:t>
            </a:r>
            <a:r>
              <a:rPr lang="en-US" altLang="zh-CN" sz="1600" dirty="0" err="1">
                <a:latin typeface="Consolas" panose="020B0609020204030204" pitchFamily="49" charset="0"/>
              </a:rPr>
              <a:t>noexcept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virtual</a:t>
            </a:r>
            <a:r>
              <a:rPr lang="en-US" altLang="zh-CN" sz="1600" dirty="0">
                <a:latin typeface="Consolas" panose="020B0609020204030204" pitchFamily="49" charset="0"/>
              </a:rPr>
              <a:t> ~exception();</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virtual</a:t>
            </a:r>
            <a:r>
              <a:rPr lang="en-US" altLang="zh-CN" sz="1600" dirty="0">
                <a:latin typeface="Consolas" panose="020B0609020204030204" pitchFamily="49" charset="0"/>
              </a:rPr>
              <a:t> const char* what() const </a:t>
            </a:r>
            <a:r>
              <a:rPr lang="en-US" altLang="zh-CN" sz="1600" dirty="0" err="1">
                <a:latin typeface="Consolas" panose="020B0609020204030204" pitchFamily="49" charset="0"/>
              </a:rPr>
              <a:t>noexcept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92500" lnSpcReduction="10000"/>
          </a:bodyPr>
          <a:lstStyle/>
          <a:p>
            <a:pPr marL="0" indent="0">
              <a:lnSpc>
                <a:spcPct val="120000"/>
              </a:lnSpc>
              <a:buNone/>
            </a:pPr>
            <a:r>
              <a:rPr lang="zh-CN" altLang="en-US" b="1" dirty="0"/>
              <a:t>阅读参考 </a:t>
            </a:r>
            <a:r>
              <a:rPr lang="en-US" altLang="zh-CN" b="1" dirty="0"/>
              <a:t>exception &lt;exception&gt; </a:t>
            </a:r>
            <a:endParaRPr lang="en-US" altLang="zh-CN" b="1" dirty="0"/>
          </a:p>
          <a:p>
            <a:pPr lvl="1">
              <a:lnSpc>
                <a:spcPct val="120000"/>
              </a:lnSpc>
            </a:pPr>
            <a:r>
              <a:rPr lang="en-US" altLang="zh-CN" dirty="0"/>
              <a:t>exception </a:t>
            </a:r>
            <a:r>
              <a:rPr lang="zh-CN" altLang="en-US" dirty="0"/>
              <a:t>有哪些已知的子类（从多个头文件中收集）</a:t>
            </a:r>
            <a:endParaRPr lang="zh-CN" altLang="en-US" dirty="0"/>
          </a:p>
          <a:p>
            <a:pPr lvl="1">
              <a:lnSpc>
                <a:spcPct val="120000"/>
              </a:lnSpc>
            </a:pPr>
            <a:r>
              <a:rPr lang="zh-CN" altLang="en-US" dirty="0"/>
              <a:t>哪些子类有已知的子类</a:t>
            </a:r>
            <a:endParaRPr lang="zh-CN" altLang="en-US" dirty="0"/>
          </a:p>
          <a:p>
            <a:pPr lvl="1">
              <a:lnSpc>
                <a:spcPct val="120000"/>
              </a:lnSpc>
            </a:pPr>
            <a:r>
              <a:rPr lang="zh-CN" altLang="en-US" dirty="0"/>
              <a:t>请画出它们的继承关系</a:t>
            </a:r>
            <a:endParaRPr lang="zh-CN" altLang="en-US" dirty="0"/>
          </a:p>
          <a:p>
            <a:pPr marL="0" indent="0">
              <a:lnSpc>
                <a:spcPct val="120000"/>
              </a:lnSpc>
              <a:buNone/>
            </a:pPr>
            <a:r>
              <a:rPr lang="zh-CN" altLang="en-US" b="1" dirty="0"/>
              <a:t>例如：</a:t>
            </a:r>
            <a:endParaRPr lang="zh-CN" altLang="en-US" b="1" dirty="0"/>
          </a:p>
          <a:p>
            <a:pPr lvl="1">
              <a:lnSpc>
                <a:spcPct val="120000"/>
              </a:lnSpc>
            </a:pPr>
            <a:r>
              <a:rPr lang="en-US" altLang="zh-CN" dirty="0"/>
              <a:t>std::</a:t>
            </a:r>
            <a:r>
              <a:rPr lang="en-US" altLang="zh-CN" dirty="0" err="1"/>
              <a:t>bad_alloc</a:t>
            </a:r>
            <a:r>
              <a:rPr lang="en-US" altLang="zh-CN" dirty="0"/>
              <a:t> &lt;new&gt;</a:t>
            </a:r>
            <a:endParaRPr lang="en-US" altLang="zh-CN" dirty="0"/>
          </a:p>
          <a:p>
            <a:pPr lvl="1">
              <a:lnSpc>
                <a:spcPct val="120000"/>
              </a:lnSpc>
            </a:pPr>
            <a:r>
              <a:rPr lang="en-US" altLang="zh-CN" dirty="0"/>
              <a:t>std::</a:t>
            </a:r>
            <a:r>
              <a:rPr lang="en-US" altLang="zh-CN" dirty="0" err="1"/>
              <a:t>runtime_error</a:t>
            </a:r>
            <a:r>
              <a:rPr lang="en-US" altLang="zh-CN" dirty="0"/>
              <a:t>&lt;</a:t>
            </a:r>
            <a:r>
              <a:rPr lang="en-US" altLang="zh-CN" dirty="0" err="1"/>
              <a:t>stdexcept</a:t>
            </a:r>
            <a:r>
              <a:rPr lang="en-US" altLang="zh-CN" dirty="0"/>
              <a:t>&gt;</a:t>
            </a:r>
            <a:endParaRPr lang="en-US" altLang="zh-CN" dirty="0"/>
          </a:p>
          <a:p>
            <a:pPr lvl="1">
              <a:lnSpc>
                <a:spcPct val="120000"/>
              </a:lnSpc>
            </a:pPr>
            <a:r>
              <a:rPr lang="en-US" altLang="zh-CN" dirty="0"/>
              <a:t>std::</a:t>
            </a:r>
            <a:r>
              <a:rPr lang="en-US" altLang="zh-CN" dirty="0" err="1"/>
              <a:t>logic_error</a:t>
            </a:r>
            <a:r>
              <a:rPr lang="en-US" altLang="zh-CN" dirty="0"/>
              <a:t>&lt;</a:t>
            </a:r>
            <a:r>
              <a:rPr lang="en-US" altLang="zh-CN" dirty="0" err="1"/>
              <a:t>stdexcept</a:t>
            </a:r>
            <a:r>
              <a:rPr lang="en-US" altLang="zh-CN" dirty="0"/>
              <a:t>&gt;</a:t>
            </a:r>
            <a:endParaRPr lang="en-US" altLang="zh-CN" dirty="0"/>
          </a:p>
          <a:p>
            <a:pPr lvl="1">
              <a:lnSpc>
                <a:spcPct val="120000"/>
              </a:lnSpc>
            </a:pPr>
            <a:r>
              <a:rPr lang="en-US" altLang="zh-CN" dirty="0" err="1"/>
              <a:t>Std:bad_cast</a:t>
            </a:r>
            <a:r>
              <a:rPr lang="en-US" altLang="zh-CN" dirty="0"/>
              <a:t>&lt;</a:t>
            </a:r>
            <a:r>
              <a:rPr lang="en-US" altLang="zh-CN" dirty="0" err="1"/>
              <a:t>typeinfo</a:t>
            </a:r>
            <a:r>
              <a:rPr lang="en-US" altLang="zh-CN" dirty="0"/>
              <a:t>&gt;//</a:t>
            </a:r>
            <a:r>
              <a:rPr lang="zh-CN" altLang="en-US" dirty="0"/>
              <a:t>如</a:t>
            </a:r>
            <a:r>
              <a:rPr lang="en-US" altLang="zh-CN" dirty="0"/>
              <a:t>dynamic_cast</a:t>
            </a:r>
            <a:r>
              <a:rPr lang="zh-CN" altLang="en-US" dirty="0"/>
              <a:t>的使用</a:t>
            </a:r>
            <a:endParaRPr lang="en-US" altLang="zh-CN" dirty="0"/>
          </a:p>
          <a:p>
            <a:pPr marL="0" indent="0">
              <a:lnSpc>
                <a:spcPct val="120000"/>
              </a:lnSpc>
              <a:buNone/>
            </a:pPr>
            <a:endParaRPr lang="en-US" altLang="zh-CN" sz="1800" dirty="0"/>
          </a:p>
        </p:txBody>
      </p:sp>
      <p:sp>
        <p:nvSpPr>
          <p:cNvPr id="2" name="文本框 1"/>
          <p:cNvSpPr txBox="1"/>
          <p:nvPr/>
        </p:nvSpPr>
        <p:spPr>
          <a:xfrm>
            <a:off x="7755467" y="6358467"/>
            <a:ext cx="1972015" cy="307777"/>
          </a:xfrm>
          <a:prstGeom prst="rect">
            <a:avLst/>
          </a:prstGeom>
          <a:noFill/>
        </p:spPr>
        <p:txBody>
          <a:bodyPr wrap="none" rtlCol="0">
            <a:spAutoFit/>
          </a:bodyPr>
          <a:lstStyle/>
          <a:p>
            <a:r>
              <a:rPr lang="en-US" altLang="zh-CN" sz="1400" dirty="0">
                <a:hlinkClick r:id="rId2"/>
              </a:rPr>
              <a:t>std::exception (gitee.io)</a:t>
            </a:r>
            <a:endParaRPr lang="zh-CN"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46045"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48918"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0139" y="75626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FF00"/>
                </a:solidFill>
              </a:rPr>
              <a:t>01</a:t>
            </a:r>
            <a:endParaRPr lang="zh-CN" altLang="en-US" b="1" dirty="0">
              <a:solidFill>
                <a:srgbClr val="FFFF00"/>
              </a:solidFill>
            </a:endParaRPr>
          </a:p>
        </p:txBody>
      </p:sp>
      <p:sp>
        <p:nvSpPr>
          <p:cNvPr id="6" name="圆角矩形 5"/>
          <p:cNvSpPr/>
          <p:nvPr/>
        </p:nvSpPr>
        <p:spPr>
          <a:xfrm>
            <a:off x="5642044" y="1890668"/>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02</a:t>
            </a:r>
            <a:endParaRPr lang="zh-CN" altLang="en-US" b="1" dirty="0">
              <a:solidFill>
                <a:schemeClr val="bg1"/>
              </a:solidFill>
            </a:endParaRPr>
          </a:p>
        </p:txBody>
      </p:sp>
      <p:sp>
        <p:nvSpPr>
          <p:cNvPr id="7" name="圆角矩形 6"/>
          <p:cNvSpPr/>
          <p:nvPr/>
        </p:nvSpPr>
        <p:spPr>
          <a:xfrm>
            <a:off x="5642044" y="302506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03</a:t>
            </a:r>
            <a:endParaRPr lang="zh-CN" altLang="en-US" b="1" dirty="0">
              <a:solidFill>
                <a:schemeClr val="bg1"/>
              </a:solidFill>
            </a:endParaRPr>
          </a:p>
        </p:txBody>
      </p:sp>
      <p:sp>
        <p:nvSpPr>
          <p:cNvPr id="8" name="圆角矩形 7"/>
          <p:cNvSpPr/>
          <p:nvPr/>
        </p:nvSpPr>
        <p:spPr>
          <a:xfrm>
            <a:off x="5642044" y="4159470"/>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04</a:t>
            </a:r>
            <a:endParaRPr lang="zh-CN" altLang="en-US" b="1" dirty="0">
              <a:solidFill>
                <a:schemeClr val="bg1"/>
              </a:solidFill>
            </a:endParaRPr>
          </a:p>
        </p:txBody>
      </p:sp>
      <p:sp>
        <p:nvSpPr>
          <p:cNvPr id="9" name="圆角矩形 8"/>
          <p:cNvSpPr/>
          <p:nvPr/>
        </p:nvSpPr>
        <p:spPr>
          <a:xfrm>
            <a:off x="5640139" y="529387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05</a:t>
            </a:r>
            <a:endParaRPr lang="zh-CN" altLang="en-US" b="1" dirty="0">
              <a:solidFill>
                <a:schemeClr val="bg1"/>
              </a:solidFill>
            </a:endParaRPr>
          </a:p>
        </p:txBody>
      </p:sp>
      <p:sp>
        <p:nvSpPr>
          <p:cNvPr id="59" name="圆角矩形 58"/>
          <p:cNvSpPr/>
          <p:nvPr/>
        </p:nvSpPr>
        <p:spPr>
          <a:xfrm>
            <a:off x="6746944" y="75626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rPr>
              <a:t>问题引出</a:t>
            </a:r>
            <a:endParaRPr lang="zh-CN" altLang="en-US" sz="2000" b="1" dirty="0">
              <a:solidFill>
                <a:srgbClr val="FFFF00"/>
              </a:solidFill>
            </a:endParaRPr>
          </a:p>
        </p:txBody>
      </p:sp>
      <p:sp>
        <p:nvSpPr>
          <p:cNvPr id="60" name="圆角矩形 59"/>
          <p:cNvSpPr/>
          <p:nvPr/>
        </p:nvSpPr>
        <p:spPr>
          <a:xfrm>
            <a:off x="6746944" y="1890668"/>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异常处理概述</a:t>
            </a:r>
            <a:endParaRPr lang="zh-CN" altLang="en-US" sz="2000" b="1" dirty="0">
              <a:solidFill>
                <a:schemeClr val="bg1"/>
              </a:solidFill>
            </a:endParaRPr>
          </a:p>
        </p:txBody>
      </p:sp>
      <p:sp>
        <p:nvSpPr>
          <p:cNvPr id="61" name="圆角矩形 60"/>
          <p:cNvSpPr/>
          <p:nvPr/>
        </p:nvSpPr>
        <p:spPr>
          <a:xfrm>
            <a:off x="6746944" y="302506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异常定义与抛出</a:t>
            </a:r>
            <a:endParaRPr lang="zh-CN" altLang="en-US" sz="2000" b="1" dirty="0">
              <a:solidFill>
                <a:schemeClr val="bg1"/>
              </a:solidFill>
            </a:endParaRPr>
          </a:p>
        </p:txBody>
      </p:sp>
      <p:sp>
        <p:nvSpPr>
          <p:cNvPr id="62" name="圆角矩形 61"/>
          <p:cNvSpPr/>
          <p:nvPr/>
        </p:nvSpPr>
        <p:spPr>
          <a:xfrm>
            <a:off x="6746944" y="4159470"/>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异常的捕获及处理</a:t>
            </a:r>
            <a:endParaRPr lang="zh-CN" altLang="en-US" sz="2000" b="1" dirty="0">
              <a:solidFill>
                <a:schemeClr val="bg1"/>
              </a:solidFill>
            </a:endParaRPr>
          </a:p>
        </p:txBody>
      </p:sp>
      <p:sp>
        <p:nvSpPr>
          <p:cNvPr id="63" name="圆角矩形 62"/>
          <p:cNvSpPr/>
          <p:nvPr/>
        </p:nvSpPr>
        <p:spPr>
          <a:xfrm>
            <a:off x="6745039" y="529387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异常编程与实践</a:t>
            </a:r>
            <a:endParaRPr lang="zh-CN" altLang="en-US" sz="2000" b="1" dirty="0">
              <a:solidFill>
                <a:schemeClr val="bg1"/>
              </a:solidFill>
            </a:endParaRP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551295" y="1427373"/>
            <a:ext cx="3980577" cy="369332"/>
          </a:xfrm>
          <a:prstGeom prst="rect">
            <a:avLst/>
          </a:prstGeom>
          <a:noFill/>
        </p:spPr>
        <p:txBody>
          <a:bodyPr wrap="none" rtlCol="0">
            <a:spAutoFit/>
          </a:bodyPr>
          <a:lstStyle/>
          <a:p>
            <a:r>
              <a:rPr lang="en-US" altLang="zh-CN" dirty="0">
                <a:solidFill>
                  <a:srgbClr val="C00000"/>
                </a:solidFill>
              </a:rPr>
              <a:t>c </a:t>
            </a:r>
            <a:r>
              <a:rPr lang="zh-CN" altLang="en-US" dirty="0">
                <a:solidFill>
                  <a:srgbClr val="C00000"/>
                </a:solidFill>
              </a:rPr>
              <a:t>风格异常表示，</a:t>
            </a:r>
            <a:r>
              <a:rPr lang="en-US" altLang="zh-CN" dirty="0">
                <a:solidFill>
                  <a:srgbClr val="C00000"/>
                </a:solidFill>
              </a:rPr>
              <a:t>c </a:t>
            </a:r>
            <a:r>
              <a:rPr lang="zh-CN" altLang="en-US" dirty="0">
                <a:solidFill>
                  <a:srgbClr val="C00000"/>
                </a:solidFill>
              </a:rPr>
              <a:t>标准库变量与函数</a:t>
            </a:r>
            <a:endParaRPr lang="zh-CN" altLang="en-US" dirty="0">
              <a:solidFill>
                <a:srgbClr val="C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20000"/>
              </a:lnSpc>
              <a:buNone/>
            </a:pPr>
            <a:r>
              <a:rPr lang="zh-CN" altLang="en-US" b="1" dirty="0"/>
              <a:t>标准库常见异常及树结构</a:t>
            </a:r>
            <a:r>
              <a:rPr lang="en-US" altLang="zh-CN" b="1" dirty="0"/>
              <a:t> </a:t>
            </a:r>
            <a:endParaRPr lang="en-US" altLang="zh-CN" b="1" dirty="0"/>
          </a:p>
          <a:p>
            <a:pPr marL="0" indent="0">
              <a:lnSpc>
                <a:spcPct val="120000"/>
              </a:lnSpc>
              <a:buNone/>
            </a:pPr>
            <a:endParaRPr lang="en-US" altLang="zh-CN" sz="1800" dirty="0"/>
          </a:p>
        </p:txBody>
      </p:sp>
      <p:sp>
        <p:nvSpPr>
          <p:cNvPr id="7" name="Rectangle 6"/>
          <p:cNvSpPr>
            <a:spLocks noChangeArrowheads="1"/>
          </p:cNvSpPr>
          <p:nvPr/>
        </p:nvSpPr>
        <p:spPr bwMode="auto">
          <a:xfrm>
            <a:off x="1766359" y="204279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b="0"/>
          </a:p>
        </p:txBody>
      </p:sp>
      <p:graphicFrame>
        <p:nvGraphicFramePr>
          <p:cNvPr id="8" name="Object 5"/>
          <p:cNvGraphicFramePr>
            <a:graphicFrameLocks noChangeAspect="1"/>
          </p:cNvGraphicFramePr>
          <p:nvPr/>
        </p:nvGraphicFramePr>
        <p:xfrm>
          <a:off x="2990322" y="2206308"/>
          <a:ext cx="7092950" cy="4267200"/>
        </p:xfrm>
        <a:graphic>
          <a:graphicData uri="http://schemas.openxmlformats.org/presentationml/2006/ole">
            <mc:AlternateContent xmlns:mc="http://schemas.openxmlformats.org/markup-compatibility/2006">
              <mc:Choice xmlns:v="urn:schemas-microsoft-com:vml" Requires="v">
                <p:oleObj spid="_x0000_s1031" name="图片" r:id="rId2" imgW="5125085" imgH="3343910" progId="Word.Picture.8">
                  <p:embed/>
                </p:oleObj>
              </mc:Choice>
              <mc:Fallback>
                <p:oleObj name="图片" r:id="rId2" imgW="5125085" imgH="3343910"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t="4414" b="3230"/>
                      <a:stretch>
                        <a:fillRect/>
                      </a:stretch>
                    </p:blipFill>
                    <p:spPr bwMode="auto">
                      <a:xfrm>
                        <a:off x="2990322" y="2206308"/>
                        <a:ext cx="7092950" cy="4267200"/>
                      </a:xfrm>
                      <a:prstGeom prst="rect">
                        <a:avLst/>
                      </a:prstGeom>
                      <a:noFill/>
                      <a:ln>
                        <a:noFill/>
                      </a:ln>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Oval 7"/>
          <p:cNvSpPr>
            <a:spLocks noChangeArrowheads="1"/>
          </p:cNvSpPr>
          <p:nvPr/>
        </p:nvSpPr>
        <p:spPr bwMode="auto">
          <a:xfrm>
            <a:off x="2580747" y="3587433"/>
            <a:ext cx="6624637" cy="2881312"/>
          </a:xfrm>
          <a:prstGeom prst="ellipse">
            <a:avLst/>
          </a:prstGeom>
          <a:solidFill>
            <a:srgbClr val="CCFFCC">
              <a:alpha val="41176"/>
            </a:srgbClr>
          </a:solidFill>
          <a:ln w="9525">
            <a:solidFill>
              <a:srgbClr val="FF00FF"/>
            </a:solidFill>
            <a:miter lim="800000"/>
          </a:ln>
        </p:spPr>
        <p:txBody>
          <a:bodyPr wrap="none" anchor="ct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a:solidFill>
                  <a:srgbClr val="FF00FF"/>
                </a:solidFill>
              </a:rPr>
              <a:t>头文件</a:t>
            </a:r>
            <a:endParaRPr lang="zh-CN" altLang="en-US">
              <a:solidFill>
                <a:srgbClr val="FF00FF"/>
              </a:solidFill>
            </a:endParaRPr>
          </a:p>
          <a:p>
            <a:pPr algn="ctr" eaLnBrk="1" hangingPunct="1">
              <a:lnSpc>
                <a:spcPct val="100000"/>
              </a:lnSpc>
              <a:spcBef>
                <a:spcPct val="0"/>
              </a:spcBef>
              <a:buClrTx/>
              <a:buSzTx/>
              <a:buFontTx/>
              <a:buNone/>
            </a:pPr>
            <a:r>
              <a:rPr lang="zh-CN" altLang="en-US">
                <a:solidFill>
                  <a:srgbClr val="FF00FF"/>
                </a:solidFill>
              </a:rPr>
              <a:t>  </a:t>
            </a:r>
            <a:r>
              <a:rPr lang="en-US" altLang="zh-CN">
                <a:solidFill>
                  <a:srgbClr val="FF00FF"/>
                </a:solidFill>
              </a:rPr>
              <a:t>stdexcept</a:t>
            </a:r>
            <a:r>
              <a:rPr lang="en-US" altLang="zh-CN"/>
              <a:t> </a:t>
            </a:r>
            <a:endParaRPr lang="en-US" altLang="zh-CN"/>
          </a:p>
        </p:txBody>
      </p:sp>
      <p:sp>
        <p:nvSpPr>
          <p:cNvPr id="10" name="AutoShape 8"/>
          <p:cNvSpPr>
            <a:spLocks noChangeArrowheads="1"/>
          </p:cNvSpPr>
          <p:nvPr/>
        </p:nvSpPr>
        <p:spPr bwMode="auto">
          <a:xfrm>
            <a:off x="7922684" y="2206308"/>
            <a:ext cx="1871663" cy="504825"/>
          </a:xfrm>
          <a:prstGeom prst="wedgeRoundRectCallout">
            <a:avLst>
              <a:gd name="adj1" fmla="val -92407"/>
              <a:gd name="adj2" fmla="val -13838"/>
              <a:gd name="adj3" fmla="val 16667"/>
            </a:avLst>
          </a:prstGeom>
          <a:solidFill>
            <a:srgbClr val="CCFFCC"/>
          </a:solidFill>
          <a:ln w="9525">
            <a:solidFill>
              <a:schemeClr val="tx1"/>
            </a:solidFill>
            <a:miter lim="800000"/>
          </a:ln>
        </p:spPr>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t>头文件</a:t>
            </a:r>
            <a:r>
              <a:rPr lang="en-US" altLang="zh-CN" sz="1600"/>
              <a:t>exception</a:t>
            </a:r>
            <a:r>
              <a:rPr lang="en-US" altLang="zh-CN"/>
              <a:t> </a:t>
            </a:r>
            <a:endParaRPr lang="en-US" altLang="zh-CN"/>
          </a:p>
        </p:txBody>
      </p:sp>
      <p:sp>
        <p:nvSpPr>
          <p:cNvPr id="11" name="AutoShape 9"/>
          <p:cNvSpPr>
            <a:spLocks noChangeArrowheads="1"/>
          </p:cNvSpPr>
          <p:nvPr/>
        </p:nvSpPr>
        <p:spPr bwMode="auto">
          <a:xfrm>
            <a:off x="9507009" y="4222433"/>
            <a:ext cx="1223963" cy="720725"/>
          </a:xfrm>
          <a:prstGeom prst="wedgeRoundRectCallout">
            <a:avLst>
              <a:gd name="adj1" fmla="val -26264"/>
              <a:gd name="adj2" fmla="val -109250"/>
              <a:gd name="adj3" fmla="val 16667"/>
            </a:avLst>
          </a:prstGeom>
          <a:solidFill>
            <a:srgbClr val="CCFFCC"/>
          </a:solidFill>
          <a:ln w="9525">
            <a:solidFill>
              <a:schemeClr val="tx1"/>
            </a:solidFill>
            <a:miter lim="800000"/>
          </a:ln>
        </p:spPr>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t>头文件</a:t>
            </a:r>
            <a:r>
              <a:rPr lang="en-US" altLang="zh-CN" sz="1600"/>
              <a:t>typeinfo</a:t>
            </a:r>
            <a:r>
              <a:rPr lang="en-US" altLang="zh-CN"/>
              <a:t> </a:t>
            </a:r>
            <a:endParaRPr lang="en-US" altLang="zh-CN"/>
          </a:p>
        </p:txBody>
      </p:sp>
      <p:sp>
        <p:nvSpPr>
          <p:cNvPr id="12" name="AutoShape 10"/>
          <p:cNvSpPr>
            <a:spLocks noChangeArrowheads="1"/>
          </p:cNvSpPr>
          <p:nvPr/>
        </p:nvSpPr>
        <p:spPr bwMode="auto">
          <a:xfrm>
            <a:off x="2017184" y="2565083"/>
            <a:ext cx="1223963" cy="720725"/>
          </a:xfrm>
          <a:prstGeom prst="wedgeRoundRectCallout">
            <a:avLst>
              <a:gd name="adj1" fmla="val 72051"/>
              <a:gd name="adj2" fmla="val 67843"/>
              <a:gd name="adj3" fmla="val 16667"/>
            </a:avLst>
          </a:prstGeom>
          <a:solidFill>
            <a:srgbClr val="CCFFCC"/>
          </a:solidFill>
          <a:ln w="9525">
            <a:solidFill>
              <a:schemeClr val="tx1"/>
            </a:solidFill>
            <a:miter lim="800000"/>
          </a:ln>
        </p:spPr>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a:t>头文件</a:t>
            </a:r>
            <a:r>
              <a:rPr lang="en-US" altLang="zh-CN" sz="1600"/>
              <a:t>typeinfo</a:t>
            </a:r>
            <a:r>
              <a:rPr lang="en-US" altLang="zh-CN"/>
              <a:t> </a:t>
            </a:r>
            <a:endParaRPr lang="en-US" altLang="zh-CN"/>
          </a:p>
        </p:txBody>
      </p:sp>
      <p:sp>
        <p:nvSpPr>
          <p:cNvPr id="13" name="AutoShape 11"/>
          <p:cNvSpPr>
            <a:spLocks noChangeArrowheads="1"/>
          </p:cNvSpPr>
          <p:nvPr/>
        </p:nvSpPr>
        <p:spPr bwMode="auto">
          <a:xfrm>
            <a:off x="9867372" y="2638108"/>
            <a:ext cx="1189038" cy="720725"/>
          </a:xfrm>
          <a:prstGeom prst="wedgeRoundRectCallout">
            <a:avLst>
              <a:gd name="adj1" fmla="val -179683"/>
              <a:gd name="adj2" fmla="val 49632"/>
              <a:gd name="adj3" fmla="val 16667"/>
            </a:avLst>
          </a:prstGeom>
          <a:solidFill>
            <a:srgbClr val="CCFFCC"/>
          </a:solidFill>
          <a:ln w="9525">
            <a:solidFill>
              <a:schemeClr val="tx1"/>
            </a:solidFill>
            <a:miter lim="800000"/>
          </a:ln>
        </p:spPr>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1600" dirty="0"/>
              <a:t>头文件</a:t>
            </a:r>
            <a:r>
              <a:rPr lang="en-US" altLang="zh-CN" sz="1600" dirty="0"/>
              <a:t>new</a:t>
            </a:r>
            <a:r>
              <a:rPr lang="en-US" altLang="zh-CN" dirty="0"/>
              <a:t> </a:t>
            </a:r>
            <a:endParaRPr lang="en-US" altLang="zh-CN" dirty="0"/>
          </a:p>
        </p:txBody>
      </p:sp>
      <p:sp>
        <p:nvSpPr>
          <p:cNvPr id="4" name="文本框 3"/>
          <p:cNvSpPr txBox="1"/>
          <p:nvPr/>
        </p:nvSpPr>
        <p:spPr>
          <a:xfrm>
            <a:off x="307219" y="5399524"/>
            <a:ext cx="24000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CN" altLang="en-US" dirty="0">
                <a:solidFill>
                  <a:srgbClr val="C00000"/>
                </a:solidFill>
              </a:rPr>
              <a:t>这就旧版</a:t>
            </a:r>
            <a:r>
              <a:rPr lang="en-US" altLang="zh-CN" dirty="0">
                <a:solidFill>
                  <a:srgbClr val="C00000"/>
                </a:solidFill>
              </a:rPr>
              <a:t>C++</a:t>
            </a:r>
            <a:r>
              <a:rPr lang="zh-CN" altLang="en-US" dirty="0">
                <a:solidFill>
                  <a:srgbClr val="C00000"/>
                </a:solidFill>
              </a:rPr>
              <a:t>异常图。请根据</a:t>
            </a:r>
            <a:r>
              <a:rPr lang="en-US" altLang="zh-CN" dirty="0" err="1">
                <a:solidFill>
                  <a:srgbClr val="C00000"/>
                </a:solidFill>
              </a:rPr>
              <a:t>cppreference</a:t>
            </a:r>
            <a:r>
              <a:rPr lang="zh-CN" altLang="en-US" dirty="0">
                <a:solidFill>
                  <a:srgbClr val="C00000"/>
                </a:solidFill>
              </a:rPr>
              <a:t>自己完善</a:t>
            </a:r>
            <a:endParaRPr lang="zh-CN" altLang="en-US" dirty="0">
              <a:solidFill>
                <a:srgbClr val="C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使用标准异常</a:t>
            </a:r>
            <a:endParaRPr lang="zh-CN" altLang="en-US" b="1" dirty="0"/>
          </a:p>
        </p:txBody>
      </p:sp>
      <p:sp>
        <p:nvSpPr>
          <p:cNvPr id="6" name="文本框 5"/>
          <p:cNvSpPr txBox="1"/>
          <p:nvPr/>
        </p:nvSpPr>
        <p:spPr>
          <a:xfrm>
            <a:off x="838200" y="2411051"/>
            <a:ext cx="10515600" cy="390779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bad_alloc</a:t>
            </a:r>
            <a:r>
              <a:rPr lang="en-US" altLang="zh-CN" sz="1600" dirty="0">
                <a:latin typeface="Consolas" panose="020B0609020204030204" pitchFamily="49" charset="0"/>
              </a:rPr>
              <a:t> example</a:t>
            </a:r>
            <a:endParaRPr lang="en-US" altLang="zh-CN" sz="1600" dirty="0">
              <a:latin typeface="Consolas" panose="020B0609020204030204" pitchFamily="49" charset="0"/>
            </a:endParaRPr>
          </a:p>
          <a:p>
            <a:r>
              <a:rPr lang="en-US" altLang="zh-CN" sz="1600" dirty="0">
                <a:latin typeface="Consolas" panose="020B0609020204030204" pitchFamily="49" charset="0"/>
              </a:rPr>
              <a:t>#include &lt;iostream&gt;     // std::</a:t>
            </a:r>
            <a:r>
              <a:rPr lang="en-US" altLang="zh-CN" sz="1600" dirty="0" err="1">
                <a:latin typeface="Consolas" panose="020B0609020204030204" pitchFamily="49" charset="0"/>
              </a:rPr>
              <a:t>cout</a:t>
            </a:r>
            <a:endParaRPr lang="en-US" altLang="zh-CN" sz="1600" dirty="0">
              <a:latin typeface="Consolas" panose="020B0609020204030204" pitchFamily="49" charset="0"/>
            </a:endParaRPr>
          </a:p>
          <a:p>
            <a:r>
              <a:rPr lang="en-US" altLang="zh-CN" sz="1600" dirty="0">
                <a:latin typeface="Consolas" panose="020B0609020204030204" pitchFamily="49" charset="0"/>
              </a:rPr>
              <a:t>#include &lt;new&gt;          // std::</a:t>
            </a:r>
            <a:r>
              <a:rPr lang="en-US" altLang="zh-CN" sz="1600" dirty="0" err="1">
                <a:latin typeface="Consolas" panose="020B0609020204030204" pitchFamily="49" charset="0"/>
              </a:rPr>
              <a:t>bad_alloc</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latin typeface="Consolas" panose="020B0609020204030204" pitchFamily="49" charset="0"/>
              </a:rPr>
              <a:t>int main () {</a:t>
            </a:r>
            <a:endParaRPr lang="en-US" altLang="zh-CN" sz="1600" dirty="0">
              <a:latin typeface="Consolas" panose="020B0609020204030204" pitchFamily="49" charset="0"/>
            </a:endParaRPr>
          </a:p>
          <a:p>
            <a:r>
              <a:rPr lang="en-US" altLang="zh-CN" sz="1600" dirty="0">
                <a:latin typeface="Consolas" panose="020B0609020204030204" pitchFamily="49" charset="0"/>
              </a:rPr>
              <a:t>  try</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int* </a:t>
            </a:r>
            <a:r>
              <a:rPr lang="en-US" altLang="zh-CN" sz="1600" dirty="0" err="1">
                <a:latin typeface="Consolas" panose="020B0609020204030204" pitchFamily="49" charset="0"/>
              </a:rPr>
              <a:t>myarray</a:t>
            </a:r>
            <a:r>
              <a:rPr lang="en-US" altLang="zh-CN" sz="1600" dirty="0">
                <a:latin typeface="Consolas" panose="020B0609020204030204" pitchFamily="49" charset="0"/>
              </a:rPr>
              <a:t> = new int[10000];</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a:t>
            </a:r>
            <a:r>
              <a:rPr lang="en-US" altLang="zh-CN" sz="1600" dirty="0">
                <a:solidFill>
                  <a:srgbClr val="C00000"/>
                </a:solidFill>
                <a:latin typeface="Consolas" panose="020B0609020204030204" pitchFamily="49" charset="0"/>
              </a:rPr>
              <a:t>std::</a:t>
            </a:r>
            <a:r>
              <a:rPr lang="en-US" altLang="zh-CN" sz="1600" dirty="0" err="1">
                <a:solidFill>
                  <a:srgbClr val="C00000"/>
                </a:solidFill>
                <a:latin typeface="Consolas" panose="020B0609020204030204" pitchFamily="49" charset="0"/>
              </a:rPr>
              <a:t>bad_alloc</a:t>
            </a:r>
            <a:r>
              <a:rPr lang="en-US" altLang="zh-CN" sz="2400" b="1" dirty="0">
                <a:solidFill>
                  <a:srgbClr val="C00000"/>
                </a:solidFill>
                <a:latin typeface="Consolas" panose="020B0609020204030204" pitchFamily="49" charset="0"/>
              </a:rPr>
              <a:t>&amp;</a:t>
            </a:r>
            <a:r>
              <a:rPr lang="en-US" altLang="zh-CN" sz="1600" dirty="0">
                <a:latin typeface="Consolas" panose="020B0609020204030204" pitchFamily="49" charset="0"/>
              </a:rPr>
              <a:t> </a:t>
            </a:r>
            <a:r>
              <a:rPr lang="en-US" altLang="zh-CN" sz="1600" dirty="0" err="1">
                <a:latin typeface="Consolas" panose="020B0609020204030204" pitchFamily="49" charset="0"/>
              </a:rPr>
              <a:t>ba</a:t>
            </a:r>
            <a:r>
              <a:rPr lang="en-US" altLang="zh-CN" sz="1600" dirty="0">
                <a:latin typeface="Consolas" panose="020B0609020204030204" pitchFamily="49" charset="0"/>
              </a:rPr>
              <a:t>)//</a:t>
            </a:r>
            <a:r>
              <a:rPr lang="zh-CN" altLang="en-US" sz="1600" dirty="0">
                <a:latin typeface="Consolas" panose="020B0609020204030204" pitchFamily="49" charset="0"/>
              </a:rPr>
              <a:t>用引用方式来实现</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std::</a:t>
            </a:r>
            <a:r>
              <a:rPr lang="en-US" altLang="zh-CN" sz="1600" dirty="0" err="1">
                <a:solidFill>
                  <a:srgbClr val="C00000"/>
                </a:solidFill>
                <a:latin typeface="Consolas" panose="020B0609020204030204" pitchFamily="49" charset="0"/>
              </a:rPr>
              <a:t>cerr</a:t>
            </a:r>
            <a:r>
              <a:rPr lang="en-US" altLang="zh-CN" sz="1600" dirty="0">
                <a:solidFill>
                  <a:srgbClr val="C00000"/>
                </a:solidFill>
                <a:latin typeface="Consolas" panose="020B0609020204030204" pitchFamily="49" charset="0"/>
              </a:rPr>
              <a:t> </a:t>
            </a:r>
            <a:r>
              <a:rPr lang="en-US" altLang="zh-CN" sz="1600" dirty="0">
                <a:latin typeface="Consolas" panose="020B0609020204030204" pitchFamily="49" charset="0"/>
              </a:rPr>
              <a:t>&lt;&lt; "</a:t>
            </a:r>
            <a:r>
              <a:rPr lang="en-US" altLang="zh-CN" sz="1600" dirty="0" err="1">
                <a:latin typeface="Consolas" panose="020B0609020204030204" pitchFamily="49" charset="0"/>
              </a:rPr>
              <a:t>bad_alloc</a:t>
            </a:r>
            <a:r>
              <a:rPr lang="en-US" altLang="zh-CN" sz="1600" dirty="0">
                <a:latin typeface="Consolas" panose="020B0609020204030204" pitchFamily="49" charset="0"/>
              </a:rPr>
              <a:t> caught: " &lt;&lt; </a:t>
            </a:r>
            <a:r>
              <a:rPr lang="en-US" altLang="zh-CN" sz="1600" dirty="0" err="1">
                <a:latin typeface="Consolas" panose="020B0609020204030204" pitchFamily="49" charset="0"/>
              </a:rPr>
              <a:t>ba.</a:t>
            </a:r>
            <a:r>
              <a:rPr lang="en-US" altLang="zh-CN" sz="1600" dirty="0" err="1">
                <a:solidFill>
                  <a:srgbClr val="C00000"/>
                </a:solidFill>
                <a:latin typeface="Consolas" panose="020B0609020204030204" pitchFamily="49" charset="0"/>
              </a:rPr>
              <a:t>what</a:t>
            </a:r>
            <a:r>
              <a:rPr lang="en-US" altLang="zh-CN" sz="1600" dirty="0">
                <a:solidFill>
                  <a:srgbClr val="C00000"/>
                </a:solidFill>
                <a:latin typeface="Consolas" panose="020B0609020204030204" pitchFamily="49" charset="0"/>
              </a:rPr>
              <a:t>() </a:t>
            </a:r>
            <a:r>
              <a:rPr lang="en-US" altLang="zh-CN" sz="1600" dirty="0">
                <a:latin typeface="Consolas" panose="020B0609020204030204" pitchFamily="49" charset="0"/>
              </a:rPr>
              <a:t>&lt;&lt; '\n';</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文本框 6"/>
          <p:cNvSpPr txBox="1"/>
          <p:nvPr/>
        </p:nvSpPr>
        <p:spPr>
          <a:xfrm>
            <a:off x="7974061" y="2226385"/>
            <a:ext cx="2634054"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exception-bad-alloc.cpp</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en-US" altLang="zh-CN" sz="2400" b="1" dirty="0" err="1"/>
              <a:t>logic_error</a:t>
            </a:r>
            <a:r>
              <a:rPr lang="en-US" altLang="zh-CN" sz="2400" b="1" dirty="0"/>
              <a:t> </a:t>
            </a:r>
            <a:r>
              <a:rPr lang="zh-CN" altLang="en-US" sz="2400" b="1" dirty="0"/>
              <a:t>定义（是逻辑类异常的公共基类）</a:t>
            </a:r>
            <a:endParaRPr lang="en-US" altLang="zh-CN" sz="2400" b="1" dirty="0"/>
          </a:p>
          <a:p>
            <a:pPr marL="0" indent="0">
              <a:lnSpc>
                <a:spcPct val="110000"/>
              </a:lnSpc>
              <a:buNone/>
            </a:pPr>
            <a:endParaRPr lang="en-US" altLang="zh-CN" sz="2400" b="1" dirty="0"/>
          </a:p>
          <a:p>
            <a:pPr marL="0" indent="0">
              <a:lnSpc>
                <a:spcPct val="110000"/>
              </a:lnSpc>
              <a:buNone/>
            </a:pPr>
            <a:endParaRPr lang="en-US" altLang="zh-CN" sz="2400" b="1" dirty="0"/>
          </a:p>
          <a:p>
            <a:pPr marL="0" indent="0">
              <a:lnSpc>
                <a:spcPct val="110000"/>
              </a:lnSpc>
              <a:buNone/>
            </a:pPr>
            <a:endParaRPr lang="en-US" altLang="zh-CN" sz="2400" b="1" dirty="0"/>
          </a:p>
          <a:p>
            <a:pPr lvl="1">
              <a:lnSpc>
                <a:spcPct val="110000"/>
              </a:lnSpc>
            </a:pPr>
            <a:r>
              <a:rPr lang="zh-CN" altLang="en-US" sz="2000" dirty="0"/>
              <a:t>关键字 </a:t>
            </a:r>
            <a:r>
              <a:rPr lang="en-US" altLang="zh-CN" sz="2000" dirty="0"/>
              <a:t>explicit</a:t>
            </a:r>
            <a:r>
              <a:rPr lang="zh-CN" altLang="en-US" sz="2000" dirty="0"/>
              <a:t> （</a:t>
            </a:r>
            <a:r>
              <a:rPr lang="zh-CN" altLang="en-US" sz="2000" dirty="0">
                <a:solidFill>
                  <a:srgbClr val="C00000"/>
                </a:solidFill>
              </a:rPr>
              <a:t>为什么要用？</a:t>
            </a:r>
            <a:r>
              <a:rPr lang="zh-CN" altLang="en-US" sz="2000" dirty="0"/>
              <a:t>）</a:t>
            </a:r>
            <a:r>
              <a:rPr lang="en-US" altLang="zh-CN" sz="2000" dirty="0"/>
              <a:t>//</a:t>
            </a:r>
            <a:r>
              <a:rPr lang="zh-CN" altLang="en-US" sz="2000" dirty="0"/>
              <a:t>阻止隐式数据类型转换</a:t>
            </a:r>
            <a:endParaRPr lang="en-US" altLang="zh-CN" sz="2000" dirty="0"/>
          </a:p>
          <a:p>
            <a:pPr lvl="1">
              <a:lnSpc>
                <a:spcPct val="110000"/>
              </a:lnSpc>
            </a:pPr>
            <a:r>
              <a:rPr lang="zh-CN" altLang="en-US" sz="2000" dirty="0"/>
              <a:t>定义了构造函数，让 </a:t>
            </a:r>
            <a:r>
              <a:rPr lang="en-US" altLang="zh-CN" sz="2000" dirty="0"/>
              <a:t>what()</a:t>
            </a:r>
            <a:r>
              <a:rPr lang="zh-CN" altLang="en-US" sz="2000" dirty="0"/>
              <a:t> 显示需要的内容。</a:t>
            </a:r>
            <a:endParaRPr lang="en-US" altLang="zh-CN" sz="2000" dirty="0"/>
          </a:p>
          <a:p>
            <a:pPr>
              <a:lnSpc>
                <a:spcPct val="110000"/>
              </a:lnSpc>
            </a:pPr>
            <a:r>
              <a:rPr lang="en-US" altLang="zh-CN" sz="2400" b="1" dirty="0" err="1"/>
              <a:t>out_of_range</a:t>
            </a:r>
            <a:r>
              <a:rPr lang="en-US" altLang="zh-CN" sz="2400" b="1" dirty="0"/>
              <a:t> </a:t>
            </a:r>
            <a:r>
              <a:rPr lang="zh-CN" altLang="en-US" sz="2400" b="1" dirty="0"/>
              <a:t>定义</a:t>
            </a:r>
            <a:endParaRPr lang="zh-CN" altLang="en-US" sz="2400" b="1" dirty="0"/>
          </a:p>
          <a:p>
            <a:pPr>
              <a:lnSpc>
                <a:spcPct val="110000"/>
              </a:lnSpc>
            </a:pPr>
            <a:endParaRPr lang="zh-CN" altLang="en-US" dirty="0"/>
          </a:p>
        </p:txBody>
      </p:sp>
      <p:sp>
        <p:nvSpPr>
          <p:cNvPr id="8" name="文本框 4"/>
          <p:cNvSpPr txBox="1">
            <a:spLocks noChangeArrowheads="1"/>
          </p:cNvSpPr>
          <p:nvPr/>
        </p:nvSpPr>
        <p:spPr bwMode="auto">
          <a:xfrm>
            <a:off x="1126067" y="2365375"/>
            <a:ext cx="62642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buClrTx/>
              <a:buSzTx/>
              <a:buFontTx/>
              <a:buNone/>
            </a:pPr>
            <a:r>
              <a:rPr lang="en-US" altLang="zh-CN" sz="1800" b="0" dirty="0">
                <a:solidFill>
                  <a:srgbClr val="0000FF"/>
                </a:solidFill>
                <a:latin typeface="Consolas" panose="020B0609020204030204" pitchFamily="49" charset="0"/>
              </a:rPr>
              <a:t>class</a:t>
            </a:r>
            <a:r>
              <a:rPr lang="en-US" altLang="zh-CN" sz="1800" b="0" dirty="0">
                <a:solidFill>
                  <a:srgbClr val="000000"/>
                </a:solidFill>
                <a:latin typeface="Consolas" panose="020B0609020204030204" pitchFamily="49" charset="0"/>
              </a:rPr>
              <a:t> </a:t>
            </a:r>
            <a:r>
              <a:rPr lang="en-US" altLang="zh-CN" sz="1800" b="0" dirty="0" err="1">
                <a:solidFill>
                  <a:srgbClr val="267F99"/>
                </a:solidFill>
                <a:latin typeface="Consolas" panose="020B0609020204030204" pitchFamily="49" charset="0"/>
              </a:rPr>
              <a:t>logic_error</a:t>
            </a:r>
            <a:r>
              <a:rPr lang="en-US" altLang="zh-CN" sz="1800" b="0" dirty="0">
                <a:solidFill>
                  <a:srgbClr val="000000"/>
                </a:solidFill>
                <a:latin typeface="Consolas" panose="020B0609020204030204" pitchFamily="49" charset="0"/>
              </a:rPr>
              <a:t> : </a:t>
            </a:r>
            <a:r>
              <a:rPr lang="en-US" altLang="zh-CN" sz="1800" b="0" dirty="0">
                <a:solidFill>
                  <a:srgbClr val="0000FF"/>
                </a:solidFill>
                <a:latin typeface="Consolas" panose="020B0609020204030204" pitchFamily="49" charset="0"/>
              </a:rPr>
              <a:t>public</a:t>
            </a:r>
            <a:r>
              <a:rPr lang="en-US" altLang="zh-CN" sz="1800" b="0" dirty="0">
                <a:solidFill>
                  <a:srgbClr val="000000"/>
                </a:solidFill>
                <a:latin typeface="Consolas" panose="020B0609020204030204" pitchFamily="49" charset="0"/>
              </a:rPr>
              <a:t> </a:t>
            </a:r>
            <a:r>
              <a:rPr lang="en-US" altLang="zh-CN" sz="1800" b="0" dirty="0">
                <a:solidFill>
                  <a:srgbClr val="267F99"/>
                </a:solidFill>
                <a:latin typeface="Consolas" panose="020B0609020204030204" pitchFamily="49" charset="0"/>
              </a:rPr>
              <a:t>exception</a:t>
            </a:r>
            <a:r>
              <a:rPr lang="en-US" altLang="zh-CN" sz="1800" b="0" dirty="0">
                <a:solidFill>
                  <a:srgbClr val="000000"/>
                </a:solidFill>
                <a:latin typeface="Consolas" panose="020B0609020204030204" pitchFamily="49" charset="0"/>
              </a:rPr>
              <a:t> {</a:t>
            </a:r>
            <a:endParaRPr lang="en-US" altLang="zh-CN" sz="1800" b="0" dirty="0">
              <a:solidFill>
                <a:srgbClr val="000000"/>
              </a:solidFill>
              <a:latin typeface="Consolas" panose="020B0609020204030204" pitchFamily="49" charset="0"/>
            </a:endParaRPr>
          </a:p>
          <a:p>
            <a:pPr>
              <a:lnSpc>
                <a:spcPct val="100000"/>
              </a:lnSpc>
              <a:spcBef>
                <a:spcPct val="0"/>
              </a:spcBef>
              <a:buClrTx/>
              <a:buSzTx/>
              <a:buFontTx/>
              <a:buNone/>
            </a:pPr>
            <a:r>
              <a:rPr lang="en-US" altLang="zh-CN" sz="1800" b="0" dirty="0">
                <a:solidFill>
                  <a:srgbClr val="0000FF"/>
                </a:solidFill>
                <a:latin typeface="Consolas" panose="020B0609020204030204" pitchFamily="49" charset="0"/>
              </a:rPr>
              <a:t>public:</a:t>
            </a:r>
            <a:endParaRPr lang="en-US" altLang="zh-CN" sz="1800" b="0" dirty="0">
              <a:solidFill>
                <a:srgbClr val="000000"/>
              </a:solidFill>
              <a:latin typeface="Consolas" panose="020B0609020204030204" pitchFamily="49" charset="0"/>
            </a:endParaRPr>
          </a:p>
          <a:p>
            <a:pPr>
              <a:lnSpc>
                <a:spcPct val="100000"/>
              </a:lnSpc>
              <a:spcBef>
                <a:spcPct val="0"/>
              </a:spcBef>
              <a:buClrTx/>
              <a:buSzTx/>
              <a:buFontTx/>
              <a:buNone/>
            </a:pPr>
            <a:r>
              <a:rPr lang="en-US" altLang="zh-CN" sz="1800" b="0" dirty="0">
                <a:solidFill>
                  <a:srgbClr val="000000"/>
                </a:solidFill>
                <a:latin typeface="Consolas" panose="020B0609020204030204" pitchFamily="49" charset="0"/>
              </a:rPr>
              <a:t>  </a:t>
            </a:r>
            <a:r>
              <a:rPr lang="en-US" altLang="zh-CN" sz="1800" b="0" dirty="0">
                <a:solidFill>
                  <a:srgbClr val="0000FF"/>
                </a:solidFill>
                <a:latin typeface="Consolas" panose="020B0609020204030204" pitchFamily="49" charset="0"/>
              </a:rPr>
              <a:t>explicit</a:t>
            </a:r>
            <a:r>
              <a:rPr lang="en-US" altLang="zh-CN" sz="1800" b="0" dirty="0">
                <a:solidFill>
                  <a:srgbClr val="000000"/>
                </a:solidFill>
                <a:latin typeface="Consolas" panose="020B0609020204030204" pitchFamily="49" charset="0"/>
              </a:rPr>
              <a:t> </a:t>
            </a:r>
            <a:r>
              <a:rPr lang="en-US" altLang="zh-CN" sz="1800" b="0" dirty="0" err="1">
                <a:solidFill>
                  <a:srgbClr val="795E26"/>
                </a:solidFill>
                <a:latin typeface="Consolas" panose="020B0609020204030204" pitchFamily="49" charset="0"/>
              </a:rPr>
              <a:t>logic_error</a:t>
            </a:r>
            <a:r>
              <a:rPr lang="en-US" altLang="zh-CN" sz="1800" b="0" dirty="0">
                <a:solidFill>
                  <a:srgbClr val="000000"/>
                </a:solidFill>
                <a:latin typeface="Consolas" panose="020B0609020204030204" pitchFamily="49" charset="0"/>
              </a:rPr>
              <a:t> (</a:t>
            </a:r>
            <a:r>
              <a:rPr lang="en-US" altLang="zh-CN" sz="1800" b="0" dirty="0">
                <a:solidFill>
                  <a:srgbClr val="0000FF"/>
                </a:solidFill>
                <a:latin typeface="Consolas" panose="020B0609020204030204" pitchFamily="49" charset="0"/>
              </a:rPr>
              <a:t>const</a:t>
            </a:r>
            <a:r>
              <a:rPr lang="en-US" altLang="zh-CN" sz="1800" b="0" dirty="0">
                <a:solidFill>
                  <a:srgbClr val="000000"/>
                </a:solidFill>
                <a:latin typeface="Consolas" panose="020B0609020204030204" pitchFamily="49" charset="0"/>
              </a:rPr>
              <a:t> </a:t>
            </a:r>
            <a:r>
              <a:rPr lang="en-US" altLang="zh-CN" sz="1800" b="0" dirty="0">
                <a:solidFill>
                  <a:srgbClr val="267F99"/>
                </a:solidFill>
                <a:latin typeface="Consolas" panose="020B0609020204030204" pitchFamily="49" charset="0"/>
              </a:rPr>
              <a:t>string</a:t>
            </a:r>
            <a:r>
              <a:rPr lang="en-US" altLang="zh-CN" sz="1800" b="0" dirty="0">
                <a:solidFill>
                  <a:srgbClr val="000000"/>
                </a:solidFill>
                <a:latin typeface="Consolas" panose="020B0609020204030204" pitchFamily="49" charset="0"/>
              </a:rPr>
              <a:t>&amp; </a:t>
            </a:r>
            <a:r>
              <a:rPr lang="en-US" altLang="zh-CN" sz="1800" b="0" dirty="0" err="1">
                <a:solidFill>
                  <a:srgbClr val="001080"/>
                </a:solidFill>
                <a:latin typeface="Consolas" panose="020B0609020204030204" pitchFamily="49" charset="0"/>
              </a:rPr>
              <a:t>what_arg</a:t>
            </a:r>
            <a:r>
              <a:rPr lang="en-US" altLang="zh-CN" sz="1800" b="0" dirty="0">
                <a:solidFill>
                  <a:srgbClr val="000000"/>
                </a:solidFill>
                <a:latin typeface="Consolas" panose="020B0609020204030204" pitchFamily="49" charset="0"/>
              </a:rPr>
              <a:t>);</a:t>
            </a:r>
            <a:endParaRPr lang="en-US" altLang="zh-CN" sz="1800" b="0" dirty="0">
              <a:solidFill>
                <a:srgbClr val="000000"/>
              </a:solidFill>
              <a:latin typeface="Consolas" panose="020B0609020204030204" pitchFamily="49" charset="0"/>
            </a:endParaRPr>
          </a:p>
          <a:p>
            <a:pPr>
              <a:lnSpc>
                <a:spcPct val="100000"/>
              </a:lnSpc>
              <a:spcBef>
                <a:spcPct val="0"/>
              </a:spcBef>
              <a:buClrTx/>
              <a:buSzTx/>
              <a:buFontTx/>
              <a:buNone/>
            </a:pPr>
            <a:r>
              <a:rPr lang="en-US" altLang="zh-CN" sz="1800" b="0" dirty="0">
                <a:solidFill>
                  <a:srgbClr val="000000"/>
                </a:solidFill>
                <a:latin typeface="Consolas" panose="020B0609020204030204" pitchFamily="49" charset="0"/>
              </a:rPr>
              <a:t>  </a:t>
            </a:r>
            <a:r>
              <a:rPr lang="en-US" altLang="zh-CN" sz="1800" b="0" dirty="0">
                <a:solidFill>
                  <a:srgbClr val="0000FF"/>
                </a:solidFill>
                <a:latin typeface="Consolas" panose="020B0609020204030204" pitchFamily="49" charset="0"/>
              </a:rPr>
              <a:t>explicit</a:t>
            </a:r>
            <a:r>
              <a:rPr lang="en-US" altLang="zh-CN" sz="1800" b="0" dirty="0">
                <a:solidFill>
                  <a:srgbClr val="000000"/>
                </a:solidFill>
                <a:latin typeface="Consolas" panose="020B0609020204030204" pitchFamily="49" charset="0"/>
              </a:rPr>
              <a:t> </a:t>
            </a:r>
            <a:r>
              <a:rPr lang="en-US" altLang="zh-CN" sz="1800" b="0" dirty="0" err="1">
                <a:solidFill>
                  <a:srgbClr val="795E26"/>
                </a:solidFill>
                <a:latin typeface="Consolas" panose="020B0609020204030204" pitchFamily="49" charset="0"/>
              </a:rPr>
              <a:t>logic_error</a:t>
            </a:r>
            <a:r>
              <a:rPr lang="en-US" altLang="zh-CN" sz="1800" b="0" dirty="0">
                <a:solidFill>
                  <a:srgbClr val="000000"/>
                </a:solidFill>
                <a:latin typeface="Consolas" panose="020B0609020204030204" pitchFamily="49" charset="0"/>
              </a:rPr>
              <a:t> (</a:t>
            </a:r>
            <a:r>
              <a:rPr lang="en-US" altLang="zh-CN" sz="1800" b="0" dirty="0">
                <a:solidFill>
                  <a:srgbClr val="0000FF"/>
                </a:solidFill>
                <a:latin typeface="Consolas" panose="020B0609020204030204" pitchFamily="49" charset="0"/>
              </a:rPr>
              <a:t>const</a:t>
            </a:r>
            <a:r>
              <a:rPr lang="en-US" altLang="zh-CN" sz="1800" b="0" dirty="0">
                <a:solidFill>
                  <a:srgbClr val="000000"/>
                </a:solidFill>
                <a:latin typeface="Consolas" panose="020B0609020204030204" pitchFamily="49" charset="0"/>
              </a:rPr>
              <a:t> </a:t>
            </a:r>
            <a:r>
              <a:rPr lang="en-US" altLang="zh-CN" sz="1800" b="0" dirty="0">
                <a:solidFill>
                  <a:srgbClr val="0000FF"/>
                </a:solidFill>
                <a:latin typeface="Consolas" panose="020B0609020204030204" pitchFamily="49" charset="0"/>
              </a:rPr>
              <a:t>char</a:t>
            </a:r>
            <a:r>
              <a:rPr lang="en-US" altLang="zh-CN" sz="1800" b="0" dirty="0">
                <a:solidFill>
                  <a:srgbClr val="000000"/>
                </a:solidFill>
                <a:latin typeface="Consolas" panose="020B0609020204030204" pitchFamily="49" charset="0"/>
              </a:rPr>
              <a:t>* </a:t>
            </a:r>
            <a:r>
              <a:rPr lang="en-US" altLang="zh-CN" sz="1800" b="0" dirty="0" err="1">
                <a:solidFill>
                  <a:srgbClr val="001080"/>
                </a:solidFill>
                <a:latin typeface="Consolas" panose="020B0609020204030204" pitchFamily="49" charset="0"/>
              </a:rPr>
              <a:t>what_arg</a:t>
            </a:r>
            <a:r>
              <a:rPr lang="en-US" altLang="zh-CN" sz="1800" b="0" dirty="0">
                <a:solidFill>
                  <a:srgbClr val="000000"/>
                </a:solidFill>
                <a:latin typeface="Consolas" panose="020B0609020204030204" pitchFamily="49" charset="0"/>
              </a:rPr>
              <a:t>);</a:t>
            </a:r>
            <a:endParaRPr lang="en-US" altLang="zh-CN" sz="1800" b="0" dirty="0">
              <a:solidFill>
                <a:srgbClr val="000000"/>
              </a:solidFill>
              <a:latin typeface="Consolas" panose="020B0609020204030204" pitchFamily="49" charset="0"/>
            </a:endParaRPr>
          </a:p>
          <a:p>
            <a:pPr>
              <a:lnSpc>
                <a:spcPct val="100000"/>
              </a:lnSpc>
              <a:spcBef>
                <a:spcPct val="0"/>
              </a:spcBef>
              <a:buClrTx/>
              <a:buSzTx/>
              <a:buFontTx/>
              <a:buNone/>
            </a:pPr>
            <a:r>
              <a:rPr lang="en-US" altLang="zh-CN" sz="1800" b="0" dirty="0">
                <a:solidFill>
                  <a:srgbClr val="000000"/>
                </a:solidFill>
                <a:latin typeface="Consolas" panose="020B0609020204030204" pitchFamily="49" charset="0"/>
              </a:rPr>
              <a:t>};</a:t>
            </a:r>
            <a:endParaRPr lang="en-US" altLang="zh-CN" sz="1800" b="0" dirty="0">
              <a:solidFill>
                <a:srgbClr val="000000"/>
              </a:solidFill>
              <a:latin typeface="Consolas" panose="020B0609020204030204" pitchFamily="49" charset="0"/>
            </a:endParaRPr>
          </a:p>
        </p:txBody>
      </p:sp>
      <p:pic>
        <p:nvPicPr>
          <p:cNvPr id="9"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0" y="5405438"/>
            <a:ext cx="67246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异常定义与 </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throw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关键字</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使用</a:t>
            </a:r>
            <a:r>
              <a:rPr lang="en-US" altLang="zh-CN" b="1" dirty="0"/>
              <a:t>Out-Of-Range</a:t>
            </a:r>
            <a:r>
              <a:rPr lang="zh-CN" altLang="en-US" b="1" dirty="0"/>
              <a:t>异常</a:t>
            </a:r>
            <a:endParaRPr lang="zh-CN" altLang="en-US" b="1" dirty="0"/>
          </a:p>
        </p:txBody>
      </p:sp>
      <p:sp>
        <p:nvSpPr>
          <p:cNvPr id="6" name="文本框 5"/>
          <p:cNvSpPr txBox="1"/>
          <p:nvPr/>
        </p:nvSpPr>
        <p:spPr>
          <a:xfrm>
            <a:off x="838200" y="2411051"/>
            <a:ext cx="10515600" cy="390876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out_of_range</a:t>
            </a:r>
            <a:r>
              <a:rPr lang="en-US" altLang="zh-CN" sz="1600" dirty="0">
                <a:latin typeface="Consolas" panose="020B0609020204030204" pitchFamily="49" charset="0"/>
              </a:rPr>
              <a:t> example</a:t>
            </a:r>
            <a:endParaRPr lang="en-US" altLang="zh-CN" sz="1600" dirty="0">
              <a:latin typeface="Consolas" panose="020B0609020204030204" pitchFamily="49" charset="0"/>
            </a:endParaRPr>
          </a:p>
          <a:p>
            <a:r>
              <a:rPr lang="en-US" altLang="zh-CN" sz="1600" dirty="0">
                <a:latin typeface="Consolas" panose="020B0609020204030204" pitchFamily="49" charset="0"/>
              </a:rPr>
              <a:t>#include &lt;iostream&gt;       // std::</a:t>
            </a:r>
            <a:r>
              <a:rPr lang="en-US" altLang="zh-CN" sz="1600" dirty="0" err="1">
                <a:latin typeface="Consolas" panose="020B0609020204030204" pitchFamily="49" charset="0"/>
              </a:rPr>
              <a:t>cerr</a:t>
            </a:r>
            <a:endParaRPr lang="en-US" altLang="zh-CN" sz="1600" dirty="0">
              <a:latin typeface="Consolas" panose="020B0609020204030204" pitchFamily="49" charset="0"/>
            </a:endParaRPr>
          </a:p>
          <a:p>
            <a:r>
              <a:rPr lang="en-US" altLang="zh-CN" sz="1600" dirty="0">
                <a:latin typeface="Consolas" panose="020B0609020204030204" pitchFamily="49" charset="0"/>
              </a:rPr>
              <a:t>#include &lt;</a:t>
            </a:r>
            <a:r>
              <a:rPr lang="en-US" altLang="zh-CN" sz="1600" dirty="0" err="1">
                <a:latin typeface="Consolas" panose="020B0609020204030204" pitchFamily="49" charset="0"/>
              </a:rPr>
              <a:t>stdexcept</a:t>
            </a:r>
            <a:r>
              <a:rPr lang="en-US" altLang="zh-CN" sz="1600" dirty="0">
                <a:latin typeface="Consolas" panose="020B0609020204030204" pitchFamily="49" charset="0"/>
              </a:rPr>
              <a:t>&gt;      // std::</a:t>
            </a:r>
            <a:r>
              <a:rPr lang="en-US" altLang="zh-CN" sz="1600" dirty="0" err="1">
                <a:latin typeface="Consolas" panose="020B0609020204030204" pitchFamily="49" charset="0"/>
              </a:rPr>
              <a:t>out_of_range</a:t>
            </a:r>
            <a:endParaRPr lang="en-US" altLang="zh-CN" sz="1600" dirty="0">
              <a:latin typeface="Consolas" panose="020B0609020204030204" pitchFamily="49" charset="0"/>
            </a:endParaRPr>
          </a:p>
          <a:p>
            <a:r>
              <a:rPr lang="en-US" altLang="zh-CN" sz="1600" dirty="0">
                <a:latin typeface="Consolas" panose="020B0609020204030204" pitchFamily="49" charset="0"/>
              </a:rPr>
              <a:t>#include &lt;vector&gt;         // std::vector</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latin typeface="Consolas" panose="020B0609020204030204" pitchFamily="49" charset="0"/>
              </a:rPr>
              <a:t>int main (void) {</a:t>
            </a:r>
            <a:endParaRPr lang="en-US" altLang="zh-CN" sz="1600" dirty="0">
              <a:latin typeface="Consolas" panose="020B0609020204030204" pitchFamily="49" charset="0"/>
            </a:endParaRPr>
          </a:p>
          <a:p>
            <a:r>
              <a:rPr lang="en-US" altLang="zh-CN" sz="1600" dirty="0">
                <a:latin typeface="Consolas" panose="020B0609020204030204" pitchFamily="49" charset="0"/>
              </a:rPr>
              <a:t>  std::vector&lt;int&gt; </a:t>
            </a:r>
            <a:r>
              <a:rPr lang="en-US" altLang="zh-CN" sz="1600" dirty="0" err="1">
                <a:latin typeface="Consolas" panose="020B0609020204030204" pitchFamily="49" charset="0"/>
              </a:rPr>
              <a:t>myvector</a:t>
            </a:r>
            <a:r>
              <a:rPr lang="en-US" altLang="zh-CN" sz="1600" dirty="0">
                <a:latin typeface="Consolas" panose="020B0609020204030204" pitchFamily="49" charset="0"/>
              </a:rPr>
              <a:t>(10);</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myvector.at(20)=100;      // vector::at throws an out-of-range</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(const std::</a:t>
            </a:r>
            <a:r>
              <a:rPr lang="en-US" altLang="zh-CN" sz="1600" b="1" dirty="0" err="1">
                <a:latin typeface="Consolas" panose="020B0609020204030204" pitchFamily="49" charset="0"/>
              </a:rPr>
              <a:t>out_of_range</a:t>
            </a:r>
            <a:r>
              <a:rPr lang="en-US" altLang="zh-CN" sz="2000" b="1" dirty="0">
                <a:solidFill>
                  <a:srgbClr val="C00000"/>
                </a:solidFill>
                <a:latin typeface="Consolas" panose="020B0609020204030204" pitchFamily="49" charset="0"/>
              </a:rPr>
              <a:t>&amp;</a:t>
            </a:r>
            <a:r>
              <a:rPr lang="en-US" altLang="zh-CN" sz="1600" b="1" dirty="0">
                <a:latin typeface="Consolas" panose="020B0609020204030204" pitchFamily="49" charset="0"/>
              </a:rPr>
              <a:t> </a:t>
            </a:r>
            <a:r>
              <a:rPr lang="en-US" altLang="zh-CN" sz="1600" dirty="0" err="1">
                <a:latin typeface="Consolas" panose="020B0609020204030204" pitchFamily="49" charset="0"/>
              </a:rPr>
              <a:t>oor</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std::</a:t>
            </a:r>
            <a:r>
              <a:rPr lang="en-US" altLang="zh-CN" sz="1600" dirty="0" err="1">
                <a:latin typeface="Consolas" panose="020B0609020204030204" pitchFamily="49" charset="0"/>
              </a:rPr>
              <a:t>cerr</a:t>
            </a:r>
            <a:r>
              <a:rPr lang="en-US" altLang="zh-CN" sz="1600" dirty="0">
                <a:latin typeface="Consolas" panose="020B0609020204030204" pitchFamily="49" charset="0"/>
              </a:rPr>
              <a:t> &lt;&lt; "Out of Range error: " &lt;&lt; </a:t>
            </a:r>
            <a:r>
              <a:rPr lang="en-US" altLang="zh-CN" sz="1600" dirty="0" err="1">
                <a:latin typeface="Consolas" panose="020B0609020204030204" pitchFamily="49" charset="0"/>
              </a:rPr>
              <a:t>oor.</a:t>
            </a:r>
            <a:r>
              <a:rPr lang="en-US" altLang="zh-CN" sz="1600" b="1" dirty="0" err="1">
                <a:latin typeface="Consolas" panose="020B0609020204030204" pitchFamily="49" charset="0"/>
              </a:rPr>
              <a:t>what</a:t>
            </a:r>
            <a:r>
              <a:rPr lang="en-US" altLang="zh-CN" sz="1600" b="1" dirty="0">
                <a:latin typeface="Consolas" panose="020B0609020204030204" pitchFamily="49" charset="0"/>
              </a:rPr>
              <a:t>() </a:t>
            </a:r>
            <a:r>
              <a:rPr lang="en-US" altLang="zh-CN" sz="1600" dirty="0">
                <a:latin typeface="Consolas" panose="020B0609020204030204" pitchFamily="49" charset="0"/>
              </a:rPr>
              <a:t>&lt;&lt; '\n';</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文本框 6"/>
          <p:cNvSpPr txBox="1"/>
          <p:nvPr/>
        </p:nvSpPr>
        <p:spPr>
          <a:xfrm>
            <a:off x="7974061" y="2226385"/>
            <a:ext cx="3018775"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exception-out-of-range.cpp</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856745" y="1662685"/>
            <a:ext cx="4372337" cy="281017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920079" y="1763123"/>
            <a:ext cx="4244486" cy="2637743"/>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0139" y="75626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1890668"/>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02506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59470"/>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FF00"/>
                </a:solidFill>
              </a:rPr>
              <a:t>04</a:t>
            </a:r>
            <a:endParaRPr lang="zh-CN" altLang="en-US" b="1" dirty="0">
              <a:solidFill>
                <a:srgbClr val="FFFF00"/>
              </a:solidFill>
            </a:endParaRPr>
          </a:p>
        </p:txBody>
      </p:sp>
      <p:sp>
        <p:nvSpPr>
          <p:cNvPr id="9" name="圆角矩形 8"/>
          <p:cNvSpPr/>
          <p:nvPr/>
        </p:nvSpPr>
        <p:spPr>
          <a:xfrm>
            <a:off x="5640139" y="529387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05</a:t>
            </a:r>
            <a:endParaRPr lang="zh-CN" altLang="en-US" b="1" dirty="0">
              <a:solidFill>
                <a:schemeClr val="bg1"/>
              </a:solidFill>
            </a:endParaRPr>
          </a:p>
        </p:txBody>
      </p:sp>
      <p:sp>
        <p:nvSpPr>
          <p:cNvPr id="59" name="圆角矩形 58"/>
          <p:cNvSpPr/>
          <p:nvPr/>
        </p:nvSpPr>
        <p:spPr>
          <a:xfrm>
            <a:off x="6746944" y="75626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问题引出</a:t>
            </a:r>
            <a:endParaRPr lang="zh-CN" altLang="en-US" sz="2000" b="1" dirty="0"/>
          </a:p>
        </p:txBody>
      </p:sp>
      <p:sp>
        <p:nvSpPr>
          <p:cNvPr id="60" name="圆角矩形 59"/>
          <p:cNvSpPr/>
          <p:nvPr/>
        </p:nvSpPr>
        <p:spPr>
          <a:xfrm>
            <a:off x="6746944" y="1890668"/>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异常处理概述</a:t>
            </a:r>
            <a:endParaRPr lang="zh-CN" altLang="en-US" sz="2000" b="1" dirty="0"/>
          </a:p>
        </p:txBody>
      </p:sp>
      <p:sp>
        <p:nvSpPr>
          <p:cNvPr id="61" name="圆角矩形 60"/>
          <p:cNvSpPr/>
          <p:nvPr/>
        </p:nvSpPr>
        <p:spPr>
          <a:xfrm>
            <a:off x="6746944" y="302506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异常定义与抛出</a:t>
            </a:r>
            <a:endParaRPr lang="zh-CN" altLang="en-US" sz="2000" b="1" dirty="0"/>
          </a:p>
        </p:txBody>
      </p:sp>
      <p:sp>
        <p:nvSpPr>
          <p:cNvPr id="62" name="圆角矩形 61"/>
          <p:cNvSpPr/>
          <p:nvPr/>
        </p:nvSpPr>
        <p:spPr>
          <a:xfrm>
            <a:off x="6746944" y="4159470"/>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rPr>
              <a:t>异常的捕获及处理</a:t>
            </a:r>
            <a:endParaRPr lang="zh-CN" altLang="en-US" sz="2000" b="1" dirty="0">
              <a:solidFill>
                <a:srgbClr val="FFFF00"/>
              </a:solidFill>
            </a:endParaRPr>
          </a:p>
        </p:txBody>
      </p:sp>
      <p:sp>
        <p:nvSpPr>
          <p:cNvPr id="63" name="圆角矩形 62"/>
          <p:cNvSpPr/>
          <p:nvPr/>
        </p:nvSpPr>
        <p:spPr>
          <a:xfrm>
            <a:off x="6745039" y="529387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异常编程与实践</a:t>
            </a:r>
            <a:endParaRPr lang="zh-CN" altLang="en-US" sz="2000" b="1" dirty="0">
              <a:solidFill>
                <a:schemeClr val="bg1"/>
              </a:solidFill>
            </a:endParaRPr>
          </a:p>
        </p:txBody>
      </p:sp>
      <p:sp>
        <p:nvSpPr>
          <p:cNvPr id="64" name="TextBox 78"/>
          <p:cNvSpPr txBox="1"/>
          <p:nvPr/>
        </p:nvSpPr>
        <p:spPr>
          <a:xfrm>
            <a:off x="1597666" y="3429000"/>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1673008" y="2380360"/>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814172" y="4830577"/>
            <a:ext cx="6878806" cy="369332"/>
          </a:xfrm>
          <a:prstGeom prst="rect">
            <a:avLst/>
          </a:prstGeom>
          <a:noFill/>
        </p:spPr>
        <p:txBody>
          <a:bodyPr wrap="none" rtlCol="0">
            <a:spAutoFit/>
          </a:bodyPr>
          <a:lstStyle/>
          <a:p>
            <a:r>
              <a:rPr lang="zh-CN" altLang="en-US" dirty="0">
                <a:solidFill>
                  <a:srgbClr val="C00000"/>
                </a:solidFill>
              </a:rPr>
              <a:t>异常捕获语法，捕获规则与多态，异常传播，异常说明，重抛异常</a:t>
            </a:r>
            <a:endParaRPr lang="zh-CN" altLang="en-US"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20000"/>
              </a:lnSpc>
              <a:buNone/>
            </a:pPr>
            <a:r>
              <a:rPr lang="zh-CN" altLang="en-US" b="1" dirty="0"/>
              <a:t>异常处理语法结构</a:t>
            </a: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a:p>
            <a:pPr marL="0" indent="0">
              <a:lnSpc>
                <a:spcPct val="120000"/>
              </a:lnSpc>
              <a:buNone/>
            </a:pPr>
            <a:endParaRPr lang="en-US" altLang="zh-CN" sz="1800" dirty="0"/>
          </a:p>
        </p:txBody>
      </p:sp>
      <p:sp>
        <p:nvSpPr>
          <p:cNvPr id="6" name="文本框 5"/>
          <p:cNvSpPr txBox="1"/>
          <p:nvPr/>
        </p:nvSpPr>
        <p:spPr>
          <a:xfrm>
            <a:off x="905934" y="2444419"/>
            <a:ext cx="10515600" cy="4031873"/>
          </a:xfrm>
          <a:prstGeom prst="rect">
            <a:avLst/>
          </a:prstGeom>
          <a:solidFill>
            <a:schemeClr val="bg1"/>
          </a:solidFill>
          <a:ln>
            <a:solidFill>
              <a:schemeClr val="bg1">
                <a:lumMod val="65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1600" dirty="0">
                <a:latin typeface="Consolas" panose="020B0609020204030204" pitchFamily="49" charset="0"/>
              </a:rPr>
              <a:t>try {</a:t>
            </a:r>
            <a:endParaRPr lang="en-US" altLang="zh-CN" sz="1600" dirty="0">
              <a:latin typeface="Consolas" panose="020B0609020204030204" pitchFamily="49" charset="0"/>
            </a:endParaRPr>
          </a:p>
          <a:p>
            <a:r>
              <a:rPr lang="en-US" altLang="zh-CN" sz="1600" dirty="0">
                <a:latin typeface="Consolas" panose="020B0609020204030204" pitchFamily="49" charset="0"/>
              </a:rPr>
              <a:t>	program-statements	//</a:t>
            </a:r>
            <a:r>
              <a:rPr lang="zh-CN" altLang="en-US" sz="1600" dirty="0">
                <a:latin typeface="Consolas" panose="020B0609020204030204" pitchFamily="49" charset="0"/>
              </a:rPr>
              <a:t>程序的正常处理逻辑 </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throw exception-object</a:t>
            </a:r>
            <a:endParaRPr lang="en-US" altLang="zh-CN" sz="1600" dirty="0">
              <a:latin typeface="Consolas" panose="020B0609020204030204" pitchFamily="49" charset="0"/>
            </a:endParaRPr>
          </a:p>
          <a:p>
            <a:r>
              <a:rPr lang="en-US" altLang="zh-CN" sz="1600" dirty="0">
                <a:latin typeface="Consolas" panose="020B0609020204030204" pitchFamily="49" charset="0"/>
              </a:rPr>
              <a:t>	program-statements	//</a:t>
            </a:r>
            <a:r>
              <a:rPr lang="zh-CN" altLang="en-US" sz="1600" dirty="0">
                <a:latin typeface="Consolas" panose="020B0609020204030204" pitchFamily="49" charset="0"/>
              </a:rPr>
              <a:t>程序的正常处理逻辑 </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catch (exception-declaration) {</a:t>
            </a:r>
            <a:endParaRPr lang="en-US" altLang="zh-CN" sz="1600" dirty="0">
              <a:latin typeface="Consolas" panose="020B0609020204030204" pitchFamily="49" charset="0"/>
            </a:endParaRPr>
          </a:p>
          <a:p>
            <a:r>
              <a:rPr lang="en-US" altLang="zh-CN" sz="1600" dirty="0">
                <a:latin typeface="Consolas" panose="020B0609020204030204" pitchFamily="49" charset="0"/>
              </a:rPr>
              <a:t>	handler-statements		//</a:t>
            </a:r>
            <a:r>
              <a:rPr lang="zh-CN" altLang="en-US" sz="1600" dirty="0">
                <a:latin typeface="Consolas" panose="020B0609020204030204" pitchFamily="49" charset="0"/>
              </a:rPr>
              <a:t>异常处理代码 </a:t>
            </a:r>
            <a:endParaRPr lang="zh-CN" altLang="en-US"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catch (exception-declaration) {</a:t>
            </a:r>
            <a:endParaRPr lang="en-US" altLang="zh-CN" sz="1600" dirty="0">
              <a:latin typeface="Consolas" panose="020B0609020204030204" pitchFamily="49" charset="0"/>
            </a:endParaRPr>
          </a:p>
          <a:p>
            <a:r>
              <a:rPr lang="en-US" altLang="zh-CN" sz="1600" dirty="0">
                <a:latin typeface="Consolas" panose="020B0609020204030204" pitchFamily="49" charset="0"/>
              </a:rPr>
              <a:t>	handler-statements		//</a:t>
            </a:r>
            <a:r>
              <a:rPr lang="zh-CN" altLang="en-US" sz="1600" dirty="0">
                <a:latin typeface="Consolas" panose="020B0609020204030204" pitchFamily="49" charset="0"/>
              </a:rPr>
              <a:t>异常处理代码 </a:t>
            </a:r>
            <a:endParaRPr lang="zh-CN" altLang="en-US"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catch (…) {</a:t>
            </a:r>
            <a:endParaRPr lang="en-US" altLang="zh-CN" sz="1600" dirty="0">
              <a:latin typeface="Consolas" panose="020B0609020204030204" pitchFamily="49" charset="0"/>
            </a:endParaRPr>
          </a:p>
          <a:p>
            <a:r>
              <a:rPr lang="en-US" altLang="zh-CN" sz="1600" dirty="0">
                <a:latin typeface="Consolas" panose="020B0609020204030204" pitchFamily="49" charset="0"/>
              </a:rPr>
              <a:t>	handler-statements		//</a:t>
            </a:r>
            <a:r>
              <a:rPr lang="zh-CN" altLang="en-US" sz="1600" dirty="0">
                <a:latin typeface="Consolas" panose="020B0609020204030204" pitchFamily="49" charset="0"/>
              </a:rPr>
              <a:t>异常处理代码 </a:t>
            </a:r>
            <a:endParaRPr lang="zh-CN" altLang="en-US"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AutoShape 7"/>
          <p:cNvSpPr>
            <a:spLocks noChangeArrowheads="1"/>
          </p:cNvSpPr>
          <p:nvPr/>
        </p:nvSpPr>
        <p:spPr bwMode="auto">
          <a:xfrm>
            <a:off x="7789863" y="1870982"/>
            <a:ext cx="3013604" cy="804485"/>
          </a:xfrm>
          <a:prstGeom prst="wedgeRoundRectCallout">
            <a:avLst>
              <a:gd name="adj1" fmla="val -155966"/>
              <a:gd name="adj2" fmla="val 95943"/>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r>
              <a:rPr lang="en-US" altLang="zh-CN" sz="2000" dirty="0"/>
              <a:t>try </a:t>
            </a:r>
            <a:r>
              <a:rPr lang="zh-CN" altLang="en-US" sz="2000" dirty="0"/>
              <a:t>块中一旦遇到异常，便终止当前块执行。</a:t>
            </a:r>
            <a:endParaRPr lang="zh-CN" altLang="en-US" sz="2000" dirty="0"/>
          </a:p>
        </p:txBody>
      </p:sp>
      <p:sp>
        <p:nvSpPr>
          <p:cNvPr id="8" name="AutoShape 7"/>
          <p:cNvSpPr>
            <a:spLocks noChangeArrowheads="1"/>
          </p:cNvSpPr>
          <p:nvPr/>
        </p:nvSpPr>
        <p:spPr bwMode="auto">
          <a:xfrm>
            <a:off x="7789863" y="2817019"/>
            <a:ext cx="3013604" cy="1223962"/>
          </a:xfrm>
          <a:prstGeom prst="wedgeRoundRectCallout">
            <a:avLst>
              <a:gd name="adj1" fmla="val -156519"/>
              <a:gd name="adj2" fmla="val 53563"/>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r>
              <a:rPr lang="en-US" altLang="zh-CN" sz="2000" dirty="0"/>
              <a:t>try </a:t>
            </a:r>
            <a:r>
              <a:rPr lang="zh-CN" altLang="en-US" sz="2000" dirty="0"/>
              <a:t>块后至少有一个异常申明。例如：</a:t>
            </a:r>
            <a:endParaRPr lang="en-US" altLang="zh-CN" sz="2000" dirty="0"/>
          </a:p>
          <a:p>
            <a:pPr eaLnBrk="1" hangingPunct="1">
              <a:lnSpc>
                <a:spcPct val="100000"/>
              </a:lnSpc>
              <a:spcBef>
                <a:spcPct val="0"/>
              </a:spcBef>
              <a:buClrTx/>
              <a:buSzTx/>
              <a:buFontTx/>
              <a:buNone/>
            </a:pPr>
            <a:r>
              <a:rPr lang="en-US" altLang="zh-CN" sz="2000" dirty="0"/>
              <a:t>exception&amp; e</a:t>
            </a:r>
            <a:endParaRPr lang="zh-CN" altLang="en-US" sz="2000" dirty="0"/>
          </a:p>
        </p:txBody>
      </p:sp>
      <p:sp>
        <p:nvSpPr>
          <p:cNvPr id="9" name="AutoShape 7"/>
          <p:cNvSpPr>
            <a:spLocks noChangeArrowheads="1"/>
          </p:cNvSpPr>
          <p:nvPr/>
        </p:nvSpPr>
        <p:spPr bwMode="auto">
          <a:xfrm>
            <a:off x="7779015" y="4182533"/>
            <a:ext cx="3035300" cy="1223962"/>
          </a:xfrm>
          <a:prstGeom prst="wedgeRoundRectCallout">
            <a:avLst>
              <a:gd name="adj1" fmla="val -156364"/>
              <a:gd name="adj2" fmla="val 4619"/>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r>
              <a:rPr lang="zh-CN" altLang="en-US" sz="2200" dirty="0"/>
              <a:t>异常申明。异常对象</a:t>
            </a:r>
            <a:r>
              <a:rPr lang="zh-CN" altLang="en-US" sz="2200" dirty="0">
                <a:solidFill>
                  <a:srgbClr val="C00000"/>
                </a:solidFill>
              </a:rPr>
              <a:t>建议用引用</a:t>
            </a:r>
            <a:r>
              <a:rPr lang="zh-CN" altLang="en-US" sz="2200" dirty="0"/>
              <a:t>，如 </a:t>
            </a:r>
            <a:r>
              <a:rPr lang="en-US" altLang="zh-CN" sz="2200" dirty="0"/>
              <a:t>string&amp;</a:t>
            </a:r>
            <a:r>
              <a:rPr lang="zh-CN" altLang="en-US" sz="2200" dirty="0"/>
              <a:t>等</a:t>
            </a:r>
            <a:endParaRPr lang="zh-CN" altLang="en-US" sz="2200" dirty="0"/>
          </a:p>
        </p:txBody>
      </p:sp>
      <p:sp>
        <p:nvSpPr>
          <p:cNvPr id="10" name="AutoShape 7"/>
          <p:cNvSpPr>
            <a:spLocks noChangeArrowheads="1"/>
          </p:cNvSpPr>
          <p:nvPr/>
        </p:nvSpPr>
        <p:spPr bwMode="auto">
          <a:xfrm>
            <a:off x="7789863" y="5526438"/>
            <a:ext cx="3013604" cy="1091406"/>
          </a:xfrm>
          <a:prstGeom prst="wedgeRoundRectCallout">
            <a:avLst>
              <a:gd name="adj1" fmla="val -205553"/>
              <a:gd name="adj2" fmla="val -28507"/>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r>
              <a:rPr lang="zh-CN" altLang="en-US" sz="2000"/>
              <a:t>使用</a:t>
            </a:r>
            <a:r>
              <a:rPr lang="en-US" altLang="zh-CN" sz="2000"/>
              <a:t>…</a:t>
            </a:r>
            <a:r>
              <a:rPr lang="zh-CN" altLang="en-US" sz="2000"/>
              <a:t>处理前面未截获的其他异常，</a:t>
            </a:r>
            <a:r>
              <a:rPr lang="zh-CN" altLang="en-US" sz="2000">
                <a:highlight>
                  <a:srgbClr val="FFFF00"/>
                </a:highlight>
              </a:rPr>
              <a:t>必须放在最后</a:t>
            </a:r>
            <a:endParaRPr lang="zh-CN" altLang="en-US" sz="2000">
              <a:highlight>
                <a:srgbClr val="FFFF00"/>
              </a:highlight>
            </a:endParaRPr>
          </a:p>
        </p:txBody>
      </p:sp>
      <p:sp>
        <p:nvSpPr>
          <p:cNvPr id="2" name="文本框 1"/>
          <p:cNvSpPr txBox="1"/>
          <p:nvPr/>
        </p:nvSpPr>
        <p:spPr>
          <a:xfrm>
            <a:off x="4117340" y="1873885"/>
            <a:ext cx="3216910" cy="368300"/>
          </a:xfrm>
          <a:prstGeom prst="rect">
            <a:avLst/>
          </a:prstGeom>
          <a:noFill/>
        </p:spPr>
        <p:txBody>
          <a:bodyPr wrap="none" rtlCol="0">
            <a:spAutoFit/>
          </a:bodyPr>
          <a:p>
            <a:r>
              <a:rPr lang="en-US" altLang="zh-CN">
                <a:solidFill>
                  <a:srgbClr val="FF0000"/>
                </a:solidFill>
              </a:rPr>
              <a:t>catch</a:t>
            </a:r>
            <a:r>
              <a:rPr lang="zh-CN" altLang="en-US">
                <a:solidFill>
                  <a:srgbClr val="FF0000"/>
                </a:solidFill>
              </a:rPr>
              <a:t>的时候基类放派生类前面</a:t>
            </a:r>
            <a:endParaRPr lang="zh-CN" altLang="en-US">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案例：参数异常与捕获</a:t>
            </a:r>
            <a:endParaRPr lang="zh-CN" altLang="en-US" b="1" dirty="0"/>
          </a:p>
        </p:txBody>
      </p:sp>
      <p:sp>
        <p:nvSpPr>
          <p:cNvPr id="6" name="文本框 5"/>
          <p:cNvSpPr txBox="1"/>
          <p:nvPr/>
        </p:nvSpPr>
        <p:spPr>
          <a:xfrm>
            <a:off x="838200" y="2411051"/>
            <a:ext cx="10515600" cy="403187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double </a:t>
            </a:r>
            <a:r>
              <a:rPr lang="en-US" altLang="zh-CN" sz="1600" dirty="0" err="1">
                <a:latin typeface="Consolas" panose="020B0609020204030204" pitchFamily="49" charset="0"/>
              </a:rPr>
              <a:t>mySqrt</a:t>
            </a:r>
            <a:r>
              <a:rPr lang="en-US" altLang="zh-CN" sz="1600" dirty="0">
                <a:latin typeface="Consolas" panose="020B0609020204030204" pitchFamily="49" charset="0"/>
              </a:rPr>
              <a:t>(double </a:t>
            </a:r>
            <a:r>
              <a:rPr lang="en-US" altLang="zh-CN" sz="1600" dirty="0" err="1">
                <a:latin typeface="Consolas" panose="020B0609020204030204" pitchFamily="49" charset="0"/>
              </a:rPr>
              <a:t>dnum</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if (</a:t>
            </a:r>
            <a:r>
              <a:rPr lang="en-US" altLang="zh-CN" sz="1600" dirty="0" err="1">
                <a:latin typeface="Consolas" panose="020B0609020204030204" pitchFamily="49" charset="0"/>
              </a:rPr>
              <a:t>dnum</a:t>
            </a:r>
            <a:r>
              <a:rPr lang="en-US" altLang="zh-CN" sz="1600" dirty="0">
                <a:latin typeface="Consolas" panose="020B0609020204030204" pitchFamily="49" charset="0"/>
              </a:rPr>
              <a:t> &lt; 0)</a:t>
            </a:r>
            <a:endParaRPr lang="en-US" altLang="zh-CN" sz="1600" dirty="0">
              <a:latin typeface="Consolas" panose="020B0609020204030204" pitchFamily="49" charset="0"/>
            </a:endParaRPr>
          </a:p>
          <a:p>
            <a:r>
              <a:rPr lang="en-US" altLang="zh-CN" sz="1600" dirty="0">
                <a:latin typeface="Consolas" panose="020B0609020204030204" pitchFamily="49" charset="0"/>
              </a:rPr>
              <a:t>        throw std::</a:t>
            </a:r>
            <a:r>
              <a:rPr lang="en-US" altLang="zh-CN" sz="1600" dirty="0" err="1">
                <a:latin typeface="Consolas" panose="020B0609020204030204" pitchFamily="49" charset="0"/>
              </a:rPr>
              <a:t>invalid_argument</a:t>
            </a:r>
            <a:r>
              <a:rPr lang="en-US" altLang="zh-CN" sz="1600" dirty="0">
                <a:latin typeface="Consolas" panose="020B0609020204030204" pitchFamily="49" charset="0"/>
              </a:rPr>
              <a:t>("argument </a:t>
            </a:r>
            <a:r>
              <a:rPr lang="en-US" altLang="zh-CN" sz="1600" dirty="0" err="1">
                <a:latin typeface="Consolas" panose="020B0609020204030204" pitchFamily="49" charset="0"/>
              </a:rPr>
              <a:t>dnum</a:t>
            </a:r>
            <a:r>
              <a:rPr lang="en-US" altLang="zh-CN" sz="1600" dirty="0">
                <a:latin typeface="Consolas" panose="020B0609020204030204" pitchFamily="49" charset="0"/>
              </a:rPr>
              <a:t> must be great than zero");</a:t>
            </a:r>
            <a:endParaRPr lang="en-US" altLang="zh-CN" sz="1600" dirty="0">
              <a:latin typeface="Consolas" panose="020B0609020204030204" pitchFamily="49" charset="0"/>
            </a:endParaRPr>
          </a:p>
          <a:p>
            <a:r>
              <a:rPr lang="en-US" altLang="zh-CN" sz="1600" dirty="0">
                <a:latin typeface="Consolas" panose="020B0609020204030204" pitchFamily="49" charset="0"/>
              </a:rPr>
              <a:t>    return std::sqrt(</a:t>
            </a:r>
            <a:r>
              <a:rPr lang="en-US" altLang="zh-CN" sz="1600" dirty="0" err="1">
                <a:latin typeface="Consolas" panose="020B0609020204030204" pitchFamily="49" charset="0"/>
              </a:rPr>
              <a:t>dnum</a:t>
            </a:r>
            <a:r>
              <a:rPr lang="en-US" altLang="zh-CN" sz="1600" dirty="0">
                <a:latin typeface="Consolas" panose="020B0609020204030204" pitchFamily="49" charset="0"/>
              </a:rPr>
              <a:t>); //</a:t>
            </a:r>
            <a:r>
              <a:rPr lang="zh-CN" altLang="en-US" sz="1600" dirty="0">
                <a:latin typeface="Consolas" panose="020B0609020204030204" pitchFamily="49" charset="0"/>
              </a:rPr>
              <a:t>对合法参数进行处理</a:t>
            </a:r>
            <a:endParaRPr lang="zh-CN" altLang="en-US"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latin typeface="Consolas" panose="020B0609020204030204" pitchFamily="49" charset="0"/>
              </a:rPr>
              <a:t>int main() {</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mySqrt</a:t>
            </a:r>
            <a:r>
              <a:rPr lang="en-US" altLang="zh-CN" sz="1600" dirty="0">
                <a:latin typeface="Consolas" panose="020B0609020204030204" pitchFamily="49" charset="0"/>
              </a:rPr>
              <a:t>(-1);</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(std::exception&amp; e) {</a:t>
            </a:r>
            <a:endParaRPr lang="en-US" altLang="zh-CN" sz="1600" dirty="0">
              <a:latin typeface="Consolas" panose="020B0609020204030204" pitchFamily="49" charset="0"/>
            </a:endParaRPr>
          </a:p>
          <a:p>
            <a:r>
              <a:rPr lang="en-US" altLang="zh-CN" sz="1600" dirty="0">
                <a:latin typeface="Consolas" panose="020B0609020204030204" pitchFamily="49" charset="0"/>
              </a:rPr>
              <a:t>        std::</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e.what</a:t>
            </a:r>
            <a:r>
              <a:rPr lang="en-US" altLang="zh-CN" sz="1600" dirty="0">
                <a:latin typeface="Consolas" panose="020B0609020204030204" pitchFamily="49" charset="0"/>
              </a:rPr>
              <a:t>() &lt;&lt; '\n';</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文本框 6"/>
          <p:cNvSpPr txBox="1"/>
          <p:nvPr/>
        </p:nvSpPr>
        <p:spPr>
          <a:xfrm>
            <a:off x="7974061" y="2226385"/>
            <a:ext cx="264848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exception-argument.cpp</a:t>
            </a:r>
            <a:endParaRPr lang="zh-CN" altLang="en-US" dirty="0"/>
          </a:p>
        </p:txBody>
      </p:sp>
      <p:sp>
        <p:nvSpPr>
          <p:cNvPr id="8" name="AutoShape 7"/>
          <p:cNvSpPr>
            <a:spLocks noChangeArrowheads="1"/>
          </p:cNvSpPr>
          <p:nvPr/>
        </p:nvSpPr>
        <p:spPr bwMode="auto">
          <a:xfrm>
            <a:off x="7314671" y="3522740"/>
            <a:ext cx="2952750" cy="863600"/>
          </a:xfrm>
          <a:prstGeom prst="wedgeRoundRectCallout">
            <a:avLst>
              <a:gd name="adj1" fmla="val -146727"/>
              <a:gd name="adj2" fmla="val -104410"/>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2000"/>
              <a:t>if</a:t>
            </a:r>
            <a:r>
              <a:rPr lang="zh-CN" altLang="en-US" sz="2000"/>
              <a:t>语句对参数异常进行检测，并抛出异常</a:t>
            </a:r>
            <a:endParaRPr lang="zh-CN" altLang="en-US" sz="2000"/>
          </a:p>
        </p:txBody>
      </p:sp>
      <p:sp>
        <p:nvSpPr>
          <p:cNvPr id="9" name="椭圆 5"/>
          <p:cNvSpPr>
            <a:spLocks noChangeArrowheads="1"/>
          </p:cNvSpPr>
          <p:nvPr/>
        </p:nvSpPr>
        <p:spPr bwMode="auto">
          <a:xfrm>
            <a:off x="3504671" y="5064654"/>
            <a:ext cx="431800" cy="431800"/>
          </a:xfrm>
          <a:prstGeom prst="ellipse">
            <a:avLst/>
          </a:prstGeom>
          <a:noFill/>
          <a:ln w="28575" algn="ctr">
            <a:solidFill>
              <a:srgbClr val="CC33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endParaRPr lang="zh-CN" altLang="en-US" b="0"/>
          </a:p>
        </p:txBody>
      </p:sp>
      <p:sp>
        <p:nvSpPr>
          <p:cNvPr id="10" name="文本框 9"/>
          <p:cNvSpPr txBox="1"/>
          <p:nvPr/>
        </p:nvSpPr>
        <p:spPr>
          <a:xfrm>
            <a:off x="6082243" y="4713288"/>
            <a:ext cx="4854575" cy="1753235"/>
          </a:xfrm>
          <a:prstGeom prst="rect">
            <a:avLst/>
          </a:prstGeom>
          <a:noFill/>
          <a:ln>
            <a:solidFill>
              <a:schemeClr val="bg1">
                <a:lumMod val="65000"/>
              </a:schemeClr>
            </a:solidFill>
          </a:ln>
        </p:spPr>
        <p:txBody>
          <a:bodyPr wrap="none">
            <a:spAutoFit/>
          </a:bodyPr>
          <a:lstStyle/>
          <a:p>
            <a:pPr marL="285750" indent="-285750">
              <a:buFont typeface="Arial" panose="020B0604020202020204" pitchFamily="34" charset="0"/>
              <a:buChar char="•"/>
              <a:defRPr/>
            </a:pPr>
            <a:r>
              <a:rPr lang="zh-CN" altLang="en-US" sz="1800" dirty="0"/>
              <a:t>使用引用输出：</a:t>
            </a:r>
            <a:endParaRPr lang="en-US" altLang="zh-CN" sz="1800" dirty="0"/>
          </a:p>
          <a:p>
            <a:pPr>
              <a:defRPr/>
            </a:pPr>
            <a:r>
              <a:rPr lang="en-US" altLang="zh-CN" sz="1800" dirty="0"/>
              <a:t>argument </a:t>
            </a:r>
            <a:r>
              <a:rPr lang="en-US" altLang="zh-CN" sz="1800" dirty="0" err="1"/>
              <a:t>dnum</a:t>
            </a:r>
            <a:r>
              <a:rPr lang="en-US" altLang="zh-CN" sz="1800" dirty="0"/>
              <a:t> must be great than zero</a:t>
            </a:r>
            <a:endParaRPr lang="en-US" altLang="zh-CN" sz="1800" dirty="0"/>
          </a:p>
          <a:p>
            <a:pPr marL="285750" indent="-285750">
              <a:buFont typeface="Arial" panose="020B0604020202020204" pitchFamily="34" charset="0"/>
              <a:buChar char="•"/>
              <a:defRPr/>
            </a:pPr>
            <a:r>
              <a:rPr lang="zh-CN" altLang="en-US" sz="1800" dirty="0"/>
              <a:t>不使用引用输出：</a:t>
            </a:r>
            <a:endParaRPr lang="en-US" altLang="zh-CN" sz="1800" dirty="0"/>
          </a:p>
          <a:p>
            <a:pPr>
              <a:defRPr/>
            </a:pPr>
            <a:r>
              <a:rPr lang="en-US" altLang="zh-CN" sz="1800" dirty="0"/>
              <a:t>std::exception</a:t>
            </a:r>
            <a:endParaRPr lang="en-US" altLang="zh-CN" sz="1800" dirty="0"/>
          </a:p>
          <a:p>
            <a:pPr>
              <a:defRPr/>
            </a:pPr>
            <a:r>
              <a:rPr lang="zh-CN" altLang="en-US" b="1" dirty="0"/>
              <a:t>为什么？无多态，输出的就是基类</a:t>
            </a:r>
            <a:r>
              <a:rPr lang="en-US" altLang="zh-CN" b="1" dirty="0"/>
              <a:t>exception</a:t>
            </a:r>
            <a:r>
              <a:rPr lang="zh-CN" altLang="en-US" b="1" dirty="0"/>
              <a:t>的</a:t>
            </a:r>
            <a:endParaRPr lang="zh-CN" altLang="en-US" b="1" dirty="0"/>
          </a:p>
          <a:p>
            <a:pPr>
              <a:defRPr/>
            </a:pPr>
            <a:r>
              <a:rPr lang="zh-CN" altLang="en-US" sz="1800" b="1" dirty="0"/>
              <a:t>而不是派生类</a:t>
            </a:r>
            <a:r>
              <a:rPr lang="en-US" altLang="zh-CN" sz="1800" b="1" dirty="0"/>
              <a:t>invaild_argument</a:t>
            </a:r>
            <a:r>
              <a:rPr lang="zh-CN" altLang="en-US" sz="1800" b="1" dirty="0"/>
              <a:t>的</a:t>
            </a:r>
            <a:endParaRPr lang="zh-CN" altLang="en-US" sz="1800" b="1" dirty="0"/>
          </a:p>
        </p:txBody>
      </p:sp>
      <p:sp>
        <p:nvSpPr>
          <p:cNvPr id="2" name="文本框 1"/>
          <p:cNvSpPr txBox="1"/>
          <p:nvPr/>
        </p:nvSpPr>
        <p:spPr>
          <a:xfrm>
            <a:off x="3223260" y="4576445"/>
            <a:ext cx="1097280" cy="368300"/>
          </a:xfrm>
          <a:prstGeom prst="rect">
            <a:avLst/>
          </a:prstGeom>
          <a:noFill/>
        </p:spPr>
        <p:txBody>
          <a:bodyPr wrap="none" rtlCol="0">
            <a:spAutoFit/>
          </a:bodyPr>
          <a:p>
            <a:r>
              <a:rPr lang="zh-CN" altLang="en-US">
                <a:solidFill>
                  <a:srgbClr val="FF0000"/>
                </a:solidFill>
              </a:rPr>
              <a:t>实现多态</a:t>
            </a:r>
            <a:endParaRPr lang="zh-CN" altLang="en-US">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70000" lnSpcReduction="20000"/>
          </a:bodyPr>
          <a:lstStyle/>
          <a:p>
            <a:pPr marL="0" indent="0">
              <a:lnSpc>
                <a:spcPct val="120000"/>
              </a:lnSpc>
              <a:buNone/>
            </a:pPr>
            <a:r>
              <a:rPr lang="zh-CN" altLang="en-US" b="1" dirty="0"/>
              <a:t>异常捕获的匹配规则</a:t>
            </a:r>
            <a:endParaRPr lang="en-US" altLang="zh-CN" b="1" dirty="0"/>
          </a:p>
          <a:p>
            <a:pPr>
              <a:lnSpc>
                <a:spcPct val="120000"/>
              </a:lnSpc>
            </a:pPr>
            <a:r>
              <a:rPr lang="en-US" altLang="zh-CN" dirty="0"/>
              <a:t>try </a:t>
            </a:r>
            <a:r>
              <a:rPr lang="zh-CN" altLang="en-US" dirty="0"/>
              <a:t>期间发生异常；</a:t>
            </a:r>
            <a:endParaRPr lang="zh-CN" altLang="en-US" dirty="0"/>
          </a:p>
          <a:p>
            <a:pPr>
              <a:lnSpc>
                <a:spcPct val="120000"/>
              </a:lnSpc>
            </a:pPr>
            <a:r>
              <a:rPr lang="zh-CN" altLang="en-US" dirty="0"/>
              <a:t>按 </a:t>
            </a:r>
            <a:r>
              <a:rPr lang="en-US" altLang="zh-CN" dirty="0"/>
              <a:t>catch </a:t>
            </a:r>
            <a:r>
              <a:rPr lang="zh-CN" altLang="en-US" dirty="0"/>
              <a:t>顺序与异常定义匹配</a:t>
            </a:r>
            <a:endParaRPr lang="zh-CN" altLang="en-US" dirty="0"/>
          </a:p>
          <a:p>
            <a:pPr lvl="1">
              <a:lnSpc>
                <a:spcPct val="120000"/>
              </a:lnSpc>
            </a:pPr>
            <a:r>
              <a:rPr lang="zh-CN" altLang="en-US" dirty="0"/>
              <a:t>异常对象类型是</a:t>
            </a:r>
            <a:r>
              <a:rPr lang="zh-CN" altLang="en-US" dirty="0">
                <a:highlight>
                  <a:srgbClr val="FFFF00"/>
                </a:highlight>
              </a:rPr>
              <a:t>定义类型或是定义类型的子类</a:t>
            </a:r>
            <a:endParaRPr lang="zh-CN" altLang="en-US" dirty="0">
              <a:highlight>
                <a:srgbClr val="FFFF00"/>
              </a:highlight>
            </a:endParaRPr>
          </a:p>
          <a:p>
            <a:pPr lvl="2">
              <a:lnSpc>
                <a:spcPct val="120000"/>
              </a:lnSpc>
            </a:pPr>
            <a:r>
              <a:rPr lang="zh-CN" altLang="en-US" dirty="0"/>
              <a:t>匹配成功</a:t>
            </a:r>
            <a:endParaRPr lang="zh-CN" altLang="en-US" dirty="0"/>
          </a:p>
          <a:p>
            <a:pPr lvl="2">
              <a:lnSpc>
                <a:spcPct val="120000"/>
              </a:lnSpc>
            </a:pPr>
            <a:r>
              <a:rPr lang="zh-CN" altLang="en-US" dirty="0"/>
              <a:t>异常接收变量是值，复制异常到接收变量</a:t>
            </a:r>
            <a:endParaRPr lang="zh-CN" altLang="en-US" dirty="0"/>
          </a:p>
          <a:p>
            <a:pPr lvl="2">
              <a:lnSpc>
                <a:spcPct val="120000"/>
              </a:lnSpc>
            </a:pPr>
            <a:r>
              <a:rPr lang="zh-CN" altLang="en-US" dirty="0">
                <a:highlight>
                  <a:srgbClr val="FFFF00"/>
                </a:highlight>
              </a:rPr>
              <a:t>异常接收变量是引用或指针，创建引用和指针</a:t>
            </a:r>
            <a:endParaRPr lang="zh-CN" altLang="en-US" dirty="0"/>
          </a:p>
          <a:p>
            <a:pPr lvl="2">
              <a:lnSpc>
                <a:spcPct val="120000"/>
              </a:lnSpc>
            </a:pPr>
            <a:r>
              <a:rPr lang="zh-CN" altLang="en-US" dirty="0"/>
              <a:t>清除当前异常，执行该异常处理块</a:t>
            </a:r>
            <a:endParaRPr lang="zh-CN" altLang="en-US" dirty="0"/>
          </a:p>
          <a:p>
            <a:pPr>
              <a:lnSpc>
                <a:spcPct val="120000"/>
              </a:lnSpc>
            </a:pPr>
            <a:r>
              <a:rPr lang="zh-CN" altLang="en-US" dirty="0"/>
              <a:t>直到匹配成功或结束</a:t>
            </a:r>
            <a:endParaRPr lang="zh-CN" altLang="en-US" dirty="0"/>
          </a:p>
          <a:p>
            <a:pPr marL="0" indent="0">
              <a:lnSpc>
                <a:spcPct val="120000"/>
              </a:lnSpc>
              <a:buNone/>
            </a:pPr>
            <a:r>
              <a:rPr lang="zh-CN" altLang="en-US" b="1" dirty="0"/>
              <a:t>要点：</a:t>
            </a:r>
            <a:endParaRPr lang="zh-CN" altLang="en-US" b="1" dirty="0"/>
          </a:p>
          <a:p>
            <a:pPr lvl="1">
              <a:lnSpc>
                <a:spcPct val="120000"/>
              </a:lnSpc>
            </a:pPr>
            <a:r>
              <a:rPr lang="zh-CN" altLang="en-US" dirty="0">
                <a:solidFill>
                  <a:srgbClr val="C00000"/>
                </a:solidFill>
              </a:rPr>
              <a:t>子类必须优先基类</a:t>
            </a:r>
            <a:r>
              <a:rPr lang="en-US" altLang="zh-CN" dirty="0">
                <a:solidFill>
                  <a:srgbClr val="C00000"/>
                </a:solidFill>
              </a:rPr>
              <a:t>catch</a:t>
            </a:r>
            <a:r>
              <a:rPr lang="zh-CN" altLang="en-US" dirty="0">
                <a:solidFill>
                  <a:srgbClr val="C00000"/>
                </a:solidFill>
              </a:rPr>
              <a:t>，（</a:t>
            </a:r>
            <a:r>
              <a:rPr lang="en-US" altLang="zh-CN" dirty="0">
                <a:solidFill>
                  <a:srgbClr val="C00000"/>
                </a:solidFill>
              </a:rPr>
              <a:t>…</a:t>
            </a:r>
            <a:r>
              <a:rPr lang="zh-CN" altLang="en-US" dirty="0">
                <a:solidFill>
                  <a:srgbClr val="C00000"/>
                </a:solidFill>
              </a:rPr>
              <a:t>）必须是最后</a:t>
            </a:r>
            <a:r>
              <a:rPr lang="en-US" altLang="zh-CN" dirty="0">
                <a:solidFill>
                  <a:srgbClr val="C00000"/>
                </a:solidFill>
              </a:rPr>
              <a:t>catch</a:t>
            </a:r>
            <a:endParaRPr lang="en-US" altLang="zh-CN" dirty="0">
              <a:solidFill>
                <a:srgbClr val="C00000"/>
              </a:solidFill>
            </a:endParaRPr>
          </a:p>
          <a:p>
            <a:pPr lvl="1">
              <a:lnSpc>
                <a:spcPct val="120000"/>
              </a:lnSpc>
            </a:pPr>
            <a:r>
              <a:rPr lang="zh-CN" altLang="en-US" dirty="0">
                <a:solidFill>
                  <a:srgbClr val="C00000"/>
                </a:solidFill>
                <a:highlight>
                  <a:srgbClr val="FFFF00"/>
                </a:highlight>
              </a:rPr>
              <a:t>用基类引用类型捕捉异常</a:t>
            </a:r>
            <a:r>
              <a:rPr lang="zh-CN" altLang="en-US" dirty="0">
                <a:solidFill>
                  <a:srgbClr val="C00000"/>
                </a:solidFill>
              </a:rPr>
              <a:t>，且虚函数才能产生多态</a:t>
            </a:r>
            <a:endParaRPr lang="zh-CN" altLang="en-US" dirty="0">
              <a:solidFill>
                <a:srgbClr val="C00000"/>
              </a:solidFill>
            </a:endParaRPr>
          </a:p>
          <a:p>
            <a:pPr marL="0" indent="0">
              <a:lnSpc>
                <a:spcPct val="120000"/>
              </a:lnSpc>
              <a:buNone/>
            </a:pPr>
            <a:endParaRPr lang="en-US" altLang="zh-CN"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案例：异常捕获顺序与多态练习</a:t>
            </a:r>
            <a:endParaRPr lang="zh-CN" altLang="en-US" b="1" dirty="0"/>
          </a:p>
        </p:txBody>
      </p:sp>
      <p:sp>
        <p:nvSpPr>
          <p:cNvPr id="6" name="文本框 5"/>
          <p:cNvSpPr txBox="1"/>
          <p:nvPr/>
        </p:nvSpPr>
        <p:spPr>
          <a:xfrm>
            <a:off x="838200" y="2411051"/>
            <a:ext cx="10515600" cy="427809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class </a:t>
            </a:r>
            <a:r>
              <a:rPr lang="en-US" altLang="zh-CN" sz="1600" dirty="0" err="1">
                <a:latin typeface="Consolas" panose="020B0609020204030204" pitchFamily="49" charset="0"/>
              </a:rPr>
              <a:t>EBase</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solidFill>
                  <a:srgbClr val="0070C0"/>
                </a:solidFill>
                <a:latin typeface="Consolas" panose="020B0609020204030204" pitchFamily="49" charset="0"/>
              </a:rPr>
              <a:t>//EX1</a:t>
            </a:r>
            <a:r>
              <a:rPr lang="zh-CN" altLang="en-US" sz="1600" dirty="0">
                <a:solidFill>
                  <a:srgbClr val="0070C0"/>
                </a:solidFill>
                <a:latin typeface="Consolas" panose="020B0609020204030204" pitchFamily="49" charset="0"/>
              </a:rPr>
              <a:t>：添加 </a:t>
            </a:r>
            <a:r>
              <a:rPr lang="en-US" altLang="zh-CN" sz="1600" dirty="0">
                <a:solidFill>
                  <a:srgbClr val="0070C0"/>
                </a:solidFill>
                <a:latin typeface="Consolas" panose="020B0609020204030204" pitchFamily="49" charset="0"/>
              </a:rPr>
              <a:t>virtual </a:t>
            </a:r>
            <a:r>
              <a:rPr lang="zh-CN" altLang="en-US" sz="1600" dirty="0">
                <a:solidFill>
                  <a:srgbClr val="0070C0"/>
                </a:solidFill>
                <a:latin typeface="Consolas" panose="020B0609020204030204" pitchFamily="49" charset="0"/>
              </a:rPr>
              <a:t>比较输出不同 </a:t>
            </a:r>
            <a:endParaRPr lang="zh-CN" altLang="en-US" sz="1600" dirty="0">
              <a:solidFill>
                <a:srgbClr val="0070C0"/>
              </a:solidFill>
              <a:latin typeface="Consolas" panose="020B0609020204030204" pitchFamily="49" charset="0"/>
            </a:endParaRPr>
          </a:p>
          <a:p>
            <a:r>
              <a:rPr lang="en-US" altLang="zh-CN" sz="1600" dirty="0">
                <a:latin typeface="Consolas" panose="020B0609020204030204" pitchFamily="49" charset="0"/>
              </a:rPr>
              <a:t>public: void what() { </a:t>
            </a:r>
            <a:r>
              <a:rPr lang="en-US" altLang="zh-CN" sz="1600" dirty="0" err="1">
                <a:latin typeface="Consolas" panose="020B0609020204030204" pitchFamily="49" charset="0"/>
              </a:rPr>
              <a:t>cout</a:t>
            </a:r>
            <a:r>
              <a:rPr lang="en-US" altLang="zh-CN" sz="1600" dirty="0">
                <a:latin typeface="Consolas" panose="020B0609020204030204" pitchFamily="49" charset="0"/>
              </a:rPr>
              <a:t> &lt;&lt; "base"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class </a:t>
            </a:r>
            <a:r>
              <a:rPr lang="en-US" altLang="zh-CN" sz="1600" dirty="0" err="1">
                <a:latin typeface="Consolas" panose="020B0609020204030204" pitchFamily="49" charset="0"/>
              </a:rPr>
              <a:t>EDrived:public</a:t>
            </a:r>
            <a:r>
              <a:rPr lang="en-US" altLang="zh-CN" sz="1600" dirty="0">
                <a:latin typeface="Consolas" panose="020B0609020204030204" pitchFamily="49" charset="0"/>
              </a:rPr>
              <a:t> </a:t>
            </a:r>
            <a:r>
              <a:rPr lang="en-US" altLang="zh-CN" sz="1600" dirty="0" err="1">
                <a:latin typeface="Consolas" panose="020B0609020204030204" pitchFamily="49" charset="0"/>
              </a:rPr>
              <a:t>EBase</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public: void what() {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EDrived</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latin typeface="Consolas" panose="020B0609020204030204" pitchFamily="49" charset="0"/>
              </a:rPr>
              <a:t>int main() {</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throw </a:t>
            </a:r>
            <a:r>
              <a:rPr lang="en-US" altLang="zh-CN" sz="1600" dirty="0" err="1">
                <a:latin typeface="Consolas" panose="020B0609020204030204" pitchFamily="49" charset="0"/>
              </a:rPr>
              <a:t>EDrived</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zh-CN" altLang="en-US" sz="1600" dirty="0">
                <a:latin typeface="Consolas" panose="020B0609020204030204" pitchFamily="49" charset="0"/>
              </a:rPr>
              <a:t>注意：捕获的次序，子类必须在前面。</a:t>
            </a:r>
            <a:r>
              <a:rPr lang="en-US" altLang="zh-CN" sz="1600" dirty="0">
                <a:solidFill>
                  <a:srgbClr val="0070C0"/>
                </a:solidFill>
                <a:latin typeface="Consolas" panose="020B0609020204030204" pitchFamily="49" charset="0"/>
              </a:rPr>
              <a:t>EX2</a:t>
            </a:r>
            <a:r>
              <a:rPr lang="zh-CN" altLang="en-US" sz="1600" dirty="0">
                <a:solidFill>
                  <a:srgbClr val="0070C0"/>
                </a:solidFill>
                <a:latin typeface="Consolas" panose="020B0609020204030204" pitchFamily="49" charset="0"/>
              </a:rPr>
              <a:t>：消除编译警告</a:t>
            </a:r>
            <a:endParaRPr lang="zh-CN" altLang="en-US" sz="1600" dirty="0">
              <a:solidFill>
                <a:srgbClr val="0070C0"/>
              </a:solidFill>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catch (</a:t>
            </a:r>
            <a:r>
              <a:rPr lang="en-US" altLang="zh-CN" sz="1600" dirty="0" err="1">
                <a:latin typeface="Consolas" panose="020B0609020204030204" pitchFamily="49" charset="0"/>
              </a:rPr>
              <a:t>EBase</a:t>
            </a:r>
            <a:r>
              <a:rPr lang="en-US" altLang="zh-CN" sz="1600" dirty="0">
                <a:latin typeface="Consolas" panose="020B0609020204030204" pitchFamily="49" charset="0"/>
              </a:rPr>
              <a:t>&amp; e) { </a:t>
            </a:r>
            <a:r>
              <a:rPr lang="en-US" altLang="zh-CN" sz="1600" dirty="0" err="1">
                <a:latin typeface="Consolas" panose="020B0609020204030204" pitchFamily="49" charset="0"/>
              </a:rPr>
              <a:t>e.what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catch (</a:t>
            </a:r>
            <a:r>
              <a:rPr lang="en-US" altLang="zh-CN" sz="1600" dirty="0" err="1">
                <a:latin typeface="Consolas" panose="020B0609020204030204" pitchFamily="49" charset="0"/>
              </a:rPr>
              <a:t>EDrived</a:t>
            </a:r>
            <a:r>
              <a:rPr lang="en-US" altLang="zh-CN" sz="1600" dirty="0">
                <a:latin typeface="Consolas" panose="020B0609020204030204" pitchFamily="49" charset="0"/>
              </a:rPr>
              <a:t>&amp; e) { </a:t>
            </a:r>
            <a:r>
              <a:rPr lang="en-US" altLang="zh-CN" sz="1600" dirty="0" err="1">
                <a:latin typeface="Consolas" panose="020B0609020204030204" pitchFamily="49" charset="0"/>
              </a:rPr>
              <a:t>e.what</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7" name="文本框 6"/>
          <p:cNvSpPr txBox="1"/>
          <p:nvPr/>
        </p:nvSpPr>
        <p:spPr>
          <a:xfrm>
            <a:off x="7161261" y="2226385"/>
            <a:ext cx="400462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exception-derived-without-virtual.cpp</a:t>
            </a:r>
            <a:endParaRPr lang="zh-CN" altLang="en-US" dirty="0"/>
          </a:p>
        </p:txBody>
      </p:sp>
      <p:sp>
        <p:nvSpPr>
          <p:cNvPr id="8" name="AutoShape 7"/>
          <p:cNvSpPr>
            <a:spLocks noChangeArrowheads="1"/>
          </p:cNvSpPr>
          <p:nvPr/>
        </p:nvSpPr>
        <p:spPr bwMode="auto">
          <a:xfrm>
            <a:off x="7314671" y="3522740"/>
            <a:ext cx="2952750" cy="739544"/>
          </a:xfrm>
          <a:prstGeom prst="wedgeRoundRectCallout">
            <a:avLst>
              <a:gd name="adj1" fmla="val -195186"/>
              <a:gd name="adj2" fmla="val 235610"/>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2000" dirty="0"/>
              <a:t>编译警告：基类</a:t>
            </a:r>
            <a:r>
              <a:rPr lang="en-US" altLang="zh-CN" sz="2000" dirty="0"/>
              <a:t>earlier…</a:t>
            </a:r>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92500" lnSpcReduction="20000"/>
          </a:bodyPr>
          <a:lstStyle/>
          <a:p>
            <a:pPr marL="0" indent="0">
              <a:lnSpc>
                <a:spcPct val="150000"/>
              </a:lnSpc>
              <a:buNone/>
            </a:pPr>
            <a:r>
              <a:rPr lang="zh-CN" altLang="en-US" b="1" dirty="0"/>
              <a:t>异常传播（</a:t>
            </a:r>
            <a:r>
              <a:rPr lang="en-US" altLang="zh-CN" b="1" dirty="0"/>
              <a:t>exception propagation</a:t>
            </a:r>
            <a:r>
              <a:rPr lang="zh-CN" altLang="en-US" b="1" dirty="0"/>
              <a:t>）</a:t>
            </a:r>
            <a:endParaRPr lang="en-US" altLang="zh-CN" b="1" dirty="0"/>
          </a:p>
          <a:p>
            <a:pPr>
              <a:lnSpc>
                <a:spcPct val="150000"/>
              </a:lnSpc>
            </a:pPr>
            <a:r>
              <a:rPr lang="zh-CN" altLang="en-US" dirty="0"/>
              <a:t>从异常抛出到控制转移给合适的异常处理语句的过程就叫做异常传播。</a:t>
            </a:r>
            <a:endParaRPr lang="zh-CN" altLang="en-US" dirty="0"/>
          </a:p>
          <a:p>
            <a:pPr>
              <a:lnSpc>
                <a:spcPct val="150000"/>
              </a:lnSpc>
            </a:pPr>
            <a:r>
              <a:rPr lang="zh-CN" altLang="en-US" dirty="0"/>
              <a:t>异常传播过程（</a:t>
            </a:r>
            <a:r>
              <a:rPr lang="zh-CN" altLang="en-US" dirty="0">
                <a:solidFill>
                  <a:srgbClr val="FF0000"/>
                </a:solidFill>
              </a:rPr>
              <a:t>一句话：当前函数未处理异常，则交给调用函数</a:t>
            </a:r>
            <a:r>
              <a:rPr lang="zh-CN" altLang="en-US" dirty="0"/>
              <a:t>）：</a:t>
            </a:r>
            <a:endParaRPr lang="zh-CN" altLang="en-US" dirty="0"/>
          </a:p>
          <a:p>
            <a:pPr lvl="1">
              <a:lnSpc>
                <a:spcPct val="150000"/>
              </a:lnSpc>
            </a:pPr>
            <a:r>
              <a:rPr lang="zh-CN" altLang="en-US" dirty="0"/>
              <a:t>由里层向外层的执行每一个包围抛出点（异常被抛出的最初位置）的</a:t>
            </a:r>
            <a:r>
              <a:rPr lang="en-US" altLang="zh-CN" dirty="0"/>
              <a:t>try</a:t>
            </a:r>
            <a:r>
              <a:rPr lang="zh-CN" altLang="en-US" dirty="0"/>
              <a:t>语句。</a:t>
            </a:r>
            <a:endParaRPr lang="zh-CN" altLang="en-US" dirty="0"/>
          </a:p>
          <a:p>
            <a:pPr lvl="1">
              <a:lnSpc>
                <a:spcPct val="150000"/>
              </a:lnSpc>
            </a:pPr>
            <a:r>
              <a:rPr lang="zh-CN" altLang="en-US" dirty="0"/>
              <a:t>如果当前的成员函数调用中没能定位异常处理，则调用终止。并且在该成员函数调用点将该异常抛给调用者，重复执行上一步。</a:t>
            </a:r>
            <a:endParaRPr lang="zh-CN" altLang="en-US" dirty="0"/>
          </a:p>
          <a:p>
            <a:pPr lvl="1">
              <a:lnSpc>
                <a:spcPct val="150000"/>
              </a:lnSpc>
            </a:pPr>
            <a:r>
              <a:rPr lang="zh-CN" altLang="en-US" dirty="0"/>
              <a:t>如果该异常终止了当前线程或进程的所有成员函数调用，则说明该线程或进程中不存在对异常的处理，它将自行终止。</a:t>
            </a:r>
            <a:endParaRPr lang="zh-CN" altLang="en-US" dirty="0"/>
          </a:p>
          <a:p>
            <a:pPr marL="0" indent="0">
              <a:lnSpc>
                <a:spcPct val="120000"/>
              </a:lnSpc>
              <a:buNone/>
            </a:pPr>
            <a:endParaRPr lang="en-US" altLang="zh-C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语言错误处理回顾（</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Review</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92500" lnSpcReduction="20000"/>
          </a:bodyPr>
          <a:lstStyle/>
          <a:p>
            <a:pPr marL="0" indent="0">
              <a:lnSpc>
                <a:spcPct val="110000"/>
              </a:lnSpc>
              <a:buNone/>
            </a:pPr>
            <a:r>
              <a:rPr lang="zh-CN" altLang="en-US" b="1" dirty="0"/>
              <a:t>程序错误</a:t>
            </a:r>
            <a:endParaRPr lang="zh-CN" altLang="en-US" b="1" dirty="0"/>
          </a:p>
          <a:p>
            <a:pPr>
              <a:lnSpc>
                <a:spcPct val="110000"/>
              </a:lnSpc>
            </a:pPr>
            <a:r>
              <a:rPr lang="zh-CN" altLang="en-US" dirty="0"/>
              <a:t>编译 或 静态分析（搜索：</a:t>
            </a:r>
            <a:r>
              <a:rPr lang="en-US" altLang="zh-CN" dirty="0" err="1"/>
              <a:t>c++</a:t>
            </a:r>
            <a:r>
              <a:rPr lang="en-US" altLang="zh-CN" dirty="0"/>
              <a:t> </a:t>
            </a:r>
            <a:r>
              <a:rPr lang="zh-CN" altLang="en-US" dirty="0"/>
              <a:t>静态分析） 错误</a:t>
            </a:r>
            <a:endParaRPr lang="zh-CN" altLang="en-US" dirty="0"/>
          </a:p>
          <a:p>
            <a:pPr lvl="1">
              <a:lnSpc>
                <a:spcPct val="110000"/>
              </a:lnSpc>
            </a:pPr>
            <a:r>
              <a:rPr lang="zh-CN" altLang="en-US" dirty="0"/>
              <a:t>语法错误（无法编译）</a:t>
            </a:r>
            <a:endParaRPr lang="zh-CN" altLang="en-US" dirty="0"/>
          </a:p>
          <a:p>
            <a:pPr lvl="1">
              <a:lnSpc>
                <a:spcPct val="110000"/>
              </a:lnSpc>
            </a:pPr>
            <a:r>
              <a:rPr lang="zh-CN" altLang="en-US" dirty="0"/>
              <a:t>逻辑错误，习惯不良（</a:t>
            </a:r>
            <a:r>
              <a:rPr lang="en-US" altLang="zh-CN" dirty="0"/>
              <a:t>New-Delete</a:t>
            </a:r>
            <a:r>
              <a:rPr lang="zh-CN" altLang="en-US" dirty="0"/>
              <a:t>不配对，</a:t>
            </a:r>
            <a:r>
              <a:rPr lang="en-US" altLang="zh-CN" dirty="0"/>
              <a:t>Define-Use</a:t>
            </a:r>
            <a:r>
              <a:rPr lang="zh-CN" altLang="en-US" dirty="0"/>
              <a:t>关系如使用前未初始化，</a:t>
            </a:r>
            <a:r>
              <a:rPr lang="en-US" altLang="zh-CN" dirty="0"/>
              <a:t>….</a:t>
            </a:r>
            <a:r>
              <a:rPr lang="zh-CN" altLang="en-US" dirty="0"/>
              <a:t>）</a:t>
            </a:r>
            <a:endParaRPr lang="zh-CN" altLang="en-US" dirty="0"/>
          </a:p>
          <a:p>
            <a:pPr>
              <a:lnSpc>
                <a:spcPct val="110000"/>
              </a:lnSpc>
            </a:pPr>
            <a:r>
              <a:rPr lang="zh-CN" altLang="en-US" dirty="0"/>
              <a:t>运行错误</a:t>
            </a:r>
            <a:endParaRPr lang="zh-CN" altLang="en-US" dirty="0"/>
          </a:p>
          <a:p>
            <a:pPr lvl="1">
              <a:lnSpc>
                <a:spcPct val="110000"/>
              </a:lnSpc>
            </a:pPr>
            <a:r>
              <a:rPr lang="zh-CN" altLang="en-US" dirty="0"/>
              <a:t>运行</a:t>
            </a:r>
            <a:r>
              <a:rPr lang="zh-CN" altLang="en-US" b="1" dirty="0">
                <a:solidFill>
                  <a:srgbClr val="FF0000"/>
                </a:solidFill>
              </a:rPr>
              <a:t>异常</a:t>
            </a:r>
            <a:endParaRPr lang="zh-CN" altLang="en-US" b="1" dirty="0">
              <a:solidFill>
                <a:srgbClr val="FF0000"/>
              </a:solidFill>
            </a:endParaRPr>
          </a:p>
          <a:p>
            <a:pPr lvl="2">
              <a:lnSpc>
                <a:spcPct val="110000"/>
              </a:lnSpc>
            </a:pPr>
            <a:r>
              <a:rPr lang="zh-CN" altLang="en-US" dirty="0"/>
              <a:t>可以检测：内存分配失败，文件读写错误，除零，指针操作越界</a:t>
            </a:r>
            <a:r>
              <a:rPr lang="en-US" altLang="zh-CN" dirty="0"/>
              <a:t>… …</a:t>
            </a:r>
            <a:endParaRPr lang="en-US" altLang="zh-CN" dirty="0"/>
          </a:p>
          <a:p>
            <a:pPr lvl="2">
              <a:lnSpc>
                <a:spcPct val="110000"/>
              </a:lnSpc>
            </a:pPr>
            <a:r>
              <a:rPr lang="zh-CN" altLang="en-US" dirty="0"/>
              <a:t>难以预测：</a:t>
            </a:r>
            <a:r>
              <a:rPr lang="zh-CN" altLang="en-US" dirty="0">
                <a:highlight>
                  <a:srgbClr val="FFFF00"/>
                </a:highlight>
              </a:rPr>
              <a:t>段错误，栈溢出 </a:t>
            </a:r>
            <a:r>
              <a:rPr lang="en-US" altLang="zh-CN" dirty="0">
                <a:highlight>
                  <a:srgbClr val="FFFF00"/>
                </a:highlight>
              </a:rPr>
              <a:t>… …</a:t>
            </a:r>
            <a:endParaRPr lang="en-US" altLang="zh-CN" dirty="0"/>
          </a:p>
          <a:p>
            <a:pPr lvl="1">
              <a:lnSpc>
                <a:spcPct val="110000"/>
              </a:lnSpc>
            </a:pPr>
            <a:r>
              <a:rPr lang="zh-CN" altLang="en-US" dirty="0"/>
              <a:t>逻辑</a:t>
            </a:r>
            <a:r>
              <a:rPr lang="zh-CN" altLang="en-US" b="1" dirty="0">
                <a:solidFill>
                  <a:srgbClr val="FF0000"/>
                </a:solidFill>
              </a:rPr>
              <a:t>异常</a:t>
            </a:r>
            <a:endParaRPr lang="zh-CN" altLang="en-US" b="1" dirty="0">
              <a:solidFill>
                <a:srgbClr val="FF0000"/>
              </a:solidFill>
            </a:endParaRPr>
          </a:p>
          <a:p>
            <a:pPr lvl="2">
              <a:lnSpc>
                <a:spcPct val="110000"/>
              </a:lnSpc>
            </a:pPr>
            <a:r>
              <a:rPr lang="zh-CN" altLang="en-US" dirty="0"/>
              <a:t>程序正常运行，但未得到期望的结果</a:t>
            </a:r>
            <a:endParaRPr lang="zh-CN" altLang="en-US" dirty="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50000"/>
              </a:lnSpc>
              <a:buNone/>
            </a:pPr>
            <a:r>
              <a:rPr lang="zh-CN" altLang="en-US" b="1" dirty="0"/>
              <a:t>案例：异常传播（</a:t>
            </a:r>
            <a:r>
              <a:rPr lang="zh-CN" altLang="en-US" b="1" dirty="0">
                <a:solidFill>
                  <a:srgbClr val="FF0000"/>
                </a:solidFill>
              </a:rPr>
              <a:t>重要</a:t>
            </a:r>
            <a:r>
              <a:rPr lang="zh-CN" altLang="en-US" b="1" dirty="0"/>
              <a:t>）</a:t>
            </a:r>
            <a:endParaRPr lang="en-US" altLang="zh-CN" b="1" dirty="0"/>
          </a:p>
          <a:p>
            <a:pPr marL="0" indent="0">
              <a:lnSpc>
                <a:spcPct val="120000"/>
              </a:lnSpc>
              <a:buNone/>
            </a:pPr>
            <a:endParaRPr lang="en-US" altLang="zh-CN" sz="1800" dirty="0"/>
          </a:p>
        </p:txBody>
      </p:sp>
      <p:graphicFrame>
        <p:nvGraphicFramePr>
          <p:cNvPr id="6" name="Object 4"/>
          <p:cNvGraphicFramePr>
            <a:graphicFrameLocks noChangeAspect="1"/>
          </p:cNvGraphicFramePr>
          <p:nvPr/>
        </p:nvGraphicFramePr>
        <p:xfrm>
          <a:off x="973667" y="2595717"/>
          <a:ext cx="8648700" cy="787400"/>
        </p:xfrm>
        <a:graphic>
          <a:graphicData uri="http://schemas.openxmlformats.org/presentationml/2006/ole">
            <mc:AlternateContent xmlns:mc="http://schemas.openxmlformats.org/markup-compatibility/2006">
              <mc:Choice xmlns:v="urn:schemas-microsoft-com:vml" Requires="v">
                <p:oleObj spid="_x0000_s2055" name="图片" r:id="rId2" imgW="4396740" imgH="400685" progId="Word.Picture.8">
                  <p:embed/>
                </p:oleObj>
              </mc:Choice>
              <mc:Fallback>
                <p:oleObj name="图片" r:id="rId2" imgW="4396740" imgH="400685"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667" y="2595717"/>
                        <a:ext cx="86487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p:cNvSpPr txBox="1"/>
          <p:nvPr/>
        </p:nvSpPr>
        <p:spPr>
          <a:xfrm>
            <a:off x="973667" y="3530735"/>
            <a:ext cx="1051560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void f3(int x) {</a:t>
            </a:r>
            <a:endParaRPr lang="en-US" altLang="zh-CN" sz="1600" dirty="0">
              <a:latin typeface="Consolas" panose="020B0609020204030204" pitchFamily="49" charset="0"/>
            </a:endParaRPr>
          </a:p>
          <a:p>
            <a:r>
              <a:rPr lang="en-US" altLang="zh-CN" sz="1600" dirty="0">
                <a:latin typeface="Consolas" panose="020B0609020204030204" pitchFamily="49" charset="0"/>
              </a:rPr>
              <a:t>  switch (x) {</a:t>
            </a:r>
            <a:endParaRPr lang="en-US" altLang="zh-CN" sz="1600" dirty="0">
              <a:latin typeface="Consolas" panose="020B0609020204030204" pitchFamily="49" charset="0"/>
            </a:endParaRPr>
          </a:p>
          <a:p>
            <a:r>
              <a:rPr lang="en-US" altLang="zh-CN" sz="1600" dirty="0">
                <a:latin typeface="Consolas" panose="020B0609020204030204" pitchFamily="49" charset="0"/>
              </a:rPr>
              <a:t>    case 1: throw 3.4;	      // </a:t>
            </a:r>
            <a:r>
              <a:rPr lang="zh-CN" altLang="en-US" sz="1600" dirty="0">
                <a:latin typeface="Consolas" panose="020B0609020204030204" pitchFamily="49" charset="0"/>
              </a:rPr>
              <a:t>抛出</a:t>
            </a:r>
            <a:r>
              <a:rPr lang="en-US" altLang="zh-CN" sz="1600" dirty="0">
                <a:latin typeface="Consolas" panose="020B0609020204030204" pitchFamily="49" charset="0"/>
              </a:rPr>
              <a:t>double</a:t>
            </a:r>
            <a:r>
              <a:rPr lang="zh-CN" altLang="en-US" sz="1600" dirty="0">
                <a:latin typeface="Consolas" panose="020B0609020204030204" pitchFamily="49" charset="0"/>
              </a:rPr>
              <a:t>型异常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case 2: throw 2.5f; 	      // </a:t>
            </a:r>
            <a:r>
              <a:rPr lang="zh-CN" altLang="en-US" sz="1600" dirty="0">
                <a:latin typeface="Consolas" panose="020B0609020204030204" pitchFamily="49" charset="0"/>
              </a:rPr>
              <a:t>抛出</a:t>
            </a:r>
            <a:r>
              <a:rPr lang="en-US" altLang="zh-CN" sz="1600" dirty="0">
                <a:latin typeface="Consolas" panose="020B0609020204030204" pitchFamily="49" charset="0"/>
              </a:rPr>
              <a:t>float</a:t>
            </a:r>
            <a:r>
              <a:rPr lang="zh-CN" altLang="en-US" sz="1600" dirty="0">
                <a:latin typeface="Consolas" panose="020B0609020204030204" pitchFamily="49" charset="0"/>
              </a:rPr>
              <a:t>型异常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case 3: throw 1;   	      // </a:t>
            </a:r>
            <a:r>
              <a:rPr lang="zh-CN" altLang="en-US" sz="1600" dirty="0">
                <a:latin typeface="Consolas" panose="020B0609020204030204" pitchFamily="49" charset="0"/>
              </a:rPr>
              <a:t>抛出</a:t>
            </a:r>
            <a:r>
              <a:rPr lang="en-US" altLang="zh-CN" sz="1600" dirty="0">
                <a:latin typeface="Consolas" panose="020B0609020204030204" pitchFamily="49" charset="0"/>
              </a:rPr>
              <a:t>int</a:t>
            </a:r>
            <a:r>
              <a:rPr lang="zh-CN" altLang="en-US" sz="1600" dirty="0">
                <a:latin typeface="Consolas" panose="020B0609020204030204" pitchFamily="49" charset="0"/>
              </a:rPr>
              <a:t>型异常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case 5: throw exception(); //</a:t>
            </a:r>
            <a:r>
              <a:rPr lang="zh-CN" altLang="en-US" sz="1600" dirty="0">
                <a:latin typeface="Consolas" panose="020B0609020204030204" pitchFamily="49" charset="0"/>
              </a:rPr>
              <a:t>抛出标准异常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"End of f3"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982528" y="3383117"/>
            <a:ext cx="290816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exception-propagation.cpp</a:t>
            </a:r>
            <a:endParaRPr lang="zh-CN" altLang="en-US" dirty="0"/>
          </a:p>
        </p:txBody>
      </p:sp>
      <p:sp>
        <p:nvSpPr>
          <p:cNvPr id="2" name="文本框 1"/>
          <p:cNvSpPr txBox="1"/>
          <p:nvPr/>
        </p:nvSpPr>
        <p:spPr>
          <a:xfrm>
            <a:off x="4991100" y="1894205"/>
            <a:ext cx="4019550" cy="368300"/>
          </a:xfrm>
          <a:prstGeom prst="rect">
            <a:avLst/>
          </a:prstGeom>
          <a:noFill/>
        </p:spPr>
        <p:txBody>
          <a:bodyPr wrap="none" rtlCol="0">
            <a:spAutoFit/>
          </a:bodyPr>
          <a:p>
            <a:r>
              <a:rPr lang="en-US" altLang="zh-CN"/>
              <a:t>C++</a:t>
            </a:r>
            <a:r>
              <a:rPr lang="zh-CN" altLang="en-US"/>
              <a:t>：整数异常</a:t>
            </a:r>
            <a:r>
              <a:rPr lang="en-US" altLang="zh-CN"/>
              <a:t>/</a:t>
            </a:r>
            <a:r>
              <a:rPr lang="zh-CN" altLang="en-US"/>
              <a:t>标准异常（</a:t>
            </a:r>
            <a:r>
              <a:rPr lang="en-US" altLang="zh-CN"/>
              <a:t>exception)</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676459"/>
            <a:ext cx="10515600" cy="4351338"/>
          </a:xfrm>
        </p:spPr>
        <p:txBody>
          <a:bodyPr>
            <a:normAutofit/>
          </a:bodyPr>
          <a:lstStyle/>
          <a:p>
            <a:pPr marL="0" indent="0">
              <a:lnSpc>
                <a:spcPct val="150000"/>
              </a:lnSpc>
              <a:buNone/>
            </a:pPr>
            <a:r>
              <a:rPr lang="zh-CN" altLang="en-US" b="1" dirty="0"/>
              <a:t>案例：异常传播（续）</a:t>
            </a:r>
            <a:endParaRPr lang="en-US" altLang="zh-CN" b="1" dirty="0"/>
          </a:p>
          <a:p>
            <a:pPr marL="0" indent="0">
              <a:lnSpc>
                <a:spcPct val="120000"/>
              </a:lnSpc>
              <a:buNone/>
            </a:pPr>
            <a:endParaRPr lang="en-US" altLang="zh-CN" sz="1800" dirty="0"/>
          </a:p>
        </p:txBody>
      </p:sp>
      <p:graphicFrame>
        <p:nvGraphicFramePr>
          <p:cNvPr id="6" name="Object 4"/>
          <p:cNvGraphicFramePr>
            <a:graphicFrameLocks noChangeAspect="1"/>
          </p:cNvGraphicFramePr>
          <p:nvPr/>
        </p:nvGraphicFramePr>
        <p:xfrm>
          <a:off x="973667" y="2332136"/>
          <a:ext cx="8648700" cy="787400"/>
        </p:xfrm>
        <a:graphic>
          <a:graphicData uri="http://schemas.openxmlformats.org/presentationml/2006/ole">
            <mc:AlternateContent xmlns:mc="http://schemas.openxmlformats.org/markup-compatibility/2006">
              <mc:Choice xmlns:v="urn:schemas-microsoft-com:vml" Requires="v">
                <p:oleObj spid="_x0000_s3079" name="图片" r:id="rId2" imgW="4396740" imgH="400685" progId="Word.Picture.8">
                  <p:embed/>
                </p:oleObj>
              </mc:Choice>
              <mc:Fallback>
                <p:oleObj name="图片" r:id="rId2" imgW="4396740" imgH="400685"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667" y="2332136"/>
                        <a:ext cx="86487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p:cNvSpPr txBox="1"/>
          <p:nvPr/>
        </p:nvSpPr>
        <p:spPr>
          <a:xfrm>
            <a:off x="973667" y="3217461"/>
            <a:ext cx="10515600" cy="304698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void f2(int x) {</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f3(x);</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(int) {	    //int</a:t>
            </a:r>
            <a:r>
              <a:rPr lang="zh-CN" altLang="en-US" sz="1600" dirty="0">
                <a:latin typeface="Consolas" panose="020B0609020204030204" pitchFamily="49" charset="0"/>
              </a:rPr>
              <a:t>型异常的处理代码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"An int exception occurred!--from f2"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(float) { 	//float</a:t>
            </a:r>
            <a:r>
              <a:rPr lang="zh-CN" altLang="en-US" sz="1600" dirty="0">
                <a:latin typeface="Consolas" panose="020B0609020204030204" pitchFamily="49" charset="0"/>
              </a:rPr>
              <a:t>型异常的处理代码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 float exception occurred!--from f2"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"End of f2"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982528" y="3069843"/>
            <a:ext cx="290816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exception-propagation.cpp</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676459"/>
            <a:ext cx="10515600" cy="4351338"/>
          </a:xfrm>
        </p:spPr>
        <p:txBody>
          <a:bodyPr>
            <a:normAutofit/>
          </a:bodyPr>
          <a:lstStyle/>
          <a:p>
            <a:pPr marL="0" indent="0">
              <a:lnSpc>
                <a:spcPct val="150000"/>
              </a:lnSpc>
              <a:buNone/>
            </a:pPr>
            <a:r>
              <a:rPr lang="zh-CN" altLang="en-US" b="1" dirty="0"/>
              <a:t>案例：异常传播（续）</a:t>
            </a:r>
            <a:endParaRPr lang="en-US" altLang="zh-CN" b="1" dirty="0"/>
          </a:p>
          <a:p>
            <a:pPr marL="0" indent="0">
              <a:lnSpc>
                <a:spcPct val="120000"/>
              </a:lnSpc>
              <a:buNone/>
            </a:pPr>
            <a:endParaRPr lang="en-US" altLang="zh-CN" sz="1800" dirty="0"/>
          </a:p>
        </p:txBody>
      </p:sp>
      <p:sp>
        <p:nvSpPr>
          <p:cNvPr id="7" name="文本框 6"/>
          <p:cNvSpPr txBox="1"/>
          <p:nvPr/>
        </p:nvSpPr>
        <p:spPr>
          <a:xfrm>
            <a:off x="838200" y="2472395"/>
            <a:ext cx="10515600" cy="378565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void f1(int x) {</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f2(x);</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(int) {  	            // int</a:t>
            </a:r>
            <a:r>
              <a:rPr lang="zh-CN" altLang="en-US" sz="1600" dirty="0">
                <a:latin typeface="Consolas" panose="020B0609020204030204" pitchFamily="49" charset="0"/>
              </a:rPr>
              <a:t>型异常的处理代码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"An int exception occurred!--from f1"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(float) {  	            // float</a:t>
            </a:r>
            <a:r>
              <a:rPr lang="zh-CN" altLang="en-US" sz="1600" dirty="0">
                <a:latin typeface="Consolas" panose="020B0609020204030204" pitchFamily="49" charset="0"/>
              </a:rPr>
              <a:t>型异常的处理代码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 float exception occurred!--from f1"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(double) { 	            // double</a:t>
            </a:r>
            <a:r>
              <a:rPr lang="zh-CN" altLang="en-US" sz="1600" dirty="0">
                <a:latin typeface="Consolas" panose="020B0609020204030204" pitchFamily="49" charset="0"/>
              </a:rPr>
              <a:t>型异常的处理代码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 double exception occurred!--from f1"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"End of f1"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847061" y="2324777"/>
            <a:ext cx="290816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exception-propagation.cpp</a:t>
            </a:r>
            <a:endParaRPr lang="zh-CN" altLang="en-US" dirty="0"/>
          </a:p>
        </p:txBody>
      </p:sp>
      <p:sp>
        <p:nvSpPr>
          <p:cNvPr id="2" name="文本框 1"/>
          <p:cNvSpPr txBox="1"/>
          <p:nvPr/>
        </p:nvSpPr>
        <p:spPr>
          <a:xfrm>
            <a:off x="8211820" y="4403725"/>
            <a:ext cx="3109595" cy="922020"/>
          </a:xfrm>
          <a:prstGeom prst="rect">
            <a:avLst/>
          </a:prstGeom>
          <a:noFill/>
        </p:spPr>
        <p:txBody>
          <a:bodyPr wrap="none" rtlCol="0">
            <a:spAutoFit/>
          </a:bodyPr>
          <a:p>
            <a:r>
              <a:rPr lang="zh-CN" altLang="en-US">
                <a:solidFill>
                  <a:srgbClr val="FF0000"/>
                </a:solidFill>
              </a:rPr>
              <a:t>如果</a:t>
            </a:r>
            <a:r>
              <a:rPr lang="en-US" altLang="zh-CN">
                <a:solidFill>
                  <a:srgbClr val="FF0000"/>
                </a:solidFill>
              </a:rPr>
              <a:t>catch</a:t>
            </a:r>
            <a:r>
              <a:rPr lang="zh-CN" altLang="en-US">
                <a:solidFill>
                  <a:srgbClr val="FF0000"/>
                </a:solidFill>
              </a:rPr>
              <a:t>到了，就能执行</a:t>
            </a:r>
            <a:endParaRPr lang="zh-CN" altLang="en-US">
              <a:solidFill>
                <a:srgbClr val="FF0000"/>
              </a:solidFill>
            </a:endParaRPr>
          </a:p>
          <a:p>
            <a:r>
              <a:rPr lang="en-US" altLang="zh-CN">
                <a:solidFill>
                  <a:srgbClr val="FF0000"/>
                </a:solidFill>
              </a:rPr>
              <a:t>cout&lt;&lt;”End of f1”</a:t>
            </a:r>
            <a:r>
              <a:rPr lang="zh-CN" altLang="en-US">
                <a:solidFill>
                  <a:srgbClr val="FF0000"/>
                </a:solidFill>
              </a:rPr>
              <a:t>语句，反之</a:t>
            </a:r>
            <a:endParaRPr lang="zh-CN" altLang="en-US">
              <a:solidFill>
                <a:srgbClr val="FF0000"/>
              </a:solidFill>
            </a:endParaRPr>
          </a:p>
          <a:p>
            <a:r>
              <a:rPr lang="zh-CN" altLang="en-US">
                <a:solidFill>
                  <a:srgbClr val="FF0000"/>
                </a:solidFill>
              </a:rPr>
              <a:t>就不执行，跳过该函数</a:t>
            </a:r>
            <a:endParaRPr lang="zh-CN" altLang="en-US">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676459"/>
            <a:ext cx="10515600" cy="4351338"/>
          </a:xfrm>
        </p:spPr>
        <p:txBody>
          <a:bodyPr>
            <a:normAutofit/>
          </a:bodyPr>
          <a:lstStyle/>
          <a:p>
            <a:pPr marL="0" indent="0">
              <a:lnSpc>
                <a:spcPct val="150000"/>
              </a:lnSpc>
              <a:buNone/>
            </a:pPr>
            <a:r>
              <a:rPr lang="zh-CN" altLang="en-US" b="1" dirty="0"/>
              <a:t>案例：异常传播（续）</a:t>
            </a:r>
            <a:endParaRPr lang="en-US" altLang="zh-CN" b="1" dirty="0"/>
          </a:p>
          <a:p>
            <a:pPr marL="0" indent="0">
              <a:lnSpc>
                <a:spcPct val="120000"/>
              </a:lnSpc>
              <a:buNone/>
            </a:pPr>
            <a:endParaRPr lang="en-US" altLang="zh-CN" sz="1800" dirty="0"/>
          </a:p>
        </p:txBody>
      </p:sp>
      <p:graphicFrame>
        <p:nvGraphicFramePr>
          <p:cNvPr id="6" name="Object 4"/>
          <p:cNvGraphicFramePr>
            <a:graphicFrameLocks noChangeAspect="1"/>
          </p:cNvGraphicFramePr>
          <p:nvPr/>
        </p:nvGraphicFramePr>
        <p:xfrm>
          <a:off x="973667" y="2332136"/>
          <a:ext cx="8648700" cy="787400"/>
        </p:xfrm>
        <a:graphic>
          <a:graphicData uri="http://schemas.openxmlformats.org/presentationml/2006/ole">
            <mc:AlternateContent xmlns:mc="http://schemas.openxmlformats.org/markup-compatibility/2006">
              <mc:Choice xmlns:v="urn:schemas-microsoft-com:vml" Requires="v">
                <p:oleObj spid="_x0000_s4103" name="图片" r:id="rId2" imgW="4396740" imgH="400685" progId="Word.Picture.8">
                  <p:embed/>
                </p:oleObj>
              </mc:Choice>
              <mc:Fallback>
                <p:oleObj name="图片" r:id="rId2" imgW="4396740" imgH="400685"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667" y="2332136"/>
                        <a:ext cx="86487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文本框 6"/>
          <p:cNvSpPr txBox="1"/>
          <p:nvPr/>
        </p:nvSpPr>
        <p:spPr>
          <a:xfrm>
            <a:off x="973667" y="3412195"/>
            <a:ext cx="10515600" cy="25545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int main()</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for (int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dirty="0" err="1">
                <a:latin typeface="Consolas" panose="020B0609020204030204" pitchFamily="49" charset="0"/>
              </a:rPr>
              <a:t>i</a:t>
            </a:r>
            <a:r>
              <a:rPr lang="en-US" altLang="zh-CN" sz="1600" dirty="0">
                <a:latin typeface="Consolas" panose="020B0609020204030204" pitchFamily="49" charset="0"/>
              </a:rPr>
              <a:t> &lt; 6; </a:t>
            </a:r>
            <a:r>
              <a:rPr lang="en-US" altLang="zh-CN" sz="1600" dirty="0" err="1">
                <a:latin typeface="Consolas" panose="020B0609020204030204" pitchFamily="49" charset="0"/>
              </a:rPr>
              <a:t>i</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 </a:t>
            </a:r>
            <a:r>
              <a:rPr lang="en-US" altLang="zh-CN" sz="1600" dirty="0" err="1">
                <a:latin typeface="Consolas" panose="020B0609020204030204" pitchFamily="49" charset="0"/>
              </a:rPr>
              <a:t>intput</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 " &lt;&lt; </a:t>
            </a:r>
            <a:r>
              <a:rPr lang="en-US" altLang="zh-CN" sz="1600" dirty="0" err="1">
                <a:latin typeface="Consolas" panose="020B0609020204030204" pitchFamily="49" charset="0"/>
              </a:rPr>
              <a:t>i</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f1(</a:t>
            </a:r>
            <a:r>
              <a:rPr lang="en-US" altLang="zh-CN" sz="1600" dirty="0" err="1">
                <a:latin typeface="Consolas" panose="020B0609020204030204" pitchFamily="49" charset="0"/>
              </a:rPr>
              <a:t>i</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"End of main"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982528" y="3264577"/>
            <a:ext cx="290816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exception-propagation.cpp</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09245" y="1514108"/>
            <a:ext cx="10515600" cy="4351338"/>
          </a:xfrm>
        </p:spPr>
        <p:txBody>
          <a:bodyPr>
            <a:normAutofit/>
          </a:bodyPr>
          <a:lstStyle/>
          <a:p>
            <a:pPr marL="0" indent="0">
              <a:lnSpc>
                <a:spcPct val="150000"/>
              </a:lnSpc>
              <a:buNone/>
            </a:pPr>
            <a:r>
              <a:rPr lang="zh-CN" altLang="en-US" b="1" dirty="0"/>
              <a:t>案例：异常传播（结果）</a:t>
            </a:r>
            <a:endParaRPr lang="en-US" altLang="zh-CN" b="1" dirty="0"/>
          </a:p>
          <a:p>
            <a:pPr marL="0" indent="0">
              <a:lnSpc>
                <a:spcPct val="120000"/>
              </a:lnSpc>
              <a:buNone/>
            </a:pPr>
            <a:endParaRPr lang="en-US" altLang="zh-CN" sz="1800" dirty="0"/>
          </a:p>
        </p:txBody>
      </p:sp>
      <p:sp>
        <p:nvSpPr>
          <p:cNvPr id="7" name="文本框 6"/>
          <p:cNvSpPr txBox="1"/>
          <p:nvPr/>
        </p:nvSpPr>
        <p:spPr>
          <a:xfrm>
            <a:off x="770467" y="2211521"/>
            <a:ext cx="10515600" cy="4524315"/>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 </a:t>
            </a:r>
            <a:r>
              <a:rPr lang="en-US" altLang="zh-CN" sz="1600" dirty="0" err="1">
                <a:latin typeface="Consolas" panose="020B0609020204030204" pitchFamily="49" charset="0"/>
              </a:rPr>
              <a:t>intput</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 1</a:t>
            </a:r>
            <a:endParaRPr lang="en-US" altLang="zh-CN" sz="1600" dirty="0">
              <a:latin typeface="Consolas" panose="020B0609020204030204" pitchFamily="49" charset="0"/>
            </a:endParaRPr>
          </a:p>
          <a:p>
            <a:r>
              <a:rPr lang="en-US" altLang="zh-CN" sz="1600" dirty="0">
                <a:latin typeface="Consolas" panose="020B0609020204030204" pitchFamily="49" charset="0"/>
              </a:rPr>
              <a:t>A double exception occurred!--from f1</a:t>
            </a:r>
            <a:endParaRPr lang="en-US" altLang="zh-CN" sz="1600" dirty="0">
              <a:latin typeface="Consolas" panose="020B0609020204030204" pitchFamily="49" charset="0"/>
            </a:endParaRPr>
          </a:p>
          <a:p>
            <a:r>
              <a:rPr lang="en-US" altLang="zh-CN" sz="1600" dirty="0">
                <a:latin typeface="Consolas" panose="020B0609020204030204" pitchFamily="49" charset="0"/>
              </a:rPr>
              <a:t>End of f1</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intput</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 2</a:t>
            </a:r>
            <a:endParaRPr lang="en-US" altLang="zh-CN" sz="1600" dirty="0">
              <a:latin typeface="Consolas" panose="020B0609020204030204" pitchFamily="49" charset="0"/>
            </a:endParaRPr>
          </a:p>
          <a:p>
            <a:r>
              <a:rPr lang="en-US" altLang="zh-CN" sz="1600" dirty="0">
                <a:latin typeface="Consolas" panose="020B0609020204030204" pitchFamily="49" charset="0"/>
              </a:rPr>
              <a:t>A float exception occurred!--from f2</a:t>
            </a:r>
            <a:endParaRPr lang="en-US" altLang="zh-CN" sz="1600" dirty="0">
              <a:latin typeface="Consolas" panose="020B0609020204030204" pitchFamily="49" charset="0"/>
            </a:endParaRPr>
          </a:p>
          <a:p>
            <a:r>
              <a:rPr lang="en-US" altLang="zh-CN" sz="1600" dirty="0">
                <a:latin typeface="Consolas" panose="020B0609020204030204" pitchFamily="49" charset="0"/>
              </a:rPr>
              <a:t>End of f2</a:t>
            </a:r>
            <a:endParaRPr lang="en-US" altLang="zh-CN" sz="1600" dirty="0">
              <a:latin typeface="Consolas" panose="020B0609020204030204" pitchFamily="49" charset="0"/>
            </a:endParaRPr>
          </a:p>
          <a:p>
            <a:r>
              <a:rPr lang="en-US" altLang="zh-CN" sz="1600" dirty="0">
                <a:latin typeface="Consolas" panose="020B0609020204030204" pitchFamily="49" charset="0"/>
              </a:rPr>
              <a:t>End of f1</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intput</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 3</a:t>
            </a:r>
            <a:endParaRPr lang="en-US" altLang="zh-CN" sz="1600" dirty="0">
              <a:latin typeface="Consolas" panose="020B0609020204030204" pitchFamily="49" charset="0"/>
            </a:endParaRPr>
          </a:p>
          <a:p>
            <a:r>
              <a:rPr lang="en-US" altLang="zh-CN" sz="1600" dirty="0">
                <a:latin typeface="Consolas" panose="020B0609020204030204" pitchFamily="49" charset="0"/>
              </a:rPr>
              <a:t>An int exception occurred!--from f2</a:t>
            </a:r>
            <a:endParaRPr lang="en-US" altLang="zh-CN" sz="1600" dirty="0">
              <a:latin typeface="Consolas" panose="020B0609020204030204" pitchFamily="49" charset="0"/>
            </a:endParaRPr>
          </a:p>
          <a:p>
            <a:r>
              <a:rPr lang="en-US" altLang="zh-CN" sz="1600" dirty="0">
                <a:latin typeface="Consolas" panose="020B0609020204030204" pitchFamily="49" charset="0"/>
              </a:rPr>
              <a:t>End of f2</a:t>
            </a:r>
            <a:endParaRPr lang="en-US" altLang="zh-CN" sz="1600" dirty="0">
              <a:latin typeface="Consolas" panose="020B0609020204030204" pitchFamily="49" charset="0"/>
            </a:endParaRPr>
          </a:p>
          <a:p>
            <a:r>
              <a:rPr lang="en-US" altLang="zh-CN" sz="1600" dirty="0">
                <a:latin typeface="Consolas" panose="020B0609020204030204" pitchFamily="49" charset="0"/>
              </a:rPr>
              <a:t>End of f1</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intput</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 4</a:t>
            </a:r>
            <a:endParaRPr lang="en-US" altLang="zh-CN" sz="1600" dirty="0">
              <a:latin typeface="Consolas" panose="020B0609020204030204" pitchFamily="49" charset="0"/>
            </a:endParaRPr>
          </a:p>
          <a:p>
            <a:r>
              <a:rPr lang="en-US" altLang="zh-CN" sz="1600" dirty="0">
                <a:latin typeface="Consolas" panose="020B0609020204030204" pitchFamily="49" charset="0"/>
              </a:rPr>
              <a:t>End of f3</a:t>
            </a:r>
            <a:endParaRPr lang="en-US" altLang="zh-CN" sz="1600" dirty="0">
              <a:latin typeface="Consolas" panose="020B0609020204030204" pitchFamily="49" charset="0"/>
            </a:endParaRPr>
          </a:p>
          <a:p>
            <a:r>
              <a:rPr lang="en-US" altLang="zh-CN" sz="1600" dirty="0">
                <a:latin typeface="Consolas" panose="020B0609020204030204" pitchFamily="49" charset="0"/>
              </a:rPr>
              <a:t>End of f2</a:t>
            </a:r>
            <a:endParaRPr lang="en-US" altLang="zh-CN" sz="1600" dirty="0">
              <a:latin typeface="Consolas" panose="020B0609020204030204" pitchFamily="49" charset="0"/>
            </a:endParaRPr>
          </a:p>
          <a:p>
            <a:r>
              <a:rPr lang="en-US" altLang="zh-CN" sz="1600" dirty="0">
                <a:latin typeface="Consolas" panose="020B0609020204030204" pitchFamily="49" charset="0"/>
              </a:rPr>
              <a:t>End of f1</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intput</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 = 5</a:t>
            </a:r>
            <a:endParaRPr lang="en-US" altLang="zh-CN" sz="1600" dirty="0">
              <a:latin typeface="Consolas" panose="020B0609020204030204" pitchFamily="49" charset="0"/>
            </a:endParaRPr>
          </a:p>
          <a:p>
            <a:r>
              <a:rPr lang="en-US" altLang="zh-CN" sz="1600" dirty="0">
                <a:latin typeface="Consolas" panose="020B0609020204030204" pitchFamily="49" charset="0"/>
              </a:rPr>
              <a:t>terminate called after throwing an instance of 'std::exception'</a:t>
            </a:r>
            <a:endParaRPr lang="en-US" altLang="zh-CN" sz="1600" dirty="0">
              <a:latin typeface="Consolas" panose="020B0609020204030204" pitchFamily="49" charset="0"/>
            </a:endParaRPr>
          </a:p>
          <a:p>
            <a:r>
              <a:rPr lang="en-US" altLang="zh-CN" sz="1600" dirty="0">
                <a:latin typeface="Consolas" panose="020B0609020204030204" pitchFamily="49" charset="0"/>
              </a:rPr>
              <a:t>  what():  std::exception</a:t>
            </a:r>
            <a:endParaRPr lang="en-US" altLang="zh-CN" sz="1600" dirty="0">
              <a:latin typeface="Consolas" panose="020B0609020204030204" pitchFamily="49" charset="0"/>
            </a:endParaRPr>
          </a:p>
        </p:txBody>
      </p:sp>
      <p:sp>
        <p:nvSpPr>
          <p:cNvPr id="8" name="文本框 7"/>
          <p:cNvSpPr txBox="1"/>
          <p:nvPr/>
        </p:nvSpPr>
        <p:spPr>
          <a:xfrm>
            <a:off x="7745461" y="2026855"/>
            <a:ext cx="290816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exception-propagation.cpp</a:t>
            </a:r>
            <a:endParaRPr lang="zh-CN" altLang="en-US" dirty="0"/>
          </a:p>
        </p:txBody>
      </p:sp>
      <p:graphicFrame>
        <p:nvGraphicFramePr>
          <p:cNvPr id="6" name="Object 4"/>
          <p:cNvGraphicFramePr>
            <a:graphicFrameLocks noChangeAspect="1"/>
          </p:cNvGraphicFramePr>
          <p:nvPr/>
        </p:nvGraphicFramePr>
        <p:xfrm>
          <a:off x="4488297" y="4863068"/>
          <a:ext cx="6514328" cy="593082"/>
        </p:xfrm>
        <a:graphic>
          <a:graphicData uri="http://schemas.openxmlformats.org/presentationml/2006/ole">
            <mc:AlternateContent xmlns:mc="http://schemas.openxmlformats.org/markup-compatibility/2006">
              <mc:Choice xmlns:v="urn:schemas-microsoft-com:vml" Requires="v">
                <p:oleObj spid="_x0000_s5127" name="图片" r:id="rId2" imgW="4396740" imgH="400685" progId="Word.Picture.8">
                  <p:embed/>
                </p:oleObj>
              </mc:Choice>
              <mc:Fallback>
                <p:oleObj name="图片" r:id="rId2" imgW="4396740" imgH="400685"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8297" y="4863068"/>
                        <a:ext cx="6514328" cy="593082"/>
                      </a:xfrm>
                      <a:prstGeom prst="rect">
                        <a:avLst/>
                      </a:prstGeom>
                      <a:noFill/>
                      <a:ln>
                        <a:noFill/>
                      </a:ln>
                      <a:effec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676459"/>
            <a:ext cx="10515600" cy="4351338"/>
          </a:xfrm>
        </p:spPr>
        <p:txBody>
          <a:bodyPr>
            <a:normAutofit/>
          </a:bodyPr>
          <a:lstStyle/>
          <a:p>
            <a:pPr marL="0" indent="0">
              <a:lnSpc>
                <a:spcPct val="150000"/>
              </a:lnSpc>
              <a:buNone/>
            </a:pPr>
            <a:r>
              <a:rPr lang="zh-CN" altLang="en-US" b="1" dirty="0"/>
              <a:t>异常说明（</a:t>
            </a:r>
            <a:r>
              <a:rPr lang="en-US" altLang="zh-CN" b="1" dirty="0"/>
              <a:t>except specification</a:t>
            </a:r>
            <a:r>
              <a:rPr lang="zh-CN" altLang="en-US" b="1" dirty="0"/>
              <a:t>）</a:t>
            </a:r>
            <a:r>
              <a:rPr lang="en-US" altLang="zh-CN" b="1" dirty="0"/>
              <a:t>/</a:t>
            </a:r>
            <a:r>
              <a:rPr lang="zh-CN" altLang="en-US" b="1" dirty="0"/>
              <a:t>（限定函数异常）</a:t>
            </a:r>
            <a:endParaRPr lang="en-US" altLang="zh-CN" b="1" dirty="0"/>
          </a:p>
          <a:p>
            <a:pPr marL="0" indent="0">
              <a:lnSpc>
                <a:spcPct val="120000"/>
              </a:lnSpc>
              <a:buNone/>
            </a:pPr>
            <a:endParaRPr lang="en-US" altLang="zh-CN" sz="1800" dirty="0"/>
          </a:p>
        </p:txBody>
      </p:sp>
      <p:sp>
        <p:nvSpPr>
          <p:cNvPr id="7" name="文本框 6"/>
          <p:cNvSpPr txBox="1"/>
          <p:nvPr/>
        </p:nvSpPr>
        <p:spPr>
          <a:xfrm>
            <a:off x="838200" y="2472395"/>
            <a:ext cx="1051560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void f3(int x) </a:t>
            </a:r>
            <a:r>
              <a:rPr lang="en-US" altLang="zh-CN" sz="1600" b="1" dirty="0">
                <a:solidFill>
                  <a:srgbClr val="FF0000"/>
                </a:solidFill>
                <a:latin typeface="Consolas" panose="020B0609020204030204" pitchFamily="49" charset="0"/>
              </a:rPr>
              <a:t>throw(</a:t>
            </a:r>
            <a:r>
              <a:rPr lang="en-US" altLang="zh-CN" sz="1600" b="1" dirty="0" err="1">
                <a:solidFill>
                  <a:srgbClr val="FF0000"/>
                </a:solidFill>
                <a:latin typeface="Consolas" panose="020B0609020204030204" pitchFamily="49" charset="0"/>
              </a:rPr>
              <a:t>double,float</a:t>
            </a:r>
            <a:r>
              <a:rPr lang="en-US" altLang="zh-CN" sz="1600" b="1" dirty="0">
                <a:solidFill>
                  <a:srgbClr val="FF0000"/>
                </a:solidFill>
                <a:latin typeface="Consolas" panose="020B0609020204030204" pitchFamily="49" charset="0"/>
              </a:rPr>
              <a:t>) </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switch (x) {</a:t>
            </a:r>
            <a:endParaRPr lang="en-US" altLang="zh-CN" sz="1600" dirty="0">
              <a:latin typeface="Consolas" panose="020B0609020204030204" pitchFamily="49" charset="0"/>
            </a:endParaRPr>
          </a:p>
          <a:p>
            <a:r>
              <a:rPr lang="en-US" altLang="zh-CN" sz="1600" dirty="0">
                <a:latin typeface="Consolas" panose="020B0609020204030204" pitchFamily="49" charset="0"/>
              </a:rPr>
              <a:t>    case 1: throw 3.4;	      // </a:t>
            </a:r>
            <a:r>
              <a:rPr lang="zh-CN" altLang="en-US" sz="1600" dirty="0">
                <a:latin typeface="Consolas" panose="020B0609020204030204" pitchFamily="49" charset="0"/>
              </a:rPr>
              <a:t>抛出</a:t>
            </a:r>
            <a:r>
              <a:rPr lang="en-US" altLang="zh-CN" sz="1600" dirty="0">
                <a:latin typeface="Consolas" panose="020B0609020204030204" pitchFamily="49" charset="0"/>
              </a:rPr>
              <a:t>double</a:t>
            </a:r>
            <a:r>
              <a:rPr lang="zh-CN" altLang="en-US" sz="1600" dirty="0">
                <a:latin typeface="Consolas" panose="020B0609020204030204" pitchFamily="49" charset="0"/>
              </a:rPr>
              <a:t>型异常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case 2: throw 2.5f; 	    // </a:t>
            </a:r>
            <a:r>
              <a:rPr lang="zh-CN" altLang="en-US" sz="1600" dirty="0">
                <a:latin typeface="Consolas" panose="020B0609020204030204" pitchFamily="49" charset="0"/>
              </a:rPr>
              <a:t>抛出</a:t>
            </a:r>
            <a:r>
              <a:rPr lang="en-US" altLang="zh-CN" sz="1600" dirty="0">
                <a:latin typeface="Consolas" panose="020B0609020204030204" pitchFamily="49" charset="0"/>
              </a:rPr>
              <a:t>float</a:t>
            </a:r>
            <a:r>
              <a:rPr lang="zh-CN" altLang="en-US" sz="1600" dirty="0">
                <a:latin typeface="Consolas" panose="020B0609020204030204" pitchFamily="49" charset="0"/>
              </a:rPr>
              <a:t>型异常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case 3: throw 1;   	      // </a:t>
            </a:r>
            <a:r>
              <a:rPr lang="zh-CN" altLang="en-US" sz="1600" dirty="0">
                <a:latin typeface="Consolas" panose="020B0609020204030204" pitchFamily="49" charset="0"/>
              </a:rPr>
              <a:t>抛出</a:t>
            </a:r>
            <a:r>
              <a:rPr lang="en-US" altLang="zh-CN" sz="1600" dirty="0">
                <a:latin typeface="Consolas" panose="020B0609020204030204" pitchFamily="49" charset="0"/>
              </a:rPr>
              <a:t>int</a:t>
            </a:r>
            <a:r>
              <a:rPr lang="zh-CN" altLang="en-US" sz="1600" dirty="0">
                <a:latin typeface="Consolas" panose="020B0609020204030204" pitchFamily="49" charset="0"/>
              </a:rPr>
              <a:t>型异常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case 5: throw exception(); //</a:t>
            </a:r>
            <a:r>
              <a:rPr lang="zh-CN" altLang="en-US" sz="1600" dirty="0">
                <a:latin typeface="Consolas" panose="020B0609020204030204" pitchFamily="49" charset="0"/>
              </a:rPr>
              <a:t>抛出标准异常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"End of f3"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847061" y="2324777"/>
            <a:ext cx="290816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exception-propagation.cpp</a:t>
            </a:r>
            <a:endParaRPr lang="zh-CN" altLang="en-US" dirty="0"/>
          </a:p>
        </p:txBody>
      </p:sp>
      <p:sp>
        <p:nvSpPr>
          <p:cNvPr id="9" name="AutoShape 7"/>
          <p:cNvSpPr>
            <a:spLocks noChangeArrowheads="1"/>
          </p:cNvSpPr>
          <p:nvPr/>
        </p:nvSpPr>
        <p:spPr bwMode="auto">
          <a:xfrm>
            <a:off x="7847061" y="2988528"/>
            <a:ext cx="3060700" cy="863600"/>
          </a:xfrm>
          <a:prstGeom prst="wedgeRoundRectCallout">
            <a:avLst>
              <a:gd name="adj1" fmla="val -150256"/>
              <a:gd name="adj2" fmla="val -82867"/>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2000" dirty="0"/>
              <a:t>添加函数异常限定</a:t>
            </a:r>
            <a:endParaRPr lang="en-US" altLang="zh-CN" sz="2000" dirty="0"/>
          </a:p>
          <a:p>
            <a:pPr algn="ctr" eaLnBrk="1" hangingPunct="1">
              <a:lnSpc>
                <a:spcPct val="100000"/>
              </a:lnSpc>
              <a:spcBef>
                <a:spcPct val="0"/>
              </a:spcBef>
              <a:buClrTx/>
              <a:buSzTx/>
              <a:buFontTx/>
              <a:buNone/>
            </a:pPr>
            <a:r>
              <a:rPr lang="en-US" altLang="zh-CN" sz="2000" dirty="0"/>
              <a:t>C++11</a:t>
            </a:r>
            <a:r>
              <a:rPr lang="zh-CN" altLang="en-US" sz="2000" dirty="0"/>
              <a:t>警告，</a:t>
            </a:r>
            <a:r>
              <a:rPr lang="en-US" altLang="zh-CN" sz="2000" dirty="0"/>
              <a:t>17</a:t>
            </a:r>
            <a:r>
              <a:rPr lang="zh-CN" altLang="en-US" sz="2000" dirty="0"/>
              <a:t>取消</a:t>
            </a:r>
            <a:endParaRPr lang="en-US" altLang="zh-CN" sz="2000" dirty="0"/>
          </a:p>
        </p:txBody>
      </p:sp>
      <p:sp>
        <p:nvSpPr>
          <p:cNvPr id="10" name="AutoShape 7"/>
          <p:cNvSpPr>
            <a:spLocks noChangeArrowheads="1"/>
          </p:cNvSpPr>
          <p:nvPr/>
        </p:nvSpPr>
        <p:spPr bwMode="auto">
          <a:xfrm>
            <a:off x="7847061" y="4643338"/>
            <a:ext cx="3060700" cy="863600"/>
          </a:xfrm>
          <a:prstGeom prst="wedgeRoundRectCallout">
            <a:avLst>
              <a:gd name="adj1" fmla="val -170958"/>
              <a:gd name="adj2" fmla="val -157240"/>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2000" dirty="0"/>
              <a:t>限定以外的异常，直接调用</a:t>
            </a:r>
            <a:r>
              <a:rPr lang="en-US" altLang="zh-CN" sz="2000" dirty="0"/>
              <a:t>std::abort()</a:t>
            </a:r>
            <a:endParaRPr lang="en-US" altLang="zh-CN"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676459"/>
            <a:ext cx="10515600" cy="4351338"/>
          </a:xfrm>
        </p:spPr>
        <p:txBody>
          <a:bodyPr>
            <a:normAutofit/>
          </a:bodyPr>
          <a:lstStyle/>
          <a:p>
            <a:pPr marL="0" indent="0">
              <a:lnSpc>
                <a:spcPct val="150000"/>
              </a:lnSpc>
              <a:buNone/>
            </a:pPr>
            <a:r>
              <a:rPr lang="en-US" altLang="zh-CN" b="1" dirty="0" err="1"/>
              <a:t>noexcept</a:t>
            </a:r>
            <a:r>
              <a:rPr lang="en-US" altLang="zh-CN" b="1" dirty="0"/>
              <a:t> </a:t>
            </a:r>
            <a:r>
              <a:rPr lang="zh-CN" altLang="en-US" b="1" dirty="0"/>
              <a:t>关键字</a:t>
            </a:r>
            <a:endParaRPr lang="en-US" altLang="zh-CN" sz="1800" dirty="0"/>
          </a:p>
        </p:txBody>
      </p:sp>
      <p:sp>
        <p:nvSpPr>
          <p:cNvPr id="7" name="文本框 6"/>
          <p:cNvSpPr txBox="1"/>
          <p:nvPr/>
        </p:nvSpPr>
        <p:spPr>
          <a:xfrm>
            <a:off x="838200" y="2472395"/>
            <a:ext cx="10515600" cy="304698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void f2(int x) </a:t>
            </a:r>
            <a:r>
              <a:rPr lang="en-US" altLang="zh-CN" sz="1600" b="1" dirty="0" err="1">
                <a:solidFill>
                  <a:srgbClr val="FF0000"/>
                </a:solidFill>
                <a:latin typeface="Consolas" panose="020B0609020204030204" pitchFamily="49" charset="0"/>
              </a:rPr>
              <a:t>noexcept</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f3(x);</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(int) {	    //int</a:t>
            </a:r>
            <a:r>
              <a:rPr lang="zh-CN" altLang="en-US" sz="1600" dirty="0">
                <a:latin typeface="Consolas" panose="020B0609020204030204" pitchFamily="49" charset="0"/>
              </a:rPr>
              <a:t>型异常的处理代码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"An int exception occurred!--from f2"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(float) { 	//float</a:t>
            </a:r>
            <a:r>
              <a:rPr lang="zh-CN" altLang="en-US" sz="1600" dirty="0">
                <a:latin typeface="Consolas" panose="020B0609020204030204" pitchFamily="49" charset="0"/>
              </a:rPr>
              <a:t>型异常的处理代码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 float exception occurred!--from f2"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"End of f2"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847061" y="2324777"/>
            <a:ext cx="2908168"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exception-propagation.cpp</a:t>
            </a:r>
            <a:endParaRPr lang="zh-CN" altLang="en-US" dirty="0"/>
          </a:p>
        </p:txBody>
      </p:sp>
      <p:sp>
        <p:nvSpPr>
          <p:cNvPr id="9" name="AutoShape 7"/>
          <p:cNvSpPr>
            <a:spLocks noChangeArrowheads="1"/>
          </p:cNvSpPr>
          <p:nvPr/>
        </p:nvSpPr>
        <p:spPr bwMode="auto">
          <a:xfrm>
            <a:off x="7847061" y="2988528"/>
            <a:ext cx="3060700" cy="1146396"/>
          </a:xfrm>
          <a:prstGeom prst="wedgeRoundRectCallout">
            <a:avLst>
              <a:gd name="adj1" fmla="val -188984"/>
              <a:gd name="adj2" fmla="val -69573"/>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en-US" altLang="zh-CN" sz="2000" dirty="0"/>
              <a:t>C++11</a:t>
            </a:r>
            <a:r>
              <a:rPr lang="zh-CN" altLang="en-US" sz="2000" dirty="0"/>
              <a:t>开始，考虑到优化与编程实际需要，认为是否允许异常就够了</a:t>
            </a:r>
            <a:endParaRPr lang="en-US" altLang="zh-CN" sz="2000" dirty="0"/>
          </a:p>
        </p:txBody>
      </p:sp>
      <p:sp>
        <p:nvSpPr>
          <p:cNvPr id="10" name="AutoShape 7"/>
          <p:cNvSpPr>
            <a:spLocks noChangeArrowheads="1"/>
          </p:cNvSpPr>
          <p:nvPr/>
        </p:nvSpPr>
        <p:spPr bwMode="auto">
          <a:xfrm>
            <a:off x="7770795" y="5742807"/>
            <a:ext cx="3060700" cy="863600"/>
          </a:xfrm>
          <a:prstGeom prst="wedgeRoundRectCallout">
            <a:avLst>
              <a:gd name="adj1" fmla="val -132231"/>
              <a:gd name="adj2" fmla="val -79788"/>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buClrTx/>
              <a:buSzTx/>
              <a:buFontTx/>
              <a:buNone/>
            </a:pPr>
            <a:r>
              <a:rPr lang="zh-CN" altLang="en-US" sz="2000" dirty="0"/>
              <a:t>有异常未处理，则直接调用</a:t>
            </a:r>
            <a:r>
              <a:rPr lang="en-US" altLang="zh-CN" sz="2000" dirty="0"/>
              <a:t>std::abort()</a:t>
            </a: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marL="0" indent="0">
              <a:buNone/>
            </a:pPr>
            <a:r>
              <a:rPr lang="zh-CN" altLang="en-US" b="1" dirty="0"/>
              <a:t>异常重新抛出</a:t>
            </a:r>
            <a:endParaRPr lang="en-US" altLang="zh-CN" b="1" dirty="0"/>
          </a:p>
          <a:p>
            <a:pPr lvl="1"/>
            <a:r>
              <a:rPr lang="zh-CN" altLang="en-US" dirty="0"/>
              <a:t>抛出该</a:t>
            </a:r>
            <a:r>
              <a:rPr lang="en-US" altLang="zh-CN" dirty="0"/>
              <a:t>catch</a:t>
            </a:r>
            <a:r>
              <a:rPr lang="zh-CN" altLang="en-US" dirty="0"/>
              <a:t>子句原来所捕获的异常，由函数调用链中更上层的函数来处理该异常。</a:t>
            </a:r>
            <a:endParaRPr lang="zh-CN" altLang="en-US" dirty="0"/>
          </a:p>
          <a:p>
            <a:endParaRPr lang="en-US" altLang="zh-CN" dirty="0"/>
          </a:p>
          <a:p>
            <a:endParaRPr lang="zh-CN" altLang="en-US" dirty="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异常捕获与处理</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7108" name="Rectangle 6"/>
          <p:cNvSpPr/>
          <p:nvPr/>
        </p:nvSpPr>
        <p:spPr>
          <a:xfrm>
            <a:off x="1206500" y="3181985"/>
            <a:ext cx="4968875" cy="1512888"/>
          </a:xfrm>
          <a:prstGeom prst="rect">
            <a:avLst/>
          </a:prstGeom>
          <a:noFill/>
          <a:ln w="9525">
            <a:noFill/>
          </a:ln>
        </p:spPr>
        <p:txBody>
          <a:bodyPr lIns="92075" tIns="46038" rIns="92075" bIns="46038"/>
          <a:lstStyle>
            <a:lvl1pPr marL="342900" indent="-342900" algn="l" rtl="0" eaLnBrk="0" fontAlgn="base" hangingPunct="0">
              <a:lnSpc>
                <a:spcPct val="140000"/>
              </a:lnSpc>
              <a:spcBef>
                <a:spcPct val="10000"/>
              </a:spcBef>
              <a:spcAft>
                <a:spcPct val="0"/>
              </a:spcAft>
              <a:buClr>
                <a:schemeClr val="folHlink"/>
              </a:buClr>
              <a:buSzPct val="60000"/>
              <a:buFont typeface="Wingdings" panose="05000000000000000000" pitchFamily="2" charset="2"/>
              <a:buChar char="n"/>
              <a:defRPr kumimoji="1" sz="2400" b="1">
                <a:solidFill>
                  <a:schemeClr val="tx1"/>
                </a:solidFill>
                <a:latin typeface="+mn-lt"/>
                <a:ea typeface="+mn-ea"/>
                <a:cs typeface="+mn-cs"/>
              </a:defRPr>
            </a:lvl1pPr>
            <a:lvl2pPr marL="742950" indent="-285750" algn="l" rtl="0" eaLnBrk="0" fontAlgn="base" hangingPunct="0">
              <a:lnSpc>
                <a:spcPct val="140000"/>
              </a:lnSpc>
              <a:spcBef>
                <a:spcPct val="10000"/>
              </a:spcBef>
              <a:spcAft>
                <a:spcPct val="0"/>
              </a:spcAft>
              <a:buClr>
                <a:schemeClr val="hlink"/>
              </a:buClr>
              <a:buSzPct val="55000"/>
              <a:buFont typeface="Wingdings" panose="05000000000000000000" pitchFamily="2" charset="2"/>
              <a:buChar char="n"/>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catch (MyException </a:t>
            </a:r>
            <a:r>
              <a:rPr lang="en-US" altLang="zh-CN" sz="2200" dirty="0">
                <a:solidFill>
                  <a:srgbClr val="FF0000"/>
                </a:solidFill>
                <a:latin typeface="Consolas" panose="020B0609020204030204" pitchFamily="49" charset="0"/>
                <a:cs typeface="Consolas" panose="020B0609020204030204" pitchFamily="49" charset="0"/>
              </a:rPr>
              <a:t>&amp;</a:t>
            </a:r>
            <a:r>
              <a:rPr lang="en-US" altLang="zh-CN" sz="2200" dirty="0">
                <a:latin typeface="Consolas" panose="020B0609020204030204" pitchFamily="49" charset="0"/>
                <a:cs typeface="Consolas" panose="020B0609020204030204" pitchFamily="49" charset="0"/>
              </a:rPr>
              <a:t>e) {</a:t>
            </a:r>
            <a:endParaRPr lang="en-US" altLang="zh-CN" sz="2200" dirty="0">
              <a:latin typeface="Consolas" panose="020B0609020204030204" pitchFamily="49" charset="0"/>
              <a:cs typeface="Consolas" panose="020B0609020204030204" pitchFamily="49" charset="0"/>
            </a:endParaRPr>
          </a:p>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    e.setMessage("new message");  </a:t>
            </a:r>
            <a:endParaRPr lang="en-US" altLang="zh-CN" sz="2200" dirty="0">
              <a:latin typeface="Consolas" panose="020B0609020204030204" pitchFamily="49" charset="0"/>
              <a:cs typeface="Consolas" panose="020B0609020204030204" pitchFamily="49" charset="0"/>
            </a:endParaRPr>
          </a:p>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    throw;</a:t>
            </a:r>
            <a:endParaRPr lang="en-US" altLang="zh-CN" sz="2200" dirty="0">
              <a:latin typeface="Consolas" panose="020B0609020204030204" pitchFamily="49" charset="0"/>
              <a:cs typeface="Consolas" panose="020B0609020204030204" pitchFamily="49" charset="0"/>
            </a:endParaRPr>
          </a:p>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a:t>
            </a:r>
            <a:endParaRPr lang="en-US" altLang="zh-CN" sz="2200" dirty="0">
              <a:latin typeface="Consolas" panose="020B0609020204030204" pitchFamily="49" charset="0"/>
              <a:cs typeface="Consolas" panose="020B0609020204030204" pitchFamily="49" charset="0"/>
            </a:endParaRPr>
          </a:p>
        </p:txBody>
      </p:sp>
      <p:sp>
        <p:nvSpPr>
          <p:cNvPr id="47109" name="Rectangle 7"/>
          <p:cNvSpPr/>
          <p:nvPr/>
        </p:nvSpPr>
        <p:spPr>
          <a:xfrm>
            <a:off x="1206500" y="5053648"/>
            <a:ext cx="5035550" cy="1584325"/>
          </a:xfrm>
          <a:prstGeom prst="rect">
            <a:avLst/>
          </a:prstGeom>
          <a:noFill/>
          <a:ln w="9525">
            <a:noFill/>
          </a:ln>
        </p:spPr>
        <p:txBody>
          <a:bodyPr lIns="92075" tIns="46038" rIns="92075" bIns="46038"/>
          <a:lstStyle>
            <a:lvl1pPr marL="342900" indent="-342900" algn="l" rtl="0" eaLnBrk="0" fontAlgn="base" hangingPunct="0">
              <a:lnSpc>
                <a:spcPct val="140000"/>
              </a:lnSpc>
              <a:spcBef>
                <a:spcPct val="10000"/>
              </a:spcBef>
              <a:spcAft>
                <a:spcPct val="0"/>
              </a:spcAft>
              <a:buClr>
                <a:schemeClr val="folHlink"/>
              </a:buClr>
              <a:buSzPct val="60000"/>
              <a:buFont typeface="Wingdings" panose="05000000000000000000" pitchFamily="2" charset="2"/>
              <a:buChar char="n"/>
              <a:defRPr kumimoji="1" sz="2400" b="1">
                <a:solidFill>
                  <a:schemeClr val="tx1"/>
                </a:solidFill>
                <a:latin typeface="+mn-lt"/>
                <a:ea typeface="+mn-ea"/>
                <a:cs typeface="+mn-cs"/>
              </a:defRPr>
            </a:lvl1pPr>
            <a:lvl2pPr marL="742950" indent="-285750" algn="l" rtl="0" eaLnBrk="0" fontAlgn="base" hangingPunct="0">
              <a:lnSpc>
                <a:spcPct val="140000"/>
              </a:lnSpc>
              <a:spcBef>
                <a:spcPct val="10000"/>
              </a:spcBef>
              <a:spcAft>
                <a:spcPct val="0"/>
              </a:spcAft>
              <a:buClr>
                <a:schemeClr val="hlink"/>
              </a:buClr>
              <a:buSzPct val="55000"/>
              <a:buFont typeface="Wingdings" panose="05000000000000000000" pitchFamily="2" charset="2"/>
              <a:buChar char="n"/>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catch (MyException e) {</a:t>
            </a:r>
            <a:endParaRPr lang="en-US" altLang="zh-CN" sz="2200" dirty="0">
              <a:latin typeface="Consolas" panose="020B0609020204030204" pitchFamily="49" charset="0"/>
              <a:cs typeface="Consolas" panose="020B0609020204030204" pitchFamily="49" charset="0"/>
            </a:endParaRPr>
          </a:p>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    e.setMessage("new message"); </a:t>
            </a:r>
            <a:endParaRPr lang="en-US" altLang="zh-CN" sz="2200" dirty="0">
              <a:latin typeface="Consolas" panose="020B0609020204030204" pitchFamily="49" charset="0"/>
              <a:cs typeface="Consolas" panose="020B0609020204030204" pitchFamily="49" charset="0"/>
            </a:endParaRPr>
          </a:p>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    throw;</a:t>
            </a:r>
            <a:endParaRPr lang="en-US" altLang="zh-CN" sz="2200" dirty="0">
              <a:latin typeface="Consolas" panose="020B0609020204030204" pitchFamily="49" charset="0"/>
              <a:cs typeface="Consolas" panose="020B0609020204030204" pitchFamily="49" charset="0"/>
            </a:endParaRPr>
          </a:p>
          <a:p>
            <a:pPr marL="342900" lvl="0" indent="-342900" eaLnBrk="1" hangingPunct="1">
              <a:lnSpc>
                <a:spcPct val="100000"/>
              </a:lnSpc>
              <a:spcBef>
                <a:spcPct val="0"/>
              </a:spcBef>
              <a:buClrTx/>
              <a:buSzTx/>
              <a:buFontTx/>
              <a:buNone/>
            </a:pPr>
            <a:r>
              <a:rPr lang="en-US" altLang="zh-CN" sz="2200" dirty="0">
                <a:latin typeface="Consolas" panose="020B0609020204030204" pitchFamily="49" charset="0"/>
                <a:cs typeface="Consolas" panose="020B0609020204030204" pitchFamily="49" charset="0"/>
              </a:rPr>
              <a:t>}</a:t>
            </a:r>
            <a:endParaRPr lang="en-US" altLang="zh-CN" sz="2200" dirty="0">
              <a:latin typeface="Consolas" panose="020B0609020204030204" pitchFamily="49" charset="0"/>
              <a:cs typeface="Consolas" panose="020B0609020204030204" pitchFamily="49" charset="0"/>
            </a:endParaRPr>
          </a:p>
        </p:txBody>
      </p:sp>
      <p:sp>
        <p:nvSpPr>
          <p:cNvPr id="47110" name="AutoShape 10"/>
          <p:cNvSpPr/>
          <p:nvPr/>
        </p:nvSpPr>
        <p:spPr>
          <a:xfrm>
            <a:off x="7047972" y="2675255"/>
            <a:ext cx="3887258" cy="1744345"/>
          </a:xfrm>
          <a:prstGeom prst="wedgeRoundRectCallout">
            <a:avLst>
              <a:gd name="adj1" fmla="val -108850"/>
              <a:gd name="adj2" fmla="val -5352"/>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lvl1pPr marL="342900" indent="-342900" algn="l" rtl="0" eaLnBrk="0" fontAlgn="base" hangingPunct="0">
              <a:lnSpc>
                <a:spcPct val="140000"/>
              </a:lnSpc>
              <a:spcBef>
                <a:spcPct val="10000"/>
              </a:spcBef>
              <a:spcAft>
                <a:spcPct val="0"/>
              </a:spcAft>
              <a:buClr>
                <a:schemeClr val="folHlink"/>
              </a:buClr>
              <a:buSzPct val="60000"/>
              <a:buFont typeface="Wingdings" panose="05000000000000000000" pitchFamily="2" charset="2"/>
              <a:buChar char="n"/>
              <a:defRPr kumimoji="1" sz="2400" b="1">
                <a:solidFill>
                  <a:schemeClr val="tx1"/>
                </a:solidFill>
                <a:latin typeface="+mn-lt"/>
                <a:ea typeface="+mn-ea"/>
                <a:cs typeface="+mn-cs"/>
              </a:defRPr>
            </a:lvl1pPr>
            <a:lvl2pPr marL="742950" indent="-285750" algn="l" rtl="0" eaLnBrk="0" fontAlgn="base" hangingPunct="0">
              <a:lnSpc>
                <a:spcPct val="140000"/>
              </a:lnSpc>
              <a:spcBef>
                <a:spcPct val="10000"/>
              </a:spcBef>
              <a:spcAft>
                <a:spcPct val="0"/>
              </a:spcAft>
              <a:buClr>
                <a:schemeClr val="hlink"/>
              </a:buClr>
              <a:buSzPct val="55000"/>
              <a:buFont typeface="Wingdings" panose="05000000000000000000" pitchFamily="2" charset="2"/>
              <a:buChar char="n"/>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000" dirty="0"/>
              <a:t>修改被捕获的异常</a:t>
            </a:r>
            <a:r>
              <a:rPr lang="zh-CN" altLang="en-US" sz="2000" dirty="0">
                <a:highlight>
                  <a:srgbClr val="FFFF00"/>
                </a:highlight>
              </a:rPr>
              <a:t>对象</a:t>
            </a:r>
            <a:r>
              <a:rPr lang="zh-CN" altLang="en-US" sz="2000" dirty="0"/>
              <a:t>；导致传递到上层函数的</a:t>
            </a:r>
            <a:r>
              <a:rPr lang="en-US" altLang="zh-CN" sz="2000" dirty="0"/>
              <a:t>MyException</a:t>
            </a:r>
            <a:r>
              <a:rPr lang="zh-CN" altLang="en-US" sz="2000" dirty="0"/>
              <a:t>类型异常对象的数据成员</a:t>
            </a:r>
            <a:r>
              <a:rPr lang="en-US" altLang="zh-CN" sz="2000" dirty="0">
                <a:highlight>
                  <a:srgbClr val="FFFF00"/>
                </a:highlight>
              </a:rPr>
              <a:t>message</a:t>
            </a:r>
            <a:r>
              <a:rPr lang="zh-CN" altLang="en-US" sz="2000" dirty="0">
                <a:highlight>
                  <a:srgbClr val="FFFF00"/>
                </a:highlight>
              </a:rPr>
              <a:t>中所包含的字符串将变成</a:t>
            </a:r>
            <a:r>
              <a:rPr lang="zh-CN" altLang="en-US" sz="2000" dirty="0">
                <a:highlight>
                  <a:srgbClr val="FFFF00"/>
                </a:highlight>
                <a:latin typeface="Times New Roman" panose="02020603050405020304" pitchFamily="18" charset="0"/>
              </a:rPr>
              <a:t>“</a:t>
            </a:r>
            <a:r>
              <a:rPr lang="en-US" altLang="zh-CN" sz="2000" dirty="0">
                <a:highlight>
                  <a:srgbClr val="FFFF00"/>
                </a:highlight>
              </a:rPr>
              <a:t>new message</a:t>
            </a:r>
            <a:r>
              <a:rPr lang="en-US" altLang="zh-CN" sz="2000" dirty="0">
                <a:highlight>
                  <a:srgbClr val="FFFF00"/>
                </a:highlight>
                <a:latin typeface="Times New Roman" panose="02020603050405020304" pitchFamily="18" charset="0"/>
              </a:rPr>
              <a:t>”</a:t>
            </a:r>
            <a:r>
              <a:rPr lang="en-US" altLang="zh-CN" sz="2000" dirty="0">
                <a:highlight>
                  <a:srgbClr val="FFFF00"/>
                </a:highlight>
              </a:rPr>
              <a:t> </a:t>
            </a:r>
            <a:r>
              <a:rPr lang="zh-CN" altLang="en-US" sz="2000" dirty="0"/>
              <a:t>。 </a:t>
            </a:r>
            <a:endParaRPr lang="zh-CN" altLang="en-US" sz="2000" dirty="0"/>
          </a:p>
        </p:txBody>
      </p:sp>
      <p:sp>
        <p:nvSpPr>
          <p:cNvPr id="47111" name="AutoShape 11"/>
          <p:cNvSpPr/>
          <p:nvPr/>
        </p:nvSpPr>
        <p:spPr>
          <a:xfrm>
            <a:off x="7047972" y="4627880"/>
            <a:ext cx="3887258" cy="1438275"/>
          </a:xfrm>
          <a:prstGeom prst="wedgeRoundRectCallout">
            <a:avLst>
              <a:gd name="adj1" fmla="val -109448"/>
              <a:gd name="adj2" fmla="val -7910"/>
              <a:gd name="adj3" fmla="val 16667"/>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lvl1pPr marL="342900" indent="-342900" algn="l" rtl="0" eaLnBrk="0" fontAlgn="base" hangingPunct="0">
              <a:lnSpc>
                <a:spcPct val="140000"/>
              </a:lnSpc>
              <a:spcBef>
                <a:spcPct val="10000"/>
              </a:spcBef>
              <a:spcAft>
                <a:spcPct val="0"/>
              </a:spcAft>
              <a:buClr>
                <a:schemeClr val="folHlink"/>
              </a:buClr>
              <a:buSzPct val="60000"/>
              <a:buFont typeface="Wingdings" panose="05000000000000000000" pitchFamily="2" charset="2"/>
              <a:buChar char="n"/>
              <a:defRPr kumimoji="1" sz="2400" b="1">
                <a:solidFill>
                  <a:schemeClr val="tx1"/>
                </a:solidFill>
                <a:latin typeface="+mn-lt"/>
                <a:ea typeface="+mn-ea"/>
                <a:cs typeface="+mn-cs"/>
              </a:defRPr>
            </a:lvl1pPr>
            <a:lvl2pPr marL="742950" indent="-285750" algn="l" rtl="0" eaLnBrk="0" fontAlgn="base" hangingPunct="0">
              <a:lnSpc>
                <a:spcPct val="140000"/>
              </a:lnSpc>
              <a:spcBef>
                <a:spcPct val="10000"/>
              </a:spcBef>
              <a:spcAft>
                <a:spcPct val="0"/>
              </a:spcAft>
              <a:buClr>
                <a:schemeClr val="hlink"/>
              </a:buClr>
              <a:buSzPct val="55000"/>
              <a:buFont typeface="Wingdings" panose="05000000000000000000" pitchFamily="2" charset="2"/>
              <a:buChar char="n"/>
              <a:defRPr kumimoji="1"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0"/>
              </a:spcBef>
              <a:buClrTx/>
              <a:buSzTx/>
              <a:buFontTx/>
              <a:buNone/>
            </a:pPr>
            <a:r>
              <a:rPr lang="zh-CN" altLang="en-US" sz="2000" dirty="0"/>
              <a:t>修改被捕获异常对象的</a:t>
            </a:r>
            <a:r>
              <a:rPr lang="zh-CN" altLang="en-US" sz="2000" dirty="0">
                <a:highlight>
                  <a:srgbClr val="FFFF00"/>
                </a:highlight>
              </a:rPr>
              <a:t>局部副本</a:t>
            </a:r>
            <a:r>
              <a:rPr lang="zh-CN" altLang="en-US" sz="2000" dirty="0"/>
              <a:t>；传递到上层函数的</a:t>
            </a:r>
            <a:r>
              <a:rPr lang="en-US" altLang="zh-CN" sz="2000" dirty="0"/>
              <a:t>MyException</a:t>
            </a:r>
            <a:r>
              <a:rPr lang="zh-CN" altLang="en-US" sz="2000" dirty="0">
                <a:highlight>
                  <a:srgbClr val="FFFF00"/>
                </a:highlight>
              </a:rPr>
              <a:t>类型异常对象并不发生改变</a:t>
            </a:r>
            <a:r>
              <a:rPr lang="zh-CN" altLang="en-US" sz="2000" dirty="0"/>
              <a:t>。  </a:t>
            </a:r>
            <a:endParaRPr lang="zh-CN" alt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523814" y="1742459"/>
            <a:ext cx="4742028" cy="28646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660939" y="1877111"/>
            <a:ext cx="4538565" cy="2595331"/>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0139" y="75626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1890668"/>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02506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59470"/>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0139" y="529387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FF00"/>
                </a:solidFill>
              </a:rPr>
              <a:t>05</a:t>
            </a:r>
            <a:endParaRPr lang="zh-CN" altLang="en-US" b="1" dirty="0">
              <a:solidFill>
                <a:srgbClr val="FFFF00"/>
              </a:solidFill>
            </a:endParaRPr>
          </a:p>
        </p:txBody>
      </p:sp>
      <p:sp>
        <p:nvSpPr>
          <p:cNvPr id="59" name="圆角矩形 58"/>
          <p:cNvSpPr/>
          <p:nvPr/>
        </p:nvSpPr>
        <p:spPr>
          <a:xfrm>
            <a:off x="6746944" y="75626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问题引出</a:t>
            </a:r>
            <a:endParaRPr lang="zh-CN" altLang="en-US" sz="2000" b="1" dirty="0"/>
          </a:p>
        </p:txBody>
      </p:sp>
      <p:sp>
        <p:nvSpPr>
          <p:cNvPr id="60" name="圆角矩形 59"/>
          <p:cNvSpPr/>
          <p:nvPr/>
        </p:nvSpPr>
        <p:spPr>
          <a:xfrm>
            <a:off x="6746944" y="1890668"/>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异常处理概述</a:t>
            </a:r>
            <a:endParaRPr lang="zh-CN" altLang="en-US" sz="2000" b="1" dirty="0"/>
          </a:p>
        </p:txBody>
      </p:sp>
      <p:sp>
        <p:nvSpPr>
          <p:cNvPr id="61" name="圆角矩形 60"/>
          <p:cNvSpPr/>
          <p:nvPr/>
        </p:nvSpPr>
        <p:spPr>
          <a:xfrm>
            <a:off x="6746944" y="302506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异常定义与抛出</a:t>
            </a:r>
            <a:endParaRPr lang="zh-CN" altLang="en-US" sz="2000" b="1" dirty="0"/>
          </a:p>
        </p:txBody>
      </p:sp>
      <p:sp>
        <p:nvSpPr>
          <p:cNvPr id="62" name="圆角矩形 61"/>
          <p:cNvSpPr/>
          <p:nvPr/>
        </p:nvSpPr>
        <p:spPr>
          <a:xfrm>
            <a:off x="6746944" y="4159470"/>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异常的捕获及处理</a:t>
            </a:r>
            <a:endParaRPr lang="zh-CN" altLang="en-US" sz="2000" b="1" dirty="0"/>
          </a:p>
        </p:txBody>
      </p:sp>
      <p:sp>
        <p:nvSpPr>
          <p:cNvPr id="63" name="圆角矩形 62"/>
          <p:cNvSpPr/>
          <p:nvPr/>
        </p:nvSpPr>
        <p:spPr>
          <a:xfrm>
            <a:off x="6745039" y="529387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rPr>
              <a:t>异常编程与实践</a:t>
            </a:r>
            <a:endParaRPr lang="zh-CN" altLang="en-US" sz="2000" b="1" dirty="0">
              <a:solidFill>
                <a:srgbClr val="FFFF00"/>
              </a:solidFill>
            </a:endParaRPr>
          </a:p>
        </p:txBody>
      </p:sp>
      <p:sp>
        <p:nvSpPr>
          <p:cNvPr id="64" name="TextBox 78"/>
          <p:cNvSpPr txBox="1"/>
          <p:nvPr/>
        </p:nvSpPr>
        <p:spPr>
          <a:xfrm>
            <a:off x="1468412" y="3656704"/>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1468412" y="2627106"/>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212629" y="5917067"/>
            <a:ext cx="4660250" cy="369332"/>
          </a:xfrm>
          <a:prstGeom prst="rect">
            <a:avLst/>
          </a:prstGeom>
          <a:noFill/>
        </p:spPr>
        <p:txBody>
          <a:bodyPr wrap="none" rtlCol="0">
            <a:spAutoFit/>
          </a:bodyPr>
          <a:lstStyle/>
          <a:p>
            <a:r>
              <a:rPr lang="zh-CN" altLang="en-US" dirty="0">
                <a:solidFill>
                  <a:srgbClr val="C00000"/>
                </a:solidFill>
              </a:rPr>
              <a:t>自定义异常，对象构造异常，</a:t>
            </a:r>
            <a:r>
              <a:rPr lang="en-US" altLang="zh-CN" dirty="0">
                <a:solidFill>
                  <a:srgbClr val="C00000"/>
                </a:solidFill>
              </a:rPr>
              <a:t>RAII</a:t>
            </a:r>
            <a:r>
              <a:rPr lang="zh-CN" altLang="en-US" dirty="0">
                <a:solidFill>
                  <a:srgbClr val="C00000"/>
                </a:solidFill>
              </a:rPr>
              <a:t>技术简介</a:t>
            </a:r>
            <a:endParaRPr lang="zh-CN" altLang="en-US" dirty="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92500" lnSpcReduction="10000"/>
          </a:bodyPr>
          <a:lstStyle/>
          <a:p>
            <a:pPr marL="0" indent="0">
              <a:lnSpc>
                <a:spcPct val="120000"/>
              </a:lnSpc>
              <a:buNone/>
            </a:pPr>
            <a:r>
              <a:rPr lang="zh-CN" altLang="en-US" b="1" dirty="0"/>
              <a:t>用户自定义异常</a:t>
            </a:r>
            <a:endParaRPr lang="zh-CN" altLang="en-US" b="1" dirty="0"/>
          </a:p>
          <a:p>
            <a:pPr lvl="1">
              <a:lnSpc>
                <a:spcPct val="120000"/>
              </a:lnSpc>
            </a:pPr>
            <a:r>
              <a:rPr lang="zh-CN" altLang="en-US" dirty="0"/>
              <a:t>强力建议从</a:t>
            </a:r>
            <a:r>
              <a:rPr lang="en-US" altLang="zh-CN" dirty="0"/>
              <a:t>&lt;</a:t>
            </a:r>
            <a:r>
              <a:rPr lang="en-US" altLang="zh-CN" dirty="0" err="1"/>
              <a:t>stdexcept</a:t>
            </a:r>
            <a:r>
              <a:rPr lang="en-US" altLang="zh-CN" dirty="0"/>
              <a:t>&gt;</a:t>
            </a:r>
            <a:r>
              <a:rPr lang="zh-CN" altLang="en-US" dirty="0"/>
              <a:t>包继承异常，常用基类有：</a:t>
            </a:r>
            <a:endParaRPr lang="zh-CN" altLang="en-US" dirty="0"/>
          </a:p>
          <a:p>
            <a:pPr lvl="1">
              <a:lnSpc>
                <a:spcPct val="120000"/>
              </a:lnSpc>
            </a:pPr>
            <a:r>
              <a:rPr lang="en-US" altLang="zh-CN" dirty="0" err="1"/>
              <a:t>logic_error</a:t>
            </a:r>
            <a:endParaRPr lang="en-US" altLang="zh-CN" dirty="0"/>
          </a:p>
          <a:p>
            <a:pPr lvl="1">
              <a:lnSpc>
                <a:spcPct val="120000"/>
              </a:lnSpc>
            </a:pPr>
            <a:r>
              <a:rPr lang="en-US" altLang="zh-CN" dirty="0" err="1"/>
              <a:t>runtime_error</a:t>
            </a:r>
            <a:endParaRPr lang="en-US" altLang="zh-CN" dirty="0"/>
          </a:p>
          <a:p>
            <a:pPr lvl="1">
              <a:lnSpc>
                <a:spcPct val="120000"/>
              </a:lnSpc>
            </a:pPr>
            <a:r>
              <a:rPr lang="zh-CN" altLang="en-US" b="1" dirty="0"/>
              <a:t>需要 </a:t>
            </a:r>
            <a:r>
              <a:rPr lang="en-US" altLang="zh-CN" b="1" dirty="0"/>
              <a:t>code </a:t>
            </a:r>
            <a:r>
              <a:rPr lang="zh-CN" altLang="en-US" b="1" dirty="0"/>
              <a:t>属性</a:t>
            </a:r>
            <a:r>
              <a:rPr lang="zh-CN" altLang="en-US" dirty="0"/>
              <a:t>，</a:t>
            </a:r>
            <a:r>
              <a:rPr lang="en-US" altLang="zh-CN" dirty="0" err="1"/>
              <a:t>system_error</a:t>
            </a:r>
            <a:r>
              <a:rPr lang="en-US" altLang="zh-CN" dirty="0"/>
              <a:t>&lt; </a:t>
            </a:r>
            <a:r>
              <a:rPr lang="en-US" altLang="zh-CN" dirty="0" err="1"/>
              <a:t>system_error</a:t>
            </a:r>
            <a:r>
              <a:rPr lang="en-US" altLang="zh-CN" dirty="0"/>
              <a:t> &gt;</a:t>
            </a:r>
            <a:endParaRPr lang="en-US" altLang="zh-CN" dirty="0"/>
          </a:p>
          <a:p>
            <a:pPr marL="0" indent="0">
              <a:lnSpc>
                <a:spcPct val="120000"/>
              </a:lnSpc>
              <a:buNone/>
            </a:pPr>
            <a:r>
              <a:rPr lang="zh-CN" altLang="en-US" b="1" dirty="0"/>
              <a:t>优势</a:t>
            </a:r>
            <a:endParaRPr lang="zh-CN" altLang="en-US" b="1" dirty="0"/>
          </a:p>
          <a:p>
            <a:pPr lvl="1">
              <a:lnSpc>
                <a:spcPct val="120000"/>
              </a:lnSpc>
            </a:pPr>
            <a:r>
              <a:rPr lang="zh-CN" altLang="en-US" dirty="0"/>
              <a:t>代码更简洁，易于阅读</a:t>
            </a:r>
            <a:endParaRPr lang="zh-CN" altLang="en-US" dirty="0"/>
          </a:p>
          <a:p>
            <a:pPr lvl="1">
              <a:lnSpc>
                <a:spcPct val="120000"/>
              </a:lnSpc>
            </a:pPr>
            <a:r>
              <a:rPr lang="zh-CN" altLang="en-US" dirty="0"/>
              <a:t>更利于分类处理异常</a:t>
            </a:r>
            <a:endParaRPr lang="zh-CN" altLang="en-US" dirty="0"/>
          </a:p>
          <a:p>
            <a:pPr lvl="1">
              <a:lnSpc>
                <a:spcPct val="120000"/>
              </a:lnSpc>
            </a:pPr>
            <a:r>
              <a:rPr lang="zh-CN" altLang="en-US" dirty="0"/>
              <a:t>减少自定义虚函数（多数情况标准库都做好了）</a:t>
            </a:r>
            <a:endParaRPr lang="zh-CN" altLang="en-US" dirty="0"/>
          </a:p>
          <a:p>
            <a:pPr marL="0" indent="0">
              <a:lnSpc>
                <a:spcPct val="120000"/>
              </a:lnSpc>
              <a:buNone/>
            </a:pPr>
            <a:endParaRPr lang="en-US" altLang="zh-C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语言错误处理回顾（</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Review</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en-US" altLang="zh-CN" b="1" dirty="0"/>
              <a:t>C</a:t>
            </a:r>
            <a:r>
              <a:rPr lang="zh-CN" altLang="en-US" b="1" dirty="0"/>
              <a:t>语言错误表示与处理</a:t>
            </a:r>
            <a:endParaRPr lang="zh-CN" altLang="en-US" b="1" dirty="0"/>
          </a:p>
          <a:p>
            <a:pPr>
              <a:lnSpc>
                <a:spcPct val="110000"/>
              </a:lnSpc>
            </a:pPr>
            <a:r>
              <a:rPr lang="zh-CN" altLang="en-US" dirty="0"/>
              <a:t>一般地，如果函数返回 </a:t>
            </a:r>
            <a:r>
              <a:rPr lang="en-US" altLang="zh-CN" dirty="0"/>
              <a:t>int </a:t>
            </a:r>
            <a:r>
              <a:rPr lang="zh-CN" altLang="en-US" dirty="0"/>
              <a:t>或 </a:t>
            </a:r>
            <a:r>
              <a:rPr lang="en-US" altLang="zh-CN" dirty="0"/>
              <a:t>pointer</a:t>
            </a:r>
            <a:endParaRPr lang="en-US" altLang="zh-CN" dirty="0"/>
          </a:p>
          <a:p>
            <a:pPr lvl="1">
              <a:lnSpc>
                <a:spcPct val="110000"/>
              </a:lnSpc>
            </a:pPr>
            <a:r>
              <a:rPr lang="en-US" altLang="zh-CN" dirty="0">
                <a:highlight>
                  <a:srgbClr val="FFFF00"/>
                </a:highlight>
              </a:rPr>
              <a:t>0 </a:t>
            </a:r>
            <a:r>
              <a:rPr lang="zh-CN" altLang="en-US" dirty="0">
                <a:highlight>
                  <a:srgbClr val="FFFF00"/>
                </a:highlight>
              </a:rPr>
              <a:t>表示成功，非零表示错误编码</a:t>
            </a:r>
            <a:endParaRPr lang="zh-CN" altLang="en-US" dirty="0">
              <a:highlight>
                <a:srgbClr val="FFFF00"/>
              </a:highlight>
            </a:endParaRPr>
          </a:p>
          <a:p>
            <a:pPr lvl="1">
              <a:lnSpc>
                <a:spcPct val="110000"/>
              </a:lnSpc>
            </a:pPr>
            <a:r>
              <a:rPr lang="zh-CN" altLang="en-US" dirty="0"/>
              <a:t>空指针表示失败，非空表示正常</a:t>
            </a:r>
            <a:endParaRPr lang="zh-CN" altLang="en-US" dirty="0"/>
          </a:p>
          <a:p>
            <a:pPr>
              <a:lnSpc>
                <a:spcPct val="110000"/>
              </a:lnSpc>
            </a:pPr>
            <a:r>
              <a:rPr lang="zh-CN" altLang="en-US" dirty="0"/>
              <a:t>使用相关全局变量与函数，例如：对于标准库：</a:t>
            </a:r>
            <a:endParaRPr lang="zh-CN" altLang="en-US" dirty="0"/>
          </a:p>
          <a:p>
            <a:pPr lvl="1">
              <a:lnSpc>
                <a:spcPct val="110000"/>
              </a:lnSpc>
            </a:pPr>
            <a:r>
              <a:rPr lang="en-US" altLang="zh-CN" dirty="0" err="1"/>
              <a:t>errno</a:t>
            </a:r>
            <a:r>
              <a:rPr lang="en-US" altLang="zh-CN" dirty="0"/>
              <a:t> &lt;</a:t>
            </a:r>
            <a:r>
              <a:rPr lang="en-US" altLang="zh-CN" dirty="0" err="1"/>
              <a:t>error.h</a:t>
            </a:r>
            <a:r>
              <a:rPr lang="en-US" altLang="zh-CN" dirty="0"/>
              <a:t>&gt;</a:t>
            </a:r>
            <a:endParaRPr lang="en-US" altLang="zh-CN" dirty="0"/>
          </a:p>
          <a:p>
            <a:pPr lvl="1">
              <a:lnSpc>
                <a:spcPct val="110000"/>
              </a:lnSpc>
            </a:pPr>
            <a:r>
              <a:rPr lang="en-US" altLang="zh-CN" dirty="0"/>
              <a:t>char *</a:t>
            </a:r>
            <a:r>
              <a:rPr lang="en-US" altLang="zh-CN" dirty="0" err="1"/>
              <a:t>strerror</a:t>
            </a:r>
            <a:r>
              <a:rPr lang="en-US" altLang="zh-CN" dirty="0"/>
              <a:t>(int </a:t>
            </a:r>
            <a:r>
              <a:rPr lang="en-US" altLang="zh-CN" dirty="0" err="1"/>
              <a:t>errnum</a:t>
            </a:r>
            <a:r>
              <a:rPr lang="en-US" altLang="zh-CN" dirty="0"/>
              <a:t>) &lt;</a:t>
            </a:r>
            <a:r>
              <a:rPr lang="en-US" altLang="zh-CN" dirty="0" err="1"/>
              <a:t>string.h</a:t>
            </a:r>
            <a:r>
              <a:rPr lang="en-US" altLang="zh-CN" dirty="0"/>
              <a:t>&gt;</a:t>
            </a:r>
            <a:endParaRPr lang="en-US" altLang="zh-CN" dirty="0"/>
          </a:p>
          <a:p>
            <a:pPr lvl="1">
              <a:lnSpc>
                <a:spcPct val="110000"/>
              </a:lnSpc>
            </a:pPr>
            <a:r>
              <a:rPr lang="en-US" altLang="zh-CN" dirty="0"/>
              <a:t>void </a:t>
            </a:r>
            <a:r>
              <a:rPr lang="en-US" altLang="zh-CN" dirty="0" err="1"/>
              <a:t>perror</a:t>
            </a:r>
            <a:r>
              <a:rPr lang="en-US" altLang="zh-CN" dirty="0"/>
              <a:t>(char *string) &lt;</a:t>
            </a:r>
            <a:r>
              <a:rPr lang="en-US" altLang="zh-CN" dirty="0" err="1"/>
              <a:t>stdio.h</a:t>
            </a:r>
            <a:r>
              <a:rPr lang="en-US" altLang="zh-CN" dirty="0"/>
              <a:t>&gt;</a:t>
            </a:r>
            <a:endParaRPr lang="en-US" altLang="zh-CN" dirty="0"/>
          </a:p>
          <a:p>
            <a:endParaRPr lang="zh-CN" altLang="en-US" dirty="0"/>
          </a:p>
        </p:txBody>
      </p:sp>
      <p:sp>
        <p:nvSpPr>
          <p:cNvPr id="2" name="文本框 1"/>
          <p:cNvSpPr txBox="1"/>
          <p:nvPr/>
        </p:nvSpPr>
        <p:spPr>
          <a:xfrm>
            <a:off x="7318375" y="3241040"/>
            <a:ext cx="2240280" cy="368300"/>
          </a:xfrm>
          <a:prstGeom prst="rect">
            <a:avLst/>
          </a:prstGeom>
          <a:noFill/>
        </p:spPr>
        <p:txBody>
          <a:bodyPr wrap="none" rtlCol="0">
            <a:spAutoFit/>
          </a:bodyPr>
          <a:p>
            <a:r>
              <a:rPr lang="zh-CN" altLang="en-US">
                <a:solidFill>
                  <a:srgbClr val="FF0000"/>
                </a:solidFill>
              </a:rPr>
              <a:t>错误状态都已经编码</a:t>
            </a:r>
            <a:endParaRPr lang="zh-CN" altLang="en-US">
              <a:solidFill>
                <a:srgbClr val="FF0000"/>
              </a:solidFill>
            </a:endParaRPr>
          </a:p>
        </p:txBody>
      </p:sp>
      <p:sp>
        <p:nvSpPr>
          <p:cNvPr id="4" name="文本框 3"/>
          <p:cNvSpPr txBox="1"/>
          <p:nvPr/>
        </p:nvSpPr>
        <p:spPr>
          <a:xfrm>
            <a:off x="6494780" y="4949825"/>
            <a:ext cx="4902200" cy="1568450"/>
          </a:xfrm>
          <a:prstGeom prst="rect">
            <a:avLst/>
          </a:prstGeom>
          <a:noFill/>
        </p:spPr>
        <p:txBody>
          <a:bodyPr wrap="none" rtlCol="0">
            <a:spAutoFit/>
          </a:bodyPr>
          <a:p>
            <a:pPr algn="l"/>
            <a:r>
              <a:rPr lang="en-US" altLang="zh-CN" sz="1600" dirty="0" err="1">
                <a:solidFill>
                  <a:srgbClr val="FF0000"/>
                </a:solidFill>
                <a:effectLst/>
                <a:sym typeface="+mn-ea"/>
              </a:rPr>
              <a:t>errno</a:t>
            </a:r>
            <a:r>
              <a:rPr lang="zh-CN" altLang="zh-CN" sz="1600" dirty="0">
                <a:solidFill>
                  <a:srgbClr val="FF0000"/>
                </a:solidFill>
                <a:effectLst/>
                <a:sym typeface="+mn-ea"/>
              </a:rPr>
              <a:t>是</a:t>
            </a:r>
            <a:r>
              <a:rPr lang="en-US" altLang="zh-CN" sz="1600" dirty="0">
                <a:solidFill>
                  <a:srgbClr val="FF0000"/>
                </a:solidFill>
                <a:effectLst/>
                <a:sym typeface="+mn-ea"/>
              </a:rPr>
              <a:t>"</a:t>
            </a:r>
            <a:r>
              <a:rPr lang="en-US" altLang="zh-CN" sz="1600" dirty="0" err="1">
                <a:solidFill>
                  <a:srgbClr val="FF0000"/>
                </a:solidFill>
                <a:effectLst/>
                <a:sym typeface="+mn-ea"/>
              </a:rPr>
              <a:t>errno.h</a:t>
            </a:r>
            <a:r>
              <a:rPr lang="en-US" altLang="zh-CN" sz="1600" dirty="0">
                <a:solidFill>
                  <a:srgbClr val="FF0000"/>
                </a:solidFill>
                <a:effectLst/>
                <a:sym typeface="+mn-ea"/>
              </a:rPr>
              <a:t>"</a:t>
            </a:r>
            <a:r>
              <a:rPr lang="zh-CN" altLang="zh-CN" sz="1600" dirty="0">
                <a:solidFill>
                  <a:srgbClr val="FF0000"/>
                </a:solidFill>
                <a:effectLst/>
                <a:sym typeface="+mn-ea"/>
              </a:rPr>
              <a:t>中定义的以</a:t>
            </a:r>
            <a:r>
              <a:rPr lang="en-US" altLang="zh-CN" sz="1600" dirty="0">
                <a:solidFill>
                  <a:srgbClr val="FF0000"/>
                </a:solidFill>
                <a:effectLst/>
                <a:sym typeface="+mn-ea"/>
              </a:rPr>
              <a:t>E</a:t>
            </a:r>
            <a:r>
              <a:rPr lang="zh-CN" altLang="zh-CN" sz="1600" dirty="0">
                <a:solidFill>
                  <a:srgbClr val="FF0000"/>
                </a:solidFill>
                <a:effectLst/>
                <a:sym typeface="+mn-ea"/>
              </a:rPr>
              <a:t>开头的宏，代表数字。</a:t>
            </a:r>
            <a:endParaRPr lang="en-US" altLang="zh-CN" sz="1600" kern="1200" dirty="0">
              <a:solidFill>
                <a:srgbClr val="FF0000"/>
              </a:solidFill>
              <a:effectLst/>
              <a:latin typeface="+mn-lt"/>
              <a:ea typeface="+mn-ea"/>
              <a:cs typeface="+mn-cs"/>
            </a:endParaRPr>
          </a:p>
          <a:p>
            <a:pPr algn="l"/>
            <a:r>
              <a:rPr lang="en-US" altLang="zh-CN" sz="1600" b="1" dirty="0" err="1">
                <a:solidFill>
                  <a:srgbClr val="FF0000"/>
                </a:solidFill>
                <a:effectLst/>
                <a:sym typeface="+mn-ea"/>
              </a:rPr>
              <a:t>Strerror</a:t>
            </a:r>
            <a:r>
              <a:rPr lang="en-US" altLang="zh-CN" sz="1600" b="1" dirty="0">
                <a:solidFill>
                  <a:srgbClr val="FF0000"/>
                </a:solidFill>
                <a:effectLst/>
                <a:sym typeface="+mn-ea"/>
              </a:rPr>
              <a:t> </a:t>
            </a:r>
            <a:r>
              <a:rPr lang="zh-CN" altLang="zh-CN" sz="1600" dirty="0">
                <a:solidFill>
                  <a:srgbClr val="FF0000"/>
                </a:solidFill>
                <a:effectLst/>
                <a:sym typeface="+mn-ea"/>
              </a:rPr>
              <a:t>返回</a:t>
            </a:r>
            <a:r>
              <a:rPr lang="en-US" altLang="zh-CN" sz="1600" dirty="0" err="1">
                <a:solidFill>
                  <a:srgbClr val="FF0000"/>
                </a:solidFill>
                <a:effectLst/>
                <a:sym typeface="+mn-ea"/>
              </a:rPr>
              <a:t>errno</a:t>
            </a:r>
            <a:r>
              <a:rPr lang="zh-CN" altLang="zh-CN" sz="1600" dirty="0">
                <a:solidFill>
                  <a:srgbClr val="FF0000"/>
                </a:solidFill>
                <a:effectLst/>
                <a:sym typeface="+mn-ea"/>
              </a:rPr>
              <a:t>对应的字符串</a:t>
            </a:r>
            <a:endParaRPr lang="en-US" altLang="zh-CN" sz="1600" kern="1200" dirty="0">
              <a:solidFill>
                <a:srgbClr val="FF0000"/>
              </a:solidFill>
              <a:effectLst/>
              <a:latin typeface="+mn-lt"/>
              <a:ea typeface="+mn-ea"/>
              <a:cs typeface="+mn-cs"/>
            </a:endParaRPr>
          </a:p>
          <a:p>
            <a:pPr algn="l"/>
            <a:r>
              <a:rPr lang="en-US" altLang="zh-CN" sz="1600" b="1" dirty="0" err="1">
                <a:solidFill>
                  <a:srgbClr val="FF0000"/>
                </a:solidFill>
                <a:effectLst/>
                <a:sym typeface="+mn-ea"/>
              </a:rPr>
              <a:t>Perror</a:t>
            </a:r>
            <a:r>
              <a:rPr lang="zh-CN" altLang="en-US" sz="1600" b="1" dirty="0">
                <a:solidFill>
                  <a:srgbClr val="FF0000"/>
                </a:solidFill>
                <a:effectLst/>
                <a:sym typeface="+mn-ea"/>
              </a:rPr>
              <a:t>：</a:t>
            </a:r>
            <a:r>
              <a:rPr lang="zh-CN" altLang="zh-CN" sz="1600" dirty="0">
                <a:solidFill>
                  <a:srgbClr val="FF0000"/>
                </a:solidFill>
                <a:effectLst/>
                <a:sym typeface="+mn-ea"/>
              </a:rPr>
              <a:t>先打印</a:t>
            </a:r>
            <a:r>
              <a:rPr lang="en-US" altLang="zh-CN" sz="1600" dirty="0">
                <a:solidFill>
                  <a:srgbClr val="FF0000"/>
                </a:solidFill>
                <a:effectLst/>
                <a:sym typeface="+mn-ea"/>
              </a:rPr>
              <a:t>s</a:t>
            </a:r>
            <a:r>
              <a:rPr lang="zh-CN" altLang="zh-CN" sz="1600" dirty="0">
                <a:solidFill>
                  <a:srgbClr val="FF0000"/>
                </a:solidFill>
                <a:effectLst/>
                <a:sym typeface="+mn-ea"/>
              </a:rPr>
              <a:t>对应的字符串，再打印：（冒号），</a:t>
            </a:r>
            <a:endParaRPr lang="zh-CN" altLang="zh-CN" sz="1600" dirty="0">
              <a:solidFill>
                <a:srgbClr val="FF0000"/>
              </a:solidFill>
              <a:effectLst/>
              <a:sym typeface="+mn-ea"/>
            </a:endParaRPr>
          </a:p>
          <a:p>
            <a:pPr algn="l"/>
            <a:r>
              <a:rPr lang="zh-CN" altLang="zh-CN" sz="1600" dirty="0">
                <a:solidFill>
                  <a:srgbClr val="FF0000"/>
                </a:solidFill>
                <a:effectLst/>
                <a:sym typeface="+mn-ea"/>
              </a:rPr>
              <a:t>再打印</a:t>
            </a:r>
            <a:r>
              <a:rPr lang="en-US" altLang="zh-CN" sz="1600" dirty="0" err="1">
                <a:solidFill>
                  <a:srgbClr val="FF0000"/>
                </a:solidFill>
                <a:effectLst/>
                <a:sym typeface="+mn-ea"/>
              </a:rPr>
              <a:t>errno</a:t>
            </a:r>
            <a:r>
              <a:rPr lang="zh-CN" altLang="zh-CN" sz="1600" dirty="0">
                <a:solidFill>
                  <a:srgbClr val="FF0000"/>
                </a:solidFill>
                <a:effectLst/>
                <a:sym typeface="+mn-ea"/>
              </a:rPr>
              <a:t>对应的字符串</a:t>
            </a:r>
            <a:endParaRPr lang="zh-CN" altLang="zh-CN" sz="1600" kern="1200" dirty="0">
              <a:solidFill>
                <a:srgbClr val="FF0000"/>
              </a:solidFill>
              <a:effectLst/>
              <a:latin typeface="+mn-lt"/>
              <a:ea typeface="+mn-ea"/>
              <a:cs typeface="+mn-cs"/>
            </a:endParaRPr>
          </a:p>
          <a:p>
            <a:pPr algn="l"/>
            <a:endParaRPr lang="zh-CN" altLang="zh-CN" sz="1600" kern="1200" dirty="0">
              <a:solidFill>
                <a:srgbClr val="FF0000"/>
              </a:solidFill>
              <a:effectLst/>
              <a:latin typeface="+mn-lt"/>
              <a:ea typeface="+mn-ea"/>
              <a:cs typeface="+mn-cs"/>
            </a:endParaRPr>
          </a:p>
          <a:p>
            <a:endParaRPr lang="zh-CN" altLang="zh-CN" sz="1600" kern="1200" dirty="0">
              <a:solidFill>
                <a:srgbClr val="FF0000"/>
              </a:solidFill>
              <a:effectLst/>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413992"/>
            <a:ext cx="10515600" cy="4351338"/>
          </a:xfrm>
        </p:spPr>
        <p:txBody>
          <a:bodyPr>
            <a:normAutofit/>
          </a:bodyPr>
          <a:lstStyle/>
          <a:p>
            <a:pPr marL="0" indent="0">
              <a:lnSpc>
                <a:spcPct val="150000"/>
              </a:lnSpc>
              <a:buNone/>
            </a:pPr>
            <a:r>
              <a:rPr lang="zh-CN" altLang="en-US" b="1" dirty="0"/>
              <a:t>用户自定义异常（案例）</a:t>
            </a:r>
            <a:endParaRPr lang="en-US" altLang="zh-CN" b="1" dirty="0"/>
          </a:p>
          <a:p>
            <a:pPr marL="0" indent="0">
              <a:lnSpc>
                <a:spcPct val="120000"/>
              </a:lnSpc>
              <a:buNone/>
            </a:pPr>
            <a:endParaRPr lang="en-US" altLang="zh-CN" sz="1800" dirty="0"/>
          </a:p>
        </p:txBody>
      </p:sp>
      <p:sp>
        <p:nvSpPr>
          <p:cNvPr id="7" name="文本框 6"/>
          <p:cNvSpPr txBox="1"/>
          <p:nvPr/>
        </p:nvSpPr>
        <p:spPr>
          <a:xfrm>
            <a:off x="838200" y="2071512"/>
            <a:ext cx="10515600" cy="47999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class </a:t>
            </a:r>
            <a:r>
              <a:rPr lang="en-US" altLang="zh-CN" sz="1600" dirty="0" err="1">
                <a:latin typeface="Consolas" panose="020B0609020204030204" pitchFamily="49" charset="0"/>
              </a:rPr>
              <a:t>Divided_By_Zero:</a:t>
            </a:r>
            <a:r>
              <a:rPr lang="en-US" altLang="zh-CN" sz="1600" b="1" dirty="0" err="1">
                <a:solidFill>
                  <a:srgbClr val="C00000"/>
                </a:solidFill>
                <a:latin typeface="Consolas" panose="020B0609020204030204" pitchFamily="49" charset="0"/>
              </a:rPr>
              <a:t>public</a:t>
            </a:r>
            <a:r>
              <a:rPr lang="en-US" altLang="zh-CN" sz="1600" b="1" dirty="0">
                <a:solidFill>
                  <a:srgbClr val="C00000"/>
                </a:solidFill>
                <a:latin typeface="Consolas" panose="020B0609020204030204" pitchFamily="49" charset="0"/>
              </a:rPr>
              <a:t> </a:t>
            </a:r>
            <a:r>
              <a:rPr lang="en-US" altLang="zh-CN" sz="1600" b="1" dirty="0" err="1">
                <a:solidFill>
                  <a:srgbClr val="C00000"/>
                </a:solidFill>
                <a:latin typeface="Consolas" panose="020B0609020204030204" pitchFamily="49" charset="0"/>
              </a:rPr>
              <a:t>runtime_error</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public:</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b="1" dirty="0">
                <a:solidFill>
                  <a:srgbClr val="C00000"/>
                </a:solidFill>
                <a:latin typeface="Consolas" panose="020B0609020204030204" pitchFamily="49" charset="0"/>
              </a:rPr>
              <a:t>explicit</a:t>
            </a:r>
            <a:r>
              <a:rPr lang="en-US" altLang="zh-CN" sz="1600" dirty="0">
                <a:latin typeface="Consolas" panose="020B0609020204030204" pitchFamily="49" charset="0"/>
              </a:rPr>
              <a:t> </a:t>
            </a:r>
            <a:r>
              <a:rPr lang="en-US" altLang="zh-CN" sz="1600" dirty="0" err="1">
                <a:latin typeface="Consolas" panose="020B0609020204030204" pitchFamily="49" charset="0"/>
              </a:rPr>
              <a:t>Divided_By_Zero</a:t>
            </a:r>
            <a:r>
              <a:rPr lang="en-US" altLang="zh-CN" sz="1600" dirty="0">
                <a:latin typeface="Consolas" panose="020B0609020204030204" pitchFamily="49" charset="0"/>
              </a:rPr>
              <a:t>(const string&amp; s = "Divide By Zero"):</a:t>
            </a:r>
            <a:r>
              <a:rPr lang="en-US" altLang="zh-CN" sz="1600" dirty="0" err="1">
                <a:latin typeface="Consolas" panose="020B0609020204030204" pitchFamily="49" charset="0"/>
              </a:rPr>
              <a:t>runtime_error</a:t>
            </a:r>
            <a:r>
              <a:rPr lang="en-US" altLang="zh-CN" sz="1600" dirty="0">
                <a:latin typeface="Consolas" panose="020B0609020204030204" pitchFamily="49" charset="0"/>
              </a:rPr>
              <a:t>(s){};</a:t>
            </a:r>
            <a:endParaRPr lang="en-US" altLang="zh-CN" sz="1600" dirty="0">
              <a:latin typeface="Consolas" panose="020B0609020204030204" pitchFamily="49" charset="0"/>
            </a:endParaRPr>
          </a:p>
          <a:p>
            <a:r>
              <a:rPr lang="en-US" altLang="zh-CN" sz="1600" dirty="0">
                <a:latin typeface="Consolas" panose="020B0609020204030204" pitchFamily="49" charset="0"/>
              </a:rPr>
              <a:t>  explicit </a:t>
            </a:r>
            <a:r>
              <a:rPr lang="en-US" altLang="zh-CN" sz="1600" dirty="0" err="1">
                <a:latin typeface="Consolas" panose="020B0609020204030204" pitchFamily="49" charset="0"/>
              </a:rPr>
              <a:t>Divided_By_Zero</a:t>
            </a:r>
            <a:r>
              <a:rPr lang="en-US" altLang="zh-CN" sz="1600" dirty="0">
                <a:latin typeface="Consolas" panose="020B0609020204030204" pitchFamily="49" charset="0"/>
              </a:rPr>
              <a:t>(const char* s):</a:t>
            </a:r>
            <a:r>
              <a:rPr lang="en-US" altLang="zh-CN" sz="1600" dirty="0" err="1">
                <a:latin typeface="Consolas" panose="020B0609020204030204" pitchFamily="49" charset="0"/>
              </a:rPr>
              <a:t>runtime_error</a:t>
            </a:r>
            <a:r>
              <a:rPr lang="en-US" altLang="zh-CN" sz="1600" dirty="0">
                <a:latin typeface="Consolas" panose="020B0609020204030204" pitchFamily="49" charset="0"/>
              </a:rPr>
              <a:t>(string(s)){};</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latin typeface="Consolas" panose="020B0609020204030204" pitchFamily="49" charset="0"/>
              </a:rPr>
              <a:t>int main() {</a:t>
            </a:r>
            <a:endParaRPr lang="en-US" altLang="zh-CN" sz="1600" dirty="0">
              <a:latin typeface="Consolas" panose="020B0609020204030204" pitchFamily="49" charset="0"/>
            </a:endParaRPr>
          </a:p>
          <a:p>
            <a:r>
              <a:rPr lang="en-US" altLang="zh-CN" sz="1600" dirty="0">
                <a:latin typeface="Consolas" panose="020B0609020204030204" pitchFamily="49" charset="0"/>
              </a:rPr>
              <a:t>  double a = 10, b = 0, res;</a:t>
            </a:r>
            <a:endParaRPr lang="en-US" altLang="zh-CN" sz="1600" dirty="0">
              <a:latin typeface="Consolas" panose="020B0609020204030204" pitchFamily="49" charset="0"/>
            </a:endParaRPr>
          </a:p>
          <a:p>
            <a:r>
              <a:rPr lang="en-US" altLang="zh-CN" sz="1600" dirty="0">
                <a:latin typeface="Consolas" panose="020B0609020204030204" pitchFamily="49" charset="0"/>
              </a:rPr>
              <a:t>  char Operator = '/';</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if (b == 0) </a:t>
            </a:r>
            <a:r>
              <a:rPr lang="en-US" altLang="zh-CN" sz="1600" b="1" dirty="0">
                <a:latin typeface="Consolas" panose="020B0609020204030204" pitchFamily="49" charset="0"/>
              </a:rPr>
              <a:t>throw </a:t>
            </a:r>
            <a:r>
              <a:rPr lang="en-US" altLang="zh-CN" sz="1600" b="1" dirty="0" err="1">
                <a:latin typeface="Consolas" panose="020B0609020204030204" pitchFamily="49" charset="0"/>
              </a:rPr>
              <a:t>Divided_By_Zero</a:t>
            </a:r>
            <a:r>
              <a:rPr lang="en-US" altLang="zh-CN" sz="1600" b="1" dirty="0">
                <a:latin typeface="Consolas" panose="020B0609020204030204" pitchFamily="49" charset="0"/>
              </a:rPr>
              <a:t>();//</a:t>
            </a:r>
            <a:r>
              <a:rPr lang="zh-CN" altLang="en-US" sz="1600" b="1" dirty="0">
                <a:latin typeface="Consolas" panose="020B0609020204030204" pitchFamily="49" charset="0"/>
              </a:rPr>
              <a:t>抛出类对象</a:t>
            </a:r>
            <a:endParaRPr lang="en-US" altLang="zh-CN" sz="1600" b="1" dirty="0">
              <a:latin typeface="Consolas" panose="020B0609020204030204" pitchFamily="49" charset="0"/>
            </a:endParaRPr>
          </a:p>
          <a:p>
            <a:r>
              <a:rPr lang="en-US" altLang="zh-CN" sz="1600" dirty="0">
                <a:latin typeface="Consolas" panose="020B0609020204030204" pitchFamily="49" charset="0"/>
              </a:rPr>
              <a:t>    res = a / b;</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 &lt;&lt; " / " &lt;&lt; b &lt;&lt; " = " &lt;&lt; res;</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a:t>
            </a:r>
            <a:r>
              <a:rPr lang="en-US" altLang="zh-CN" sz="1600" b="1" dirty="0">
                <a:latin typeface="Consolas" panose="020B0609020204030204" pitchFamily="49" charset="0"/>
              </a:rPr>
              <a:t>const</a:t>
            </a:r>
            <a:r>
              <a:rPr lang="en-US" altLang="zh-CN" sz="1600" dirty="0">
                <a:latin typeface="Consolas" panose="020B0609020204030204" pitchFamily="49" charset="0"/>
              </a:rPr>
              <a:t> exception</a:t>
            </a:r>
            <a:r>
              <a:rPr lang="en-US" altLang="zh-CN" b="1" dirty="0">
                <a:solidFill>
                  <a:srgbClr val="C00000"/>
                </a:solidFill>
                <a:latin typeface="Consolas" panose="020B0609020204030204" pitchFamily="49" charset="0"/>
              </a:rPr>
              <a:t>&amp;</a:t>
            </a:r>
            <a:r>
              <a:rPr lang="en-US" altLang="zh-CN" sz="1600" dirty="0">
                <a:latin typeface="Consolas" panose="020B0609020204030204" pitchFamily="49" charset="0"/>
              </a:rPr>
              <a:t> e)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e.what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550727" y="1882773"/>
            <a:ext cx="3316934"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exception-divided-by-zero.cpp</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20000"/>
              </a:lnSpc>
              <a:buNone/>
            </a:pPr>
            <a:r>
              <a:rPr lang="zh-CN" altLang="en-US" b="1" dirty="0"/>
              <a:t>思考题</a:t>
            </a:r>
            <a:endParaRPr lang="zh-CN" altLang="en-US" b="1" dirty="0"/>
          </a:p>
          <a:p>
            <a:pPr>
              <a:lnSpc>
                <a:spcPct val="120000"/>
              </a:lnSpc>
            </a:pPr>
            <a:r>
              <a:rPr lang="zh-CN" altLang="en-US" dirty="0"/>
              <a:t>用户希望给出异常发生的时刻。例如：</a:t>
            </a:r>
            <a:endParaRPr lang="zh-CN" altLang="en-US" dirty="0"/>
          </a:p>
          <a:p>
            <a:pPr>
              <a:lnSpc>
                <a:spcPct val="120000"/>
              </a:lnSpc>
            </a:pPr>
            <a:r>
              <a:rPr lang="en-US" altLang="zh-CN" dirty="0" err="1"/>
              <a:t>Divided_By_Zero</a:t>
            </a:r>
            <a:r>
              <a:rPr lang="en-US" altLang="zh-CN" dirty="0"/>
              <a:t>::what() </a:t>
            </a:r>
            <a:r>
              <a:rPr lang="zh-CN" altLang="en-US" dirty="0"/>
              <a:t>应返回 </a:t>
            </a:r>
            <a:endParaRPr lang="zh-CN" altLang="en-US" dirty="0"/>
          </a:p>
          <a:p>
            <a:pPr>
              <a:lnSpc>
                <a:spcPct val="120000"/>
              </a:lnSpc>
            </a:pPr>
            <a:r>
              <a:rPr lang="zh-CN" altLang="en-US" dirty="0"/>
              <a:t>“</a:t>
            </a:r>
            <a:r>
              <a:rPr lang="en-US" altLang="zh-CN" dirty="0"/>
              <a:t>2021/06/01-09:28:02 Divide By Zero”</a:t>
            </a:r>
            <a:endParaRPr lang="en-US" altLang="zh-CN" dirty="0"/>
          </a:p>
          <a:p>
            <a:pPr>
              <a:lnSpc>
                <a:spcPct val="120000"/>
              </a:lnSpc>
            </a:pPr>
            <a:r>
              <a:rPr lang="zh-CN" altLang="en-US" dirty="0"/>
              <a:t>请问应如何修改程序满足需求？</a:t>
            </a:r>
            <a:endParaRPr lang="zh-CN" altLang="en-US" dirty="0"/>
          </a:p>
          <a:p>
            <a:pPr marL="0" indent="0">
              <a:lnSpc>
                <a:spcPct val="120000"/>
              </a:lnSpc>
              <a:buNone/>
            </a:pPr>
            <a:endParaRPr lang="en-US" altLang="zh-CN"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413992"/>
            <a:ext cx="10515600" cy="4351338"/>
          </a:xfrm>
        </p:spPr>
        <p:txBody>
          <a:bodyPr>
            <a:normAutofit/>
          </a:bodyPr>
          <a:lstStyle/>
          <a:p>
            <a:pPr marL="0" indent="0">
              <a:lnSpc>
                <a:spcPct val="150000"/>
              </a:lnSpc>
              <a:buNone/>
            </a:pPr>
            <a:r>
              <a:rPr lang="zh-CN" altLang="en-US" b="1" dirty="0"/>
              <a:t>对象构造异常及案例</a:t>
            </a:r>
            <a:endParaRPr lang="en-US" altLang="zh-CN" b="1" dirty="0"/>
          </a:p>
          <a:p>
            <a:pPr marL="0" indent="0">
              <a:lnSpc>
                <a:spcPct val="120000"/>
              </a:lnSpc>
              <a:buNone/>
            </a:pPr>
            <a:endParaRPr lang="en-US" altLang="zh-CN" sz="1800" dirty="0"/>
          </a:p>
        </p:txBody>
      </p:sp>
      <p:sp>
        <p:nvSpPr>
          <p:cNvPr id="7" name="文本框 6"/>
          <p:cNvSpPr txBox="1"/>
          <p:nvPr/>
        </p:nvSpPr>
        <p:spPr>
          <a:xfrm>
            <a:off x="838200" y="2071512"/>
            <a:ext cx="10515600" cy="45243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class Dummy {</a:t>
            </a:r>
            <a:endParaRPr lang="en-US" altLang="zh-CN" sz="1600" dirty="0">
              <a:latin typeface="Consolas" panose="020B0609020204030204" pitchFamily="49" charset="0"/>
            </a:endParaRPr>
          </a:p>
          <a:p>
            <a:r>
              <a:rPr lang="en-US" altLang="zh-CN" sz="1600" dirty="0">
                <a:latin typeface="Consolas" panose="020B0609020204030204" pitchFamily="49" charset="0"/>
              </a:rPr>
              <a:t>public:</a:t>
            </a:r>
            <a:endParaRPr lang="en-US" altLang="zh-CN" sz="1600" dirty="0">
              <a:latin typeface="Consolas" panose="020B0609020204030204" pitchFamily="49" charset="0"/>
            </a:endParaRPr>
          </a:p>
          <a:p>
            <a:r>
              <a:rPr lang="en-US" altLang="zh-CN" sz="1600" dirty="0">
                <a:latin typeface="Consolas" panose="020B0609020204030204" pitchFamily="49" charset="0"/>
              </a:rPr>
              <a:t>    ~Dummy() {</a:t>
            </a:r>
            <a:endParaRPr lang="en-US" altLang="zh-CN" sz="1600" dirty="0">
              <a:latin typeface="Consolas" panose="020B0609020204030204" pitchFamily="49" charset="0"/>
            </a:endParaRPr>
          </a:p>
          <a:p>
            <a:r>
              <a:rPr lang="en-US" altLang="zh-CN" sz="1600" dirty="0">
                <a:latin typeface="Consolas" panose="020B0609020204030204" pitchFamily="49" charset="0"/>
              </a:rPr>
              <a:t>        std::</a:t>
            </a:r>
            <a:r>
              <a:rPr lang="en-US" altLang="zh-CN" sz="1600" dirty="0" err="1">
                <a:latin typeface="Consolas" panose="020B0609020204030204" pitchFamily="49" charset="0"/>
              </a:rPr>
              <a:t>cout</a:t>
            </a:r>
            <a:r>
              <a:rPr lang="en-US" altLang="zh-CN" sz="1600" dirty="0">
                <a:latin typeface="Consolas" panose="020B0609020204030204" pitchFamily="49" charset="0"/>
              </a:rPr>
              <a:t> &lt;&lt; "Dummy destructed\n";</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latin typeface="Consolas" panose="020B0609020204030204" pitchFamily="49" charset="0"/>
              </a:rPr>
              <a:t>class Triangle {</a:t>
            </a:r>
            <a:endParaRPr lang="en-US" altLang="zh-CN" sz="1600" dirty="0">
              <a:latin typeface="Consolas" panose="020B0609020204030204" pitchFamily="49" charset="0"/>
            </a:endParaRPr>
          </a:p>
          <a:p>
            <a:r>
              <a:rPr lang="en-US" altLang="zh-CN" sz="1600" dirty="0">
                <a:latin typeface="Consolas" panose="020B0609020204030204" pitchFamily="49" charset="0"/>
              </a:rPr>
              <a:t>public:</a:t>
            </a:r>
            <a:endParaRPr lang="en-US" altLang="zh-CN" sz="1600" dirty="0">
              <a:latin typeface="Consolas" panose="020B0609020204030204" pitchFamily="49" charset="0"/>
            </a:endParaRPr>
          </a:p>
          <a:p>
            <a:r>
              <a:rPr lang="en-US" altLang="zh-CN" sz="1600" dirty="0">
                <a:latin typeface="Consolas" panose="020B0609020204030204" pitchFamily="49" charset="0"/>
              </a:rPr>
              <a:t>    Triangle(int a=3,int b=4,int c=5) {</a:t>
            </a:r>
            <a:endParaRPr lang="en-US" altLang="zh-CN" sz="1600" dirty="0">
              <a:latin typeface="Consolas" panose="020B0609020204030204" pitchFamily="49" charset="0"/>
            </a:endParaRPr>
          </a:p>
          <a:p>
            <a:r>
              <a:rPr lang="en-US" altLang="zh-CN" sz="1600" dirty="0">
                <a:latin typeface="Consolas" panose="020B0609020204030204" pitchFamily="49" charset="0"/>
              </a:rPr>
              <a:t>        if (a &lt; 0) { throw a;}</a:t>
            </a:r>
            <a:endParaRPr lang="en-US" altLang="zh-CN" sz="1600" dirty="0">
              <a:latin typeface="Consolas" panose="020B0609020204030204" pitchFamily="49" charset="0"/>
            </a:endParaRPr>
          </a:p>
          <a:p>
            <a:r>
              <a:rPr lang="en-US" altLang="zh-CN" sz="1600" dirty="0">
                <a:latin typeface="Consolas" panose="020B0609020204030204" pitchFamily="49" charset="0"/>
              </a:rPr>
              <a:t>    } </a:t>
            </a:r>
            <a:endParaRPr lang="en-US" altLang="zh-CN" sz="1600" dirty="0">
              <a:latin typeface="Consolas" panose="020B0609020204030204" pitchFamily="49" charset="0"/>
            </a:endParaRPr>
          </a:p>
          <a:p>
            <a:r>
              <a:rPr lang="en-US" altLang="zh-CN" sz="1600" dirty="0">
                <a:latin typeface="Consolas" panose="020B0609020204030204" pitchFamily="49" charset="0"/>
              </a:rPr>
              <a:t>    ~Triangle() {</a:t>
            </a:r>
            <a:endParaRPr lang="en-US" altLang="zh-CN" sz="1600" dirty="0">
              <a:latin typeface="Consolas" panose="020B0609020204030204" pitchFamily="49" charset="0"/>
            </a:endParaRPr>
          </a:p>
          <a:p>
            <a:r>
              <a:rPr lang="en-US" altLang="zh-CN" sz="1600" dirty="0">
                <a:latin typeface="Consolas" panose="020B0609020204030204" pitchFamily="49" charset="0"/>
              </a:rPr>
              <a:t>        std::</a:t>
            </a:r>
            <a:r>
              <a:rPr lang="en-US" altLang="zh-CN" sz="1600" dirty="0" err="1">
                <a:latin typeface="Consolas" panose="020B0609020204030204" pitchFamily="49" charset="0"/>
              </a:rPr>
              <a:t>cout</a:t>
            </a:r>
            <a:r>
              <a:rPr lang="en-US" altLang="zh-CN" sz="1600" dirty="0">
                <a:latin typeface="Consolas" panose="020B0609020204030204" pitchFamily="49" charset="0"/>
              </a:rPr>
              <a:t> &lt;&lt; "Triangle destructed\n";</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private:</a:t>
            </a:r>
            <a:endParaRPr lang="en-US" altLang="zh-CN" sz="1600" dirty="0">
              <a:latin typeface="Consolas" panose="020B0609020204030204" pitchFamily="49" charset="0"/>
            </a:endParaRPr>
          </a:p>
          <a:p>
            <a:r>
              <a:rPr lang="en-US" altLang="zh-CN" sz="1600" dirty="0">
                <a:latin typeface="Consolas" panose="020B0609020204030204" pitchFamily="49" charset="0"/>
              </a:rPr>
              <a:t>    int </a:t>
            </a:r>
            <a:r>
              <a:rPr lang="en-US" altLang="zh-CN" sz="1600" dirty="0" err="1">
                <a:latin typeface="Consolas" panose="020B0609020204030204" pitchFamily="49" charset="0"/>
              </a:rPr>
              <a:t>a,b,c</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550727" y="1882773"/>
            <a:ext cx="280878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exception-constructor.cpp</a:t>
            </a:r>
            <a:endParaRPr lang="zh-CN" altLang="en-US" dirty="0"/>
          </a:p>
        </p:txBody>
      </p:sp>
      <p:sp>
        <p:nvSpPr>
          <p:cNvPr id="9" name="AutoShape 10"/>
          <p:cNvSpPr>
            <a:spLocks noChangeArrowheads="1"/>
          </p:cNvSpPr>
          <p:nvPr/>
        </p:nvSpPr>
        <p:spPr bwMode="auto">
          <a:xfrm>
            <a:off x="7550727" y="2918148"/>
            <a:ext cx="3384550" cy="671513"/>
          </a:xfrm>
          <a:prstGeom prst="wedgeRoundRectCallout">
            <a:avLst>
              <a:gd name="adj1" fmla="val -101813"/>
              <a:gd name="adj2" fmla="val -42049"/>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r>
              <a:rPr lang="zh-CN" altLang="en-US" sz="1800" dirty="0"/>
              <a:t>正常构造的</a:t>
            </a:r>
            <a:r>
              <a:rPr lang="zh-CN" altLang="en-US" sz="1800" dirty="0">
                <a:solidFill>
                  <a:srgbClr val="C00000"/>
                </a:solidFill>
              </a:rPr>
              <a:t>自动对象</a:t>
            </a:r>
            <a:r>
              <a:rPr lang="zh-CN" altLang="en-US" sz="1800" dirty="0"/>
              <a:t>，会在退出作用域时</a:t>
            </a:r>
            <a:r>
              <a:rPr lang="zh-CN" altLang="en-US" sz="1800" dirty="0">
                <a:solidFill>
                  <a:srgbClr val="C00000"/>
                </a:solidFill>
              </a:rPr>
              <a:t>自动析构</a:t>
            </a:r>
            <a:endParaRPr lang="zh-CN" altLang="en-US" sz="1800" dirty="0">
              <a:solidFill>
                <a:srgbClr val="C00000"/>
              </a:solidFill>
            </a:endParaRPr>
          </a:p>
        </p:txBody>
      </p:sp>
      <p:sp>
        <p:nvSpPr>
          <p:cNvPr id="10" name="AutoShape 10"/>
          <p:cNvSpPr>
            <a:spLocks noChangeArrowheads="1"/>
          </p:cNvSpPr>
          <p:nvPr/>
        </p:nvSpPr>
        <p:spPr bwMode="auto">
          <a:xfrm>
            <a:off x="7550727" y="4340945"/>
            <a:ext cx="3384550" cy="673100"/>
          </a:xfrm>
          <a:prstGeom prst="wedgeRoundRectCallout">
            <a:avLst>
              <a:gd name="adj1" fmla="val -118557"/>
              <a:gd name="adj2" fmla="val 4522"/>
              <a:gd name="adj3" fmla="val 16667"/>
            </a:avLst>
          </a:prstGeom>
        </p:spPr>
        <p:style>
          <a:lnRef idx="2">
            <a:schemeClr val="accent4"/>
          </a:lnRef>
          <a:fillRef idx="1">
            <a:schemeClr val="lt1"/>
          </a:fillRef>
          <a:effectRef idx="0">
            <a:schemeClr val="accent4"/>
          </a:effectRef>
          <a:fontRef idx="minor">
            <a:schemeClr val="dk1"/>
          </a:fontRef>
        </p:style>
        <p:txBody>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SzTx/>
              <a:buFontTx/>
              <a:buNone/>
            </a:pPr>
            <a:r>
              <a:rPr lang="zh-CN" altLang="en-US" sz="1800" dirty="0">
                <a:solidFill>
                  <a:srgbClr val="C00000"/>
                </a:solidFill>
              </a:rPr>
              <a:t>构造函数异常</a:t>
            </a:r>
            <a:r>
              <a:rPr lang="zh-CN" altLang="en-US" sz="1800" dirty="0"/>
              <a:t>的对象，</a:t>
            </a:r>
            <a:r>
              <a:rPr lang="zh-CN" altLang="en-US" sz="1800" dirty="0">
                <a:solidFill>
                  <a:srgbClr val="C00000"/>
                </a:solidFill>
              </a:rPr>
              <a:t>不会分配空间，也不会析构</a:t>
            </a:r>
            <a:r>
              <a:rPr lang="zh-CN" altLang="en-US" sz="1800" dirty="0"/>
              <a:t>。</a:t>
            </a:r>
            <a:endParaRPr lang="zh-CN" alt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413992"/>
            <a:ext cx="10515600" cy="4351338"/>
          </a:xfrm>
        </p:spPr>
        <p:txBody>
          <a:bodyPr>
            <a:normAutofit/>
          </a:bodyPr>
          <a:lstStyle/>
          <a:p>
            <a:pPr marL="0" indent="0">
              <a:lnSpc>
                <a:spcPct val="150000"/>
              </a:lnSpc>
              <a:buNone/>
            </a:pPr>
            <a:r>
              <a:rPr lang="zh-CN" altLang="en-US" b="1" dirty="0"/>
              <a:t>对象构造异常及案例（续）</a:t>
            </a:r>
            <a:endParaRPr lang="en-US" altLang="zh-CN" b="1" dirty="0"/>
          </a:p>
          <a:p>
            <a:pPr marL="0" indent="0">
              <a:lnSpc>
                <a:spcPct val="120000"/>
              </a:lnSpc>
              <a:buNone/>
            </a:pPr>
            <a:endParaRPr lang="en-US" altLang="zh-CN" sz="1800" dirty="0"/>
          </a:p>
        </p:txBody>
      </p:sp>
      <p:sp>
        <p:nvSpPr>
          <p:cNvPr id="7" name="文本框 6"/>
          <p:cNvSpPr txBox="1"/>
          <p:nvPr/>
        </p:nvSpPr>
        <p:spPr>
          <a:xfrm>
            <a:off x="838200" y="2071512"/>
            <a:ext cx="10515600" cy="279971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int main() {</a:t>
            </a:r>
            <a:endParaRPr lang="en-US" altLang="zh-CN" sz="1600" dirty="0">
              <a:latin typeface="Consolas" panose="020B0609020204030204" pitchFamily="49" charset="0"/>
            </a:endParaRPr>
          </a:p>
          <a:p>
            <a:r>
              <a:rPr lang="en-US" altLang="zh-CN" sz="1600" dirty="0">
                <a:latin typeface="Consolas" panose="020B0609020204030204" pitchFamily="49" charset="0"/>
              </a:rPr>
              <a:t>    try {</a:t>
            </a:r>
            <a:endParaRPr lang="en-US" altLang="zh-CN" sz="1600" dirty="0">
              <a:latin typeface="Consolas" panose="020B0609020204030204" pitchFamily="49" charset="0"/>
            </a:endParaRPr>
          </a:p>
          <a:p>
            <a:r>
              <a:rPr lang="en-US" altLang="zh-CN" sz="1600" dirty="0">
                <a:latin typeface="Consolas" panose="020B0609020204030204" pitchFamily="49" charset="0"/>
              </a:rPr>
              <a:t>        Dummy </a:t>
            </a:r>
            <a:r>
              <a:rPr lang="en-US" altLang="zh-CN" sz="1600" dirty="0" err="1">
                <a:latin typeface="Consolas" panose="020B0609020204030204" pitchFamily="49" charset="0"/>
              </a:rPr>
              <a:t>dum</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//if new or </a:t>
            </a:r>
            <a:r>
              <a:rPr lang="en-US" altLang="zh-CN" sz="1600" dirty="0" err="1">
                <a:latin typeface="Consolas" panose="020B0609020204030204" pitchFamily="49" charset="0"/>
              </a:rPr>
              <a:t>alloc</a:t>
            </a:r>
            <a:r>
              <a:rPr lang="en-US" altLang="zh-CN" sz="1600" dirty="0">
                <a:latin typeface="Consolas" panose="020B0609020204030204" pitchFamily="49" charset="0"/>
              </a:rPr>
              <a:t> something? </a:t>
            </a:r>
            <a:endParaRPr lang="en-US" altLang="zh-CN" sz="1600" dirty="0">
              <a:latin typeface="Consolas" panose="020B0609020204030204" pitchFamily="49" charset="0"/>
            </a:endParaRPr>
          </a:p>
          <a:p>
            <a:r>
              <a:rPr lang="en-US" altLang="zh-CN" sz="1600" dirty="0">
                <a:latin typeface="Consolas" panose="020B0609020204030204" pitchFamily="49" charset="0"/>
              </a:rPr>
              <a:t>        Triangle tri(-1);//</a:t>
            </a:r>
            <a:r>
              <a:rPr lang="zh-CN" altLang="en-US" sz="1600" dirty="0">
                <a:latin typeface="Consolas" panose="020B0609020204030204" pitchFamily="49" charset="0"/>
              </a:rPr>
              <a:t>构造失败没有分配空间，故也没有析构</a:t>
            </a:r>
            <a:endParaRPr lang="en-US" altLang="zh-CN" sz="1600" dirty="0">
              <a:latin typeface="Consolas" panose="020B0609020204030204" pitchFamily="49" charset="0"/>
            </a:endParaRPr>
          </a:p>
          <a:p>
            <a:r>
              <a:rPr lang="en-US" altLang="zh-CN" sz="1600" dirty="0">
                <a:latin typeface="Consolas" panose="020B0609020204030204" pitchFamily="49" charset="0"/>
              </a:rPr>
              <a:t>        std::</a:t>
            </a:r>
            <a:r>
              <a:rPr lang="en-US" altLang="zh-CN" sz="1600" dirty="0" err="1">
                <a:latin typeface="Consolas" panose="020B0609020204030204" pitchFamily="49" charset="0"/>
              </a:rPr>
              <a:t>cout</a:t>
            </a:r>
            <a:r>
              <a:rPr lang="en-US" altLang="zh-CN" sz="1600" dirty="0">
                <a:latin typeface="Consolas" panose="020B0609020204030204" pitchFamily="49" charset="0"/>
              </a:rPr>
              <a:t> &lt;&lt; "Triangle created\n";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catch (...) {</a:t>
            </a:r>
            <a:endParaRPr lang="en-US" altLang="zh-CN" sz="1600" dirty="0">
              <a:latin typeface="Consolas" panose="020B0609020204030204" pitchFamily="49" charset="0"/>
            </a:endParaRPr>
          </a:p>
          <a:p>
            <a:r>
              <a:rPr lang="en-US" altLang="zh-CN" sz="1600" dirty="0">
                <a:latin typeface="Consolas" panose="020B0609020204030204" pitchFamily="49" charset="0"/>
              </a:rPr>
              <a:t>        std::</a:t>
            </a:r>
            <a:r>
              <a:rPr lang="en-US" altLang="zh-CN" sz="1600" dirty="0" err="1">
                <a:latin typeface="Consolas" panose="020B0609020204030204" pitchFamily="49" charset="0"/>
              </a:rPr>
              <a:t>cout</a:t>
            </a:r>
            <a:r>
              <a:rPr lang="en-US" altLang="zh-CN" sz="1600" dirty="0">
                <a:latin typeface="Consolas" panose="020B0609020204030204" pitchFamily="49" charset="0"/>
              </a:rPr>
              <a:t> &lt;&lt; "Exception </a:t>
            </a:r>
            <a:r>
              <a:rPr lang="en-US" altLang="zh-CN" sz="1600" dirty="0" err="1">
                <a:latin typeface="Consolas" panose="020B0609020204030204" pitchFamily="49" charset="0"/>
              </a:rPr>
              <a:t>catched</a:t>
            </a:r>
            <a:r>
              <a:rPr lang="en-US" altLang="zh-CN" sz="1600" dirty="0">
                <a:latin typeface="Consolas" panose="020B0609020204030204" pitchFamily="49" charset="0"/>
              </a:rPr>
              <a:t>\n";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7"/>
          <p:cNvSpPr txBox="1"/>
          <p:nvPr/>
        </p:nvSpPr>
        <p:spPr>
          <a:xfrm>
            <a:off x="7550727" y="1882773"/>
            <a:ext cx="2808782"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a:t>exception-constructor.cpp</a:t>
            </a:r>
            <a:endParaRPr lang="zh-CN" altLang="en-US" dirty="0"/>
          </a:p>
        </p:txBody>
      </p:sp>
      <p:sp>
        <p:nvSpPr>
          <p:cNvPr id="11" name="文本框 10"/>
          <p:cNvSpPr txBox="1"/>
          <p:nvPr/>
        </p:nvSpPr>
        <p:spPr>
          <a:xfrm>
            <a:off x="2825752" y="5303487"/>
            <a:ext cx="5040312" cy="923925"/>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altLang="zh-CN" sz="1800" dirty="0"/>
              <a:t>&gt; ./a</a:t>
            </a:r>
            <a:endParaRPr lang="en-US" altLang="zh-CN" sz="1800" dirty="0"/>
          </a:p>
          <a:p>
            <a:pPr>
              <a:defRPr/>
            </a:pPr>
            <a:r>
              <a:rPr lang="en-US" altLang="zh-CN" sz="1800" dirty="0"/>
              <a:t>Dummy destructed</a:t>
            </a:r>
            <a:endParaRPr lang="en-US" altLang="zh-CN" sz="1800" dirty="0"/>
          </a:p>
          <a:p>
            <a:pPr>
              <a:defRPr/>
            </a:pPr>
            <a:r>
              <a:rPr lang="en-US" altLang="zh-CN" sz="1800" dirty="0"/>
              <a:t>Exception </a:t>
            </a:r>
            <a:r>
              <a:rPr lang="en-US" altLang="zh-CN" sz="1800" dirty="0" err="1"/>
              <a:t>catched</a:t>
            </a:r>
            <a:endParaRPr lang="zh-CN" alt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fontScale="92500" lnSpcReduction="10000"/>
          </a:bodyPr>
          <a:lstStyle/>
          <a:p>
            <a:pPr marL="0" indent="0">
              <a:lnSpc>
                <a:spcPct val="120000"/>
              </a:lnSpc>
              <a:buNone/>
            </a:pPr>
            <a:r>
              <a:rPr lang="en-US" altLang="zh-CN" b="1" dirty="0"/>
              <a:t>RAII</a:t>
            </a:r>
            <a:r>
              <a:rPr lang="zh-CN" altLang="en-US" b="1" dirty="0"/>
              <a:t>（</a:t>
            </a:r>
            <a:r>
              <a:rPr lang="en-US" altLang="zh-CN" b="1" dirty="0"/>
              <a:t>Resource Acquisition Is Initialization</a:t>
            </a:r>
            <a:r>
              <a:rPr lang="zh-CN" altLang="en-US" b="1" dirty="0"/>
              <a:t>）技术</a:t>
            </a:r>
            <a:endParaRPr lang="en-US" altLang="zh-CN" b="1" dirty="0"/>
          </a:p>
          <a:p>
            <a:pPr marL="0" indent="0">
              <a:lnSpc>
                <a:spcPct val="120000"/>
              </a:lnSpc>
              <a:buNone/>
            </a:pPr>
            <a:r>
              <a:rPr lang="zh-CN" altLang="en-US" b="1" dirty="0"/>
              <a:t>    </a:t>
            </a:r>
            <a:r>
              <a:rPr lang="zh-CN" altLang="en-US" sz="2400" dirty="0"/>
              <a:t>中文翻译为资源获取即初始化。即使用自动对象（退出块时</a:t>
            </a:r>
            <a:r>
              <a:rPr lang="zh-CN" altLang="en-US" sz="2400" dirty="0">
                <a:sym typeface="+mn-ea"/>
              </a:rPr>
              <a:t>系统自动析构）</a:t>
            </a:r>
            <a:r>
              <a:rPr lang="zh-CN" altLang="en-US" sz="2400" dirty="0"/>
              <a:t>来管理资源的技术。资源主要是指操作系统中有限的东西如内存、文件等等，利用自动对象的生命周期特征，自动管理资源。如</a:t>
            </a:r>
            <a:r>
              <a:rPr lang="en-US" altLang="zh-CN" sz="2400" b="1" dirty="0"/>
              <a:t>C++</a:t>
            </a:r>
            <a:r>
              <a:rPr lang="zh-CN" altLang="en-US" sz="2400" b="1" dirty="0"/>
              <a:t>文件</a:t>
            </a:r>
            <a:r>
              <a:rPr lang="zh-CN" altLang="en-US" sz="2400" dirty="0"/>
              <a:t>，</a:t>
            </a:r>
            <a:r>
              <a:rPr lang="zh-CN" altLang="en-US" sz="2400" b="1" dirty="0"/>
              <a:t>智能指针</a:t>
            </a:r>
            <a:r>
              <a:rPr lang="zh-CN" altLang="en-US" sz="2400" dirty="0"/>
              <a:t>等</a:t>
            </a:r>
            <a:endParaRPr lang="en-US" altLang="zh-CN" sz="2400" dirty="0"/>
          </a:p>
          <a:p>
            <a:pPr marL="0" indent="0">
              <a:lnSpc>
                <a:spcPct val="120000"/>
              </a:lnSpc>
              <a:buNone/>
            </a:pPr>
            <a:endParaRPr lang="en-US" altLang="zh-CN" sz="2400" dirty="0"/>
          </a:p>
          <a:p>
            <a:pPr marL="0" indent="0">
              <a:lnSpc>
                <a:spcPct val="120000"/>
              </a:lnSpc>
              <a:buNone/>
            </a:pPr>
            <a:r>
              <a:rPr lang="zh-CN" altLang="en-US" sz="2400" b="1" dirty="0"/>
              <a:t>整个</a:t>
            </a:r>
            <a:r>
              <a:rPr lang="en-US" altLang="zh-CN" sz="2400" b="1" dirty="0"/>
              <a:t>RAII</a:t>
            </a:r>
            <a:r>
              <a:rPr lang="zh-CN" altLang="en-US" sz="2400" b="1" dirty="0"/>
              <a:t>技术总结四个部分</a:t>
            </a:r>
            <a:r>
              <a:rPr lang="zh-CN" altLang="en-US" sz="2400" dirty="0"/>
              <a:t>：</a:t>
            </a:r>
            <a:endParaRPr lang="en-US" altLang="zh-CN" sz="2400" dirty="0"/>
          </a:p>
          <a:p>
            <a:pPr marL="914400" lvl="1" indent="-457200">
              <a:lnSpc>
                <a:spcPct val="120000"/>
              </a:lnSpc>
              <a:buFont typeface="+mj-lt"/>
              <a:buAutoNum type="alphaLcParenR"/>
            </a:pPr>
            <a:r>
              <a:rPr lang="zh-CN" altLang="en-US" sz="2000" dirty="0"/>
              <a:t>设计一个类封装资源</a:t>
            </a:r>
            <a:endParaRPr lang="en-US" altLang="zh-CN" sz="2000" dirty="0"/>
          </a:p>
          <a:p>
            <a:pPr marL="914400" lvl="1" indent="-457200">
              <a:lnSpc>
                <a:spcPct val="120000"/>
              </a:lnSpc>
              <a:buFont typeface="+mj-lt"/>
              <a:buAutoNum type="alphaLcParenR"/>
            </a:pPr>
            <a:r>
              <a:rPr lang="zh-CN" altLang="en-US" sz="2000" dirty="0"/>
              <a:t>在构造函数中初始化，申请资源</a:t>
            </a:r>
            <a:endParaRPr lang="zh-CN" altLang="en-US" sz="2000" dirty="0"/>
          </a:p>
          <a:p>
            <a:pPr marL="914400" lvl="1" indent="-457200">
              <a:lnSpc>
                <a:spcPct val="120000"/>
              </a:lnSpc>
              <a:buFont typeface="+mj-lt"/>
              <a:buAutoNum type="alphaLcParenR"/>
            </a:pPr>
            <a:r>
              <a:rPr lang="zh-CN" altLang="en-US" sz="2000" dirty="0"/>
              <a:t>在析构函数中执行销毁操作</a:t>
            </a:r>
            <a:endParaRPr lang="zh-CN" altLang="en-US" sz="2000" dirty="0"/>
          </a:p>
          <a:p>
            <a:pPr marL="914400" lvl="1" indent="-457200">
              <a:lnSpc>
                <a:spcPct val="120000"/>
              </a:lnSpc>
              <a:buFont typeface="+mj-lt"/>
              <a:buAutoNum type="alphaLcParenR"/>
            </a:pPr>
            <a:r>
              <a:rPr lang="zh-CN" altLang="en-US" sz="2000" dirty="0"/>
              <a:t>使用时声明一个该类的局部对象</a:t>
            </a:r>
            <a:endParaRPr lang="en-US" altLang="zh-CN"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20000"/>
              </a:lnSpc>
              <a:buNone/>
            </a:pPr>
            <a:r>
              <a:rPr lang="en-US" altLang="zh-CN" b="1" dirty="0"/>
              <a:t>RAII</a:t>
            </a:r>
            <a:r>
              <a:rPr lang="zh-CN" altLang="en-US" b="1" dirty="0"/>
              <a:t>技术与传统方法对比</a:t>
            </a:r>
            <a:endParaRPr lang="en-US" altLang="zh-CN" b="1" dirty="0"/>
          </a:p>
          <a:p>
            <a:pPr marL="0" indent="0">
              <a:lnSpc>
                <a:spcPct val="120000"/>
              </a:lnSpc>
              <a:buNone/>
            </a:pPr>
            <a:endParaRPr lang="en-US" altLang="zh-CN" sz="1800" dirty="0"/>
          </a:p>
        </p:txBody>
      </p:sp>
      <p:sp>
        <p:nvSpPr>
          <p:cNvPr id="7" name="文本框 6"/>
          <p:cNvSpPr txBox="1"/>
          <p:nvPr/>
        </p:nvSpPr>
        <p:spPr>
          <a:xfrm>
            <a:off x="838200" y="2677855"/>
            <a:ext cx="10515600" cy="1323439"/>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void </a:t>
            </a:r>
            <a:r>
              <a:rPr lang="en-US" altLang="zh-CN" sz="1600" dirty="0" err="1">
                <a:latin typeface="Consolas" panose="020B0609020204030204" pitchFamily="49" charset="0"/>
              </a:rPr>
              <a:t>fct</a:t>
            </a:r>
            <a:r>
              <a:rPr lang="en-US" altLang="zh-CN" sz="1600" dirty="0">
                <a:latin typeface="Consolas" panose="020B0609020204030204" pitchFamily="49" charset="0"/>
              </a:rPr>
              <a:t>(string s)</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File_handle</a:t>
            </a:r>
            <a:r>
              <a:rPr lang="en-US" altLang="zh-CN" sz="1600" dirty="0">
                <a:latin typeface="Consolas" panose="020B0609020204030204" pitchFamily="49" charset="0"/>
              </a:rPr>
              <a:t> f(</a:t>
            </a:r>
            <a:r>
              <a:rPr lang="en-US" altLang="zh-CN" sz="1600" dirty="0" err="1">
                <a:latin typeface="Consolas" panose="020B0609020204030204" pitchFamily="49" charset="0"/>
              </a:rPr>
              <a:t>s,"r</a:t>
            </a:r>
            <a:r>
              <a:rPr lang="en-US" altLang="zh-CN" sz="1600" dirty="0">
                <a:latin typeface="Consolas" panose="020B0609020204030204" pitchFamily="49" charset="0"/>
              </a:rPr>
              <a:t>");   // </a:t>
            </a:r>
            <a:r>
              <a:rPr lang="en-US" altLang="zh-CN" sz="1600" dirty="0" err="1">
                <a:latin typeface="Consolas" panose="020B0609020204030204" pitchFamily="49" charset="0"/>
              </a:rPr>
              <a:t>File_handle's</a:t>
            </a:r>
            <a:r>
              <a:rPr lang="en-US" altLang="zh-CN" sz="1600" dirty="0">
                <a:latin typeface="Consolas" panose="020B0609020204030204" pitchFamily="49" charset="0"/>
              </a:rPr>
              <a:t> constructor opens the file called "s"</a:t>
            </a:r>
            <a:endParaRPr lang="en-US" altLang="zh-CN" sz="1600" dirty="0">
              <a:latin typeface="Consolas" panose="020B0609020204030204" pitchFamily="49" charset="0"/>
            </a:endParaRPr>
          </a:p>
          <a:p>
            <a:r>
              <a:rPr lang="en-US" altLang="zh-CN" sz="1600" dirty="0">
                <a:latin typeface="Consolas" panose="020B0609020204030204" pitchFamily="49" charset="0"/>
              </a:rPr>
              <a:t>    // use f</a:t>
            </a:r>
            <a:endParaRPr lang="en-US" altLang="zh-CN" sz="1600" dirty="0">
              <a:latin typeface="Consolas" panose="020B0609020204030204" pitchFamily="49" charset="0"/>
            </a:endParaRPr>
          </a:p>
          <a:p>
            <a:r>
              <a:rPr lang="en-US" altLang="zh-CN" sz="1600" dirty="0">
                <a:latin typeface="Consolas" panose="020B0609020204030204" pitchFamily="49" charset="0"/>
              </a:rPr>
              <a:t>} // here </a:t>
            </a:r>
            <a:r>
              <a:rPr lang="en-US" altLang="zh-CN" sz="1600" dirty="0" err="1">
                <a:latin typeface="Consolas" panose="020B0609020204030204" pitchFamily="49" charset="0"/>
              </a:rPr>
              <a:t>File_handle's</a:t>
            </a:r>
            <a:r>
              <a:rPr lang="en-US" altLang="zh-CN" sz="1600" dirty="0">
                <a:latin typeface="Consolas" panose="020B0609020204030204" pitchFamily="49" charset="0"/>
              </a:rPr>
              <a:t> destructor closes the file </a:t>
            </a:r>
            <a:endParaRPr lang="en-US" altLang="zh-CN" sz="1600" dirty="0">
              <a:latin typeface="Consolas" panose="020B0609020204030204" pitchFamily="49" charset="0"/>
            </a:endParaRPr>
          </a:p>
        </p:txBody>
      </p:sp>
      <p:sp>
        <p:nvSpPr>
          <p:cNvPr id="8" name="文本框 7"/>
          <p:cNvSpPr txBox="1"/>
          <p:nvPr/>
        </p:nvSpPr>
        <p:spPr>
          <a:xfrm>
            <a:off x="838200" y="4395802"/>
            <a:ext cx="10515600" cy="1569660"/>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void </a:t>
            </a:r>
            <a:r>
              <a:rPr lang="en-US" altLang="zh-CN" sz="1600" dirty="0" err="1">
                <a:latin typeface="Consolas" panose="020B0609020204030204" pitchFamily="49" charset="0"/>
              </a:rPr>
              <a:t>old_fct</a:t>
            </a:r>
            <a:r>
              <a:rPr lang="en-US" altLang="zh-CN" sz="1600" dirty="0">
                <a:latin typeface="Consolas" panose="020B0609020204030204" pitchFamily="49" charset="0"/>
              </a:rPr>
              <a:t>(const char* s)</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FILE* f = </a:t>
            </a:r>
            <a:r>
              <a:rPr lang="en-US" altLang="zh-CN" sz="1600" dirty="0" err="1">
                <a:latin typeface="Consolas" panose="020B0609020204030204" pitchFamily="49" charset="0"/>
              </a:rPr>
              <a:t>fopen</a:t>
            </a:r>
            <a:r>
              <a:rPr lang="en-US" altLang="zh-CN" sz="1600" dirty="0">
                <a:latin typeface="Consolas" panose="020B0609020204030204" pitchFamily="49" charset="0"/>
              </a:rPr>
              <a:t>(</a:t>
            </a:r>
            <a:r>
              <a:rPr lang="en-US" altLang="zh-CN" sz="1600" dirty="0" err="1">
                <a:latin typeface="Consolas" panose="020B0609020204030204" pitchFamily="49" charset="0"/>
              </a:rPr>
              <a:t>s,"r</a:t>
            </a:r>
            <a:r>
              <a:rPr lang="en-US" altLang="zh-CN" sz="1600" dirty="0">
                <a:latin typeface="Consolas" panose="020B0609020204030204" pitchFamily="49" charset="0"/>
              </a:rPr>
              <a:t>"); // open the file named "s"</a:t>
            </a:r>
            <a:endParaRPr lang="en-US" altLang="zh-CN" sz="1600" dirty="0">
              <a:latin typeface="Consolas" panose="020B0609020204030204" pitchFamily="49" charset="0"/>
            </a:endParaRPr>
          </a:p>
          <a:p>
            <a:r>
              <a:rPr lang="en-US" altLang="zh-CN" sz="1600" dirty="0">
                <a:latin typeface="Consolas" panose="020B0609020204030204" pitchFamily="49" charset="0"/>
              </a:rPr>
              <a:t>    // use f</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fclose</a:t>
            </a:r>
            <a:r>
              <a:rPr lang="en-US" altLang="zh-CN" sz="1600" dirty="0">
                <a:latin typeface="Consolas" panose="020B0609020204030204" pitchFamily="49" charset="0"/>
              </a:rPr>
              <a:t>(f);  // close the file</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20000"/>
              </a:lnSpc>
              <a:buNone/>
            </a:pPr>
            <a:r>
              <a:rPr lang="en-US" altLang="zh-CN" b="1" dirty="0"/>
              <a:t>RAII</a:t>
            </a:r>
            <a:r>
              <a:rPr lang="zh-CN" altLang="en-US" b="1" dirty="0"/>
              <a:t>技术应用 </a:t>
            </a:r>
            <a:r>
              <a:rPr lang="en-US" altLang="zh-CN" b="1" dirty="0"/>
              <a:t>– </a:t>
            </a:r>
            <a:r>
              <a:rPr lang="zh-CN" altLang="en-US" b="1" dirty="0"/>
              <a:t>智能指针</a:t>
            </a:r>
            <a:endParaRPr lang="en-US" altLang="zh-CN" b="1" dirty="0"/>
          </a:p>
          <a:p>
            <a:pPr>
              <a:lnSpc>
                <a:spcPct val="120000"/>
              </a:lnSpc>
            </a:pPr>
            <a:r>
              <a:rPr lang="zh-CN" altLang="en-US" sz="2400" dirty="0"/>
              <a:t>用特殊的对象 </a:t>
            </a:r>
            <a:r>
              <a:rPr lang="en-US" altLang="zh-CN" sz="2400" dirty="0"/>
              <a:t>Wrap </a:t>
            </a:r>
            <a:r>
              <a:rPr lang="zh-CN" altLang="en-US" sz="2400" dirty="0"/>
              <a:t>指向资源的指针，当这些对象在析构时，自动释放指向的资源。</a:t>
            </a:r>
            <a:endParaRPr lang="zh-CN" altLang="en-US" sz="2400" dirty="0"/>
          </a:p>
          <a:p>
            <a:pPr marL="0" indent="0">
              <a:lnSpc>
                <a:spcPct val="120000"/>
              </a:lnSpc>
              <a:buNone/>
            </a:pPr>
            <a:endParaRPr lang="en-US" altLang="zh-CN" b="1" dirty="0"/>
          </a:p>
        </p:txBody>
      </p:sp>
      <p:pic>
        <p:nvPicPr>
          <p:cNvPr id="6"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955" y="3542030"/>
            <a:ext cx="79724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椭圆 6"/>
          <p:cNvSpPr>
            <a:spLocks noChangeArrowheads="1"/>
          </p:cNvSpPr>
          <p:nvPr/>
        </p:nvSpPr>
        <p:spPr bwMode="auto">
          <a:xfrm>
            <a:off x="7082367" y="3888105"/>
            <a:ext cx="1296988" cy="431800"/>
          </a:xfrm>
          <a:prstGeom prst="ellipse">
            <a:avLst/>
          </a:prstGeom>
          <a:noFill/>
          <a:ln w="28575" algn="ctr">
            <a:solidFill>
              <a:srgbClr val="C00000"/>
            </a:solidFill>
            <a:miter lim="800000"/>
          </a:ln>
          <a:extLst>
            <a:ext uri="{909E8E84-426E-40DD-AFC4-6F175D3DCCD1}">
              <a14:hiddenFill xmlns:a14="http://schemas.microsoft.com/office/drawing/2010/main">
                <a:solidFill>
                  <a:srgbClr val="FFFFFF"/>
                </a:solidFill>
              </a14:hiddenFill>
            </a:ext>
          </a:extLst>
        </p:spPr>
        <p:txBody>
          <a:bodyPr wrap="none"/>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622425"/>
            <a:ext cx="10515600" cy="4351338"/>
          </a:xfrm>
        </p:spPr>
        <p:txBody>
          <a:bodyPr>
            <a:normAutofit/>
          </a:bodyPr>
          <a:lstStyle/>
          <a:p>
            <a:pPr marL="0" indent="0">
              <a:lnSpc>
                <a:spcPct val="120000"/>
              </a:lnSpc>
              <a:buNone/>
            </a:pPr>
            <a:r>
              <a:rPr lang="en-US" altLang="zh-CN" b="1" dirty="0"/>
              <a:t>RAII</a:t>
            </a:r>
            <a:r>
              <a:rPr lang="zh-CN" altLang="en-US" b="1" dirty="0"/>
              <a:t>技术应用 </a:t>
            </a:r>
            <a:r>
              <a:rPr lang="en-US" altLang="zh-CN" b="1" dirty="0"/>
              <a:t>– </a:t>
            </a:r>
            <a:r>
              <a:rPr lang="zh-CN" altLang="en-US" b="1" dirty="0"/>
              <a:t>智能指针示例</a:t>
            </a:r>
            <a:endParaRPr lang="en-US" altLang="zh-CN" b="1" dirty="0"/>
          </a:p>
          <a:p>
            <a:pPr marL="0" indent="0">
              <a:lnSpc>
                <a:spcPct val="120000"/>
              </a:lnSpc>
              <a:buNone/>
            </a:pPr>
            <a:endParaRPr lang="en-US" altLang="zh-CN" b="1" dirty="0"/>
          </a:p>
        </p:txBody>
      </p:sp>
      <p:sp>
        <p:nvSpPr>
          <p:cNvPr id="8" name="文本框 5"/>
          <p:cNvSpPr txBox="1">
            <a:spLocks noChangeArrowheads="1"/>
          </p:cNvSpPr>
          <p:nvPr/>
        </p:nvSpPr>
        <p:spPr bwMode="auto">
          <a:xfrm>
            <a:off x="899054" y="2186121"/>
            <a:ext cx="107680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en-US" altLang="zh-CN" sz="1800" dirty="0">
                <a:solidFill>
                  <a:srgbClr val="008000"/>
                </a:solidFill>
                <a:latin typeface="Consolas" panose="020B0609020204030204" pitchFamily="49" charset="0"/>
              </a:rPr>
              <a:t>// </a:t>
            </a:r>
            <a:r>
              <a:rPr lang="en-US" altLang="zh-CN" sz="1800" dirty="0" err="1">
                <a:solidFill>
                  <a:srgbClr val="008000"/>
                </a:solidFill>
                <a:latin typeface="Consolas" panose="020B0609020204030204" pitchFamily="49" charset="0"/>
              </a:rPr>
              <a:t>auto_ptr</a:t>
            </a:r>
            <a:r>
              <a:rPr lang="en-US" altLang="zh-CN" sz="1800" dirty="0">
                <a:solidFill>
                  <a:srgbClr val="008000"/>
                </a:solidFill>
                <a:latin typeface="Consolas" panose="020B0609020204030204" pitchFamily="49" charset="0"/>
              </a:rPr>
              <a:t> example</a:t>
            </a:r>
            <a:endParaRPr lang="en-US" altLang="zh-CN" sz="1800" dirty="0">
              <a:solidFill>
                <a:srgbClr val="000000"/>
              </a:solidFill>
              <a:latin typeface="Consolas" panose="020B0609020204030204" pitchFamily="49" charset="0"/>
            </a:endParaRPr>
          </a:p>
          <a:p>
            <a:r>
              <a:rPr lang="en-US" altLang="zh-CN" sz="1800" dirty="0">
                <a:solidFill>
                  <a:srgbClr val="AF00DB"/>
                </a:solidFill>
                <a:latin typeface="Consolas" panose="020B0609020204030204" pitchFamily="49" charset="0"/>
              </a:rPr>
              <a:t>#include</a:t>
            </a:r>
            <a:r>
              <a:rPr lang="en-US" altLang="zh-CN" sz="1800" dirty="0">
                <a:solidFill>
                  <a:srgbClr val="0000FF"/>
                </a:solidFill>
                <a:latin typeface="Consolas" panose="020B0609020204030204" pitchFamily="49" charset="0"/>
              </a:rPr>
              <a:t> </a:t>
            </a:r>
            <a:r>
              <a:rPr lang="en-US" altLang="zh-CN" sz="1800" dirty="0">
                <a:solidFill>
                  <a:srgbClr val="A31515"/>
                </a:solidFill>
                <a:latin typeface="Consolas" panose="020B0609020204030204" pitchFamily="49" charset="0"/>
              </a:rPr>
              <a:t>&lt;iostream&gt;</a:t>
            </a:r>
            <a:endParaRPr lang="en-US" altLang="zh-CN" sz="1800" dirty="0">
              <a:solidFill>
                <a:srgbClr val="000000"/>
              </a:solidFill>
              <a:latin typeface="Consolas" panose="020B0609020204030204" pitchFamily="49" charset="0"/>
            </a:endParaRPr>
          </a:p>
          <a:p>
            <a:r>
              <a:rPr lang="en-US" altLang="zh-CN" sz="1800" dirty="0">
                <a:solidFill>
                  <a:srgbClr val="AF00DB"/>
                </a:solidFill>
                <a:latin typeface="Consolas" panose="020B0609020204030204" pitchFamily="49" charset="0"/>
              </a:rPr>
              <a:t>#include</a:t>
            </a:r>
            <a:r>
              <a:rPr lang="en-US" altLang="zh-CN" sz="1800" dirty="0">
                <a:solidFill>
                  <a:srgbClr val="0000FF"/>
                </a:solidFill>
                <a:latin typeface="Consolas" panose="020B0609020204030204" pitchFamily="49" charset="0"/>
              </a:rPr>
              <a:t> </a:t>
            </a:r>
            <a:r>
              <a:rPr lang="en-US" altLang="zh-CN" sz="1800" dirty="0">
                <a:solidFill>
                  <a:srgbClr val="A31515"/>
                </a:solidFill>
                <a:latin typeface="Consolas" panose="020B0609020204030204" pitchFamily="49" charset="0"/>
              </a:rPr>
              <a:t>&lt;memory&gt;</a:t>
            </a:r>
            <a:endParaRPr lang="en-US" altLang="zh-CN" sz="1800" dirty="0">
              <a:solidFill>
                <a:srgbClr val="000000"/>
              </a:solidFill>
              <a:latin typeface="Consolas" panose="020B0609020204030204" pitchFamily="49" charset="0"/>
            </a:endParaRPr>
          </a:p>
          <a:p>
            <a:br>
              <a:rPr lang="en-US" altLang="zh-CN" sz="1800" dirty="0">
                <a:solidFill>
                  <a:srgbClr val="000000"/>
                </a:solidFill>
                <a:latin typeface="Consolas" panose="020B0609020204030204" pitchFamily="49" charset="0"/>
              </a:rPr>
            </a:br>
            <a:r>
              <a:rPr lang="en-US" altLang="zh-CN" sz="1800" dirty="0">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 </a:t>
            </a:r>
            <a:r>
              <a:rPr lang="en-US" altLang="zh-CN" sz="1800" dirty="0">
                <a:solidFill>
                  <a:srgbClr val="795E26"/>
                </a:solidFill>
                <a:latin typeface="Consolas" panose="020B0609020204030204" pitchFamily="49" charset="0"/>
              </a:rPr>
              <a:t>main</a:t>
            </a:r>
            <a:r>
              <a:rPr lang="en-US" altLang="zh-CN" sz="1800" dirty="0">
                <a:solidFill>
                  <a:srgbClr val="000000"/>
                </a:solidFill>
                <a:latin typeface="Consolas" panose="020B0609020204030204" pitchFamily="49" charset="0"/>
              </a:rPr>
              <a:t> () {</a:t>
            </a:r>
            <a:endParaRPr lang="en-US" altLang="zh-CN"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a:solidFill>
                  <a:srgbClr val="267F99"/>
                </a:solidFill>
                <a:latin typeface="Consolas" panose="020B0609020204030204" pitchFamily="49" charset="0"/>
              </a:rPr>
              <a:t>std</a:t>
            </a:r>
            <a:r>
              <a:rPr lang="en-US" altLang="zh-CN" sz="1800" dirty="0">
                <a:solidFill>
                  <a:srgbClr val="000000"/>
                </a:solidFill>
                <a:latin typeface="Consolas" panose="020B0609020204030204" pitchFamily="49" charset="0"/>
              </a:rPr>
              <a:t>::</a:t>
            </a:r>
            <a:r>
              <a:rPr lang="en-US" altLang="zh-CN" sz="1800" dirty="0" err="1">
                <a:solidFill>
                  <a:srgbClr val="267F99"/>
                </a:solidFill>
                <a:latin typeface="Consolas" panose="020B0609020204030204" pitchFamily="49" charset="0"/>
              </a:rPr>
              <a:t>auto_ptr</a:t>
            </a:r>
            <a:r>
              <a:rPr lang="en-US" altLang="zh-CN" sz="1800" dirty="0">
                <a:solidFill>
                  <a:srgbClr val="000000"/>
                </a:solidFill>
                <a:latin typeface="Consolas" panose="020B0609020204030204" pitchFamily="49" charset="0"/>
              </a:rPr>
              <a:t>&lt;</a:t>
            </a:r>
            <a:r>
              <a:rPr lang="en-US" altLang="zh-CN" sz="1800" dirty="0">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&gt; </a:t>
            </a:r>
            <a:r>
              <a:rPr lang="en-US" altLang="zh-CN" sz="1800" dirty="0">
                <a:solidFill>
                  <a:srgbClr val="001080"/>
                </a:solidFill>
                <a:latin typeface="Consolas" panose="020B0609020204030204" pitchFamily="49" charset="0"/>
              </a:rPr>
              <a:t>p1</a:t>
            </a:r>
            <a:r>
              <a:rPr lang="en-US" altLang="zh-CN" sz="1800" dirty="0">
                <a:solidFill>
                  <a:srgbClr val="000000"/>
                </a:solidFill>
                <a:latin typeface="Consolas" panose="020B0609020204030204" pitchFamily="49" charset="0"/>
              </a:rPr>
              <a:t> (</a:t>
            </a:r>
            <a:r>
              <a:rPr lang="en-US" altLang="zh-CN" sz="1800" dirty="0">
                <a:solidFill>
                  <a:srgbClr val="AF00DB"/>
                </a:solidFill>
                <a:latin typeface="Consolas" panose="020B0609020204030204" pitchFamily="49" charset="0"/>
              </a:rPr>
              <a:t>new</a:t>
            </a:r>
            <a:r>
              <a:rPr lang="en-US" altLang="zh-CN" sz="1800" dirty="0">
                <a:solidFill>
                  <a:srgbClr val="000000"/>
                </a:solidFill>
                <a:latin typeface="Consolas" panose="020B0609020204030204" pitchFamily="49" charset="0"/>
              </a:rPr>
              <a:t> </a:t>
            </a:r>
            <a:r>
              <a:rPr lang="en-US" altLang="zh-CN" sz="1800" dirty="0">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  *</a:t>
            </a:r>
            <a:r>
              <a:rPr lang="en-US" altLang="zh-CN" sz="1800" dirty="0">
                <a:solidFill>
                  <a:srgbClr val="001080"/>
                </a:solidFill>
                <a:latin typeface="Consolas" panose="020B0609020204030204" pitchFamily="49" charset="0"/>
              </a:rPr>
              <a:t>p1</a:t>
            </a:r>
            <a:r>
              <a:rPr lang="en-US" altLang="zh-CN" sz="1800" dirty="0">
                <a:solidFill>
                  <a:srgbClr val="000000"/>
                </a:solidFill>
                <a:latin typeface="Consolas" panose="020B0609020204030204" pitchFamily="49" charset="0"/>
              </a:rPr>
              <a:t>.</a:t>
            </a:r>
            <a:r>
              <a:rPr lang="en-US" altLang="zh-CN" sz="1800" dirty="0">
                <a:solidFill>
                  <a:srgbClr val="795E26"/>
                </a:solidFill>
                <a:latin typeface="Consolas" panose="020B0609020204030204" pitchFamily="49" charset="0"/>
              </a:rPr>
              <a:t>get</a:t>
            </a:r>
            <a:r>
              <a:rPr lang="en-US" altLang="zh-CN" sz="1800" dirty="0">
                <a:solidFill>
                  <a:srgbClr val="000000"/>
                </a:solidFill>
                <a:latin typeface="Consolas" panose="020B0609020204030204" pitchFamily="49" charset="0"/>
              </a:rPr>
              <a:t>()=</a:t>
            </a:r>
            <a:r>
              <a:rPr lang="en-US" altLang="zh-CN" sz="1800" dirty="0">
                <a:solidFill>
                  <a:srgbClr val="098658"/>
                </a:solidFill>
                <a:latin typeface="Consolas" panose="020B0609020204030204" pitchFamily="49" charset="0"/>
              </a:rPr>
              <a:t>10</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a:t>
            </a:r>
            <a:r>
              <a:rPr lang="en-US" altLang="zh-CN" sz="1800" dirty="0">
                <a:solidFill>
                  <a:srgbClr val="267F99"/>
                </a:solidFill>
                <a:latin typeface="Consolas" panose="020B0609020204030204" pitchFamily="49" charset="0"/>
              </a:rPr>
              <a:t>std</a:t>
            </a:r>
            <a:r>
              <a:rPr lang="en-US" altLang="zh-CN" sz="1800" dirty="0">
                <a:solidFill>
                  <a:srgbClr val="000000"/>
                </a:solidFill>
                <a:latin typeface="Consolas" panose="020B0609020204030204" pitchFamily="49" charset="0"/>
              </a:rPr>
              <a:t>::</a:t>
            </a:r>
            <a:r>
              <a:rPr lang="en-US" altLang="zh-CN" sz="1800" dirty="0" err="1">
                <a:solidFill>
                  <a:srgbClr val="267F99"/>
                </a:solidFill>
                <a:latin typeface="Consolas" panose="020B0609020204030204" pitchFamily="49" charset="0"/>
              </a:rPr>
              <a:t>auto_ptr</a:t>
            </a:r>
            <a:r>
              <a:rPr lang="en-US" altLang="zh-CN" sz="1800" dirty="0">
                <a:solidFill>
                  <a:srgbClr val="000000"/>
                </a:solidFill>
                <a:latin typeface="Consolas" panose="020B0609020204030204" pitchFamily="49" charset="0"/>
              </a:rPr>
              <a:t>&lt;</a:t>
            </a:r>
            <a:r>
              <a:rPr lang="en-US" altLang="zh-CN" sz="1800" dirty="0">
                <a:solidFill>
                  <a:srgbClr val="0000FF"/>
                </a:solidFill>
                <a:latin typeface="Consolas" panose="020B0609020204030204" pitchFamily="49" charset="0"/>
              </a:rPr>
              <a:t>int</a:t>
            </a:r>
            <a:r>
              <a:rPr lang="en-US" altLang="zh-CN" sz="1800" dirty="0">
                <a:solidFill>
                  <a:srgbClr val="000000"/>
                </a:solidFill>
                <a:latin typeface="Consolas" panose="020B0609020204030204" pitchFamily="49" charset="0"/>
              </a:rPr>
              <a:t>&gt; </a:t>
            </a:r>
            <a:r>
              <a:rPr lang="en-US" altLang="zh-CN" sz="1800" dirty="0">
                <a:solidFill>
                  <a:srgbClr val="001080"/>
                </a:solidFill>
                <a:latin typeface="Consolas" panose="020B0609020204030204" pitchFamily="49" charset="0"/>
              </a:rPr>
              <a:t>p2</a:t>
            </a:r>
            <a:r>
              <a:rPr lang="en-US" altLang="zh-CN" sz="1800" dirty="0">
                <a:solidFill>
                  <a:srgbClr val="000000"/>
                </a:solidFill>
                <a:latin typeface="Consolas" panose="020B0609020204030204" pitchFamily="49" charset="0"/>
              </a:rPr>
              <a:t> (</a:t>
            </a:r>
            <a:r>
              <a:rPr lang="en-US" altLang="zh-CN" sz="1800" dirty="0">
                <a:solidFill>
                  <a:srgbClr val="001080"/>
                </a:solidFill>
                <a:latin typeface="Consolas" panose="020B0609020204030204" pitchFamily="49" charset="0"/>
              </a:rPr>
              <a:t>p1</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a:t>
            </a:r>
            <a:r>
              <a:rPr lang="en-US" altLang="zh-CN" sz="1800" dirty="0">
                <a:solidFill>
                  <a:srgbClr val="267F99"/>
                </a:solidFill>
                <a:latin typeface="Consolas" panose="020B0609020204030204" pitchFamily="49" charset="0"/>
              </a:rPr>
              <a:t>std</a:t>
            </a:r>
            <a:r>
              <a:rPr lang="en-US" altLang="zh-CN" sz="1800" dirty="0">
                <a:solidFill>
                  <a:srgbClr val="000000"/>
                </a:solidFill>
                <a:latin typeface="Consolas" panose="020B0609020204030204" pitchFamily="49" charset="0"/>
              </a:rPr>
              <a:t>::</a:t>
            </a:r>
            <a:r>
              <a:rPr lang="en-US" altLang="zh-CN" sz="1800" dirty="0" err="1">
                <a:solidFill>
                  <a:srgbClr val="001080"/>
                </a:solidFill>
                <a:latin typeface="Consolas" panose="020B0609020204030204" pitchFamily="49" charset="0"/>
              </a:rPr>
              <a:t>cout</a:t>
            </a:r>
            <a:r>
              <a:rPr lang="en-US" altLang="zh-CN" sz="1800" dirty="0">
                <a:solidFill>
                  <a:srgbClr val="000000"/>
                </a:solidFill>
                <a:latin typeface="Consolas" panose="020B0609020204030204" pitchFamily="49" charset="0"/>
              </a:rPr>
              <a:t> </a:t>
            </a:r>
            <a:r>
              <a:rPr lang="en-US" altLang="zh-CN" sz="1800" dirty="0">
                <a:solidFill>
                  <a:srgbClr val="795E26"/>
                </a:solidFill>
                <a:latin typeface="Consolas" panose="020B0609020204030204" pitchFamily="49" charset="0"/>
              </a:rPr>
              <a:t>&lt;&lt;</a:t>
            </a:r>
            <a:r>
              <a:rPr lang="en-US" altLang="zh-CN" sz="1800" dirty="0">
                <a:solidFill>
                  <a:srgbClr val="000000"/>
                </a:solidFill>
                <a:latin typeface="Consolas" panose="020B0609020204030204" pitchFamily="49" charset="0"/>
              </a:rPr>
              <a:t> </a:t>
            </a:r>
            <a:r>
              <a:rPr lang="en-US" altLang="zh-CN" sz="1800" dirty="0">
                <a:solidFill>
                  <a:srgbClr val="A31515"/>
                </a:solidFill>
                <a:latin typeface="Consolas" panose="020B0609020204030204" pitchFamily="49" charset="0"/>
              </a:rPr>
              <a:t>"p2 points to "</a:t>
            </a:r>
            <a:r>
              <a:rPr lang="en-US" altLang="zh-CN" sz="1800" dirty="0">
                <a:solidFill>
                  <a:srgbClr val="000000"/>
                </a:solidFill>
                <a:latin typeface="Consolas" panose="020B0609020204030204" pitchFamily="49" charset="0"/>
              </a:rPr>
              <a:t> </a:t>
            </a:r>
            <a:r>
              <a:rPr lang="en-US" altLang="zh-CN" sz="1800" dirty="0">
                <a:solidFill>
                  <a:srgbClr val="795E26"/>
                </a:solidFill>
                <a:latin typeface="Consolas" panose="020B0609020204030204" pitchFamily="49" charset="0"/>
              </a:rPr>
              <a:t>&lt;&lt;</a:t>
            </a:r>
            <a:r>
              <a:rPr lang="en-US" altLang="zh-CN" sz="1800" dirty="0">
                <a:solidFill>
                  <a:srgbClr val="000000"/>
                </a:solidFill>
                <a:latin typeface="Consolas" panose="020B0609020204030204" pitchFamily="49" charset="0"/>
              </a:rPr>
              <a:t> </a:t>
            </a:r>
            <a:r>
              <a:rPr lang="en-US" altLang="zh-CN" sz="1800" dirty="0">
                <a:solidFill>
                  <a:srgbClr val="795E26"/>
                </a:solidFill>
                <a:latin typeface="Consolas" panose="020B0609020204030204" pitchFamily="49" charset="0"/>
              </a:rPr>
              <a:t>*</a:t>
            </a:r>
            <a:r>
              <a:rPr lang="en-US" altLang="zh-CN" sz="1800" dirty="0">
                <a:solidFill>
                  <a:srgbClr val="001080"/>
                </a:solidFill>
                <a:latin typeface="Consolas" panose="020B0609020204030204" pitchFamily="49" charset="0"/>
              </a:rPr>
              <a:t>p2</a:t>
            </a:r>
            <a:r>
              <a:rPr lang="en-US" altLang="zh-CN" sz="1800" dirty="0">
                <a:solidFill>
                  <a:srgbClr val="000000"/>
                </a:solidFill>
                <a:latin typeface="Consolas" panose="020B0609020204030204" pitchFamily="49" charset="0"/>
              </a:rPr>
              <a:t> </a:t>
            </a:r>
            <a:r>
              <a:rPr lang="en-US" altLang="zh-CN" sz="1800" dirty="0">
                <a:solidFill>
                  <a:srgbClr val="795E26"/>
                </a:solidFill>
                <a:latin typeface="Consolas" panose="020B0609020204030204" pitchFamily="49" charset="0"/>
              </a:rPr>
              <a:t>&lt;&lt;</a:t>
            </a:r>
            <a:r>
              <a:rPr lang="en-US" altLang="zh-CN" sz="1800" dirty="0">
                <a:solidFill>
                  <a:srgbClr val="000000"/>
                </a:solidFill>
                <a:latin typeface="Consolas" panose="020B0609020204030204" pitchFamily="49" charset="0"/>
              </a:rPr>
              <a:t> </a:t>
            </a:r>
            <a:r>
              <a:rPr lang="en-US" altLang="zh-CN" sz="1800" dirty="0">
                <a:solidFill>
                  <a:srgbClr val="A31515"/>
                </a:solidFill>
                <a:latin typeface="Consolas" panose="020B0609020204030204" pitchFamily="49" charset="0"/>
              </a:rPr>
              <a:t>'</a:t>
            </a:r>
            <a:r>
              <a:rPr lang="en-US" altLang="zh-CN" sz="1800" dirty="0">
                <a:solidFill>
                  <a:srgbClr val="EE0000"/>
                </a:solidFill>
                <a:latin typeface="Consolas" panose="020B0609020204030204" pitchFamily="49" charset="0"/>
              </a:rPr>
              <a:t>\n</a:t>
            </a:r>
            <a:r>
              <a:rPr lang="en-US" altLang="zh-CN" sz="1800" dirty="0">
                <a:solidFill>
                  <a:srgbClr val="A31515"/>
                </a:solidFill>
                <a:latin typeface="Consolas" panose="020B0609020204030204" pitchFamily="49" charset="0"/>
              </a:rPr>
              <a:t>'</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r>
              <a:rPr lang="en-US" altLang="zh-CN" sz="1800" dirty="0">
                <a:solidFill>
                  <a:srgbClr val="008000"/>
                </a:solidFill>
                <a:latin typeface="Consolas" panose="020B0609020204030204" pitchFamily="49" charset="0"/>
              </a:rPr>
              <a:t>  // (p1 is now </a:t>
            </a:r>
            <a:r>
              <a:rPr lang="en-US" altLang="zh-CN" sz="1800" b="1" dirty="0">
                <a:solidFill>
                  <a:srgbClr val="FF0000"/>
                </a:solidFill>
                <a:latin typeface="Consolas" panose="020B0609020204030204" pitchFamily="49" charset="0"/>
              </a:rPr>
              <a:t>null-pointer</a:t>
            </a:r>
            <a:r>
              <a:rPr lang="en-US" altLang="zh-CN" sz="1800" dirty="0">
                <a:solidFill>
                  <a:srgbClr val="008000"/>
                </a:solidFill>
                <a:latin typeface="Consolas" panose="020B0609020204030204" pitchFamily="49" charset="0"/>
              </a:rPr>
              <a:t> </a:t>
            </a:r>
            <a:r>
              <a:rPr lang="en-US" altLang="zh-CN" sz="1800" dirty="0" err="1">
                <a:solidFill>
                  <a:srgbClr val="008000"/>
                </a:solidFill>
                <a:latin typeface="Consolas" panose="020B0609020204030204" pitchFamily="49" charset="0"/>
              </a:rPr>
              <a:t>auto_ptr</a:t>
            </a:r>
            <a:r>
              <a:rPr lang="en-US" altLang="zh-CN" sz="1800" dirty="0">
                <a:solidFill>
                  <a:srgbClr val="008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br>
              <a:rPr lang="en-US" altLang="zh-CN" sz="1800" dirty="0">
                <a:solidFill>
                  <a:srgbClr val="000000"/>
                </a:solidFill>
                <a:latin typeface="Consolas" panose="020B0609020204030204" pitchFamily="49" charset="0"/>
              </a:rPr>
            </a:br>
            <a:r>
              <a:rPr lang="en-US" altLang="zh-CN" sz="1800" dirty="0">
                <a:solidFill>
                  <a:srgbClr val="000000"/>
                </a:solidFill>
                <a:latin typeface="Consolas" panose="020B0609020204030204" pitchFamily="49" charset="0"/>
              </a:rPr>
              <a:t>  </a:t>
            </a:r>
            <a:r>
              <a:rPr lang="en-US" altLang="zh-CN" sz="1800" dirty="0">
                <a:solidFill>
                  <a:srgbClr val="AF00DB"/>
                </a:solidFill>
                <a:latin typeface="Consolas" panose="020B0609020204030204" pitchFamily="49" charset="0"/>
              </a:rPr>
              <a:t>return</a:t>
            </a:r>
            <a:r>
              <a:rPr lang="en-US" altLang="zh-CN" sz="1800" dirty="0">
                <a:solidFill>
                  <a:srgbClr val="000000"/>
                </a:solidFill>
                <a:latin typeface="Consolas" panose="020B0609020204030204" pitchFamily="49" charset="0"/>
              </a:rPr>
              <a:t> </a:t>
            </a:r>
            <a:r>
              <a:rPr lang="en-US" altLang="zh-CN" sz="1800" dirty="0">
                <a:solidFill>
                  <a:srgbClr val="098658"/>
                </a:solidFill>
                <a:latin typeface="Consolas" panose="020B0609020204030204" pitchFamily="49" charset="0"/>
              </a:rPr>
              <a:t>0</a:t>
            </a:r>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r>
              <a:rPr lang="en-US" altLang="zh-CN" sz="1800" dirty="0">
                <a:solidFill>
                  <a:srgbClr val="000000"/>
                </a:solidFill>
                <a:latin typeface="Consolas" panose="020B0609020204030204" pitchFamily="49" charset="0"/>
              </a:rPr>
              <a:t>}</a:t>
            </a:r>
            <a:endParaRPr lang="en-US" altLang="zh-CN" sz="1800" dirty="0">
              <a:solidFill>
                <a:srgbClr val="000000"/>
              </a:solidFill>
              <a:latin typeface="Consolas" panose="020B0609020204030204" pitchFamily="49" charset="0"/>
            </a:endParaRPr>
          </a:p>
          <a:p>
            <a:endParaRPr lang="zh-CN" altLang="en-US" sz="1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异常编程与实践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a:xfrm>
            <a:off x="838200" y="1622425"/>
            <a:ext cx="10515600" cy="4351338"/>
          </a:xfrm>
        </p:spPr>
        <p:txBody>
          <a:bodyPr>
            <a:normAutofit fontScale="92500" lnSpcReduction="10000"/>
          </a:bodyPr>
          <a:lstStyle/>
          <a:p>
            <a:pPr marL="0" indent="0">
              <a:lnSpc>
                <a:spcPct val="120000"/>
              </a:lnSpc>
              <a:buNone/>
            </a:pPr>
            <a:r>
              <a:rPr lang="en-US" altLang="zh-CN" b="1" dirty="0"/>
              <a:t>RAII</a:t>
            </a:r>
            <a:r>
              <a:rPr lang="zh-CN" altLang="en-US" b="1" dirty="0"/>
              <a:t>技术应用 </a:t>
            </a:r>
            <a:r>
              <a:rPr lang="en-US" altLang="zh-CN" b="1" dirty="0"/>
              <a:t>– </a:t>
            </a:r>
            <a:r>
              <a:rPr lang="zh-CN" altLang="en-US" b="1" dirty="0"/>
              <a:t>智能指针自学</a:t>
            </a:r>
            <a:endParaRPr lang="en-US" altLang="zh-CN" b="1" dirty="0"/>
          </a:p>
          <a:p>
            <a:pPr>
              <a:lnSpc>
                <a:spcPct val="120000"/>
              </a:lnSpc>
            </a:pPr>
            <a:r>
              <a:rPr lang="en-US" altLang="zh-CN" b="1" dirty="0"/>
              <a:t>Managed Pointer</a:t>
            </a:r>
            <a:endParaRPr lang="en-US" altLang="zh-CN" b="1" dirty="0"/>
          </a:p>
          <a:p>
            <a:pPr lvl="1">
              <a:lnSpc>
                <a:spcPct val="120000"/>
              </a:lnSpc>
            </a:pPr>
            <a:r>
              <a:rPr lang="en-US" altLang="zh-CN" dirty="0" err="1"/>
              <a:t>unique_ptr</a:t>
            </a:r>
            <a:endParaRPr lang="en-US" altLang="zh-CN" dirty="0"/>
          </a:p>
          <a:p>
            <a:pPr lvl="2">
              <a:lnSpc>
                <a:spcPct val="120000"/>
              </a:lnSpc>
            </a:pPr>
            <a:r>
              <a:rPr lang="zh-CN" altLang="en-US" dirty="0"/>
              <a:t>只允许基础指针的一个所有者。</a:t>
            </a:r>
            <a:endParaRPr lang="zh-CN" altLang="en-US" dirty="0"/>
          </a:p>
          <a:p>
            <a:pPr lvl="1">
              <a:lnSpc>
                <a:spcPct val="120000"/>
              </a:lnSpc>
            </a:pPr>
            <a:r>
              <a:rPr lang="en-US" altLang="zh-CN" dirty="0" err="1"/>
              <a:t>shared_ptr</a:t>
            </a:r>
            <a:endParaRPr lang="en-US" altLang="zh-CN" dirty="0"/>
          </a:p>
          <a:p>
            <a:pPr lvl="2">
              <a:lnSpc>
                <a:spcPct val="120000"/>
              </a:lnSpc>
            </a:pPr>
            <a:r>
              <a:rPr lang="zh-CN" altLang="en-US" dirty="0"/>
              <a:t>采用引用计数的智能指针。</a:t>
            </a:r>
            <a:endParaRPr lang="zh-CN" altLang="en-US" dirty="0"/>
          </a:p>
          <a:p>
            <a:pPr lvl="2">
              <a:lnSpc>
                <a:spcPct val="120000"/>
              </a:lnSpc>
            </a:pPr>
            <a:r>
              <a:rPr lang="zh-CN" altLang="en-US" dirty="0"/>
              <a:t>一个原始指针分配给多个所有者，直至所有 </a:t>
            </a:r>
            <a:r>
              <a:rPr lang="en-US" altLang="zh-CN" dirty="0" err="1"/>
              <a:t>shared_ptr</a:t>
            </a:r>
            <a:r>
              <a:rPr lang="en-US" altLang="zh-CN" dirty="0"/>
              <a:t> </a:t>
            </a:r>
            <a:r>
              <a:rPr lang="zh-CN" altLang="en-US" dirty="0"/>
              <a:t>所有者超出了范围或放弃所有权，才会删除原始指针。</a:t>
            </a:r>
            <a:endParaRPr lang="zh-CN" altLang="en-US" dirty="0"/>
          </a:p>
          <a:p>
            <a:pPr lvl="1">
              <a:lnSpc>
                <a:spcPct val="120000"/>
              </a:lnSpc>
            </a:pPr>
            <a:r>
              <a:rPr lang="en-US" altLang="zh-CN" dirty="0" err="1"/>
              <a:t>weak_ptr</a:t>
            </a:r>
            <a:endParaRPr lang="en-US" altLang="zh-CN" dirty="0"/>
          </a:p>
          <a:p>
            <a:pPr lvl="2">
              <a:lnSpc>
                <a:spcPct val="120000"/>
              </a:lnSpc>
            </a:pPr>
            <a:r>
              <a:rPr lang="zh-CN" altLang="en-US" dirty="0"/>
              <a:t>结合 </a:t>
            </a:r>
            <a:r>
              <a:rPr lang="en-US" altLang="zh-CN" dirty="0" err="1"/>
              <a:t>shared_ptr</a:t>
            </a:r>
            <a:r>
              <a:rPr lang="en-US" altLang="zh-CN" dirty="0"/>
              <a:t> </a:t>
            </a:r>
            <a:r>
              <a:rPr lang="zh-CN" altLang="en-US" dirty="0"/>
              <a:t>使用的特例智能指针。</a:t>
            </a:r>
            <a:endParaRPr lang="zh-CN" altLang="en-US" dirty="0"/>
          </a:p>
          <a:p>
            <a:pPr marL="0" indent="0">
              <a:lnSpc>
                <a:spcPct val="120000"/>
              </a:lnSpc>
              <a:buNone/>
            </a:pPr>
            <a:endParaRPr lang="en-US" altLang="zh-CN" b="1" dirty="0"/>
          </a:p>
        </p:txBody>
      </p:sp>
      <p:sp>
        <p:nvSpPr>
          <p:cNvPr id="11" name="文本框 5"/>
          <p:cNvSpPr txBox="1">
            <a:spLocks noChangeArrowheads="1"/>
          </p:cNvSpPr>
          <p:nvPr/>
        </p:nvSpPr>
        <p:spPr bwMode="auto">
          <a:xfrm>
            <a:off x="838200" y="5973763"/>
            <a:ext cx="7331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lang="zh-CN" altLang="en-US" sz="1800" b="1" dirty="0">
                <a:solidFill>
                  <a:srgbClr val="171717"/>
                </a:solidFill>
                <a:latin typeface="Segoe UI" panose="020B0502040204020203" pitchFamily="34" charset="0"/>
              </a:rPr>
              <a:t>智能指针（现代 </a:t>
            </a:r>
            <a:r>
              <a:rPr lang="en-US" altLang="zh-CN" sz="1800" b="1" dirty="0">
                <a:solidFill>
                  <a:srgbClr val="171717"/>
                </a:solidFill>
                <a:latin typeface="Segoe UI" panose="020B0502040204020203" pitchFamily="34" charset="0"/>
              </a:rPr>
              <a:t>C++</a:t>
            </a:r>
            <a:r>
              <a:rPr lang="zh-CN" altLang="en-US" sz="1800" b="1" dirty="0">
                <a:solidFill>
                  <a:srgbClr val="171717"/>
                </a:solidFill>
                <a:latin typeface="Segoe UI" panose="020B0502040204020203" pitchFamily="34" charset="0"/>
              </a:rPr>
              <a:t>）</a:t>
            </a:r>
            <a:endParaRPr lang="en-US" altLang="zh-CN" sz="1800" dirty="0"/>
          </a:p>
          <a:p>
            <a:r>
              <a:rPr lang="en-US" altLang="zh-CN" sz="1800" dirty="0"/>
              <a:t>https://docs.microsoft.com/zh-cn/cpp/cpp/smart-pointers-modern-cpp</a:t>
            </a:r>
            <a:endParaRPr lang="zh-CN" altLang="en-US" sz="1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语言错误处理回顾（</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Review</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en-US" altLang="zh-CN" b="1" dirty="0"/>
              <a:t>C</a:t>
            </a:r>
            <a:r>
              <a:rPr lang="zh-CN" altLang="en-US" b="1" dirty="0"/>
              <a:t>语言处理案例代码：</a:t>
            </a:r>
            <a:endParaRPr lang="zh-CN" altLang="en-US" b="1" dirty="0"/>
          </a:p>
          <a:p>
            <a:endParaRPr lang="zh-CN" altLang="en-US" dirty="0"/>
          </a:p>
        </p:txBody>
      </p:sp>
      <p:sp>
        <p:nvSpPr>
          <p:cNvPr id="2" name="文本框 1"/>
          <p:cNvSpPr txBox="1"/>
          <p:nvPr/>
        </p:nvSpPr>
        <p:spPr>
          <a:xfrm>
            <a:off x="838200" y="2396837"/>
            <a:ext cx="10515600" cy="403098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int main(){</a:t>
            </a:r>
            <a:endParaRPr lang="en-US" altLang="zh-CN" sz="1600" dirty="0">
              <a:latin typeface="Consolas" panose="020B0609020204030204" pitchFamily="49" charset="0"/>
            </a:endParaRPr>
          </a:p>
          <a:p>
            <a:r>
              <a:rPr lang="en-US" altLang="zh-CN" sz="1600" dirty="0">
                <a:latin typeface="Consolas" panose="020B0609020204030204" pitchFamily="49" charset="0"/>
              </a:rPr>
              <a:t>	FILE * pf;</a:t>
            </a:r>
            <a:endParaRPr lang="en-US" altLang="zh-CN" sz="1600" dirty="0">
              <a:latin typeface="Consolas" panose="020B0609020204030204" pitchFamily="49" charset="0"/>
            </a:endParaRPr>
          </a:p>
          <a:p>
            <a:r>
              <a:rPr lang="en-US" altLang="zh-CN" sz="1600" dirty="0">
                <a:latin typeface="Consolas" panose="020B0609020204030204" pitchFamily="49" charset="0"/>
              </a:rPr>
              <a:t>	int </a:t>
            </a:r>
            <a:r>
              <a:rPr lang="en-US" altLang="zh-CN" sz="1600" dirty="0" err="1">
                <a:latin typeface="Consolas" panose="020B0609020204030204" pitchFamily="49" charset="0"/>
              </a:rPr>
              <a:t>errnum</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pf = </a:t>
            </a:r>
            <a:r>
              <a:rPr lang="en-US" altLang="zh-CN" sz="1600" dirty="0" err="1">
                <a:latin typeface="Consolas" panose="020B0609020204030204" pitchFamily="49" charset="0"/>
              </a:rPr>
              <a:t>fopen</a:t>
            </a:r>
            <a:r>
              <a:rPr lang="en-US" altLang="zh-CN" sz="1600" dirty="0">
                <a:latin typeface="Consolas" panose="020B0609020204030204" pitchFamily="49" charset="0"/>
              </a:rPr>
              <a:t>("unexist.txt", "</a:t>
            </a:r>
            <a:r>
              <a:rPr lang="en-US" altLang="zh-CN" sz="1600" dirty="0" err="1">
                <a:latin typeface="Consolas" panose="020B0609020204030204" pitchFamily="49" charset="0"/>
              </a:rPr>
              <a:t>rb</a:t>
            </a:r>
            <a:r>
              <a:rPr lang="en-US" altLang="zh-CN" sz="1600" dirty="0">
                <a:latin typeface="Consolas" panose="020B0609020204030204" pitchFamily="49" charset="0"/>
              </a:rPr>
              <a:t>");//</a:t>
            </a:r>
            <a:r>
              <a:rPr lang="zh-CN" altLang="en-US" sz="1600" dirty="0">
                <a:latin typeface="Consolas" panose="020B0609020204030204" pitchFamily="49" charset="0"/>
              </a:rPr>
              <a:t>建立内存和外存的练习</a:t>
            </a:r>
            <a:endParaRPr lang="en-US" altLang="zh-CN" sz="1600" dirty="0">
              <a:latin typeface="Consolas" panose="020B0609020204030204" pitchFamily="49" charset="0"/>
            </a:endParaRPr>
          </a:p>
          <a:p>
            <a:r>
              <a:rPr lang="en-US" altLang="zh-CN" sz="1600" dirty="0">
                <a:latin typeface="Consolas" panose="020B0609020204030204" pitchFamily="49" charset="0"/>
              </a:rPr>
              <a:t>    if (</a:t>
            </a:r>
            <a:r>
              <a:rPr lang="en-US" altLang="zh-CN" sz="1600" dirty="0">
                <a:solidFill>
                  <a:srgbClr val="FF0000"/>
                </a:solidFill>
                <a:latin typeface="Consolas" panose="020B0609020204030204" pitchFamily="49" charset="0"/>
              </a:rPr>
              <a:t>pf == NULL</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errnum</a:t>
            </a:r>
            <a:r>
              <a:rPr lang="en-US" altLang="zh-CN" sz="1600" dirty="0">
                <a:latin typeface="Consolas" panose="020B0609020204030204" pitchFamily="49" charset="0"/>
              </a:rPr>
              <a:t> = </a:t>
            </a:r>
            <a:r>
              <a:rPr lang="en-US" altLang="zh-CN" sz="1600" dirty="0" err="1">
                <a:latin typeface="Consolas" panose="020B0609020204030204" pitchFamily="49" charset="0"/>
              </a:rPr>
              <a:t>errno</a:t>
            </a:r>
            <a:r>
              <a:rPr lang="en-US" altLang="zh-CN" sz="1600" dirty="0">
                <a:latin typeface="Consolas" panose="020B0609020204030204" pitchFamily="49" charset="0"/>
              </a:rPr>
              <a:t>; //</a:t>
            </a:r>
            <a:r>
              <a:rPr lang="zh-CN" altLang="en-US" sz="1600" dirty="0">
                <a:latin typeface="Consolas" panose="020B0609020204030204" pitchFamily="49" charset="0"/>
              </a:rPr>
              <a:t>防止被其他错误覆盖</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fprintf</a:t>
            </a:r>
            <a:r>
              <a:rPr lang="en-US" altLang="zh-CN" sz="1600" dirty="0">
                <a:latin typeface="Consolas" panose="020B0609020204030204" pitchFamily="49" charset="0"/>
              </a:rPr>
              <a:t>(stderr, "error num: %d\n", </a:t>
            </a:r>
            <a:r>
              <a:rPr lang="en-US" altLang="zh-CN" sz="1600" dirty="0" err="1">
                <a:latin typeface="Consolas" panose="020B0609020204030204" pitchFamily="49" charset="0"/>
              </a:rPr>
              <a:t>errno</a:t>
            </a:r>
            <a:r>
              <a:rPr lang="en-US" altLang="zh-CN" sz="1600" dirty="0">
                <a:latin typeface="Consolas" panose="020B0609020204030204" pitchFamily="49" charset="0"/>
              </a:rPr>
              <a:t>);//</a:t>
            </a:r>
            <a:r>
              <a:rPr lang="zh-CN" altLang="en-US" sz="1600" dirty="0">
                <a:latin typeface="Consolas" panose="020B0609020204030204" pitchFamily="49" charset="0"/>
              </a:rPr>
              <a:t>把</a:t>
            </a:r>
            <a:r>
              <a:rPr lang="en-US" altLang="zh-CN" sz="1600" dirty="0">
                <a:latin typeface="Consolas" panose="020B0609020204030204" pitchFamily="49" charset="0"/>
              </a:rPr>
              <a:t>errno</a:t>
            </a:r>
            <a:r>
              <a:rPr lang="zh-CN" altLang="en-US" sz="1600" dirty="0">
                <a:latin typeface="Consolas" panose="020B0609020204030204" pitchFamily="49" charset="0"/>
              </a:rPr>
              <a:t>数据按中间格式输出到</a:t>
            </a:r>
            <a:r>
              <a:rPr lang="en-US" altLang="zh-CN" sz="1600" dirty="0">
                <a:latin typeface="Consolas" panose="020B0609020204030204" pitchFamily="49" charset="0"/>
              </a:rPr>
              <a:t>stderr</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perror</a:t>
            </a:r>
            <a:r>
              <a:rPr lang="en-US" altLang="zh-CN" sz="1600" dirty="0">
                <a:latin typeface="Consolas" panose="020B0609020204030204" pitchFamily="49" charset="0"/>
              </a:rPr>
              <a:t>("open(unexist.txt)");</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fprintf</a:t>
            </a:r>
            <a:r>
              <a:rPr lang="en-US" altLang="zh-CN" sz="1600" dirty="0">
                <a:latin typeface="Consolas" panose="020B0609020204030204" pitchFamily="49" charset="0"/>
              </a:rPr>
              <a:t>(stderr, "open file error: %s\n", </a:t>
            </a:r>
            <a:r>
              <a:rPr lang="en-US" altLang="zh-CN" sz="1600" dirty="0" err="1">
                <a:latin typeface="Consolas" panose="020B0609020204030204" pitchFamily="49" charset="0"/>
              </a:rPr>
              <a:t>strerror</a:t>
            </a:r>
            <a:r>
              <a:rPr lang="en-US" altLang="zh-CN" sz="1600" dirty="0">
                <a:latin typeface="Consolas" panose="020B0609020204030204" pitchFamily="49" charset="0"/>
              </a:rPr>
              <a:t>( </a:t>
            </a:r>
            <a:r>
              <a:rPr lang="en-US" altLang="zh-CN" sz="1600" dirty="0" err="1">
                <a:latin typeface="Consolas" panose="020B0609020204030204" pitchFamily="49" charset="0"/>
              </a:rPr>
              <a:t>errnum</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else {</a:t>
            </a:r>
            <a:endParaRPr lang="en-US" altLang="zh-CN" sz="1600" dirty="0">
              <a:latin typeface="Consolas" panose="020B0609020204030204" pitchFamily="49" charset="0"/>
            </a:endParaRPr>
          </a:p>
          <a:p>
            <a:r>
              <a:rPr lang="en-US" altLang="zh-CN" sz="1600" dirty="0">
                <a:latin typeface="Consolas" panose="020B0609020204030204" pitchFamily="49" charset="0"/>
              </a:rPr>
              <a:t>    	// </a:t>
            </a:r>
            <a:r>
              <a:rPr lang="zh-CN" altLang="en-US" sz="1600" dirty="0">
                <a:latin typeface="Consolas" panose="020B0609020204030204" pitchFamily="49" charset="0"/>
              </a:rPr>
              <a:t>继续做文件操作</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err="1">
                <a:latin typeface="Consolas" panose="020B0609020204030204" pitchFamily="49" charset="0"/>
              </a:rPr>
              <a:t>fclose</a:t>
            </a:r>
            <a:r>
              <a:rPr lang="en-US" altLang="zh-CN" sz="1600" dirty="0">
                <a:latin typeface="Consolas" panose="020B0609020204030204" pitchFamily="49" charset="0"/>
              </a:rPr>
              <a:t> (pf);</a:t>
            </a:r>
            <a:endParaRPr lang="en-US" altLang="zh-CN" sz="1600" dirty="0">
              <a:latin typeface="Consolas" panose="020B0609020204030204" pitchFamily="49" charset="0"/>
            </a:endParaRPr>
          </a:p>
          <a:p>
            <a:r>
              <a:rPr lang="en-US" altLang="zh-CN" sz="1600" dirty="0">
                <a:latin typeface="Consolas" panose="020B0609020204030204" pitchFamily="49" charset="0"/>
              </a:rPr>
              <a:t>    } </a:t>
            </a:r>
            <a:endParaRPr lang="en-US" altLang="zh-CN" sz="1600" dirty="0">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4" name="文本框 3"/>
          <p:cNvSpPr txBox="1"/>
          <p:nvPr/>
        </p:nvSpPr>
        <p:spPr>
          <a:xfrm>
            <a:off x="9531927" y="2212171"/>
            <a:ext cx="1027845"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dirty="0" err="1"/>
              <a:t>c_error.c</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语言错误处理回顾（</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Review</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marL="0" indent="0">
              <a:lnSpc>
                <a:spcPct val="110000"/>
              </a:lnSpc>
              <a:buNone/>
            </a:pPr>
            <a:r>
              <a:rPr lang="zh-CN" altLang="en-US" b="1" dirty="0"/>
              <a:t>处理异常，提升程序的健壮性</a:t>
            </a:r>
            <a:r>
              <a:rPr lang="en-US" altLang="zh-CN" b="1" dirty="0"/>
              <a:t>(Robustness)</a:t>
            </a:r>
            <a:endParaRPr lang="zh-CN" altLang="en-US" b="1" dirty="0"/>
          </a:p>
          <a:p>
            <a:endParaRPr lang="zh-CN" altLang="en-US" dirty="0"/>
          </a:p>
        </p:txBody>
      </p:sp>
      <p:sp>
        <p:nvSpPr>
          <p:cNvPr id="7" name="文本框 6"/>
          <p:cNvSpPr txBox="1"/>
          <p:nvPr/>
        </p:nvSpPr>
        <p:spPr>
          <a:xfrm>
            <a:off x="838200" y="2396837"/>
            <a:ext cx="10515600" cy="3046988"/>
          </a:xfrm>
          <a:prstGeom prst="rect">
            <a:avLst/>
          </a:prstGeom>
          <a:ln>
            <a:solidFill>
              <a:schemeClr val="bg1">
                <a:lumMod val="65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600" dirty="0">
                <a:latin typeface="Consolas" panose="020B0609020204030204" pitchFamily="49" charset="0"/>
              </a:rPr>
              <a:t>double </a:t>
            </a:r>
            <a:r>
              <a:rPr lang="en-US" altLang="zh-CN" sz="1600" dirty="0" err="1">
                <a:latin typeface="Consolas" panose="020B0609020204030204" pitchFamily="49" charset="0"/>
              </a:rPr>
              <a:t>Cal_scores</a:t>
            </a:r>
            <a:r>
              <a:rPr lang="en-US" altLang="zh-CN" sz="1600" dirty="0">
                <a:latin typeface="Consolas" panose="020B0609020204030204" pitchFamily="49" charset="0"/>
              </a:rPr>
              <a:t>(int score)</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if (score &lt; 0 || score &gt; 100)</a:t>
            </a:r>
            <a:endParaRPr lang="en-US" altLang="zh-CN" sz="1600" dirty="0">
              <a:latin typeface="Consolas" panose="020B0609020204030204" pitchFamily="49" charset="0"/>
            </a:endParaRPr>
          </a:p>
          <a:p>
            <a:r>
              <a:rPr lang="en-US" altLang="zh-CN" sz="1600" dirty="0">
                <a:latin typeface="Consolas" panose="020B0609020204030204" pitchFamily="49" charset="0"/>
              </a:rPr>
              <a:t>     {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 XXXX ”;    //</a:t>
            </a:r>
            <a:r>
              <a:rPr lang="zh-CN" altLang="en-US" sz="1600" dirty="0">
                <a:latin typeface="Consolas" panose="020B0609020204030204" pitchFamily="49" charset="0"/>
              </a:rPr>
              <a:t>处理异常</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return -1;</a:t>
            </a:r>
            <a:endParaRPr lang="en-US" altLang="zh-CN" sz="1600" dirty="0">
              <a:latin typeface="Consolas" panose="020B0609020204030204" pitchFamily="49" charset="0"/>
            </a:endParaRPr>
          </a:p>
          <a:p>
            <a:r>
              <a:rPr lang="en-US" altLang="zh-CN" sz="1600" dirty="0">
                <a:latin typeface="Consolas" panose="020B0609020204030204" pitchFamily="49" charset="0"/>
              </a:rPr>
              <a:t>      }       </a:t>
            </a:r>
            <a:endParaRPr lang="en-US" altLang="zh-CN" sz="1600" dirty="0">
              <a:latin typeface="Consolas" panose="020B0609020204030204" pitchFamily="49" charset="0"/>
            </a:endParaRPr>
          </a:p>
          <a:p>
            <a:r>
              <a:rPr lang="en-US" altLang="zh-CN" sz="1600" dirty="0">
                <a:latin typeface="Consolas" panose="020B0609020204030204" pitchFamily="49" charset="0"/>
              </a:rPr>
              <a:t>     else</a:t>
            </a:r>
            <a:endParaRPr lang="en-US" altLang="zh-CN" sz="1600" dirty="0">
              <a:latin typeface="Consolas" panose="020B0609020204030204" pitchFamily="49" charset="0"/>
            </a:endParaRPr>
          </a:p>
          <a:p>
            <a:r>
              <a:rPr lang="en-US" altLang="zh-CN" sz="1600" dirty="0">
                <a:latin typeface="Consolas" panose="020B0609020204030204" pitchFamily="49" charset="0"/>
              </a:rPr>
              <a:t>     {         </a:t>
            </a:r>
            <a:endParaRPr lang="en-US" altLang="zh-CN" sz="1600" dirty="0">
              <a:latin typeface="Consolas" panose="020B0609020204030204" pitchFamily="49" charset="0"/>
            </a:endParaRPr>
          </a:p>
          <a:p>
            <a:r>
              <a:rPr lang="en-US" altLang="zh-CN" sz="1600" dirty="0">
                <a:latin typeface="Consolas" panose="020B0609020204030204" pitchFamily="49" charset="0"/>
              </a:rPr>
              <a:t>	:         //</a:t>
            </a:r>
            <a:r>
              <a:rPr lang="zh-CN" altLang="en-US" sz="1600" dirty="0">
                <a:latin typeface="Consolas" panose="020B0609020204030204" pitchFamily="49" charset="0"/>
              </a:rPr>
              <a:t>正常代码</a:t>
            </a:r>
            <a:endParaRPr lang="zh-CN" altLang="en-US" sz="1600" dirty="0">
              <a:latin typeface="Consolas" panose="020B0609020204030204" pitchFamily="49" charset="0"/>
            </a:endParaRPr>
          </a:p>
          <a:p>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
        <p:nvSpPr>
          <p:cNvPr id="8" name="文本框 5"/>
          <p:cNvSpPr txBox="1">
            <a:spLocks noChangeArrowheads="1"/>
          </p:cNvSpPr>
          <p:nvPr/>
        </p:nvSpPr>
        <p:spPr bwMode="auto">
          <a:xfrm>
            <a:off x="1403350" y="5443825"/>
            <a:ext cx="99504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Bef>
                <a:spcPct val="10000"/>
              </a:spcBef>
              <a:buClr>
                <a:schemeClr val="folHlink"/>
              </a:buClr>
              <a:buSzPct val="6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1pPr>
            <a:lvl2pPr marL="742950" indent="-285750">
              <a:lnSpc>
                <a:spcPct val="140000"/>
              </a:lnSpc>
              <a:spcBef>
                <a:spcPct val="10000"/>
              </a:spcBef>
              <a:buClr>
                <a:schemeClr val="hlink"/>
              </a:buClr>
              <a:buSzPct val="55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00000"/>
              </a:lnSpc>
              <a:spcBef>
                <a:spcPct val="0"/>
              </a:spcBef>
              <a:buClrTx/>
              <a:buSzTx/>
              <a:buFontTx/>
              <a:buNone/>
            </a:pPr>
            <a:r>
              <a:rPr lang="zh-CN" altLang="en-US" dirty="0">
                <a:latin typeface="Arial" panose="020B0604020202020204" pitchFamily="34" charset="0"/>
              </a:rPr>
              <a:t>健壮性</a:t>
            </a:r>
            <a:r>
              <a:rPr lang="zh-CN" altLang="en-US" b="0" dirty="0">
                <a:latin typeface="Arial" panose="020B0604020202020204" pitchFamily="34" charset="0"/>
              </a:rPr>
              <a:t>是指一个计算机系统在执行过程中</a:t>
            </a:r>
            <a:r>
              <a:rPr lang="zh-CN" altLang="en-US" b="0" dirty="0">
                <a:highlight>
                  <a:srgbClr val="FFFF00"/>
                </a:highlight>
                <a:latin typeface="Arial" panose="020B0604020202020204" pitchFamily="34" charset="0"/>
              </a:rPr>
              <a:t>处理错误，以及算法在遭遇输入、运算等异常时保持正常运行</a:t>
            </a:r>
            <a:r>
              <a:rPr lang="zh-CN" altLang="en-US" b="0" dirty="0">
                <a:latin typeface="Arial" panose="020B0604020202020204" pitchFamily="34" charset="0"/>
              </a:rPr>
              <a:t>的能力。</a:t>
            </a:r>
            <a:endParaRPr lang="zh-CN" altLang="en-US" b="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语言错误处理回顾（</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Review</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a:lnSpc>
                <a:spcPct val="110000"/>
              </a:lnSpc>
            </a:pPr>
            <a:r>
              <a:rPr lang="zh-CN" altLang="en-US" b="1" dirty="0"/>
              <a:t>优势</a:t>
            </a:r>
            <a:endParaRPr lang="zh-CN" altLang="en-US" b="1" dirty="0"/>
          </a:p>
          <a:p>
            <a:pPr lvl="1">
              <a:lnSpc>
                <a:spcPct val="110000"/>
              </a:lnSpc>
            </a:pPr>
            <a:r>
              <a:rPr lang="zh-CN" altLang="en-US" dirty="0"/>
              <a:t>简单，高效</a:t>
            </a:r>
            <a:endParaRPr lang="zh-CN" altLang="en-US" dirty="0"/>
          </a:p>
          <a:p>
            <a:pPr>
              <a:lnSpc>
                <a:spcPct val="110000"/>
              </a:lnSpc>
            </a:pPr>
            <a:r>
              <a:rPr lang="zh-CN" altLang="en-US" b="1" dirty="0"/>
              <a:t>缺点</a:t>
            </a:r>
            <a:endParaRPr lang="zh-CN" altLang="en-US" b="1" dirty="0"/>
          </a:p>
          <a:p>
            <a:pPr lvl="1">
              <a:lnSpc>
                <a:spcPct val="110000"/>
              </a:lnSpc>
            </a:pPr>
            <a:r>
              <a:rPr lang="zh-CN" altLang="en-US" b="1" dirty="0"/>
              <a:t>应检必检</a:t>
            </a:r>
            <a:r>
              <a:rPr lang="zh-CN" altLang="en-US" dirty="0"/>
              <a:t>。必须检测各种错误可能，对编程能力与经验要求极高！</a:t>
            </a:r>
            <a:endParaRPr lang="en-US" altLang="zh-CN" dirty="0"/>
          </a:p>
          <a:p>
            <a:pPr lvl="1">
              <a:lnSpc>
                <a:spcPct val="110000"/>
              </a:lnSpc>
            </a:pPr>
            <a:r>
              <a:rPr lang="zh-CN" altLang="en-US" dirty="0"/>
              <a:t>检测到错误，必须</a:t>
            </a:r>
            <a:r>
              <a:rPr lang="zh-CN" altLang="en-US" b="1" dirty="0"/>
              <a:t>及时</a:t>
            </a:r>
            <a:r>
              <a:rPr lang="zh-CN" altLang="en-US" dirty="0"/>
              <a:t>地</a:t>
            </a:r>
            <a:r>
              <a:rPr lang="zh-CN" altLang="en-US" b="1" dirty="0"/>
              <a:t>合理</a:t>
            </a:r>
            <a:r>
              <a:rPr lang="zh-CN" altLang="en-US" dirty="0"/>
              <a:t>地处理</a:t>
            </a:r>
            <a:endParaRPr lang="zh-CN" altLang="en-US" dirty="0"/>
          </a:p>
          <a:p>
            <a:pPr lvl="1">
              <a:lnSpc>
                <a:spcPct val="110000"/>
              </a:lnSpc>
            </a:pPr>
            <a:r>
              <a:rPr lang="zh-CN" altLang="en-US" dirty="0"/>
              <a:t>程序中散布大量错误处理代码，</a:t>
            </a:r>
            <a:r>
              <a:rPr lang="zh-CN" altLang="en-US" b="1" dirty="0"/>
              <a:t>正常代码与错误处理代码混在一起</a:t>
            </a:r>
            <a:r>
              <a:rPr lang="zh-CN" altLang="en-US" dirty="0"/>
              <a:t>，</a:t>
            </a:r>
            <a:r>
              <a:rPr lang="zh-CN" altLang="en-US" dirty="0">
                <a:highlight>
                  <a:srgbClr val="FFFF00"/>
                </a:highlight>
              </a:rPr>
              <a:t>难以阅读与维护</a:t>
            </a:r>
            <a:endParaRPr lang="zh-CN" altLang="en-US" dirty="0">
              <a:highlight>
                <a:srgbClr val="FFFF00"/>
              </a:highlight>
            </a:endParaRPr>
          </a:p>
          <a:p>
            <a:endParaRPr lang="zh-CN" altLang="en-US" dirty="0">
              <a:highlight>
                <a:srgbClr val="FFFF00"/>
              </a:highlight>
            </a:endParaRPr>
          </a:p>
        </p:txBody>
      </p:sp>
      <p:sp>
        <p:nvSpPr>
          <p:cNvPr id="2" name="文本框 1"/>
          <p:cNvSpPr txBox="1"/>
          <p:nvPr/>
        </p:nvSpPr>
        <p:spPr>
          <a:xfrm>
            <a:off x="678873" y="5216237"/>
            <a:ext cx="11076708" cy="1384995"/>
          </a:xfrm>
          <a:prstGeom prst="rect">
            <a:avLst/>
          </a:prstGeom>
          <a:noFill/>
        </p:spPr>
        <p:txBody>
          <a:bodyPr wrap="square" rtlCol="0">
            <a:spAutoFit/>
          </a:bodyPr>
          <a:lstStyle/>
          <a:p>
            <a:r>
              <a:rPr lang="en-US" altLang="zh-CN" sz="1400" dirty="0"/>
              <a:t>Why use exceptions?</a:t>
            </a:r>
            <a:endParaRPr lang="en-US" altLang="zh-CN" sz="1400" dirty="0"/>
          </a:p>
          <a:p>
            <a:r>
              <a:rPr lang="en-US" altLang="zh-CN" sz="1400" dirty="0"/>
              <a:t>The basic answer is: </a:t>
            </a:r>
            <a:r>
              <a:rPr lang="en-US" altLang="zh-CN" sz="1400" b="1" dirty="0"/>
              <a:t>Using exceptions for error handling makes your code simpler, cleaner, and less likely to miss errors</a:t>
            </a:r>
            <a:r>
              <a:rPr lang="en-US" altLang="zh-CN" sz="1400" dirty="0"/>
              <a:t>. But what’s wrong with “good old </a:t>
            </a:r>
            <a:r>
              <a:rPr lang="en-US" altLang="zh-CN" sz="1400" dirty="0" err="1"/>
              <a:t>errno</a:t>
            </a:r>
            <a:r>
              <a:rPr lang="en-US" altLang="zh-CN" sz="1400" dirty="0"/>
              <a:t> and if-statements”? The basic answer is: Using those, your error handling and your normal code are closely intertwined. That way, your code gets messy and it becomes hard to ensure that you have dealt with all errors (think “spaghetti code” or a “rat’s nest of tests”).</a:t>
            </a:r>
            <a:endParaRPr lang="en-US" altLang="zh-CN" sz="1400" dirty="0"/>
          </a:p>
          <a:p>
            <a:pPr algn="r"/>
            <a:r>
              <a:rPr lang="en-US" altLang="zh-CN" sz="1400" dirty="0">
                <a:hlinkClick r:id="rId2"/>
              </a:rPr>
              <a:t>Exceptions and Error Handling, C++ FAQ (isocpp.org)</a:t>
            </a:r>
            <a:endParaRPr lang="zh-CN"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945" y="2040169"/>
            <a:ext cx="4920224" cy="303155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213536" y="2132068"/>
            <a:ext cx="4574097" cy="283363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0139" y="75626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1890668"/>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FF00"/>
                </a:solidFill>
              </a:rPr>
              <a:t>02</a:t>
            </a:r>
            <a:endParaRPr lang="zh-CN" altLang="en-US" b="1" dirty="0">
              <a:solidFill>
                <a:srgbClr val="FFFF00"/>
              </a:solidFill>
            </a:endParaRPr>
          </a:p>
        </p:txBody>
      </p:sp>
      <p:sp>
        <p:nvSpPr>
          <p:cNvPr id="7" name="圆角矩形 6"/>
          <p:cNvSpPr/>
          <p:nvPr/>
        </p:nvSpPr>
        <p:spPr>
          <a:xfrm>
            <a:off x="5642044" y="302506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03</a:t>
            </a:r>
            <a:endParaRPr lang="zh-CN" altLang="en-US" b="1" dirty="0">
              <a:solidFill>
                <a:schemeClr val="bg1"/>
              </a:solidFill>
            </a:endParaRPr>
          </a:p>
        </p:txBody>
      </p:sp>
      <p:sp>
        <p:nvSpPr>
          <p:cNvPr id="8" name="圆角矩形 7"/>
          <p:cNvSpPr/>
          <p:nvPr/>
        </p:nvSpPr>
        <p:spPr>
          <a:xfrm>
            <a:off x="5642044" y="4159470"/>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04</a:t>
            </a:r>
            <a:endParaRPr lang="zh-CN" altLang="en-US" b="1" dirty="0">
              <a:solidFill>
                <a:schemeClr val="bg1"/>
              </a:solidFill>
            </a:endParaRPr>
          </a:p>
        </p:txBody>
      </p:sp>
      <p:sp>
        <p:nvSpPr>
          <p:cNvPr id="9" name="圆角矩形 8"/>
          <p:cNvSpPr/>
          <p:nvPr/>
        </p:nvSpPr>
        <p:spPr>
          <a:xfrm>
            <a:off x="5640139" y="529387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05</a:t>
            </a:r>
            <a:endParaRPr lang="zh-CN" altLang="en-US" b="1" dirty="0">
              <a:solidFill>
                <a:schemeClr val="bg1"/>
              </a:solidFill>
            </a:endParaRPr>
          </a:p>
        </p:txBody>
      </p:sp>
      <p:sp>
        <p:nvSpPr>
          <p:cNvPr id="59" name="圆角矩形 58"/>
          <p:cNvSpPr/>
          <p:nvPr/>
        </p:nvSpPr>
        <p:spPr>
          <a:xfrm>
            <a:off x="6746944" y="75626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问题引出</a:t>
            </a:r>
            <a:endParaRPr lang="zh-CN" altLang="en-US" sz="2000" b="1" dirty="0"/>
          </a:p>
        </p:txBody>
      </p:sp>
      <p:sp>
        <p:nvSpPr>
          <p:cNvPr id="60" name="圆角矩形 59"/>
          <p:cNvSpPr/>
          <p:nvPr/>
        </p:nvSpPr>
        <p:spPr>
          <a:xfrm>
            <a:off x="6746944" y="1890668"/>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00"/>
                </a:solidFill>
              </a:rPr>
              <a:t>异常处理概述</a:t>
            </a:r>
            <a:endParaRPr lang="zh-CN" altLang="en-US" sz="2000" b="1" dirty="0">
              <a:solidFill>
                <a:srgbClr val="FFFF00"/>
              </a:solidFill>
            </a:endParaRPr>
          </a:p>
        </p:txBody>
      </p:sp>
      <p:sp>
        <p:nvSpPr>
          <p:cNvPr id="61" name="圆角矩形 60"/>
          <p:cNvSpPr/>
          <p:nvPr/>
        </p:nvSpPr>
        <p:spPr>
          <a:xfrm>
            <a:off x="6746944" y="302506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异常定义与抛出</a:t>
            </a:r>
            <a:endParaRPr lang="zh-CN" altLang="en-US" sz="2000" b="1" dirty="0">
              <a:solidFill>
                <a:schemeClr val="bg1"/>
              </a:solidFill>
            </a:endParaRPr>
          </a:p>
        </p:txBody>
      </p:sp>
      <p:sp>
        <p:nvSpPr>
          <p:cNvPr id="62" name="圆角矩形 61"/>
          <p:cNvSpPr/>
          <p:nvPr/>
        </p:nvSpPr>
        <p:spPr>
          <a:xfrm>
            <a:off x="6746944" y="4159470"/>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异常的捕获及处理</a:t>
            </a:r>
            <a:endParaRPr lang="zh-CN" altLang="en-US" sz="2000" b="1" dirty="0">
              <a:solidFill>
                <a:schemeClr val="bg1"/>
              </a:solidFill>
            </a:endParaRPr>
          </a:p>
        </p:txBody>
      </p:sp>
      <p:sp>
        <p:nvSpPr>
          <p:cNvPr id="63" name="圆角矩形 62"/>
          <p:cNvSpPr/>
          <p:nvPr/>
        </p:nvSpPr>
        <p:spPr>
          <a:xfrm>
            <a:off x="6745039" y="529387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异常编程与实践</a:t>
            </a:r>
            <a:endParaRPr lang="zh-CN" altLang="en-US" sz="2000" b="1" dirty="0">
              <a:solidFill>
                <a:schemeClr val="bg1"/>
              </a:solidFill>
            </a:endParaRP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665351" y="2567384"/>
            <a:ext cx="3706464" cy="369332"/>
          </a:xfrm>
          <a:prstGeom prst="rect">
            <a:avLst/>
          </a:prstGeom>
          <a:noFill/>
        </p:spPr>
        <p:txBody>
          <a:bodyPr wrap="none" rtlCol="0">
            <a:spAutoFit/>
          </a:bodyPr>
          <a:lstStyle/>
          <a:p>
            <a:r>
              <a:rPr lang="zh-CN" altLang="en-US" dirty="0">
                <a:solidFill>
                  <a:srgbClr val="C00000"/>
                </a:solidFill>
              </a:rPr>
              <a:t>异常概念，</a:t>
            </a:r>
            <a:r>
              <a:rPr lang="en-US" altLang="zh-CN" dirty="0">
                <a:solidFill>
                  <a:srgbClr val="C00000"/>
                </a:solidFill>
              </a:rPr>
              <a:t>C++</a:t>
            </a:r>
            <a:r>
              <a:rPr lang="zh-CN" altLang="en-US" dirty="0">
                <a:solidFill>
                  <a:srgbClr val="C00000"/>
                </a:solidFill>
              </a:rPr>
              <a:t>异常处理基本思想</a:t>
            </a:r>
            <a:endParaRPr lang="zh-CN" altLang="en-US"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异常处理概述</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3" name="内容占位符 2"/>
          <p:cNvSpPr>
            <a:spLocks noGrp="1"/>
          </p:cNvSpPr>
          <p:nvPr>
            <p:ph idx="1"/>
          </p:nvPr>
        </p:nvSpPr>
        <p:spPr/>
        <p:txBody>
          <a:bodyPr>
            <a:normAutofit/>
          </a:bodyPr>
          <a:lstStyle/>
          <a:p>
            <a:pPr>
              <a:lnSpc>
                <a:spcPct val="110000"/>
              </a:lnSpc>
            </a:pPr>
            <a:r>
              <a:rPr lang="zh-CN" altLang="en-US" b="1" dirty="0"/>
              <a:t>程序终止</a:t>
            </a:r>
            <a:endParaRPr lang="zh-CN" altLang="en-US" b="1" dirty="0"/>
          </a:p>
          <a:p>
            <a:pPr lvl="1">
              <a:lnSpc>
                <a:spcPct val="110000"/>
              </a:lnSpc>
            </a:pPr>
            <a:r>
              <a:rPr lang="zh-CN" altLang="en-US" dirty="0"/>
              <a:t>执行正常结束而终止。</a:t>
            </a:r>
            <a:endParaRPr lang="zh-CN" altLang="en-US" dirty="0"/>
          </a:p>
          <a:p>
            <a:pPr lvl="1">
              <a:lnSpc>
                <a:spcPct val="110000"/>
              </a:lnSpc>
            </a:pPr>
            <a:r>
              <a:rPr lang="zh-CN" altLang="en-US" dirty="0"/>
              <a:t>程序执行中发生错误或特殊事件而终止（异常终止）。</a:t>
            </a:r>
            <a:endParaRPr lang="zh-CN" altLang="en-US" dirty="0"/>
          </a:p>
          <a:p>
            <a:pPr lvl="2">
              <a:lnSpc>
                <a:spcPct val="110000"/>
              </a:lnSpc>
            </a:pPr>
            <a:r>
              <a:rPr lang="zh-CN" altLang="en-US" dirty="0">
                <a:solidFill>
                  <a:srgbClr val="C00000"/>
                </a:solidFill>
              </a:rPr>
              <a:t>可预测的错误</a:t>
            </a:r>
            <a:endParaRPr lang="zh-CN" altLang="en-US" dirty="0">
              <a:solidFill>
                <a:srgbClr val="C00000"/>
              </a:solidFill>
            </a:endParaRPr>
          </a:p>
          <a:p>
            <a:pPr lvl="2">
              <a:lnSpc>
                <a:spcPct val="110000"/>
              </a:lnSpc>
            </a:pPr>
            <a:r>
              <a:rPr lang="zh-CN" altLang="en-US" dirty="0">
                <a:solidFill>
                  <a:srgbClr val="C00000"/>
                </a:solidFill>
              </a:rPr>
              <a:t>用户自己定义的错误</a:t>
            </a:r>
            <a:endParaRPr lang="zh-CN" altLang="en-US" dirty="0">
              <a:solidFill>
                <a:srgbClr val="C00000"/>
              </a:solidFill>
            </a:endParaRPr>
          </a:p>
          <a:p>
            <a:pPr lvl="2">
              <a:lnSpc>
                <a:spcPct val="110000"/>
              </a:lnSpc>
            </a:pPr>
            <a:r>
              <a:rPr lang="zh-CN" altLang="en-US" dirty="0"/>
              <a:t>难以预测的错误</a:t>
            </a:r>
            <a:endParaRPr lang="zh-CN" altLang="en-US" dirty="0"/>
          </a:p>
          <a:p>
            <a:pPr>
              <a:lnSpc>
                <a:spcPct val="110000"/>
              </a:lnSpc>
            </a:pPr>
            <a:r>
              <a:rPr lang="zh-CN" altLang="en-US" b="1" dirty="0"/>
              <a:t>比拟场景，例如：</a:t>
            </a:r>
            <a:endParaRPr lang="zh-CN" altLang="en-US" b="1" dirty="0"/>
          </a:p>
          <a:p>
            <a:pPr lvl="1">
              <a:lnSpc>
                <a:spcPct val="110000"/>
              </a:lnSpc>
            </a:pPr>
            <a:r>
              <a:rPr lang="zh-CN" altLang="en-US" dirty="0"/>
              <a:t>我开着车，一头猪冲到路中间，刹车 </a:t>
            </a:r>
            <a:r>
              <a:rPr lang="en-US" altLang="zh-CN" dirty="0"/>
              <a:t>- </a:t>
            </a:r>
            <a:r>
              <a:rPr lang="zh-CN" altLang="en-US" dirty="0">
                <a:solidFill>
                  <a:srgbClr val="C00000"/>
                </a:solidFill>
              </a:rPr>
              <a:t>异常（可挽救）</a:t>
            </a:r>
            <a:endParaRPr lang="zh-CN" altLang="en-US" dirty="0">
              <a:solidFill>
                <a:srgbClr val="C00000"/>
              </a:solidFill>
            </a:endParaRPr>
          </a:p>
          <a:p>
            <a:pPr lvl="1">
              <a:lnSpc>
                <a:spcPct val="110000"/>
              </a:lnSpc>
            </a:pPr>
            <a:r>
              <a:rPr lang="zh-CN" altLang="en-US" dirty="0"/>
              <a:t>我开着车，发动机歇火，停车 </a:t>
            </a:r>
            <a:r>
              <a:rPr lang="en-US" altLang="zh-CN" dirty="0"/>
              <a:t>– </a:t>
            </a:r>
            <a:r>
              <a:rPr lang="zh-CN" altLang="en-US" dirty="0">
                <a:solidFill>
                  <a:srgbClr val="C00000"/>
                </a:solidFill>
              </a:rPr>
              <a:t>故障（系统崩溃）</a:t>
            </a:r>
            <a:endParaRPr lang="zh-CN" altLang="en-US" dirty="0">
              <a:solidFill>
                <a:srgbClr val="C00000"/>
              </a:solidFill>
            </a:endParaRPr>
          </a:p>
          <a:p>
            <a:endParaRPr lang="zh-CN" altLang="en-US" dirty="0"/>
          </a:p>
        </p:txBody>
      </p:sp>
    </p:spTree>
  </p:cSld>
  <p:clrMapOvr>
    <a:masterClrMapping/>
  </p:clrMapOvr>
</p:sld>
</file>

<file path=ppt/tags/tag1.xml><?xml version="1.0" encoding="utf-8"?>
<p:tagLst xmlns:p="http://schemas.openxmlformats.org/presentationml/2006/main">
  <p:tag name="KSO_WM_UNIT_PLACING_PICTURE_USER_VIEWPORT" val="{&quot;height&quot;:1805.2787401574803,&quot;width&quot;:3950.1212598425195}"/>
</p:tagLst>
</file>

<file path=ppt/tags/tag2.xml><?xml version="1.0" encoding="utf-8"?>
<p:tagLst xmlns:p="http://schemas.openxmlformats.org/presentationml/2006/main">
  <p:tag name="COMMONDATA" val="eyJoZGlkIjoiMDliMDg0NjZmODUwZmMxOTlhNzlmMDljMDc4ZDk4MGYifQ=="/>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12813</Words>
  <Application>WPS 演示</Application>
  <PresentationFormat>宽屏</PresentationFormat>
  <Paragraphs>945</Paragraphs>
  <Slides>49</Slides>
  <Notes>48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5</vt:i4>
      </vt:variant>
      <vt:variant>
        <vt:lpstr>幻灯片标题</vt:lpstr>
      </vt:variant>
      <vt:variant>
        <vt:i4>49</vt:i4>
      </vt:variant>
    </vt:vector>
  </HeadingPairs>
  <TitlesOfParts>
    <vt:vector size="68" baseType="lpstr">
      <vt:lpstr>Arial</vt:lpstr>
      <vt:lpstr>宋体</vt:lpstr>
      <vt:lpstr>Wingdings</vt:lpstr>
      <vt:lpstr>微软雅黑</vt:lpstr>
      <vt:lpstr>Impact MT Std</vt:lpstr>
      <vt:lpstr>Consolas</vt:lpstr>
      <vt:lpstr>Tahoma</vt:lpstr>
      <vt:lpstr>等线</vt:lpstr>
      <vt:lpstr>Arial Unicode MS</vt:lpstr>
      <vt:lpstr>等线 Light</vt:lpstr>
      <vt:lpstr>Times New Roman</vt:lpstr>
      <vt:lpstr>Segoe UI</vt:lpstr>
      <vt:lpstr>Calibri</vt:lpstr>
      <vt:lpstr>Office 主题​​</vt:lpstr>
      <vt:lpstr>Word.Picture.8</vt:lpstr>
      <vt:lpstr>Word.Picture.8</vt:lpstr>
      <vt:lpstr>Word.Picture.8</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The dream of blue sea</cp:lastModifiedBy>
  <cp:revision>676</cp:revision>
  <dcterms:created xsi:type="dcterms:W3CDTF">2016-11-24T09:20:00Z</dcterms:created>
  <dcterms:modified xsi:type="dcterms:W3CDTF">2022-06-24T01:45:25Z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2052-11.1.0.11753</vt:lpwstr>
  </property>
  <property fmtid="{D5CDD505-2E9C-101B-9397-08002B2CF9AE}" pid="3" name="ICV">
    <vt:lpwstr>7E38F6AF0AEB4547AE4ACB4243E3DBEC</vt:lpwstr>
  </property>
</Properties>
</file>