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65"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77618-B6EC-136C-2CB0-AA592A7B971A}" v="3" dt="2023-10-22T16:58:05.062"/>
    <p1510:client id="{229D13C2-847A-0B6E-BA56-25006F659D81}" v="52" dt="2023-10-22T06:16:22.024"/>
    <p1510:client id="{254DFD68-5DDE-409E-B648-DCBC60096C6F}" v="155" dt="2023-10-19T22:15:12.758"/>
    <p1510:client id="{2E4780CE-0107-1077-205B-41559C936A67}" v="96" dt="2023-10-19T22:10:14.307"/>
    <p1510:client id="{4315E34C-17B2-4DC1-A5F5-4C4136C66D69}" v="1" dt="2023-10-19T22:05:44.602"/>
    <p1510:client id="{8537DA06-5DA7-D857-00EE-D8E26F4A04AA}" v="157" dt="2023-10-20T07:04:15.173"/>
    <p1510:client id="{D950F649-2CDA-4DD6-A4F2-57A904A3483A}" v="202" dt="2023-10-22T16:10:40.335"/>
    <p1510:client id="{DC6B6BFD-3E9C-05A5-27AF-C4DDECF106DE}" v="343" dt="2023-10-21T01:14:17.145"/>
    <p1510:client id="{DF20803F-90B3-CB21-8D9D-004442D41308}" v="79" dt="2023-10-22T23:48:13.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10/22/2023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192834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36147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0452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648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07430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4644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46328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1002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97715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26740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0484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10/22/2023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6049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urgerjs@mail.uc.edu" TargetMode="External"/><Relationship Id="rId2" Type="http://schemas.openxmlformats.org/officeDocument/2006/relationships/hyperlink" Target="mailto:brownft@mail.uc.edu" TargetMode="External"/><Relationship Id="rId1" Type="http://schemas.openxmlformats.org/officeDocument/2006/relationships/slideLayout" Target="../slideLayouts/slideLayout13.xml"/><Relationship Id="rId5" Type="http://schemas.openxmlformats.org/officeDocument/2006/relationships/hyperlink" Target="mailto:jmoeller@saec-kv.com" TargetMode="External"/><Relationship Id="rId4" Type="http://schemas.openxmlformats.org/officeDocument/2006/relationships/hyperlink" Target="mailto:difiliet@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The Applicants' Workout Application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Forrest Brown, Evan </a:t>
            </a:r>
            <a:r>
              <a:rPr lang="en-US" dirty="0" err="1"/>
              <a:t>DiFilippo</a:t>
            </a:r>
            <a:r>
              <a:rPr lang="en-US" dirty="0"/>
              <a:t>, and JP Burger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C05A-E612-BD7C-C112-CA9807C5198C}"/>
              </a:ext>
            </a:extLst>
          </p:cNvPr>
          <p:cNvSpPr>
            <a:spLocks noGrp="1"/>
          </p:cNvSpPr>
          <p:nvPr>
            <p:ph type="title"/>
          </p:nvPr>
        </p:nvSpPr>
        <p:spPr/>
        <p:txBody>
          <a:bodyPr/>
          <a:lstStyle/>
          <a:p>
            <a:r>
              <a:rPr lang="en-US">
                <a:cs typeface="Calibri Light"/>
              </a:rPr>
              <a:t>Expected Demo at Expo</a:t>
            </a:r>
            <a:endParaRPr lang="en-US"/>
          </a:p>
        </p:txBody>
      </p:sp>
      <p:sp>
        <p:nvSpPr>
          <p:cNvPr id="3" name="Content Placeholder 2">
            <a:extLst>
              <a:ext uri="{FF2B5EF4-FFF2-40B4-BE49-F238E27FC236}">
                <a16:creationId xmlns:a16="http://schemas.microsoft.com/office/drawing/2014/main" id="{835D18E1-250B-E88A-A7EA-CB9C87AE2143}"/>
              </a:ext>
            </a:extLst>
          </p:cNvPr>
          <p:cNvSpPr>
            <a:spLocks noGrp="1"/>
          </p:cNvSpPr>
          <p:nvPr>
            <p:ph idx="1"/>
          </p:nvPr>
        </p:nvSpPr>
        <p:spPr/>
        <p:txBody>
          <a:bodyPr vert="horz" lIns="91440" tIns="45720" rIns="91440" bIns="45720" rtlCol="0" anchor="t">
            <a:normAutofit/>
          </a:bodyPr>
          <a:lstStyle/>
          <a:p>
            <a:r>
              <a:rPr lang="en-US" dirty="0">
                <a:cs typeface="Calibri"/>
              </a:rPr>
              <a:t>Displays of the application in action</a:t>
            </a:r>
          </a:p>
          <a:p>
            <a:r>
              <a:rPr lang="en-US" dirty="0">
                <a:cs typeface="Calibri"/>
              </a:rPr>
              <a:t>A usable sample of the application</a:t>
            </a:r>
          </a:p>
          <a:p>
            <a:r>
              <a:rPr lang="en-US" dirty="0">
                <a:cs typeface="Calibri"/>
              </a:rPr>
              <a:t>Display with critical design information</a:t>
            </a:r>
          </a:p>
        </p:txBody>
      </p:sp>
    </p:spTree>
    <p:extLst>
      <p:ext uri="{BB962C8B-B14F-4D97-AF65-F5344CB8AC3E}">
        <p14:creationId xmlns:p14="http://schemas.microsoft.com/office/powerpoint/2010/main" val="293801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4A45-EEC0-DF67-6837-5F4B759DD167}"/>
              </a:ext>
            </a:extLst>
          </p:cNvPr>
          <p:cNvSpPr>
            <a:spLocks noGrp="1"/>
          </p:cNvSpPr>
          <p:nvPr>
            <p:ph type="title"/>
          </p:nvPr>
        </p:nvSpPr>
        <p:spPr/>
        <p:txBody>
          <a:bodyPr/>
          <a:lstStyle/>
          <a:p>
            <a:r>
              <a:rPr lang="en-US" dirty="0">
                <a:latin typeface="calibri light"/>
                <a:ea typeface="calibri light"/>
                <a:cs typeface="Calibri Light"/>
              </a:rPr>
              <a:t>Names</a:t>
            </a:r>
            <a:endParaRPr lang="en-US" dirty="0">
              <a:latin typeface="calibri light"/>
              <a:ea typeface="calibri light"/>
            </a:endParaRPr>
          </a:p>
        </p:txBody>
      </p:sp>
      <p:sp>
        <p:nvSpPr>
          <p:cNvPr id="3" name="Content Placeholder 2">
            <a:extLst>
              <a:ext uri="{FF2B5EF4-FFF2-40B4-BE49-F238E27FC236}">
                <a16:creationId xmlns:a16="http://schemas.microsoft.com/office/drawing/2014/main" id="{48F25DC7-3F99-CF8B-61B4-CA6426A1E601}"/>
              </a:ext>
            </a:extLst>
          </p:cNvPr>
          <p:cNvSpPr>
            <a:spLocks noGrp="1"/>
          </p:cNvSpPr>
          <p:nvPr>
            <p:ph idx="1"/>
          </p:nvPr>
        </p:nvSpPr>
        <p:spPr/>
        <p:txBody>
          <a:bodyPr vert="horz" lIns="91440" tIns="45720" rIns="91440" bIns="45720" rtlCol="0" anchor="t">
            <a:normAutofit/>
          </a:bodyPr>
          <a:lstStyle/>
          <a:p>
            <a:r>
              <a:rPr lang="en-US" sz="2800" dirty="0">
                <a:latin typeface="Calibri"/>
                <a:ea typeface="Calibri"/>
                <a:cs typeface="Calibri"/>
              </a:rPr>
              <a:t>Team Members</a:t>
            </a:r>
          </a:p>
          <a:p>
            <a:pPr lvl="1">
              <a:buFont typeface="Arial" pitchFamily="18" charset="2"/>
              <a:buChar char="•"/>
            </a:pPr>
            <a:r>
              <a:rPr lang="en-US" sz="2000" dirty="0">
                <a:latin typeface="Calibri"/>
                <a:ea typeface="Calibri"/>
                <a:cs typeface="Calibri"/>
              </a:rPr>
              <a:t>Forrest Brown | </a:t>
            </a:r>
            <a:r>
              <a:rPr lang="en-US" sz="2000" dirty="0">
                <a:latin typeface="Calibri"/>
                <a:ea typeface="Calibri"/>
                <a:cs typeface="Calibri"/>
                <a:hlinkClick r:id="rId2"/>
              </a:rPr>
              <a:t>brownft@mail.uc.edu</a:t>
            </a:r>
            <a:endParaRPr lang="en-US" sz="2000" dirty="0">
              <a:latin typeface="Calibri"/>
              <a:ea typeface="Calibri"/>
              <a:cs typeface="Calibri"/>
            </a:endParaRPr>
          </a:p>
          <a:p>
            <a:pPr lvl="1">
              <a:buFont typeface="Arial" pitchFamily="18" charset="2"/>
              <a:buChar char="•"/>
            </a:pPr>
            <a:r>
              <a:rPr lang="en-US" sz="2000" dirty="0">
                <a:latin typeface="Calibri"/>
                <a:ea typeface="Calibri"/>
                <a:cs typeface="Calibri"/>
              </a:rPr>
              <a:t>JP Burger | </a:t>
            </a:r>
            <a:r>
              <a:rPr lang="en-US" sz="2000" dirty="0">
                <a:latin typeface="Calibri"/>
                <a:ea typeface="Calibri"/>
                <a:cs typeface="Calibri"/>
                <a:hlinkClick r:id="rId3"/>
              </a:rPr>
              <a:t>burgerjs@mail.uc.edu</a:t>
            </a:r>
            <a:endParaRPr lang="en-US" sz="2000" dirty="0">
              <a:latin typeface="Calibri"/>
              <a:ea typeface="Calibri"/>
              <a:cs typeface="Calibri"/>
            </a:endParaRPr>
          </a:p>
          <a:p>
            <a:pPr lvl="1">
              <a:buFont typeface="Arial" pitchFamily="18" charset="2"/>
              <a:buChar char="•"/>
            </a:pPr>
            <a:r>
              <a:rPr lang="en-US" sz="2000" dirty="0">
                <a:latin typeface="Calibri"/>
                <a:ea typeface="Calibri"/>
                <a:cs typeface="Calibri"/>
              </a:rPr>
              <a:t>Evan </a:t>
            </a:r>
            <a:r>
              <a:rPr lang="en-US" sz="2000" err="1">
                <a:latin typeface="Calibri"/>
                <a:ea typeface="Calibri"/>
                <a:cs typeface="Calibri"/>
              </a:rPr>
              <a:t>DiFilippo</a:t>
            </a:r>
            <a:r>
              <a:rPr lang="en-US" sz="2000" dirty="0">
                <a:latin typeface="Calibri"/>
                <a:ea typeface="Calibri"/>
                <a:cs typeface="Calibri"/>
              </a:rPr>
              <a:t> | </a:t>
            </a:r>
            <a:r>
              <a:rPr lang="en-US" sz="2000" dirty="0">
                <a:latin typeface="Calibri"/>
                <a:ea typeface="Calibri"/>
                <a:cs typeface="Calibri"/>
                <a:hlinkClick r:id="rId4"/>
              </a:rPr>
              <a:t>difiliet@mail.uc.edu</a:t>
            </a:r>
            <a:endParaRPr lang="en-US" sz="2000" dirty="0">
              <a:latin typeface="Calibri"/>
              <a:ea typeface="Calibri"/>
              <a:cs typeface="Calibri"/>
            </a:endParaRPr>
          </a:p>
          <a:p>
            <a:pPr>
              <a:buFont typeface="Arial" pitchFamily="18" charset="2"/>
              <a:buChar char="•"/>
            </a:pPr>
            <a:r>
              <a:rPr lang="en-US" sz="2800" spc="0" dirty="0">
                <a:solidFill>
                  <a:srgbClr val="262626"/>
                </a:solidFill>
                <a:latin typeface="Calibri"/>
                <a:ea typeface="Calibri"/>
                <a:cs typeface="Calibri"/>
              </a:rPr>
              <a:t>Project Advisor</a:t>
            </a:r>
          </a:p>
          <a:p>
            <a:pPr lvl="1">
              <a:buFont typeface="Arial" pitchFamily="18" charset="2"/>
              <a:buChar char="•"/>
            </a:pPr>
            <a:r>
              <a:rPr lang="en-US" sz="2000" dirty="0">
                <a:solidFill>
                  <a:srgbClr val="262626"/>
                </a:solidFill>
                <a:latin typeface="Calibri"/>
                <a:ea typeface="Calibri"/>
                <a:cs typeface="Calibri"/>
              </a:rPr>
              <a:t>Joe Moeller | </a:t>
            </a:r>
            <a:r>
              <a:rPr lang="en-US" sz="2000" dirty="0">
                <a:solidFill>
                  <a:srgbClr val="262626"/>
                </a:solidFill>
                <a:latin typeface="Calibri"/>
                <a:ea typeface="Calibri"/>
                <a:cs typeface="Calibri"/>
                <a:hlinkClick r:id="rId5"/>
              </a:rPr>
              <a:t>jmoeller@saec-kv.com</a:t>
            </a:r>
            <a:endParaRPr lang="en-US" sz="2000" spc="0" dirty="0">
              <a:solidFill>
                <a:srgbClr val="262626"/>
              </a:solidFill>
              <a:latin typeface="Calibri"/>
              <a:ea typeface="Calibri"/>
              <a:cs typeface="Calibri"/>
            </a:endParaRPr>
          </a:p>
        </p:txBody>
      </p:sp>
    </p:spTree>
    <p:extLst>
      <p:ext uri="{BB962C8B-B14F-4D97-AF65-F5344CB8AC3E}">
        <p14:creationId xmlns:p14="http://schemas.microsoft.com/office/powerpoint/2010/main" val="246703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6FE3-FD48-0C0E-E4FC-B85C0EDF62CE}"/>
              </a:ext>
            </a:extLst>
          </p:cNvPr>
          <p:cNvSpPr>
            <a:spLocks noGrp="1"/>
          </p:cNvSpPr>
          <p:nvPr>
            <p:ph type="title"/>
          </p:nvPr>
        </p:nvSpPr>
        <p:spPr/>
        <p:txBody>
          <a:bodyPr/>
          <a:lstStyle/>
          <a:p>
            <a:r>
              <a:rPr lang="en-US">
                <a:cs typeface="Calibri Light"/>
              </a:rPr>
              <a:t>Project Abstract</a:t>
            </a:r>
            <a:endParaRPr lang="en-US"/>
          </a:p>
        </p:txBody>
      </p:sp>
      <p:sp>
        <p:nvSpPr>
          <p:cNvPr id="3" name="Content Placeholder 2">
            <a:extLst>
              <a:ext uri="{FF2B5EF4-FFF2-40B4-BE49-F238E27FC236}">
                <a16:creationId xmlns:a16="http://schemas.microsoft.com/office/drawing/2014/main" id="{2772F180-1ABA-483E-D79B-C28AB561A73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Our mobile application is a technologically advanced replacement for the common gym notebook. Many casual lifters and almost all serious lifters measure their progress in the gym over time. The most common metric to do this is progressive overload, otherwise known as a continuous increase in weight moved or repetitions performed. The goal of our tracker is not just to digitize the process of tracking progressive overload, but to make it effortless for the user. The app features an intuitive data entry system, visualization of the data, and an optional hands-free data tracking feature that uses motion capture technology to automatically count the user's reps and motivate the user to overload. </a:t>
            </a:r>
          </a:p>
        </p:txBody>
      </p:sp>
    </p:spTree>
    <p:extLst>
      <p:ext uri="{BB962C8B-B14F-4D97-AF65-F5344CB8AC3E}">
        <p14:creationId xmlns:p14="http://schemas.microsoft.com/office/powerpoint/2010/main" val="145484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6262-1080-F3C9-E22E-795A83A932FC}"/>
              </a:ext>
            </a:extLst>
          </p:cNvPr>
          <p:cNvSpPr>
            <a:spLocks noGrp="1"/>
          </p:cNvSpPr>
          <p:nvPr>
            <p:ph type="title"/>
          </p:nvPr>
        </p:nvSpPr>
        <p:spPr/>
        <p:txBody>
          <a:bodyPr/>
          <a:lstStyle/>
          <a:p>
            <a:r>
              <a:rPr lang="en-US" dirty="0">
                <a:cs typeface="Calibri Light"/>
              </a:rPr>
              <a:t>User Stories</a:t>
            </a:r>
            <a:endParaRPr lang="en-US" dirty="0"/>
          </a:p>
        </p:txBody>
      </p:sp>
      <p:sp>
        <p:nvSpPr>
          <p:cNvPr id="3" name="Content Placeholder 2">
            <a:extLst>
              <a:ext uri="{FF2B5EF4-FFF2-40B4-BE49-F238E27FC236}">
                <a16:creationId xmlns:a16="http://schemas.microsoft.com/office/drawing/2014/main" id="{E7D8DC38-827A-AA51-887C-B26ADFDB9105}"/>
              </a:ext>
            </a:extLst>
          </p:cNvPr>
          <p:cNvSpPr>
            <a:spLocks noGrp="1"/>
          </p:cNvSpPr>
          <p:nvPr>
            <p:ph idx="1"/>
          </p:nvPr>
        </p:nvSpPr>
        <p:spPr/>
        <p:txBody>
          <a:bodyPr vert="horz" lIns="91440" tIns="45720" rIns="91440" bIns="45720" rtlCol="0" anchor="t">
            <a:normAutofit lnSpcReduction="10000"/>
          </a:bodyPr>
          <a:lstStyle/>
          <a:p>
            <a:r>
              <a:rPr lang="en-US" dirty="0">
                <a:solidFill>
                  <a:srgbClr val="000000"/>
                </a:solidFill>
                <a:ea typeface="+mn-lt"/>
                <a:cs typeface="+mn-lt"/>
              </a:rPr>
              <a:t>As a competitive bodybuilder, I want a way to analyze my form so that my lift is optimal or near-optimal.</a:t>
            </a:r>
          </a:p>
          <a:p>
            <a:r>
              <a:rPr lang="en-US" dirty="0">
                <a:solidFill>
                  <a:srgbClr val="000000"/>
                </a:solidFill>
                <a:ea typeface="+mn-lt"/>
                <a:cs typeface="+mn-lt"/>
              </a:rPr>
              <a:t>As a busy, but health conscious person, I want an app that automatically or easily tracks my workouts so I can save time in the gym and focus on my lifts.</a:t>
            </a:r>
          </a:p>
          <a:p>
            <a:r>
              <a:rPr lang="en-US" dirty="0">
                <a:solidFill>
                  <a:srgbClr val="000000"/>
                </a:solidFill>
                <a:ea typeface="+mn-lt"/>
                <a:cs typeface="+mn-lt"/>
              </a:rPr>
              <a:t>As someone new to lifting, I want an app to analyze my workout form and suggest improvements, so that I can ensure I am exercising effectively and reduce the risk of injury.</a:t>
            </a:r>
          </a:p>
          <a:p>
            <a:r>
              <a:rPr lang="en-US" dirty="0">
                <a:solidFill>
                  <a:srgbClr val="000000"/>
                </a:solidFill>
                <a:ea typeface="+mn-lt"/>
                <a:cs typeface="+mn-lt"/>
              </a:rPr>
              <a:t>As a person striving for a healthier lifestyle, I want an app to provide personalized workout plans based on my fitness level and goals, so that I can achieve better results and maintain my motivation.</a:t>
            </a:r>
            <a:endParaRPr lang="en-US">
              <a:solidFill>
                <a:srgbClr val="000000"/>
              </a:solidFill>
              <a:cs typeface="Calibri"/>
            </a:endParaRPr>
          </a:p>
        </p:txBody>
      </p:sp>
    </p:spTree>
    <p:extLst>
      <p:ext uri="{BB962C8B-B14F-4D97-AF65-F5344CB8AC3E}">
        <p14:creationId xmlns:p14="http://schemas.microsoft.com/office/powerpoint/2010/main" val="333177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29F8-0AA8-9A96-3909-16B40C86DA43}"/>
              </a:ext>
            </a:extLst>
          </p:cNvPr>
          <p:cNvSpPr>
            <a:spLocks noGrp="1"/>
          </p:cNvSpPr>
          <p:nvPr>
            <p:ph type="title"/>
          </p:nvPr>
        </p:nvSpPr>
        <p:spPr/>
        <p:txBody>
          <a:bodyPr/>
          <a:lstStyle/>
          <a:p>
            <a:r>
              <a:rPr lang="en-US" dirty="0">
                <a:cs typeface="Calibri Light"/>
              </a:rPr>
              <a:t>Design Diagram</a:t>
            </a:r>
            <a:endParaRPr lang="en-US" dirty="0"/>
          </a:p>
        </p:txBody>
      </p:sp>
      <p:pic>
        <p:nvPicPr>
          <p:cNvPr id="7" name="Content Placeholder 6" descr="A diagram of a computer application&#10;&#10;Description automatically generated">
            <a:extLst>
              <a:ext uri="{FF2B5EF4-FFF2-40B4-BE49-F238E27FC236}">
                <a16:creationId xmlns:a16="http://schemas.microsoft.com/office/drawing/2014/main" id="{BFCC1EBE-F4DE-F0EF-C51B-4EAF2C088505}"/>
              </a:ext>
            </a:extLst>
          </p:cNvPr>
          <p:cNvPicPr>
            <a:picLocks noGrp="1" noChangeAspect="1"/>
          </p:cNvPicPr>
          <p:nvPr>
            <p:ph idx="1"/>
          </p:nvPr>
        </p:nvPicPr>
        <p:blipFill>
          <a:blip r:embed="rId2"/>
          <a:stretch>
            <a:fillRect/>
          </a:stretch>
        </p:blipFill>
        <p:spPr>
          <a:xfrm>
            <a:off x="2022181" y="1538906"/>
            <a:ext cx="7536156" cy="4557888"/>
          </a:xfrm>
        </p:spPr>
      </p:pic>
    </p:spTree>
    <p:extLst>
      <p:ext uri="{BB962C8B-B14F-4D97-AF65-F5344CB8AC3E}">
        <p14:creationId xmlns:p14="http://schemas.microsoft.com/office/powerpoint/2010/main" val="312470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B880-D473-A4B8-7ADA-96ADCBDB5E20}"/>
              </a:ext>
            </a:extLst>
          </p:cNvPr>
          <p:cNvSpPr>
            <a:spLocks noGrp="1"/>
          </p:cNvSpPr>
          <p:nvPr>
            <p:ph type="title"/>
          </p:nvPr>
        </p:nvSpPr>
        <p:spPr/>
        <p:txBody>
          <a:bodyPr/>
          <a:lstStyle/>
          <a:p>
            <a:r>
              <a:rPr lang="en-US">
                <a:cs typeface="Calibri Light"/>
              </a:rPr>
              <a:t>Major Project Constraints</a:t>
            </a:r>
            <a:endParaRPr lang="en-US"/>
          </a:p>
        </p:txBody>
      </p:sp>
      <p:sp>
        <p:nvSpPr>
          <p:cNvPr id="3" name="Content Placeholder 2">
            <a:extLst>
              <a:ext uri="{FF2B5EF4-FFF2-40B4-BE49-F238E27FC236}">
                <a16:creationId xmlns:a16="http://schemas.microsoft.com/office/drawing/2014/main" id="{F6C5EE7C-5182-0521-2F60-728E0EF57510}"/>
              </a:ext>
            </a:extLst>
          </p:cNvPr>
          <p:cNvSpPr>
            <a:spLocks noGrp="1"/>
          </p:cNvSpPr>
          <p:nvPr>
            <p:ph idx="1"/>
          </p:nvPr>
        </p:nvSpPr>
        <p:spPr/>
        <p:txBody>
          <a:bodyPr vert="horz" lIns="91440" tIns="45720" rIns="91440" bIns="45720" rtlCol="0" anchor="t">
            <a:normAutofit/>
          </a:bodyPr>
          <a:lstStyle/>
          <a:p>
            <a:r>
              <a:rPr lang="en-US" dirty="0">
                <a:cs typeface="Calibri"/>
              </a:rPr>
              <a:t>Ethical</a:t>
            </a:r>
          </a:p>
          <a:p>
            <a:pPr lvl="1"/>
            <a:r>
              <a:rPr lang="en-US" dirty="0">
                <a:cs typeface="Calibri"/>
              </a:rPr>
              <a:t>Injuring users</a:t>
            </a:r>
          </a:p>
          <a:p>
            <a:pPr lvl="1"/>
            <a:r>
              <a:rPr lang="en-US" dirty="0">
                <a:cs typeface="Calibri"/>
              </a:rPr>
              <a:t>Causing users to have suboptimal workouts</a:t>
            </a:r>
          </a:p>
          <a:p>
            <a:pPr lvl="1"/>
            <a:r>
              <a:rPr lang="en-US" dirty="0">
                <a:cs typeface="Calibri"/>
              </a:rPr>
              <a:t>Discouraging users with unrealistic expectations</a:t>
            </a:r>
          </a:p>
          <a:p>
            <a:r>
              <a:rPr lang="en-US" dirty="0">
                <a:cs typeface="Calibri"/>
              </a:rPr>
              <a:t>Legal</a:t>
            </a:r>
          </a:p>
          <a:p>
            <a:pPr lvl="1"/>
            <a:r>
              <a:rPr lang="en-US" dirty="0">
                <a:cs typeface="Calibri"/>
              </a:rPr>
              <a:t>Peloton Guide is a similar product, but has no patents associated</a:t>
            </a:r>
          </a:p>
          <a:p>
            <a:r>
              <a:rPr lang="en-US" dirty="0">
                <a:cs typeface="Calibri"/>
              </a:rPr>
              <a:t>Security</a:t>
            </a:r>
          </a:p>
          <a:p>
            <a:pPr lvl="1"/>
            <a:r>
              <a:rPr lang="en-US" dirty="0">
                <a:cs typeface="Calibri"/>
              </a:rPr>
              <a:t>Collecting data from users</a:t>
            </a:r>
          </a:p>
        </p:txBody>
      </p:sp>
    </p:spTree>
    <p:extLst>
      <p:ext uri="{BB962C8B-B14F-4D97-AF65-F5344CB8AC3E}">
        <p14:creationId xmlns:p14="http://schemas.microsoft.com/office/powerpoint/2010/main" val="9532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A56A-0E67-D7F7-E9B8-0650320E8259}"/>
              </a:ext>
            </a:extLst>
          </p:cNvPr>
          <p:cNvSpPr>
            <a:spLocks noGrp="1"/>
          </p:cNvSpPr>
          <p:nvPr>
            <p:ph type="title"/>
          </p:nvPr>
        </p:nvSpPr>
        <p:spPr/>
        <p:txBody>
          <a:bodyPr/>
          <a:lstStyle/>
          <a:p>
            <a:r>
              <a:rPr lang="en-US">
                <a:cs typeface="Calibri Light"/>
              </a:rPr>
              <a:t>Review of Project Progress</a:t>
            </a:r>
            <a:endParaRPr lang="en-US"/>
          </a:p>
        </p:txBody>
      </p:sp>
      <p:sp>
        <p:nvSpPr>
          <p:cNvPr id="6" name="Content Placeholder 5">
            <a:extLst>
              <a:ext uri="{FF2B5EF4-FFF2-40B4-BE49-F238E27FC236}">
                <a16:creationId xmlns:a16="http://schemas.microsoft.com/office/drawing/2014/main" id="{1446D6B4-C962-CAE5-16F7-C5A53A7A8043}"/>
              </a:ext>
            </a:extLst>
          </p:cNvPr>
          <p:cNvSpPr>
            <a:spLocks noGrp="1"/>
          </p:cNvSpPr>
          <p:nvPr>
            <p:ph idx="1"/>
          </p:nvPr>
        </p:nvSpPr>
        <p:spPr/>
        <p:txBody>
          <a:bodyPr vert="horz" lIns="91440" tIns="45720" rIns="91440" bIns="45720" rtlCol="0" anchor="t">
            <a:normAutofit/>
          </a:bodyPr>
          <a:lstStyle/>
          <a:p>
            <a:r>
              <a:rPr lang="en-US" dirty="0">
                <a:cs typeface="Calibri"/>
              </a:rPr>
              <a:t>Currently in research phase of project</a:t>
            </a:r>
          </a:p>
          <a:p>
            <a:r>
              <a:rPr lang="en-US" dirty="0">
                <a:cs typeface="Calibri"/>
              </a:rPr>
              <a:t>Kinetic Vision partnership</a:t>
            </a:r>
            <a:endParaRPr lang="en-US" dirty="0"/>
          </a:p>
          <a:p>
            <a:endParaRPr lang="en-US" dirty="0">
              <a:cs typeface="Calibri"/>
            </a:endParaRPr>
          </a:p>
        </p:txBody>
      </p:sp>
      <p:pic>
        <p:nvPicPr>
          <p:cNvPr id="7" name="Picture 6" descr="Photo">
            <a:extLst>
              <a:ext uri="{FF2B5EF4-FFF2-40B4-BE49-F238E27FC236}">
                <a16:creationId xmlns:a16="http://schemas.microsoft.com/office/drawing/2014/main" id="{E43560F8-C68D-6BF9-6A09-AAD80C1EB77E}"/>
              </a:ext>
            </a:extLst>
          </p:cNvPr>
          <p:cNvPicPr>
            <a:picLocks noChangeAspect="1"/>
          </p:cNvPicPr>
          <p:nvPr/>
        </p:nvPicPr>
        <p:blipFill>
          <a:blip r:embed="rId2"/>
          <a:stretch>
            <a:fillRect/>
          </a:stretch>
        </p:blipFill>
        <p:spPr>
          <a:xfrm>
            <a:off x="1723094" y="3144007"/>
            <a:ext cx="8745125" cy="3411484"/>
          </a:xfrm>
          <a:prstGeom prst="rect">
            <a:avLst/>
          </a:prstGeom>
        </p:spPr>
      </p:pic>
    </p:spTree>
    <p:extLst>
      <p:ext uri="{BB962C8B-B14F-4D97-AF65-F5344CB8AC3E}">
        <p14:creationId xmlns:p14="http://schemas.microsoft.com/office/powerpoint/2010/main" val="346422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5501-DCFC-8573-E843-0DED2C4CA3C8}"/>
              </a:ext>
            </a:extLst>
          </p:cNvPr>
          <p:cNvSpPr>
            <a:spLocks noGrp="1"/>
          </p:cNvSpPr>
          <p:nvPr>
            <p:ph type="title"/>
          </p:nvPr>
        </p:nvSpPr>
        <p:spPr/>
        <p:txBody>
          <a:bodyPr/>
          <a:lstStyle/>
          <a:p>
            <a:r>
              <a:rPr lang="en-US">
                <a:cs typeface="Calibri Light"/>
              </a:rPr>
              <a:t>Expected Accomplishments</a:t>
            </a:r>
            <a:endParaRPr lang="en-US"/>
          </a:p>
        </p:txBody>
      </p:sp>
      <p:sp>
        <p:nvSpPr>
          <p:cNvPr id="3" name="Content Placeholder 2">
            <a:extLst>
              <a:ext uri="{FF2B5EF4-FFF2-40B4-BE49-F238E27FC236}">
                <a16:creationId xmlns:a16="http://schemas.microsoft.com/office/drawing/2014/main" id="{D9214717-1E85-401F-57F7-ABB61EB6C566}"/>
              </a:ext>
            </a:extLst>
          </p:cNvPr>
          <p:cNvSpPr>
            <a:spLocks noGrp="1"/>
          </p:cNvSpPr>
          <p:nvPr>
            <p:ph idx="1"/>
          </p:nvPr>
        </p:nvSpPr>
        <p:spPr/>
        <p:txBody>
          <a:bodyPr vert="horz" lIns="91440" tIns="45720" rIns="91440" bIns="45720" rtlCol="0" anchor="t">
            <a:normAutofit/>
          </a:bodyPr>
          <a:lstStyle/>
          <a:p>
            <a:r>
              <a:rPr lang="en-US" dirty="0">
                <a:cs typeface="Calibri"/>
              </a:rPr>
              <a:t>Structure timeline</a:t>
            </a:r>
          </a:p>
          <a:p>
            <a:r>
              <a:rPr lang="en-US" dirty="0">
                <a:ea typeface="+mn-lt"/>
                <a:cs typeface="+mn-lt"/>
              </a:rPr>
              <a:t>Understanding of each role </a:t>
            </a:r>
            <a:endParaRPr lang="en-US" dirty="0">
              <a:cs typeface="Calibri"/>
            </a:endParaRPr>
          </a:p>
          <a:p>
            <a:r>
              <a:rPr lang="en-US" dirty="0">
                <a:cs typeface="Calibri"/>
              </a:rPr>
              <a:t>Clearly defined goals</a:t>
            </a:r>
          </a:p>
          <a:p>
            <a:pPr lvl="1"/>
            <a:r>
              <a:rPr lang="en-US" dirty="0">
                <a:cs typeface="Calibri"/>
              </a:rPr>
              <a:t>Clear user interface</a:t>
            </a:r>
          </a:p>
          <a:p>
            <a:pPr lvl="1"/>
            <a:r>
              <a:rPr lang="en-US" dirty="0">
                <a:cs typeface="Calibri"/>
              </a:rPr>
              <a:t>Real time workout analysis</a:t>
            </a:r>
          </a:p>
          <a:p>
            <a:pPr lvl="1"/>
            <a:r>
              <a:rPr lang="en-US" dirty="0">
                <a:cs typeface="Calibri"/>
              </a:rPr>
              <a:t>Secure data</a:t>
            </a:r>
          </a:p>
        </p:txBody>
      </p:sp>
    </p:spTree>
    <p:extLst>
      <p:ext uri="{BB962C8B-B14F-4D97-AF65-F5344CB8AC3E}">
        <p14:creationId xmlns:p14="http://schemas.microsoft.com/office/powerpoint/2010/main" val="290773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6F34-A261-E950-981E-1C0B21F9BF42}"/>
              </a:ext>
            </a:extLst>
          </p:cNvPr>
          <p:cNvSpPr>
            <a:spLocks noGrp="1"/>
          </p:cNvSpPr>
          <p:nvPr>
            <p:ph type="title"/>
          </p:nvPr>
        </p:nvSpPr>
        <p:spPr/>
        <p:txBody>
          <a:bodyPr/>
          <a:lstStyle/>
          <a:p>
            <a:r>
              <a:rPr lang="en-US">
                <a:cs typeface="Calibri Light"/>
              </a:rPr>
              <a:t>Division of Work</a:t>
            </a:r>
            <a:endParaRPr lang="en-US"/>
          </a:p>
        </p:txBody>
      </p:sp>
      <p:sp>
        <p:nvSpPr>
          <p:cNvPr id="3" name="Content Placeholder 2">
            <a:extLst>
              <a:ext uri="{FF2B5EF4-FFF2-40B4-BE49-F238E27FC236}">
                <a16:creationId xmlns:a16="http://schemas.microsoft.com/office/drawing/2014/main" id="{6FE01224-E922-3CD8-EDD8-1A8CDE4EAE5B}"/>
              </a:ext>
            </a:extLst>
          </p:cNvPr>
          <p:cNvSpPr>
            <a:spLocks noGrp="1"/>
          </p:cNvSpPr>
          <p:nvPr>
            <p:ph idx="1"/>
          </p:nvPr>
        </p:nvSpPr>
        <p:spPr/>
        <p:txBody>
          <a:bodyPr vert="horz" lIns="91440" tIns="45720" rIns="91440" bIns="45720" rtlCol="0" anchor="t">
            <a:normAutofit/>
          </a:bodyPr>
          <a:lstStyle/>
          <a:p>
            <a:r>
              <a:rPr lang="en-US" dirty="0">
                <a:cs typeface="Calibri"/>
              </a:rPr>
              <a:t>Group will divide work for each core component</a:t>
            </a:r>
          </a:p>
          <a:p>
            <a:r>
              <a:rPr lang="en-US" dirty="0">
                <a:cs typeface="Calibri"/>
              </a:rPr>
              <a:t>Each member will do work for each component</a:t>
            </a:r>
          </a:p>
          <a:p>
            <a:r>
              <a:rPr lang="en-US" dirty="0">
                <a:cs typeface="Calibri"/>
              </a:rPr>
              <a:t>Roles</a:t>
            </a:r>
          </a:p>
          <a:p>
            <a:pPr lvl="1"/>
            <a:r>
              <a:rPr lang="en-US" dirty="0">
                <a:cs typeface="Calibri"/>
              </a:rPr>
              <a:t>Forrest Brown</a:t>
            </a:r>
          </a:p>
          <a:p>
            <a:pPr lvl="2"/>
            <a:r>
              <a:rPr lang="en-US" dirty="0">
                <a:cs typeface="Calibri"/>
              </a:rPr>
              <a:t>Head of Artificial Intelligence development</a:t>
            </a:r>
          </a:p>
          <a:p>
            <a:pPr lvl="1"/>
            <a:r>
              <a:rPr lang="en-US" dirty="0">
                <a:cs typeface="Calibri"/>
              </a:rPr>
              <a:t>Evan </a:t>
            </a:r>
            <a:r>
              <a:rPr lang="en-US" err="1">
                <a:cs typeface="Calibri"/>
              </a:rPr>
              <a:t>DiFilippo</a:t>
            </a:r>
            <a:endParaRPr lang="en-US">
              <a:cs typeface="Calibri"/>
            </a:endParaRPr>
          </a:p>
          <a:p>
            <a:pPr lvl="2"/>
            <a:r>
              <a:rPr lang="en-US" dirty="0">
                <a:cs typeface="Calibri"/>
              </a:rPr>
              <a:t>Head of Database development</a:t>
            </a:r>
          </a:p>
          <a:p>
            <a:pPr lvl="1"/>
            <a:r>
              <a:rPr lang="en-US" dirty="0">
                <a:cs typeface="Calibri"/>
              </a:rPr>
              <a:t>JP Burger</a:t>
            </a:r>
          </a:p>
          <a:p>
            <a:pPr lvl="2"/>
            <a:r>
              <a:rPr lang="en-US" dirty="0">
                <a:cs typeface="Calibri"/>
              </a:rPr>
              <a:t>Head of User Interface development</a:t>
            </a:r>
          </a:p>
        </p:txBody>
      </p:sp>
    </p:spTree>
    <p:extLst>
      <p:ext uri="{BB962C8B-B14F-4D97-AF65-F5344CB8AC3E}">
        <p14:creationId xmlns:p14="http://schemas.microsoft.com/office/powerpoint/2010/main" val="28236453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View</vt:lpstr>
      <vt:lpstr>The Applicants' Workout Application</vt:lpstr>
      <vt:lpstr>Names</vt:lpstr>
      <vt:lpstr>Project Abstract</vt:lpstr>
      <vt:lpstr>User Stories</vt:lpstr>
      <vt:lpstr>Design Diagram</vt:lpstr>
      <vt:lpstr>Major Project Constraints</vt:lpstr>
      <vt:lpstr>Review of Project Progress</vt:lpstr>
      <vt:lpstr>Expected Accomplishments</vt:lpstr>
      <vt:lpstr>Division of Work</vt:lpstr>
      <vt:lpstr>Expected Demo at Expo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221</cp:revision>
  <dcterms:created xsi:type="dcterms:W3CDTF">2023-10-19T22:00:36Z</dcterms:created>
  <dcterms:modified xsi:type="dcterms:W3CDTF">2023-10-22T23:49:04Z</dcterms:modified>
</cp:coreProperties>
</file>