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2" r:id="rId1"/>
  </p:sldMasterIdLst>
  <p:notesMasterIdLst>
    <p:notesMasterId r:id="rId16"/>
  </p:notesMasterIdLst>
  <p:sldIdLst>
    <p:sldId id="256" r:id="rId2"/>
    <p:sldId id="257" r:id="rId3"/>
    <p:sldId id="266" r:id="rId4"/>
    <p:sldId id="264" r:id="rId5"/>
    <p:sldId id="260" r:id="rId6"/>
    <p:sldId id="271" r:id="rId7"/>
    <p:sldId id="273" r:id="rId8"/>
    <p:sldId id="274" r:id="rId9"/>
    <p:sldId id="272" r:id="rId10"/>
    <p:sldId id="258" r:id="rId11"/>
    <p:sldId id="267" r:id="rId12"/>
    <p:sldId id="270" r:id="rId13"/>
    <p:sldId id="269" r:id="rId14"/>
    <p:sldId id="263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mbria Math" panose="02040503050406030204" pitchFamily="18" charset="0"/>
      <p:regular r:id="rId21"/>
    </p:embeddedFont>
    <p:embeddedFont>
      <p:font typeface="Catamaran" panose="020B0604020202020204" charset="0"/>
      <p:regular r:id="rId22"/>
      <p:bold r:id="rId23"/>
    </p:embeddedFont>
    <p:embeddedFont>
      <p:font typeface="Raleway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0A19"/>
    <a:srgbClr val="353535"/>
    <a:srgbClr val="595959"/>
    <a:srgbClr val="006778"/>
    <a:srgbClr val="EAEAEA"/>
    <a:srgbClr val="D1D1D1"/>
    <a:srgbClr val="A2A2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083" autoAdjust="0"/>
  </p:normalViewPr>
  <p:slideViewPr>
    <p:cSldViewPr snapToGrid="0">
      <p:cViewPr>
        <p:scale>
          <a:sx n="149" d="100"/>
          <a:sy n="149" d="100"/>
        </p:scale>
        <p:origin x="83" y="8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Time 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ade092b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ade092b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ade092b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ade092b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9284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ade092b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ade092b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97920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5670f63ae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5670f63ae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df644b60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df644b60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ade092b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ade092b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5724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ade092b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ade092b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1465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df644b60b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df644b60b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ade092b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ade092b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9338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ade092b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ade092b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9305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ade092b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ade092b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6030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ade092b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ade092b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5113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35353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Font typeface="Catamaran"/>
              <a:buNone/>
              <a:defRPr sz="4200">
                <a:latin typeface="Catamaran"/>
                <a:ea typeface="Catamaran"/>
                <a:cs typeface="Catamaran"/>
                <a:sym typeface="Catamar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tamaran"/>
              <a:buNone/>
              <a:defRPr sz="1600">
                <a:latin typeface="Catamaran"/>
                <a:ea typeface="Catamaran"/>
                <a:cs typeface="Catamaran"/>
                <a:sym typeface="Catamaran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 dirty="0"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6259425" y="2453225"/>
            <a:ext cx="2884575" cy="26901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830400" y="1170063"/>
            <a:ext cx="548700" cy="88200"/>
          </a:xfrm>
          <a:prstGeom prst="rect">
            <a:avLst/>
          </a:pr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Google Shape;16;p2"/>
          <p:cNvSpPr/>
          <p:nvPr/>
        </p:nvSpPr>
        <p:spPr>
          <a:xfrm>
            <a:off x="1379100" y="1170063"/>
            <a:ext cx="548700" cy="88200"/>
          </a:xfrm>
          <a:prstGeom prst="rect">
            <a:avLst/>
          </a:pr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">
    <p:bg>
      <p:bgPr>
        <a:solidFill>
          <a:srgbClr val="353535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 dirty="0"/>
          </a:p>
        </p:txBody>
      </p:sp>
      <p:sp>
        <p:nvSpPr>
          <p:cNvPr id="20" name="Google Shape;20;p3"/>
          <p:cNvSpPr txBox="1"/>
          <p:nvPr/>
        </p:nvSpPr>
        <p:spPr>
          <a:xfrm>
            <a:off x="347725" y="1983300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</a:t>
            </a:r>
            <a:endParaRPr sz="4800" dirty="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347725" y="2937794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3</a:t>
            </a:r>
            <a:endParaRPr sz="4800" dirty="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4167025" y="1983300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2</a:t>
            </a:r>
            <a:endParaRPr sz="4800" dirty="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" name="Google Shape;23;p3"/>
          <p:cNvSpPr txBox="1"/>
          <p:nvPr/>
        </p:nvSpPr>
        <p:spPr>
          <a:xfrm>
            <a:off x="4167025" y="2937794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4</a:t>
            </a:r>
            <a:endParaRPr sz="4800" dirty="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1414300" y="1983327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1414300" y="2937820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5233600" y="1983327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5233600" y="2937820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/>
          <p:nvPr/>
        </p:nvSpPr>
        <p:spPr>
          <a:xfrm rot="10800000" flipH="1">
            <a:off x="828588" y="734362"/>
            <a:ext cx="372900" cy="45900"/>
          </a:xfrm>
          <a:prstGeom prst="rect">
            <a:avLst/>
          </a:pr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" name="Google Shape;30;p3"/>
          <p:cNvSpPr/>
          <p:nvPr/>
        </p:nvSpPr>
        <p:spPr>
          <a:xfrm rot="10800000" flipH="1">
            <a:off x="1201463" y="734362"/>
            <a:ext cx="372900" cy="45900"/>
          </a:xfrm>
          <a:prstGeom prst="rect">
            <a:avLst/>
          </a:pr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1" name="Google Shape;31;p3"/>
          <p:cNvPicPr preferRelativeResize="0"/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7922487" y="2407925"/>
            <a:ext cx="1776325" cy="1656624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"/>
          <p:cNvSpPr txBox="1"/>
          <p:nvPr/>
        </p:nvSpPr>
        <p:spPr>
          <a:xfrm>
            <a:off x="347725" y="3875250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5</a:t>
            </a:r>
            <a:endParaRPr sz="4800" dirty="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" name="Google Shape;33;p3"/>
          <p:cNvSpPr txBox="1"/>
          <p:nvPr/>
        </p:nvSpPr>
        <p:spPr>
          <a:xfrm>
            <a:off x="4167025" y="3875250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6</a:t>
            </a:r>
            <a:endParaRPr sz="4800" dirty="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1414300" y="3875277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5233600" y="3875277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727650" y="162202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 dirty="0"/>
          </a:p>
        </p:txBody>
      </p:sp>
      <p:sp>
        <p:nvSpPr>
          <p:cNvPr id="41" name="Google Shape;41;p4"/>
          <p:cNvSpPr/>
          <p:nvPr/>
        </p:nvSpPr>
        <p:spPr>
          <a:xfrm>
            <a:off x="0" y="4129750"/>
            <a:ext cx="1327200" cy="1013700"/>
          </a:xfrm>
          <a:prstGeom prst="rtTriangle">
            <a:avLst/>
          </a:pr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2" name="Google Shape;42;p4"/>
          <p:cNvPicPr preferRelativeResize="0"/>
          <p:nvPr/>
        </p:nvPicPr>
        <p:blipFill rotWithShape="1">
          <a:blip r:embed="rId2">
            <a:alphaModFix/>
          </a:blip>
          <a:srcRect l="7088" t="14912" r="9620" b="16523"/>
          <a:stretch/>
        </p:blipFill>
        <p:spPr>
          <a:xfrm>
            <a:off x="99550" y="4626400"/>
            <a:ext cx="505675" cy="4878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4"/>
          <p:cNvSpPr/>
          <p:nvPr/>
        </p:nvSpPr>
        <p:spPr>
          <a:xfrm rot="10800000" flipH="1">
            <a:off x="828588" y="734362"/>
            <a:ext cx="372900" cy="45900"/>
          </a:xfrm>
          <a:prstGeom prst="rect">
            <a:avLst/>
          </a:pr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" name="Google Shape;44;p4"/>
          <p:cNvSpPr/>
          <p:nvPr/>
        </p:nvSpPr>
        <p:spPr>
          <a:xfrm rot="10800000" flipH="1">
            <a:off x="1201463" y="734362"/>
            <a:ext cx="372900" cy="45900"/>
          </a:xfrm>
          <a:prstGeom prst="rect">
            <a:avLst/>
          </a:pr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" name="Google Shape;45;p4"/>
          <p:cNvSpPr txBox="1">
            <a:spLocks noGrp="1"/>
          </p:cNvSpPr>
          <p:nvPr>
            <p:ph type="subTitle" idx="2"/>
          </p:nvPr>
        </p:nvSpPr>
        <p:spPr>
          <a:xfrm>
            <a:off x="1414800" y="4779100"/>
            <a:ext cx="5854500" cy="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" name="Google Shape;48;p5"/>
          <p:cNvSpPr txBox="1">
            <a:spLocks noGrp="1"/>
          </p:cNvSpPr>
          <p:nvPr>
            <p:ph type="title"/>
          </p:nvPr>
        </p:nvSpPr>
        <p:spPr>
          <a:xfrm>
            <a:off x="770150" y="831575"/>
            <a:ext cx="3300900" cy="13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1"/>
          </p:nvPr>
        </p:nvSpPr>
        <p:spPr>
          <a:xfrm>
            <a:off x="770150" y="2192250"/>
            <a:ext cx="3300900" cy="2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2"/>
          </p:nvPr>
        </p:nvSpPr>
        <p:spPr>
          <a:xfrm>
            <a:off x="5161900" y="83157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 dirty="0"/>
          </a:p>
        </p:txBody>
      </p:sp>
      <p:sp>
        <p:nvSpPr>
          <p:cNvPr id="52" name="Google Shape;52;p5"/>
          <p:cNvSpPr/>
          <p:nvPr/>
        </p:nvSpPr>
        <p:spPr>
          <a:xfrm>
            <a:off x="0" y="4129750"/>
            <a:ext cx="1327200" cy="1013700"/>
          </a:xfrm>
          <a:prstGeom prst="rtTriangle">
            <a:avLst/>
          </a:pr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3" name="Google Shape;53;p5"/>
          <p:cNvPicPr preferRelativeResize="0"/>
          <p:nvPr/>
        </p:nvPicPr>
        <p:blipFill rotWithShape="1">
          <a:blip r:embed="rId2">
            <a:alphaModFix/>
          </a:blip>
          <a:srcRect t="13651" b="17785"/>
          <a:stretch/>
        </p:blipFill>
        <p:spPr>
          <a:xfrm>
            <a:off x="0" y="4597050"/>
            <a:ext cx="607175" cy="4878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5"/>
          <p:cNvSpPr/>
          <p:nvPr/>
        </p:nvSpPr>
        <p:spPr>
          <a:xfrm rot="10800000" flipH="1">
            <a:off x="828588" y="734362"/>
            <a:ext cx="372900" cy="45900"/>
          </a:xfrm>
          <a:prstGeom prst="rect">
            <a:avLst/>
          </a:pr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5"/>
          <p:cNvSpPr/>
          <p:nvPr/>
        </p:nvSpPr>
        <p:spPr>
          <a:xfrm rot="10800000" flipH="1">
            <a:off x="1201463" y="734362"/>
            <a:ext cx="372900" cy="45900"/>
          </a:xfrm>
          <a:prstGeom prst="rect">
            <a:avLst/>
          </a:pr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3"/>
          </p:nvPr>
        </p:nvSpPr>
        <p:spPr>
          <a:xfrm>
            <a:off x="1414800" y="4779100"/>
            <a:ext cx="5854500" cy="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/>
          <p:nvPr/>
        </p:nvSpPr>
        <p:spPr>
          <a:xfrm>
            <a:off x="0" y="4129750"/>
            <a:ext cx="1327200" cy="1013700"/>
          </a:xfrm>
          <a:prstGeom prst="rtTriangle">
            <a:avLst/>
          </a:pr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8" name="Google Shape;58;p5"/>
          <p:cNvPicPr preferRelativeResize="0"/>
          <p:nvPr/>
        </p:nvPicPr>
        <p:blipFill rotWithShape="1">
          <a:blip r:embed="rId2">
            <a:alphaModFix/>
          </a:blip>
          <a:srcRect l="7088" t="14912" r="9620" b="16523"/>
          <a:stretch/>
        </p:blipFill>
        <p:spPr>
          <a:xfrm>
            <a:off x="99550" y="4626400"/>
            <a:ext cx="505675" cy="48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704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rgbClr val="35353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tamaran"/>
              <a:buNone/>
              <a:defRPr sz="28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Catamaran"/>
              <a:buChar char="●"/>
              <a:defRPr sz="1300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Catamaran"/>
              <a:buChar char="○"/>
              <a:defRPr sz="1100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Catamaran"/>
              <a:buChar char="■"/>
              <a:defRPr sz="1100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Catamaran"/>
              <a:buChar char="●"/>
              <a:defRPr sz="1100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Catamaran"/>
              <a:buChar char="○"/>
              <a:defRPr sz="1100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Catamaran"/>
              <a:buChar char="■"/>
              <a:defRPr sz="1100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Catamaran"/>
              <a:buChar char="●"/>
              <a:defRPr sz="1100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Catamaran"/>
              <a:buChar char="○"/>
              <a:defRPr sz="1100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100"/>
              <a:buFont typeface="Catamaran"/>
              <a:buChar char="■"/>
              <a:defRPr sz="1100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fra100/NN_project_ArtistSimilarity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hyperlink" Target="https://arxiv.org/abs/2107.1454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lmusic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 txBox="1">
            <a:spLocks noGrp="1"/>
          </p:cNvSpPr>
          <p:nvPr>
            <p:ph type="ctrTitle"/>
          </p:nvPr>
        </p:nvSpPr>
        <p:spPr>
          <a:xfrm>
            <a:off x="729449" y="1322450"/>
            <a:ext cx="8270171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 dirty="0"/>
              <a:t>Artist Similarity with Graph Neural Networks</a:t>
            </a:r>
            <a:endParaRPr sz="3200" dirty="0"/>
          </a:p>
        </p:txBody>
      </p:sp>
      <p:sp>
        <p:nvSpPr>
          <p:cNvPr id="64" name="Google Shape;64;p6"/>
          <p:cNvSpPr txBox="1">
            <a:spLocks noGrp="1"/>
          </p:cNvSpPr>
          <p:nvPr>
            <p:ph type="subTitle" idx="1"/>
          </p:nvPr>
        </p:nvSpPr>
        <p:spPr>
          <a:xfrm>
            <a:off x="726451" y="2881189"/>
            <a:ext cx="7688100" cy="8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it" b="1" dirty="0"/>
              <a:t>Andrea Giuseppe Di Francesco </a:t>
            </a:r>
            <a:r>
              <a:rPr lang="en-US" b="1" dirty="0"/>
              <a:t>- 1836928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Neural</a:t>
            </a:r>
            <a:r>
              <a:rPr lang="it-IT" dirty="0"/>
              <a:t> Networks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Sapienza University of Rome</a:t>
            </a:r>
            <a:endParaRPr dirty="0"/>
          </a:p>
        </p:txBody>
      </p:sp>
      <p:sp>
        <p:nvSpPr>
          <p:cNvPr id="4" name="Google Shape;64;p6">
            <a:extLst>
              <a:ext uri="{FF2B5EF4-FFF2-40B4-BE49-F238E27FC236}">
                <a16:creationId xmlns:a16="http://schemas.microsoft.com/office/drawing/2014/main" id="{9BAB1A1D-DA5E-DE14-01F9-4969C6FB82B6}"/>
              </a:ext>
            </a:extLst>
          </p:cNvPr>
          <p:cNvSpPr txBox="1">
            <a:spLocks/>
          </p:cNvSpPr>
          <p:nvPr/>
        </p:nvSpPr>
        <p:spPr>
          <a:xfrm>
            <a:off x="726451" y="3702589"/>
            <a:ext cx="5563834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/>
            <a:r>
              <a:rPr lang="en-US" b="1" dirty="0"/>
              <a:t>Giuliano Giampietro - 2024160</a:t>
            </a:r>
          </a:p>
          <a:p>
            <a:pPr marL="0" indent="0"/>
            <a:r>
              <a:rPr lang="en-US" dirty="0"/>
              <a:t>Neural Networks</a:t>
            </a:r>
          </a:p>
          <a:p>
            <a:pPr marL="0" indent="0"/>
            <a:r>
              <a:rPr lang="en-US" dirty="0"/>
              <a:t>Sapienza University of Rome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Results</a:t>
            </a:r>
            <a:endParaRPr dirty="0"/>
          </a:p>
        </p:txBody>
      </p:sp>
      <p:sp>
        <p:nvSpPr>
          <p:cNvPr id="83" name="Google Shape;83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10</a:t>
            </a:fld>
            <a:endParaRPr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0C27BB6-2246-E948-AB77-47130C4FE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291" y="1969343"/>
            <a:ext cx="2268704" cy="222831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54820CB-504E-52D3-9583-E3011F10A6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362" y="1969343"/>
            <a:ext cx="2268703" cy="2235250"/>
          </a:xfrm>
          <a:prstGeom prst="rect">
            <a:avLst/>
          </a:prstGeom>
        </p:spPr>
      </p:pic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08491FE3-4E43-73A2-5F65-BC15D7560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687771"/>
              </p:ext>
            </p:extLst>
          </p:nvPr>
        </p:nvGraphicFramePr>
        <p:xfrm>
          <a:off x="650141" y="1970269"/>
          <a:ext cx="3113781" cy="22273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7706">
                  <a:extLst>
                    <a:ext uri="{9D8B030D-6E8A-4147-A177-3AD203B41FA5}">
                      <a16:colId xmlns:a16="http://schemas.microsoft.com/office/drawing/2014/main" val="3691434055"/>
                    </a:ext>
                  </a:extLst>
                </a:gridCol>
                <a:gridCol w="569661">
                  <a:extLst>
                    <a:ext uri="{9D8B030D-6E8A-4147-A177-3AD203B41FA5}">
                      <a16:colId xmlns:a16="http://schemas.microsoft.com/office/drawing/2014/main" val="640277183"/>
                    </a:ext>
                  </a:extLst>
                </a:gridCol>
                <a:gridCol w="602845">
                  <a:extLst>
                    <a:ext uri="{9D8B030D-6E8A-4147-A177-3AD203B41FA5}">
                      <a16:colId xmlns:a16="http://schemas.microsoft.com/office/drawing/2014/main" val="3976957743"/>
                    </a:ext>
                  </a:extLst>
                </a:gridCol>
                <a:gridCol w="602845">
                  <a:extLst>
                    <a:ext uri="{9D8B030D-6E8A-4147-A177-3AD203B41FA5}">
                      <a16:colId xmlns:a16="http://schemas.microsoft.com/office/drawing/2014/main" val="2488169670"/>
                    </a:ext>
                  </a:extLst>
                </a:gridCol>
                <a:gridCol w="470724">
                  <a:extLst>
                    <a:ext uri="{9D8B030D-6E8A-4147-A177-3AD203B41FA5}">
                      <a16:colId xmlns:a16="http://schemas.microsoft.com/office/drawing/2014/main" val="2472916733"/>
                    </a:ext>
                  </a:extLst>
                </a:gridCol>
              </a:tblGrid>
              <a:tr h="305604">
                <a:tc>
                  <a:txBody>
                    <a:bodyPr/>
                    <a:lstStyle/>
                    <a:p>
                      <a:pPr marL="190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00" dirty="0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Input</a:t>
                      </a:r>
                      <a:endParaRPr lang="it-IT" sz="900" dirty="0">
                        <a:solidFill>
                          <a:schemeClr val="bg1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52705" marR="73025" marT="26670" marB="0" anchor="ctr">
                    <a:solidFill>
                      <a:srgbClr val="6F0A1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032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00" dirty="0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Low </a:t>
                      </a:r>
                      <a:r>
                        <a:rPr lang="it-IT" sz="900" dirty="0" err="1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level</a:t>
                      </a:r>
                      <a:r>
                        <a:rPr lang="it-IT" sz="900" dirty="0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 features</a:t>
                      </a:r>
                      <a:endParaRPr lang="it-IT" sz="900" dirty="0">
                        <a:solidFill>
                          <a:schemeClr val="bg1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52705" marR="73025" marT="26670" marB="0" anchor="ctr">
                    <a:solidFill>
                      <a:srgbClr val="6F0A1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032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00" dirty="0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Random features</a:t>
                      </a:r>
                      <a:endParaRPr lang="it-IT" sz="900" dirty="0">
                        <a:solidFill>
                          <a:schemeClr val="bg1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52705" marR="73025" marT="26670" marB="0" anchor="ctr">
                    <a:solidFill>
                      <a:srgbClr val="6F0A1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828808"/>
                  </a:ext>
                </a:extLst>
              </a:tr>
              <a:tr h="214276">
                <a:tc>
                  <a:txBody>
                    <a:bodyPr/>
                    <a:lstStyle/>
                    <a:p>
                      <a:pPr marL="190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00" dirty="0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Dataset</a:t>
                      </a:r>
                      <a:endParaRPr lang="it-IT" sz="900" dirty="0">
                        <a:solidFill>
                          <a:schemeClr val="bg1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52705" marR="73025" marT="26670" marB="0" anchor="ctr">
                    <a:solidFill>
                      <a:srgbClr val="6F0A19"/>
                    </a:solidFill>
                  </a:tcPr>
                </a:tc>
                <a:tc>
                  <a:txBody>
                    <a:bodyPr/>
                    <a:lstStyle/>
                    <a:p>
                      <a:pPr marL="190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0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Original</a:t>
                      </a:r>
                      <a:endParaRPr lang="it-IT" sz="9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52705" marR="73025" marT="26670" marB="0" anchor="ctr"/>
                </a:tc>
                <a:tc>
                  <a:txBody>
                    <a:bodyPr/>
                    <a:lstStyle/>
                    <a:p>
                      <a:pPr marL="190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Ours</a:t>
                      </a:r>
                      <a:endParaRPr lang="it-IT" sz="90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52705" marR="73025" marT="26670" marB="0" anchor="ctr"/>
                </a:tc>
                <a:tc>
                  <a:txBody>
                    <a:bodyPr/>
                    <a:lstStyle/>
                    <a:p>
                      <a:pPr marL="190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Original</a:t>
                      </a:r>
                      <a:endParaRPr lang="it-IT" sz="90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52705" marR="73025" marT="26670" marB="0" anchor="ctr"/>
                </a:tc>
                <a:tc>
                  <a:txBody>
                    <a:bodyPr/>
                    <a:lstStyle/>
                    <a:p>
                      <a:pPr marL="190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Ours</a:t>
                      </a:r>
                      <a:endParaRPr lang="it-IT" sz="90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52705" marR="73025" marT="26670" marB="0" anchor="ctr"/>
                </a:tc>
                <a:extLst>
                  <a:ext uri="{0D108BD9-81ED-4DB2-BD59-A6C34878D82A}">
                    <a16:rowId xmlns:a16="http://schemas.microsoft.com/office/drawing/2014/main" val="562268739"/>
                  </a:ext>
                </a:extLst>
              </a:tr>
              <a:tr h="239196">
                <a:tc>
                  <a:txBody>
                    <a:bodyPr/>
                    <a:lstStyle/>
                    <a:p>
                      <a:pPr marL="190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00" dirty="0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SAGE (1 </a:t>
                      </a:r>
                      <a:r>
                        <a:rPr lang="it-IT" sz="900" dirty="0" err="1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layer</a:t>
                      </a:r>
                      <a:r>
                        <a:rPr lang="it-IT" sz="900" dirty="0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)</a:t>
                      </a:r>
                      <a:endParaRPr lang="it-IT" sz="900" dirty="0">
                        <a:solidFill>
                          <a:schemeClr val="bg1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52705" marR="73025" marT="26670" marB="0" anchor="ctr">
                    <a:solidFill>
                      <a:srgbClr val="6F0A19"/>
                    </a:solidFill>
                  </a:tcPr>
                </a:tc>
                <a:tc>
                  <a:txBody>
                    <a:bodyPr/>
                    <a:lstStyle/>
                    <a:p>
                      <a:pPr marL="15875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49%</a:t>
                      </a:r>
                      <a:endParaRPr lang="it-IT" sz="9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52705" marR="73025" marT="26670" marB="0" anchor="ctr"/>
                </a:tc>
                <a:tc>
                  <a:txBody>
                    <a:bodyPr/>
                    <a:lstStyle/>
                    <a:p>
                      <a:pPr marL="190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26%</a:t>
                      </a:r>
                      <a:endParaRPr lang="it-IT" sz="90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52705" marR="73025" marT="26670" marB="0" anchor="ctr"/>
                </a:tc>
                <a:tc>
                  <a:txBody>
                    <a:bodyPr/>
                    <a:lstStyle/>
                    <a:p>
                      <a:pPr marL="190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28%</a:t>
                      </a:r>
                      <a:endParaRPr lang="it-IT" sz="9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52705" marR="73025" marT="26670" marB="0" anchor="ctr"/>
                </a:tc>
                <a:tc>
                  <a:txBody>
                    <a:bodyPr/>
                    <a:lstStyle/>
                    <a:p>
                      <a:pPr marL="63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—</a:t>
                      </a:r>
                      <a:endParaRPr lang="it-IT" sz="9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52705" marR="73025" marT="26670" marB="0" anchor="ctr"/>
                </a:tc>
                <a:extLst>
                  <a:ext uri="{0D108BD9-81ED-4DB2-BD59-A6C34878D82A}">
                    <a16:rowId xmlns:a16="http://schemas.microsoft.com/office/drawing/2014/main" val="1568325543"/>
                  </a:ext>
                </a:extLst>
              </a:tr>
              <a:tr h="305604">
                <a:tc>
                  <a:txBody>
                    <a:bodyPr/>
                    <a:lstStyle/>
                    <a:p>
                      <a:pPr marL="190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00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SAGE (2 layer)</a:t>
                      </a:r>
                      <a:endParaRPr lang="it-IT" sz="900">
                        <a:solidFill>
                          <a:schemeClr val="bg1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52705" marR="73025" marT="26670" marB="0" anchor="ctr">
                    <a:solidFill>
                      <a:srgbClr val="6F0A19"/>
                    </a:solidFill>
                  </a:tcPr>
                </a:tc>
                <a:tc>
                  <a:txBody>
                    <a:bodyPr/>
                    <a:lstStyle/>
                    <a:p>
                      <a:pPr marL="190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53%</a:t>
                      </a:r>
                      <a:endParaRPr lang="it-IT" sz="90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52705" marR="73025" marT="26670" marB="0" anchor="ctr"/>
                </a:tc>
                <a:tc>
                  <a:txBody>
                    <a:bodyPr/>
                    <a:lstStyle/>
                    <a:p>
                      <a:pPr marL="190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32%</a:t>
                      </a:r>
                      <a:endParaRPr lang="it-IT" sz="90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52705" marR="73025" marT="26670" marB="0" anchor="ctr"/>
                </a:tc>
                <a:tc>
                  <a:txBody>
                    <a:bodyPr/>
                    <a:lstStyle/>
                    <a:p>
                      <a:pPr marL="15875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42%</a:t>
                      </a:r>
                      <a:endParaRPr lang="it-IT" sz="90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52705" marR="73025" marT="26670" marB="0" anchor="ctr"/>
                </a:tc>
                <a:tc>
                  <a:txBody>
                    <a:bodyPr/>
                    <a:lstStyle/>
                    <a:p>
                      <a:pPr marL="63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—</a:t>
                      </a:r>
                      <a:endParaRPr lang="it-IT" sz="90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52705" marR="73025" marT="26670" marB="0" anchor="ctr"/>
                </a:tc>
                <a:extLst>
                  <a:ext uri="{0D108BD9-81ED-4DB2-BD59-A6C34878D82A}">
                    <a16:rowId xmlns:a16="http://schemas.microsoft.com/office/drawing/2014/main" val="147235273"/>
                  </a:ext>
                </a:extLst>
              </a:tr>
              <a:tr h="305604">
                <a:tc>
                  <a:txBody>
                    <a:bodyPr/>
                    <a:lstStyle/>
                    <a:p>
                      <a:pPr marL="190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00" dirty="0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SAGE (3 </a:t>
                      </a:r>
                      <a:r>
                        <a:rPr lang="it-IT" sz="900" dirty="0" err="1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layer</a:t>
                      </a:r>
                      <a:r>
                        <a:rPr lang="it-IT" sz="900" dirty="0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)</a:t>
                      </a:r>
                      <a:endParaRPr lang="it-IT" sz="900" dirty="0">
                        <a:solidFill>
                          <a:schemeClr val="bg1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52705" marR="73025" marT="26670" marB="0" anchor="ctr">
                    <a:solidFill>
                      <a:srgbClr val="6F0A19"/>
                    </a:solidFill>
                  </a:tcPr>
                </a:tc>
                <a:tc>
                  <a:txBody>
                    <a:bodyPr/>
                    <a:lstStyle/>
                    <a:p>
                      <a:pPr marL="190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55%</a:t>
                      </a:r>
                      <a:endParaRPr lang="it-IT" sz="90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52705" marR="73025" marT="26670" marB="0" anchor="ctr"/>
                </a:tc>
                <a:tc>
                  <a:txBody>
                    <a:bodyPr/>
                    <a:lstStyle/>
                    <a:p>
                      <a:pPr marL="15875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43%</a:t>
                      </a:r>
                      <a:endParaRPr lang="it-IT" sz="90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52705" marR="73025" marT="26670" marB="0" anchor="ctr"/>
                </a:tc>
                <a:tc>
                  <a:txBody>
                    <a:bodyPr/>
                    <a:lstStyle/>
                    <a:p>
                      <a:pPr marL="15875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45%</a:t>
                      </a:r>
                      <a:endParaRPr lang="it-IT" sz="90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52705" marR="73025" marT="26670" marB="0" anchor="ctr"/>
                </a:tc>
                <a:tc>
                  <a:txBody>
                    <a:bodyPr/>
                    <a:lstStyle/>
                    <a:p>
                      <a:pPr marL="190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8%</a:t>
                      </a:r>
                      <a:endParaRPr lang="it-IT" sz="90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52705" marR="73025" marT="26670" marB="0" anchor="ctr"/>
                </a:tc>
                <a:extLst>
                  <a:ext uri="{0D108BD9-81ED-4DB2-BD59-A6C34878D82A}">
                    <a16:rowId xmlns:a16="http://schemas.microsoft.com/office/drawing/2014/main" val="3679290862"/>
                  </a:ext>
                </a:extLst>
              </a:tr>
              <a:tr h="214276">
                <a:tc>
                  <a:txBody>
                    <a:bodyPr/>
                    <a:lstStyle/>
                    <a:p>
                      <a:pPr marL="190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00" dirty="0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Conf.1</a:t>
                      </a:r>
                      <a:endParaRPr lang="it-IT" sz="900" dirty="0">
                        <a:solidFill>
                          <a:schemeClr val="bg1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52705" marR="73025" marT="26670" marB="0" anchor="ctr">
                    <a:solidFill>
                      <a:srgbClr val="6F0A19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—</a:t>
                      </a:r>
                      <a:endParaRPr lang="it-IT" sz="90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52705" marR="73025" marT="26670" marB="0" anchor="ctr"/>
                </a:tc>
                <a:tc>
                  <a:txBody>
                    <a:bodyPr/>
                    <a:lstStyle/>
                    <a:p>
                      <a:pPr marL="190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57%</a:t>
                      </a:r>
                      <a:endParaRPr lang="it-IT" sz="90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52705" marR="73025" marT="26670" marB="0" anchor="ctr"/>
                </a:tc>
                <a:tc>
                  <a:txBody>
                    <a:bodyPr/>
                    <a:lstStyle/>
                    <a:p>
                      <a:pPr marL="63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—</a:t>
                      </a:r>
                      <a:endParaRPr lang="it-IT" sz="90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52705" marR="73025" marT="26670" marB="0" anchor="ctr"/>
                </a:tc>
                <a:tc>
                  <a:txBody>
                    <a:bodyPr/>
                    <a:lstStyle/>
                    <a:p>
                      <a:pPr marL="63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—</a:t>
                      </a:r>
                      <a:endParaRPr lang="it-IT" sz="90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52705" marR="73025" marT="26670" marB="0" anchor="ctr"/>
                </a:tc>
                <a:extLst>
                  <a:ext uri="{0D108BD9-81ED-4DB2-BD59-A6C34878D82A}">
                    <a16:rowId xmlns:a16="http://schemas.microsoft.com/office/drawing/2014/main" val="3608545517"/>
                  </a:ext>
                </a:extLst>
              </a:tr>
              <a:tr h="214276">
                <a:tc>
                  <a:txBody>
                    <a:bodyPr/>
                    <a:lstStyle/>
                    <a:p>
                      <a:pPr marL="190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00" dirty="0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Conf.2</a:t>
                      </a:r>
                      <a:endParaRPr lang="it-IT" sz="900" dirty="0">
                        <a:solidFill>
                          <a:schemeClr val="bg1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52705" marR="73025" marT="26670" marB="0" anchor="ctr">
                    <a:solidFill>
                      <a:srgbClr val="6F0A19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—</a:t>
                      </a:r>
                      <a:endParaRPr lang="it-IT" sz="90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52705" marR="73025" marT="26670" marB="0" anchor="ctr"/>
                </a:tc>
                <a:tc>
                  <a:txBody>
                    <a:bodyPr/>
                    <a:lstStyle/>
                    <a:p>
                      <a:pPr marL="15875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48%</a:t>
                      </a:r>
                      <a:endParaRPr lang="it-IT" sz="90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52705" marR="73025" marT="26670" marB="0" anchor="ctr"/>
                </a:tc>
                <a:tc>
                  <a:txBody>
                    <a:bodyPr/>
                    <a:lstStyle/>
                    <a:p>
                      <a:pPr marL="63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—</a:t>
                      </a:r>
                      <a:endParaRPr lang="it-IT" sz="90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52705" marR="73025" marT="26670" marB="0" anchor="ctr"/>
                </a:tc>
                <a:tc>
                  <a:txBody>
                    <a:bodyPr/>
                    <a:lstStyle/>
                    <a:p>
                      <a:pPr marL="63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—</a:t>
                      </a:r>
                      <a:endParaRPr lang="it-IT" sz="9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52705" marR="73025" marT="26670" marB="0" anchor="ctr"/>
                </a:tc>
                <a:extLst>
                  <a:ext uri="{0D108BD9-81ED-4DB2-BD59-A6C34878D82A}">
                    <a16:rowId xmlns:a16="http://schemas.microsoft.com/office/drawing/2014/main" val="3699792178"/>
                  </a:ext>
                </a:extLst>
              </a:tr>
              <a:tr h="214276">
                <a:tc>
                  <a:txBody>
                    <a:bodyPr/>
                    <a:lstStyle/>
                    <a:p>
                      <a:pPr marL="190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00" dirty="0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Conf.3</a:t>
                      </a:r>
                      <a:endParaRPr lang="it-IT" sz="900" dirty="0">
                        <a:solidFill>
                          <a:schemeClr val="bg1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52705" marR="73025" marT="26670" marB="0" anchor="ctr">
                    <a:solidFill>
                      <a:srgbClr val="6F0A19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—</a:t>
                      </a:r>
                      <a:endParaRPr lang="it-IT" sz="90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52705" marR="73025" marT="26670" marB="0" anchor="ctr"/>
                </a:tc>
                <a:tc>
                  <a:txBody>
                    <a:bodyPr/>
                    <a:lstStyle/>
                    <a:p>
                      <a:pPr marL="190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69%</a:t>
                      </a:r>
                      <a:endParaRPr lang="it-IT" sz="90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52705" marR="73025" marT="26670" marB="0" anchor="ctr"/>
                </a:tc>
                <a:tc>
                  <a:txBody>
                    <a:bodyPr/>
                    <a:lstStyle/>
                    <a:p>
                      <a:pPr marL="63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—</a:t>
                      </a:r>
                      <a:endParaRPr lang="it-IT" sz="90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52705" marR="73025" marT="26670" marB="0" anchor="ctr"/>
                </a:tc>
                <a:tc>
                  <a:txBody>
                    <a:bodyPr/>
                    <a:lstStyle/>
                    <a:p>
                      <a:pPr marL="17145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70%</a:t>
                      </a:r>
                      <a:endParaRPr lang="it-IT" sz="90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52705" marR="73025" marT="26670" marB="0" anchor="ctr"/>
                </a:tc>
                <a:extLst>
                  <a:ext uri="{0D108BD9-81ED-4DB2-BD59-A6C34878D82A}">
                    <a16:rowId xmlns:a16="http://schemas.microsoft.com/office/drawing/2014/main" val="2442695195"/>
                  </a:ext>
                </a:extLst>
              </a:tr>
              <a:tr h="214276">
                <a:tc>
                  <a:txBody>
                    <a:bodyPr/>
                    <a:lstStyle/>
                    <a:p>
                      <a:pPr marL="190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00" dirty="0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Conf.4</a:t>
                      </a:r>
                      <a:endParaRPr lang="it-IT" sz="900" dirty="0">
                        <a:solidFill>
                          <a:schemeClr val="bg1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52705" marR="73025" marT="26670" marB="0" anchor="ctr">
                    <a:solidFill>
                      <a:srgbClr val="6F0A19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—</a:t>
                      </a:r>
                      <a:endParaRPr lang="it-IT" sz="90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52705" marR="73025" marT="26670" marB="0" anchor="ctr"/>
                </a:tc>
                <a:tc>
                  <a:txBody>
                    <a:bodyPr/>
                    <a:lstStyle/>
                    <a:p>
                      <a:pPr marL="190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62%</a:t>
                      </a:r>
                      <a:endParaRPr lang="it-IT" sz="90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52705" marR="73025" marT="26670" marB="0" anchor="ctr"/>
                </a:tc>
                <a:tc>
                  <a:txBody>
                    <a:bodyPr/>
                    <a:lstStyle/>
                    <a:p>
                      <a:pPr marL="63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—</a:t>
                      </a:r>
                      <a:endParaRPr lang="it-IT" sz="90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52705" marR="73025" marT="26670" marB="0" anchor="ctr"/>
                </a:tc>
                <a:tc>
                  <a:txBody>
                    <a:bodyPr/>
                    <a:lstStyle/>
                    <a:p>
                      <a:pPr marL="63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—</a:t>
                      </a:r>
                      <a:endParaRPr lang="it-IT" sz="9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52705" marR="73025" marT="26670" marB="0" anchor="ctr"/>
                </a:tc>
                <a:extLst>
                  <a:ext uri="{0D108BD9-81ED-4DB2-BD59-A6C34878D82A}">
                    <a16:rowId xmlns:a16="http://schemas.microsoft.com/office/drawing/2014/main" val="3129486583"/>
                  </a:ext>
                </a:extLst>
              </a:tr>
            </a:tbl>
          </a:graphicData>
        </a:graphic>
      </p:graphicFrame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F559322-A6E5-992C-27F2-8D3C0553D560}"/>
              </a:ext>
            </a:extLst>
          </p:cNvPr>
          <p:cNvSpPr txBox="1">
            <a:spLocks/>
          </p:cNvSpPr>
          <p:nvPr/>
        </p:nvSpPr>
        <p:spPr>
          <a:xfrm>
            <a:off x="430010" y="1646022"/>
            <a:ext cx="3554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Comparison</a:t>
            </a:r>
            <a:r>
              <a:rPr lang="it-IT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 with the </a:t>
            </a:r>
            <a:r>
              <a:rPr lang="it-IT" dirty="0" err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original</a:t>
            </a:r>
            <a:r>
              <a:rPr lang="it-IT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 paper </a:t>
            </a:r>
            <a:r>
              <a:rPr lang="it-IT" dirty="0" err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results</a:t>
            </a:r>
            <a:r>
              <a:rPr lang="it-IT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: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8F0C2527-F715-3287-4C45-C8C91B28162C}"/>
              </a:ext>
            </a:extLst>
          </p:cNvPr>
          <p:cNvSpPr txBox="1">
            <a:spLocks/>
          </p:cNvSpPr>
          <p:nvPr/>
        </p:nvSpPr>
        <p:spPr>
          <a:xfrm>
            <a:off x="4119336" y="1646023"/>
            <a:ext cx="4309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Models </a:t>
            </a:r>
            <a:r>
              <a:rPr lang="it-IT" dirty="0" err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comparison</a:t>
            </a:r>
            <a:r>
              <a:rPr lang="it-IT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xfrm>
            <a:off x="727650" y="766433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Results - Some field-test</a:t>
            </a:r>
            <a:endParaRPr dirty="0"/>
          </a:p>
        </p:txBody>
      </p:sp>
      <p:sp>
        <p:nvSpPr>
          <p:cNvPr id="83" name="Google Shape;83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11</a:t>
            </a:fld>
            <a:endParaRPr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03E0D57F-1D3C-F98E-2B12-B6F1D1A08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401489"/>
              </p:ext>
            </p:extLst>
          </p:nvPr>
        </p:nvGraphicFramePr>
        <p:xfrm>
          <a:off x="1398609" y="1296180"/>
          <a:ext cx="6346782" cy="15788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6607">
                  <a:extLst>
                    <a:ext uri="{9D8B030D-6E8A-4147-A177-3AD203B41FA5}">
                      <a16:colId xmlns:a16="http://schemas.microsoft.com/office/drawing/2014/main" val="4168735008"/>
                    </a:ext>
                  </a:extLst>
                </a:gridCol>
                <a:gridCol w="803411">
                  <a:extLst>
                    <a:ext uri="{9D8B030D-6E8A-4147-A177-3AD203B41FA5}">
                      <a16:colId xmlns:a16="http://schemas.microsoft.com/office/drawing/2014/main" val="2823514514"/>
                    </a:ext>
                  </a:extLst>
                </a:gridCol>
                <a:gridCol w="1350673">
                  <a:extLst>
                    <a:ext uri="{9D8B030D-6E8A-4147-A177-3AD203B41FA5}">
                      <a16:colId xmlns:a16="http://schemas.microsoft.com/office/drawing/2014/main" val="431928124"/>
                    </a:ext>
                  </a:extLst>
                </a:gridCol>
                <a:gridCol w="803411">
                  <a:extLst>
                    <a:ext uri="{9D8B030D-6E8A-4147-A177-3AD203B41FA5}">
                      <a16:colId xmlns:a16="http://schemas.microsoft.com/office/drawing/2014/main" val="2854570186"/>
                    </a:ext>
                  </a:extLst>
                </a:gridCol>
                <a:gridCol w="1218940">
                  <a:extLst>
                    <a:ext uri="{9D8B030D-6E8A-4147-A177-3AD203B41FA5}">
                      <a16:colId xmlns:a16="http://schemas.microsoft.com/office/drawing/2014/main" val="4267616306"/>
                    </a:ext>
                  </a:extLst>
                </a:gridCol>
                <a:gridCol w="823740">
                  <a:extLst>
                    <a:ext uri="{9D8B030D-6E8A-4147-A177-3AD203B41FA5}">
                      <a16:colId xmlns:a16="http://schemas.microsoft.com/office/drawing/2014/main" val="301237343"/>
                    </a:ext>
                  </a:extLst>
                </a:gridCol>
              </a:tblGrid>
              <a:tr h="178515">
                <a:tc gridSpan="6">
                  <a:txBody>
                    <a:bodyPr/>
                    <a:lstStyle/>
                    <a:p>
                      <a:pPr marL="6350" marR="102235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000" dirty="0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Conf.3 </a:t>
                      </a:r>
                      <a:endParaRPr lang="it-IT" sz="1000" dirty="0">
                        <a:solidFill>
                          <a:schemeClr val="bg1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>
                    <a:solidFill>
                      <a:srgbClr val="6F0A1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6350" marR="102235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000" dirty="0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Conf.3</a:t>
                      </a:r>
                      <a:endParaRPr lang="it-IT" sz="1000" dirty="0">
                        <a:solidFill>
                          <a:schemeClr val="bg1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6350" marR="13970" indent="-63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dirty="0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 </a:t>
                      </a:r>
                      <a:endParaRPr lang="it-IT" sz="1000" dirty="0">
                        <a:solidFill>
                          <a:schemeClr val="bg1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2644"/>
                  </a:ext>
                </a:extLst>
              </a:tr>
              <a:tr h="178515">
                <a:tc gridSpan="2">
                  <a:txBody>
                    <a:bodyPr/>
                    <a:lstStyle/>
                    <a:p>
                      <a:pPr marL="6350" marR="254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000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Snoop Dogg</a:t>
                      </a:r>
                      <a:endParaRPr lang="it-IT" sz="1000" dirty="0">
                        <a:solidFill>
                          <a:schemeClr val="bg1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Nancy Sinatra</a:t>
                      </a:r>
                      <a:endParaRPr lang="it-IT" sz="1000" b="1" dirty="0">
                        <a:solidFill>
                          <a:schemeClr val="bg1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6350" marR="3302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Rod Stewart</a:t>
                      </a:r>
                      <a:endParaRPr lang="it-IT" sz="1000" b="1" dirty="0">
                        <a:solidFill>
                          <a:schemeClr val="bg1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475738"/>
                  </a:ext>
                </a:extLst>
              </a:tr>
              <a:tr h="178616">
                <a:tc>
                  <a:txBody>
                    <a:bodyPr/>
                    <a:lstStyle/>
                    <a:p>
                      <a:pPr marL="6350" marR="254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000" b="0" u="sng" dirty="0" err="1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Related</a:t>
                      </a:r>
                      <a:r>
                        <a:rPr lang="it-IT" sz="1000" b="0" u="sng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 </a:t>
                      </a:r>
                      <a:r>
                        <a:rPr lang="it-IT" sz="1000" b="0" u="sng" dirty="0" err="1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artists</a:t>
                      </a:r>
                      <a:endParaRPr lang="it-IT" sz="1000" b="0" u="sng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000" u="sng" dirty="0" err="1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Distance</a:t>
                      </a:r>
                      <a:endParaRPr lang="it-IT" sz="1000" u="sng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254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000" b="0" u="sng" dirty="0" err="1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Related</a:t>
                      </a:r>
                      <a:r>
                        <a:rPr lang="it-IT" sz="1000" b="0" u="sng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 </a:t>
                      </a:r>
                      <a:r>
                        <a:rPr lang="it-IT" sz="1000" b="0" u="sng" dirty="0" err="1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artists</a:t>
                      </a:r>
                      <a:endParaRPr lang="it-IT" sz="1000" b="0" u="sng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000" u="sng" dirty="0" err="1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Distance</a:t>
                      </a:r>
                      <a:endParaRPr lang="it-IT" sz="1000" u="sng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254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000" b="0" u="sng" dirty="0" err="1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Related</a:t>
                      </a:r>
                      <a:r>
                        <a:rPr lang="it-IT" sz="1000" b="0" u="sng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 </a:t>
                      </a:r>
                      <a:r>
                        <a:rPr lang="it-IT" sz="1000" b="0" u="sng" dirty="0" err="1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artists</a:t>
                      </a:r>
                      <a:endParaRPr lang="it-IT" sz="1000" b="0" u="sng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000" u="sng" dirty="0" err="1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Distance</a:t>
                      </a:r>
                      <a:endParaRPr lang="it-IT" sz="1000" u="sng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extLst>
                  <a:ext uri="{0D108BD9-81ED-4DB2-BD59-A6C34878D82A}">
                    <a16:rowId xmlns:a16="http://schemas.microsoft.com/office/drawing/2014/main" val="1562235684"/>
                  </a:ext>
                </a:extLst>
              </a:tr>
              <a:tr h="179500">
                <a:tc>
                  <a:txBody>
                    <a:bodyPr/>
                    <a:lstStyle/>
                    <a:p>
                      <a:pPr marL="6350" marR="254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2Pac</a:t>
                      </a:r>
                      <a:endParaRPr lang="it-IT" sz="1000" b="1" dirty="0">
                        <a:solidFill>
                          <a:schemeClr val="bg1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000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0.1406</a:t>
                      </a:r>
                      <a:endParaRPr lang="it-IT" sz="1000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000" b="1" dirty="0" err="1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Dusty</a:t>
                      </a:r>
                      <a:r>
                        <a:rPr lang="it-IT" sz="1000" b="1" dirty="0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 Springfield</a:t>
                      </a:r>
                      <a:endParaRPr lang="it-IT" sz="1000" b="1" dirty="0">
                        <a:solidFill>
                          <a:schemeClr val="bg1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000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0.1921</a:t>
                      </a:r>
                      <a:endParaRPr lang="it-IT" sz="1000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Fleetwood Mac</a:t>
                      </a:r>
                      <a:endParaRPr lang="it-IT" sz="1000" b="1" dirty="0">
                        <a:solidFill>
                          <a:schemeClr val="bg1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3302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00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0.1170</a:t>
                      </a:r>
                      <a:endParaRPr lang="it-IT" sz="100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extLst>
                  <a:ext uri="{0D108BD9-81ED-4DB2-BD59-A6C34878D82A}">
                    <a16:rowId xmlns:a16="http://schemas.microsoft.com/office/drawing/2014/main" val="3726975448"/>
                  </a:ext>
                </a:extLst>
              </a:tr>
              <a:tr h="179500">
                <a:tc>
                  <a:txBody>
                    <a:bodyPr/>
                    <a:lstStyle/>
                    <a:p>
                      <a:pPr marL="1524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000" b="1" dirty="0" err="1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Tha</a:t>
                      </a:r>
                      <a:r>
                        <a:rPr lang="it-IT" sz="1000" b="1" dirty="0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 Dogg Pound</a:t>
                      </a:r>
                      <a:endParaRPr lang="it-IT" sz="1000" b="1" dirty="0">
                        <a:solidFill>
                          <a:schemeClr val="bg1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00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0.1415</a:t>
                      </a:r>
                      <a:endParaRPr lang="it-IT" sz="100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000" b="1" dirty="0" err="1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Cilla</a:t>
                      </a:r>
                      <a:r>
                        <a:rPr lang="it-IT" sz="1000" b="1" dirty="0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 Black</a:t>
                      </a:r>
                      <a:endParaRPr lang="it-IT" sz="1000" b="1" dirty="0">
                        <a:solidFill>
                          <a:schemeClr val="bg1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000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0.2103</a:t>
                      </a:r>
                      <a:endParaRPr lang="it-IT" sz="1000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Ringo Starr</a:t>
                      </a:r>
                      <a:endParaRPr lang="it-IT" sz="1000" b="1" dirty="0">
                        <a:solidFill>
                          <a:schemeClr val="bg1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3302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00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0.1201</a:t>
                      </a:r>
                      <a:endParaRPr lang="it-IT" sz="100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extLst>
                  <a:ext uri="{0D108BD9-81ED-4DB2-BD59-A6C34878D82A}">
                    <a16:rowId xmlns:a16="http://schemas.microsoft.com/office/drawing/2014/main" val="2966102161"/>
                  </a:ext>
                </a:extLst>
              </a:tr>
              <a:tr h="178515">
                <a:tc>
                  <a:txBody>
                    <a:bodyPr/>
                    <a:lstStyle/>
                    <a:p>
                      <a:pPr marL="6350" marR="254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Mack 10</a:t>
                      </a:r>
                      <a:endParaRPr lang="it-IT" sz="1000" b="1" dirty="0">
                        <a:solidFill>
                          <a:schemeClr val="bg1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000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0.1471</a:t>
                      </a:r>
                      <a:endParaRPr lang="it-IT" sz="1000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000" b="1" dirty="0" err="1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Harpers</a:t>
                      </a:r>
                      <a:r>
                        <a:rPr lang="it-IT" sz="1000" b="1" dirty="0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 Bizarre</a:t>
                      </a:r>
                      <a:endParaRPr lang="it-IT" sz="1000" b="1" dirty="0">
                        <a:solidFill>
                          <a:schemeClr val="bg1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000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0.2162</a:t>
                      </a:r>
                      <a:endParaRPr lang="it-IT" sz="1000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Phil Collins</a:t>
                      </a:r>
                      <a:endParaRPr lang="it-IT" sz="1000" b="1" dirty="0">
                        <a:solidFill>
                          <a:schemeClr val="bg1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3302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000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0.1244</a:t>
                      </a:r>
                      <a:endParaRPr lang="it-IT" sz="1000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extLst>
                  <a:ext uri="{0D108BD9-81ED-4DB2-BD59-A6C34878D82A}">
                    <a16:rowId xmlns:a16="http://schemas.microsoft.com/office/drawing/2014/main" val="2736124204"/>
                  </a:ext>
                </a:extLst>
              </a:tr>
              <a:tr h="178515">
                <a:tc>
                  <a:txBody>
                    <a:bodyPr/>
                    <a:lstStyle/>
                    <a:p>
                      <a:pPr marL="6350" marR="254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000" b="1" dirty="0" err="1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Luniz</a:t>
                      </a:r>
                      <a:endParaRPr lang="it-IT" sz="1000" b="1" dirty="0">
                        <a:solidFill>
                          <a:schemeClr val="bg1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00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0.1524</a:t>
                      </a:r>
                      <a:endParaRPr lang="it-IT" sz="100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Helen Shapiro</a:t>
                      </a:r>
                      <a:endParaRPr lang="it-IT" sz="1000" b="1" dirty="0">
                        <a:solidFill>
                          <a:schemeClr val="bg1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00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0.2193</a:t>
                      </a:r>
                      <a:endParaRPr lang="it-IT" sz="100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Dire </a:t>
                      </a:r>
                      <a:r>
                        <a:rPr lang="it-IT" sz="1000" b="1" dirty="0" err="1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Straits</a:t>
                      </a:r>
                      <a:endParaRPr lang="it-IT" sz="1000" b="1" dirty="0">
                        <a:solidFill>
                          <a:schemeClr val="bg1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3302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000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0.1410</a:t>
                      </a:r>
                      <a:endParaRPr lang="it-IT" sz="1000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extLst>
                  <a:ext uri="{0D108BD9-81ED-4DB2-BD59-A6C34878D82A}">
                    <a16:rowId xmlns:a16="http://schemas.microsoft.com/office/drawing/2014/main" val="4183702464"/>
                  </a:ext>
                </a:extLst>
              </a:tr>
              <a:tr h="178515">
                <a:tc>
                  <a:txBody>
                    <a:bodyPr/>
                    <a:lstStyle/>
                    <a:p>
                      <a:pPr marL="6350" marR="254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000" b="1" dirty="0" err="1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Benzino</a:t>
                      </a:r>
                      <a:endParaRPr lang="it-IT" sz="1000" b="1" dirty="0">
                        <a:solidFill>
                          <a:schemeClr val="bg1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00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0.1555</a:t>
                      </a:r>
                      <a:endParaRPr lang="it-IT" sz="100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Sonny &amp; Cher</a:t>
                      </a:r>
                      <a:endParaRPr lang="it-IT" sz="1000" b="1" dirty="0">
                        <a:solidFill>
                          <a:schemeClr val="bg1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000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0.2256</a:t>
                      </a:r>
                      <a:endParaRPr lang="it-IT" sz="1000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Paul </a:t>
                      </a:r>
                      <a:r>
                        <a:rPr lang="it-IT" sz="1000" b="1" dirty="0" err="1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Carrack</a:t>
                      </a:r>
                      <a:endParaRPr lang="it-IT" sz="1000" b="1" dirty="0">
                        <a:solidFill>
                          <a:schemeClr val="bg1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3302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000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0.1430</a:t>
                      </a:r>
                      <a:endParaRPr lang="it-IT" sz="1000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extLst>
                  <a:ext uri="{0D108BD9-81ED-4DB2-BD59-A6C34878D82A}">
                    <a16:rowId xmlns:a16="http://schemas.microsoft.com/office/drawing/2014/main" val="3224895514"/>
                  </a:ext>
                </a:extLst>
              </a:tr>
            </a:tbl>
          </a:graphicData>
        </a:graphic>
      </p:graphicFrame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EF9C8FB6-3B83-24EE-79F6-1CE1DA9A4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504585"/>
              </p:ext>
            </p:extLst>
          </p:nvPr>
        </p:nvGraphicFramePr>
        <p:xfrm>
          <a:off x="1398609" y="3051292"/>
          <a:ext cx="6346782" cy="15811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4606">
                  <a:extLst>
                    <a:ext uri="{9D8B030D-6E8A-4147-A177-3AD203B41FA5}">
                      <a16:colId xmlns:a16="http://schemas.microsoft.com/office/drawing/2014/main" val="190873998"/>
                    </a:ext>
                  </a:extLst>
                </a:gridCol>
                <a:gridCol w="784317">
                  <a:extLst>
                    <a:ext uri="{9D8B030D-6E8A-4147-A177-3AD203B41FA5}">
                      <a16:colId xmlns:a16="http://schemas.microsoft.com/office/drawing/2014/main" val="1154842985"/>
                    </a:ext>
                  </a:extLst>
                </a:gridCol>
                <a:gridCol w="1430507">
                  <a:extLst>
                    <a:ext uri="{9D8B030D-6E8A-4147-A177-3AD203B41FA5}">
                      <a16:colId xmlns:a16="http://schemas.microsoft.com/office/drawing/2014/main" val="3152846597"/>
                    </a:ext>
                  </a:extLst>
                </a:gridCol>
                <a:gridCol w="784317">
                  <a:extLst>
                    <a:ext uri="{9D8B030D-6E8A-4147-A177-3AD203B41FA5}">
                      <a16:colId xmlns:a16="http://schemas.microsoft.com/office/drawing/2014/main" val="2046669309"/>
                    </a:ext>
                  </a:extLst>
                </a:gridCol>
                <a:gridCol w="1229665">
                  <a:extLst>
                    <a:ext uri="{9D8B030D-6E8A-4147-A177-3AD203B41FA5}">
                      <a16:colId xmlns:a16="http://schemas.microsoft.com/office/drawing/2014/main" val="3371210517"/>
                    </a:ext>
                  </a:extLst>
                </a:gridCol>
                <a:gridCol w="803370">
                  <a:extLst>
                    <a:ext uri="{9D8B030D-6E8A-4147-A177-3AD203B41FA5}">
                      <a16:colId xmlns:a16="http://schemas.microsoft.com/office/drawing/2014/main" val="3884558909"/>
                    </a:ext>
                  </a:extLst>
                </a:gridCol>
              </a:tblGrid>
              <a:tr h="197644">
                <a:tc gridSpan="6">
                  <a:txBody>
                    <a:bodyPr/>
                    <a:lstStyle/>
                    <a:p>
                      <a:pPr marL="6350" marR="13970" indent="-63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 </a:t>
                      </a:r>
                      <a:r>
                        <a:rPr lang="it-IT" sz="1000" dirty="0"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Conf.3 (random)</a:t>
                      </a:r>
                      <a:endParaRPr lang="it-IT" sz="1000" dirty="0">
                        <a:solidFill>
                          <a:srgbClr val="000000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>
                    <a:solidFill>
                      <a:srgbClr val="6F0A1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6350" marR="7112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000" dirty="0"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Conf.3 (random)</a:t>
                      </a:r>
                      <a:endParaRPr lang="it-IT" sz="1000" dirty="0">
                        <a:solidFill>
                          <a:srgbClr val="000000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6350" marR="13970" indent="-63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 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974908"/>
                  </a:ext>
                </a:extLst>
              </a:tr>
              <a:tr h="197644">
                <a:tc gridSpan="2">
                  <a:txBody>
                    <a:bodyPr/>
                    <a:lstStyle/>
                    <a:p>
                      <a:pPr marL="6350" marR="254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Snoop Dogg</a:t>
                      </a:r>
                      <a:endParaRPr lang="it-IT" sz="1000" b="1" dirty="0">
                        <a:solidFill>
                          <a:schemeClr val="bg1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Nancy Sinatra</a:t>
                      </a:r>
                      <a:endParaRPr lang="it-IT" sz="1000" b="1" dirty="0">
                        <a:solidFill>
                          <a:schemeClr val="bg1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6350" marR="3302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Rod Stewart</a:t>
                      </a:r>
                      <a:endParaRPr lang="it-IT" sz="1000" b="1" dirty="0">
                        <a:solidFill>
                          <a:schemeClr val="bg1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9527"/>
                  </a:ext>
                </a:extLst>
              </a:tr>
              <a:tr h="197644">
                <a:tc>
                  <a:txBody>
                    <a:bodyPr/>
                    <a:lstStyle/>
                    <a:p>
                      <a:pPr marL="6350" marR="254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000" b="0" u="sng" dirty="0" err="1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Related</a:t>
                      </a:r>
                      <a:r>
                        <a:rPr lang="it-IT" sz="1000" b="0" u="sng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 </a:t>
                      </a:r>
                      <a:r>
                        <a:rPr lang="it-IT" sz="1000" b="0" u="sng" dirty="0" err="1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artists</a:t>
                      </a:r>
                      <a:endParaRPr lang="it-IT" sz="1000" b="0" u="sng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000" u="sng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Distance</a:t>
                      </a:r>
                      <a:endParaRPr lang="it-IT" sz="1000" u="sng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254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000" b="0" u="sng" dirty="0" err="1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Related</a:t>
                      </a:r>
                      <a:r>
                        <a:rPr lang="it-IT" sz="1000" b="0" u="sng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 </a:t>
                      </a:r>
                      <a:r>
                        <a:rPr lang="it-IT" sz="1000" b="0" u="sng" dirty="0" err="1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artists</a:t>
                      </a:r>
                      <a:endParaRPr lang="it-IT" sz="1000" b="0" u="sng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000" u="sng" dirty="0" err="1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Distance</a:t>
                      </a:r>
                      <a:endParaRPr lang="it-IT" sz="1000" u="sng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254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000" b="0" u="sng" dirty="0" err="1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Related</a:t>
                      </a:r>
                      <a:r>
                        <a:rPr lang="it-IT" sz="1000" b="0" u="sng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 </a:t>
                      </a:r>
                      <a:r>
                        <a:rPr lang="it-IT" sz="1000" b="0" u="sng" dirty="0" err="1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artists</a:t>
                      </a:r>
                      <a:endParaRPr lang="it-IT" sz="1000" b="0" u="sng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000" u="sng" dirty="0" err="1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Distance</a:t>
                      </a:r>
                      <a:endParaRPr lang="it-IT" sz="1000" u="sng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extLst>
                  <a:ext uri="{0D108BD9-81ED-4DB2-BD59-A6C34878D82A}">
                    <a16:rowId xmlns:a16="http://schemas.microsoft.com/office/drawing/2014/main" val="1320950714"/>
                  </a:ext>
                </a:extLst>
              </a:tr>
              <a:tr h="197644">
                <a:tc>
                  <a:txBody>
                    <a:bodyPr/>
                    <a:lstStyle/>
                    <a:p>
                      <a:pPr marL="6350" marR="254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000" dirty="0" err="1"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Luniz</a:t>
                      </a:r>
                      <a:endParaRPr lang="it-IT" sz="1000" dirty="0">
                        <a:solidFill>
                          <a:srgbClr val="000000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00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0.1744</a:t>
                      </a:r>
                      <a:endParaRPr lang="it-IT" sz="100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000" b="1" dirty="0" err="1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Dusty</a:t>
                      </a:r>
                      <a:r>
                        <a:rPr lang="it-IT" sz="1000" b="1" dirty="0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 Springfield</a:t>
                      </a:r>
                      <a:endParaRPr lang="it-IT" sz="1000" b="1" dirty="0">
                        <a:solidFill>
                          <a:schemeClr val="bg1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00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0.2107</a:t>
                      </a:r>
                      <a:endParaRPr lang="it-IT" sz="100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Paul McCartney</a:t>
                      </a:r>
                      <a:endParaRPr lang="it-IT" sz="1000" b="1" dirty="0">
                        <a:solidFill>
                          <a:schemeClr val="bg1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3302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00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0.1334</a:t>
                      </a:r>
                      <a:endParaRPr lang="it-IT" sz="100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extLst>
                  <a:ext uri="{0D108BD9-81ED-4DB2-BD59-A6C34878D82A}">
                    <a16:rowId xmlns:a16="http://schemas.microsoft.com/office/drawing/2014/main" val="2313460539"/>
                  </a:ext>
                </a:extLst>
              </a:tr>
              <a:tr h="197644">
                <a:tc>
                  <a:txBody>
                    <a:bodyPr/>
                    <a:lstStyle/>
                    <a:p>
                      <a:pPr marL="1524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000"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Tha Dogg Pound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000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0.1768</a:t>
                      </a:r>
                      <a:endParaRPr lang="it-IT" sz="1000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000" b="1" dirty="0" err="1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Cilla</a:t>
                      </a:r>
                      <a:r>
                        <a:rPr lang="it-IT" sz="1000" b="1" dirty="0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 Black</a:t>
                      </a:r>
                      <a:endParaRPr lang="it-IT" sz="1000" b="1" dirty="0">
                        <a:solidFill>
                          <a:schemeClr val="bg1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000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0.2116</a:t>
                      </a:r>
                      <a:endParaRPr lang="it-IT" sz="1000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1016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Steve </a:t>
                      </a:r>
                      <a:r>
                        <a:rPr lang="it-IT" sz="1000" b="1" dirty="0" err="1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Winwood</a:t>
                      </a:r>
                      <a:endParaRPr lang="it-IT" sz="1000" b="1" dirty="0">
                        <a:solidFill>
                          <a:schemeClr val="bg1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3302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00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0.1357</a:t>
                      </a:r>
                      <a:endParaRPr lang="it-IT" sz="100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extLst>
                  <a:ext uri="{0D108BD9-81ED-4DB2-BD59-A6C34878D82A}">
                    <a16:rowId xmlns:a16="http://schemas.microsoft.com/office/drawing/2014/main" val="2686058551"/>
                  </a:ext>
                </a:extLst>
              </a:tr>
              <a:tr h="197644">
                <a:tc>
                  <a:txBody>
                    <a:bodyPr/>
                    <a:lstStyle/>
                    <a:p>
                      <a:pPr marL="6350" marR="254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000"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Spice 1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00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0.1833</a:t>
                      </a:r>
                      <a:endParaRPr lang="it-IT" sz="100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000" b="1" dirty="0" err="1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Harpers</a:t>
                      </a:r>
                      <a:r>
                        <a:rPr lang="it-IT" sz="1000" b="1" dirty="0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 Bizarre</a:t>
                      </a:r>
                      <a:endParaRPr lang="it-IT" sz="1000" b="1" dirty="0">
                        <a:solidFill>
                          <a:schemeClr val="bg1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000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0.2116</a:t>
                      </a:r>
                      <a:endParaRPr lang="it-IT" sz="1000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Phil Collins</a:t>
                      </a:r>
                      <a:endParaRPr lang="it-IT" sz="1000" b="1" dirty="0">
                        <a:solidFill>
                          <a:schemeClr val="bg1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3302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00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0.1379</a:t>
                      </a:r>
                      <a:endParaRPr lang="it-IT" sz="100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extLst>
                  <a:ext uri="{0D108BD9-81ED-4DB2-BD59-A6C34878D82A}">
                    <a16:rowId xmlns:a16="http://schemas.microsoft.com/office/drawing/2014/main" val="1661551389"/>
                  </a:ext>
                </a:extLst>
              </a:tr>
              <a:tr h="197644">
                <a:tc>
                  <a:txBody>
                    <a:bodyPr/>
                    <a:lstStyle/>
                    <a:p>
                      <a:pPr marL="6350" marR="254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000"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Warren G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00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0.1867</a:t>
                      </a:r>
                      <a:endParaRPr lang="it-IT" sz="100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Air Supply</a:t>
                      </a:r>
                      <a:endParaRPr lang="it-IT" sz="1000" b="1" dirty="0">
                        <a:solidFill>
                          <a:schemeClr val="bg1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00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0.2141</a:t>
                      </a:r>
                      <a:endParaRPr lang="it-IT" sz="100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15875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Fleetwood Mac</a:t>
                      </a:r>
                      <a:endParaRPr lang="it-IT" sz="1000" b="1" dirty="0">
                        <a:solidFill>
                          <a:schemeClr val="bg1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3302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00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0.1387</a:t>
                      </a:r>
                      <a:endParaRPr lang="it-IT" sz="100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extLst>
                  <a:ext uri="{0D108BD9-81ED-4DB2-BD59-A6C34878D82A}">
                    <a16:rowId xmlns:a16="http://schemas.microsoft.com/office/drawing/2014/main" val="2702702325"/>
                  </a:ext>
                </a:extLst>
              </a:tr>
              <a:tr h="197644">
                <a:tc>
                  <a:txBody>
                    <a:bodyPr/>
                    <a:lstStyle/>
                    <a:p>
                      <a:pPr marL="6350" marR="254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000"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Ice Cube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00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0.1913</a:t>
                      </a:r>
                      <a:endParaRPr lang="it-IT" sz="100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The 5th </a:t>
                      </a:r>
                      <a:r>
                        <a:rPr lang="it-IT" sz="1000" b="1" dirty="0" err="1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Dimension</a:t>
                      </a:r>
                      <a:endParaRPr lang="it-IT" sz="1000" b="1" dirty="0">
                        <a:solidFill>
                          <a:schemeClr val="bg1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000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0.2151</a:t>
                      </a:r>
                      <a:endParaRPr lang="it-IT" sz="1000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2540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Bruce </a:t>
                      </a:r>
                      <a:r>
                        <a:rPr lang="it-IT" sz="1000" b="1" dirty="0" err="1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Hornsby</a:t>
                      </a:r>
                      <a:endParaRPr lang="it-IT" sz="1000" b="1" dirty="0">
                        <a:solidFill>
                          <a:schemeClr val="bg1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3302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000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0.1389</a:t>
                      </a:r>
                      <a:endParaRPr lang="it-IT" sz="1000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extLst>
                  <a:ext uri="{0D108BD9-81ED-4DB2-BD59-A6C34878D82A}">
                    <a16:rowId xmlns:a16="http://schemas.microsoft.com/office/drawing/2014/main" val="843179806"/>
                  </a:ext>
                </a:extLst>
              </a:tr>
            </a:tbl>
          </a:graphicData>
        </a:graphic>
      </p:graphicFrame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1B714903-AA94-5422-D811-1BDA30506023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860612" y="2085612"/>
            <a:ext cx="537997" cy="579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05CE4C06-592E-248B-87F7-FF8ED68986B9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919290" y="3550024"/>
            <a:ext cx="479319" cy="291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4B04658-1256-BD7A-D6A7-01A6B58071BB}"/>
              </a:ext>
            </a:extLst>
          </p:cNvPr>
          <p:cNvSpPr txBox="1"/>
          <p:nvPr/>
        </p:nvSpPr>
        <p:spPr>
          <a:xfrm>
            <a:off x="351793" y="2665582"/>
            <a:ext cx="751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69%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61F4658A-0C5C-ECEF-9A6D-66B68DAD30F8}"/>
              </a:ext>
            </a:extLst>
          </p:cNvPr>
          <p:cNvSpPr txBox="1"/>
          <p:nvPr/>
        </p:nvSpPr>
        <p:spPr>
          <a:xfrm>
            <a:off x="351792" y="3295672"/>
            <a:ext cx="751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70%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7CFDE113-3060-F8D2-441A-CB5D8DC388CA}"/>
              </a:ext>
            </a:extLst>
          </p:cNvPr>
          <p:cNvSpPr txBox="1"/>
          <p:nvPr/>
        </p:nvSpPr>
        <p:spPr>
          <a:xfrm>
            <a:off x="99349" y="2116389"/>
            <a:ext cx="12565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b="1" dirty="0" err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Accuracy</a:t>
            </a:r>
            <a:r>
              <a:rPr lang="it-IT" sz="1000" b="1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 Scores:</a:t>
            </a:r>
          </a:p>
        </p:txBody>
      </p:sp>
    </p:spTree>
    <p:extLst>
      <p:ext uri="{BB962C8B-B14F-4D97-AF65-F5344CB8AC3E}">
        <p14:creationId xmlns:p14="http://schemas.microsoft.com/office/powerpoint/2010/main" val="3519361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3666676-E853-0811-255C-BD4DD27272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12</a:t>
            </a:fld>
            <a:endParaRPr lang="it-IT"/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959B4911-914B-6F5F-D56C-688BF9F2F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19226"/>
              </p:ext>
            </p:extLst>
          </p:nvPr>
        </p:nvGraphicFramePr>
        <p:xfrm>
          <a:off x="2446018" y="293108"/>
          <a:ext cx="6336054" cy="15219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8787">
                  <a:extLst>
                    <a:ext uri="{9D8B030D-6E8A-4147-A177-3AD203B41FA5}">
                      <a16:colId xmlns:a16="http://schemas.microsoft.com/office/drawing/2014/main" val="1498787452"/>
                    </a:ext>
                  </a:extLst>
                </a:gridCol>
                <a:gridCol w="792810">
                  <a:extLst>
                    <a:ext uri="{9D8B030D-6E8A-4147-A177-3AD203B41FA5}">
                      <a16:colId xmlns:a16="http://schemas.microsoft.com/office/drawing/2014/main" val="2237665988"/>
                    </a:ext>
                  </a:extLst>
                </a:gridCol>
                <a:gridCol w="1332850">
                  <a:extLst>
                    <a:ext uri="{9D8B030D-6E8A-4147-A177-3AD203B41FA5}">
                      <a16:colId xmlns:a16="http://schemas.microsoft.com/office/drawing/2014/main" val="2218225821"/>
                    </a:ext>
                  </a:extLst>
                </a:gridCol>
                <a:gridCol w="792810">
                  <a:extLst>
                    <a:ext uri="{9D8B030D-6E8A-4147-A177-3AD203B41FA5}">
                      <a16:colId xmlns:a16="http://schemas.microsoft.com/office/drawing/2014/main" val="4125302643"/>
                    </a:ext>
                  </a:extLst>
                </a:gridCol>
                <a:gridCol w="1556730">
                  <a:extLst>
                    <a:ext uri="{9D8B030D-6E8A-4147-A177-3AD203B41FA5}">
                      <a16:colId xmlns:a16="http://schemas.microsoft.com/office/drawing/2014/main" val="584511745"/>
                    </a:ext>
                  </a:extLst>
                </a:gridCol>
                <a:gridCol w="812067">
                  <a:extLst>
                    <a:ext uri="{9D8B030D-6E8A-4147-A177-3AD203B41FA5}">
                      <a16:colId xmlns:a16="http://schemas.microsoft.com/office/drawing/2014/main" val="3341960879"/>
                    </a:ext>
                  </a:extLst>
                </a:gridCol>
              </a:tblGrid>
              <a:tr h="187499">
                <a:tc gridSpan="6">
                  <a:txBody>
                    <a:bodyPr/>
                    <a:lstStyle/>
                    <a:p>
                      <a:pPr marL="6350" marR="13970" indent="-63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 </a:t>
                      </a:r>
                      <a:r>
                        <a:rPr lang="it-IT" sz="950" dirty="0"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Three </a:t>
                      </a:r>
                      <a:r>
                        <a:rPr lang="it-IT" sz="950" dirty="0" err="1"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Layers</a:t>
                      </a:r>
                      <a:r>
                        <a:rPr lang="it-IT" sz="950" dirty="0"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 GraphSAGE</a:t>
                      </a:r>
                      <a:endParaRPr lang="it-IT" sz="1000" dirty="0">
                        <a:solidFill>
                          <a:srgbClr val="000000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>
                    <a:solidFill>
                      <a:srgbClr val="6F0A1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247015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dirty="0"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Three </a:t>
                      </a:r>
                      <a:r>
                        <a:rPr lang="it-IT" sz="950" dirty="0" err="1"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Layers</a:t>
                      </a:r>
                      <a:r>
                        <a:rPr lang="it-IT" sz="950" dirty="0"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 GraphSAGE</a:t>
                      </a:r>
                      <a:endParaRPr lang="it-IT" sz="1000" dirty="0">
                        <a:solidFill>
                          <a:srgbClr val="000000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113543"/>
                  </a:ext>
                </a:extLst>
              </a:tr>
              <a:tr h="179777">
                <a:tc gridSpan="2">
                  <a:txBody>
                    <a:bodyPr/>
                    <a:lstStyle/>
                    <a:p>
                      <a:pPr marL="6350" marR="254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b="1" u="none" dirty="0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Snoop Dogg</a:t>
                      </a:r>
                      <a:endParaRPr lang="it-IT" sz="1000" b="1" u="none" dirty="0">
                        <a:solidFill>
                          <a:schemeClr val="bg1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b="1" u="none" dirty="0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Nancy Sinatra</a:t>
                      </a:r>
                      <a:endParaRPr lang="it-IT" sz="1000" b="1" u="none" dirty="0">
                        <a:solidFill>
                          <a:schemeClr val="bg1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6350" marR="3302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b="1" u="none" dirty="0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Rod Stewart</a:t>
                      </a:r>
                      <a:endParaRPr lang="it-IT" sz="1000" b="1" u="none" dirty="0">
                        <a:solidFill>
                          <a:schemeClr val="bg1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202173"/>
                  </a:ext>
                </a:extLst>
              </a:tr>
              <a:tr h="179777">
                <a:tc>
                  <a:txBody>
                    <a:bodyPr/>
                    <a:lstStyle/>
                    <a:p>
                      <a:pPr marL="6350" marR="254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00" b="0" u="sng" dirty="0" err="1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Related</a:t>
                      </a:r>
                      <a:r>
                        <a:rPr lang="it-IT" sz="900" b="0" u="sng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 </a:t>
                      </a:r>
                      <a:r>
                        <a:rPr lang="it-IT" sz="900" b="0" u="sng" dirty="0" err="1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artists</a:t>
                      </a:r>
                      <a:endParaRPr lang="it-IT" sz="900" b="0" u="sng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b="0" u="sng" dirty="0" err="1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Distance</a:t>
                      </a:r>
                      <a:endParaRPr lang="it-IT" sz="1000" b="0" u="sng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254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00" b="0" u="sng" dirty="0" err="1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Related</a:t>
                      </a:r>
                      <a:r>
                        <a:rPr lang="it-IT" sz="900" b="0" u="sng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 </a:t>
                      </a:r>
                      <a:r>
                        <a:rPr lang="it-IT" sz="900" b="0" u="sng" dirty="0" err="1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artists</a:t>
                      </a:r>
                      <a:endParaRPr lang="it-IT" sz="900" b="0" u="sng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b="0" u="sng" dirty="0" err="1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Distance</a:t>
                      </a:r>
                      <a:endParaRPr lang="it-IT" sz="1000" b="0" u="sng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254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00" b="0" u="sng" dirty="0" err="1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Related</a:t>
                      </a:r>
                      <a:r>
                        <a:rPr lang="it-IT" sz="900" b="0" u="sng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 </a:t>
                      </a:r>
                      <a:r>
                        <a:rPr lang="it-IT" sz="900" b="0" u="sng" dirty="0" err="1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artists</a:t>
                      </a:r>
                      <a:endParaRPr lang="it-IT" sz="900" b="0" u="sng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b="0" u="sng" dirty="0" err="1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Distance</a:t>
                      </a:r>
                      <a:endParaRPr lang="it-IT" sz="1000" b="0" u="sng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extLst>
                  <a:ext uri="{0D108BD9-81ED-4DB2-BD59-A6C34878D82A}">
                    <a16:rowId xmlns:a16="http://schemas.microsoft.com/office/drawing/2014/main" val="1351565492"/>
                  </a:ext>
                </a:extLst>
              </a:tr>
              <a:tr h="179777">
                <a:tc>
                  <a:txBody>
                    <a:bodyPr/>
                    <a:lstStyle/>
                    <a:p>
                      <a:pPr marL="6350" marR="254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Ice Cube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0.0266</a:t>
                      </a:r>
                      <a:endParaRPr lang="it-IT" sz="1000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b="1" dirty="0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Bobby </a:t>
                      </a:r>
                      <a:r>
                        <a:rPr lang="it-IT" sz="950" b="1" dirty="0" err="1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Vinton</a:t>
                      </a:r>
                      <a:endParaRPr lang="it-IT" sz="1000" b="1" dirty="0">
                        <a:solidFill>
                          <a:schemeClr val="bg1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0.0367</a:t>
                      </a:r>
                      <a:endParaRPr lang="it-IT" sz="100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b="1" dirty="0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Argent</a:t>
                      </a:r>
                      <a:endParaRPr lang="it-IT" sz="1000" b="1" dirty="0">
                        <a:solidFill>
                          <a:schemeClr val="bg1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3302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0.0355</a:t>
                      </a:r>
                      <a:endParaRPr lang="it-IT" sz="1000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extLst>
                  <a:ext uri="{0D108BD9-81ED-4DB2-BD59-A6C34878D82A}">
                    <a16:rowId xmlns:a16="http://schemas.microsoft.com/office/drawing/2014/main" val="67291124"/>
                  </a:ext>
                </a:extLst>
              </a:tr>
              <a:tr h="179777">
                <a:tc>
                  <a:txBody>
                    <a:bodyPr/>
                    <a:lstStyle/>
                    <a:p>
                      <a:pPr marL="6350" marR="254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Kurupt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0.0266</a:t>
                      </a:r>
                      <a:endParaRPr lang="it-IT" sz="1000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b="1" dirty="0" err="1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Ferlin</a:t>
                      </a:r>
                      <a:r>
                        <a:rPr lang="it-IT" sz="950" b="1" dirty="0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 Husky</a:t>
                      </a:r>
                      <a:endParaRPr lang="it-IT" sz="1000" b="1" dirty="0">
                        <a:solidFill>
                          <a:schemeClr val="bg1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0.0383</a:t>
                      </a:r>
                      <a:endParaRPr lang="it-IT" sz="1000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b="1" dirty="0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The </a:t>
                      </a:r>
                      <a:r>
                        <a:rPr lang="it-IT" sz="950" b="1" dirty="0" err="1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Doobie</a:t>
                      </a:r>
                      <a:r>
                        <a:rPr lang="it-IT" sz="950" b="1" dirty="0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 Brothers</a:t>
                      </a:r>
                      <a:endParaRPr lang="it-IT" sz="1000" b="1" dirty="0">
                        <a:solidFill>
                          <a:schemeClr val="bg1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3302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0.0406</a:t>
                      </a:r>
                      <a:endParaRPr lang="it-IT" sz="100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extLst>
                  <a:ext uri="{0D108BD9-81ED-4DB2-BD59-A6C34878D82A}">
                    <a16:rowId xmlns:a16="http://schemas.microsoft.com/office/drawing/2014/main" val="69742555"/>
                  </a:ext>
                </a:extLst>
              </a:tr>
              <a:tr h="179777">
                <a:tc>
                  <a:txBody>
                    <a:bodyPr/>
                    <a:lstStyle/>
                    <a:p>
                      <a:pPr marL="6350" marR="254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dirty="0" err="1"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Petey</a:t>
                      </a:r>
                      <a:r>
                        <a:rPr lang="it-IT" sz="950" dirty="0"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 Pablo</a:t>
                      </a:r>
                      <a:endParaRPr lang="it-IT" sz="1000" dirty="0">
                        <a:solidFill>
                          <a:srgbClr val="000000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0.0268</a:t>
                      </a:r>
                      <a:endParaRPr lang="it-IT" sz="1000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b="1" dirty="0" err="1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Dusty</a:t>
                      </a:r>
                      <a:r>
                        <a:rPr lang="it-IT" sz="950" b="1" dirty="0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 Springfield</a:t>
                      </a:r>
                      <a:endParaRPr lang="it-IT" sz="1000" b="1" dirty="0">
                        <a:solidFill>
                          <a:schemeClr val="bg1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0.0393</a:t>
                      </a:r>
                      <a:endParaRPr lang="it-IT" sz="1000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b="1" dirty="0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Levon Helm</a:t>
                      </a:r>
                      <a:endParaRPr lang="it-IT" sz="1000" b="1" dirty="0">
                        <a:solidFill>
                          <a:schemeClr val="bg1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3302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0.0406</a:t>
                      </a:r>
                      <a:endParaRPr lang="it-IT" sz="1000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extLst>
                  <a:ext uri="{0D108BD9-81ED-4DB2-BD59-A6C34878D82A}">
                    <a16:rowId xmlns:a16="http://schemas.microsoft.com/office/drawing/2014/main" val="2155707542"/>
                  </a:ext>
                </a:extLst>
              </a:tr>
              <a:tr h="179777">
                <a:tc>
                  <a:txBody>
                    <a:bodyPr/>
                    <a:lstStyle/>
                    <a:p>
                      <a:pPr marL="6350" marR="254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Obie Trice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0.0277</a:t>
                      </a:r>
                      <a:endParaRPr lang="it-IT" sz="1000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29845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b="1" dirty="0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Tammy </a:t>
                      </a:r>
                      <a:r>
                        <a:rPr lang="it-IT" sz="950" b="1" dirty="0" err="1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Wynette</a:t>
                      </a:r>
                      <a:endParaRPr lang="it-IT" sz="1000" b="1" dirty="0">
                        <a:solidFill>
                          <a:schemeClr val="bg1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0.0394</a:t>
                      </a:r>
                      <a:endParaRPr lang="it-IT" sz="100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b="1" dirty="0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Delaney &amp; Bonnie</a:t>
                      </a:r>
                      <a:endParaRPr lang="it-IT" sz="1000" b="1" dirty="0">
                        <a:solidFill>
                          <a:schemeClr val="bg1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3302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0.0408</a:t>
                      </a:r>
                      <a:endParaRPr lang="it-IT" sz="100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extLst>
                  <a:ext uri="{0D108BD9-81ED-4DB2-BD59-A6C34878D82A}">
                    <a16:rowId xmlns:a16="http://schemas.microsoft.com/office/drawing/2014/main" val="2575954147"/>
                  </a:ext>
                </a:extLst>
              </a:tr>
              <a:tr h="179777">
                <a:tc>
                  <a:txBody>
                    <a:bodyPr/>
                    <a:lstStyle/>
                    <a:p>
                      <a:pPr marL="6350" marR="254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2Pac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0.0279</a:t>
                      </a:r>
                      <a:endParaRPr lang="it-IT" sz="1000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b="1" dirty="0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Irma Thomas</a:t>
                      </a:r>
                      <a:endParaRPr lang="it-IT" sz="1000" b="1" dirty="0">
                        <a:solidFill>
                          <a:schemeClr val="bg1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0.0394</a:t>
                      </a:r>
                      <a:endParaRPr lang="it-IT" sz="1000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b="1" dirty="0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The Moody Blues</a:t>
                      </a:r>
                      <a:endParaRPr lang="it-IT" sz="1000" b="1" dirty="0">
                        <a:solidFill>
                          <a:schemeClr val="bg1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3302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0.0415</a:t>
                      </a:r>
                      <a:endParaRPr lang="it-IT" sz="1000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extLst>
                  <a:ext uri="{0D108BD9-81ED-4DB2-BD59-A6C34878D82A}">
                    <a16:rowId xmlns:a16="http://schemas.microsoft.com/office/drawing/2014/main" val="2345422658"/>
                  </a:ext>
                </a:extLst>
              </a:tr>
            </a:tbl>
          </a:graphicData>
        </a:graphic>
      </p:graphicFrame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E4A36D89-A70F-DBE7-FC5A-BDA275838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204426"/>
              </p:ext>
            </p:extLst>
          </p:nvPr>
        </p:nvGraphicFramePr>
        <p:xfrm>
          <a:off x="2446018" y="1913289"/>
          <a:ext cx="6336053" cy="15300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51440">
                  <a:extLst>
                    <a:ext uri="{9D8B030D-6E8A-4147-A177-3AD203B41FA5}">
                      <a16:colId xmlns:a16="http://schemas.microsoft.com/office/drawing/2014/main" val="904914441"/>
                    </a:ext>
                  </a:extLst>
                </a:gridCol>
                <a:gridCol w="705991">
                  <a:extLst>
                    <a:ext uri="{9D8B030D-6E8A-4147-A177-3AD203B41FA5}">
                      <a16:colId xmlns:a16="http://schemas.microsoft.com/office/drawing/2014/main" val="2033250336"/>
                    </a:ext>
                  </a:extLst>
                </a:gridCol>
                <a:gridCol w="1289789">
                  <a:extLst>
                    <a:ext uri="{9D8B030D-6E8A-4147-A177-3AD203B41FA5}">
                      <a16:colId xmlns:a16="http://schemas.microsoft.com/office/drawing/2014/main" val="1229474152"/>
                    </a:ext>
                  </a:extLst>
                </a:gridCol>
                <a:gridCol w="705991">
                  <a:extLst>
                    <a:ext uri="{9D8B030D-6E8A-4147-A177-3AD203B41FA5}">
                      <a16:colId xmlns:a16="http://schemas.microsoft.com/office/drawing/2014/main" val="1897921144"/>
                    </a:ext>
                  </a:extLst>
                </a:gridCol>
                <a:gridCol w="1059701">
                  <a:extLst>
                    <a:ext uri="{9D8B030D-6E8A-4147-A177-3AD203B41FA5}">
                      <a16:colId xmlns:a16="http://schemas.microsoft.com/office/drawing/2014/main" val="1653999374"/>
                    </a:ext>
                  </a:extLst>
                </a:gridCol>
                <a:gridCol w="723141">
                  <a:extLst>
                    <a:ext uri="{9D8B030D-6E8A-4147-A177-3AD203B41FA5}">
                      <a16:colId xmlns:a16="http://schemas.microsoft.com/office/drawing/2014/main" val="1994324314"/>
                    </a:ext>
                  </a:extLst>
                </a:gridCol>
              </a:tblGrid>
              <a:tr h="170180">
                <a:tc gridSpan="6">
                  <a:txBody>
                    <a:bodyPr/>
                    <a:lstStyle/>
                    <a:p>
                      <a:pPr marL="6350" marR="13970" indent="-63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 </a:t>
                      </a:r>
                      <a:r>
                        <a:rPr lang="it-IT" sz="950" dirty="0"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Three </a:t>
                      </a:r>
                      <a:r>
                        <a:rPr lang="it-IT" sz="950" dirty="0" err="1"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Layers</a:t>
                      </a:r>
                      <a:r>
                        <a:rPr lang="it-IT" sz="950" dirty="0"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 GraphSAGE (random)</a:t>
                      </a:r>
                      <a:r>
                        <a:rPr lang="it-IT" sz="1000" dirty="0"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 </a:t>
                      </a:r>
                      <a:endParaRPr lang="it-IT" sz="1000" dirty="0">
                        <a:solidFill>
                          <a:srgbClr val="000000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>
                    <a:solidFill>
                      <a:srgbClr val="6F0A1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98425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dirty="0"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Three </a:t>
                      </a:r>
                      <a:r>
                        <a:rPr lang="it-IT" sz="950" dirty="0" err="1"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Layers</a:t>
                      </a:r>
                      <a:r>
                        <a:rPr lang="it-IT" sz="950" dirty="0"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 GraphSAGE (random)</a:t>
                      </a:r>
                      <a:endParaRPr lang="it-IT" sz="1000" dirty="0">
                        <a:solidFill>
                          <a:srgbClr val="000000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6350" marR="13970" indent="-63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dirty="0"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 </a:t>
                      </a:r>
                      <a:endParaRPr lang="it-IT" sz="1000" dirty="0">
                        <a:solidFill>
                          <a:srgbClr val="000000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109566"/>
                  </a:ext>
                </a:extLst>
              </a:tr>
              <a:tr h="170180">
                <a:tc gridSpan="2">
                  <a:txBody>
                    <a:bodyPr/>
                    <a:lstStyle/>
                    <a:p>
                      <a:pPr marL="6350" marR="254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000" b="1" u="none" dirty="0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ea typeface="Calibri" panose="020F0502020204030204" pitchFamily="34" charset="0"/>
                          <a:cs typeface="Catamaran" panose="020B0604020202020204" charset="0"/>
                        </a:rPr>
                        <a:t>Snoop Dogg</a:t>
                      </a:r>
                    </a:p>
                  </a:txBody>
                  <a:tcPr marL="90805" marR="73025" marT="34290" marB="0" anchor="ctr"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endParaRPr lang="it-IT" sz="1000" b="0" u="sng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000" b="1" u="none" dirty="0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ea typeface="Calibri" panose="020F0502020204030204" pitchFamily="34" charset="0"/>
                          <a:cs typeface="Catamaran" panose="020B0604020202020204" charset="0"/>
                        </a:rPr>
                        <a:t>Nancy Sinatra</a:t>
                      </a:r>
                    </a:p>
                  </a:txBody>
                  <a:tcPr marL="90805" marR="73025" marT="34290" marB="0" anchor="ctr"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endParaRPr lang="it-IT" sz="1000" b="0" u="sng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000" b="1" u="none" dirty="0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ea typeface="Calibri" panose="020F0502020204030204" pitchFamily="34" charset="0"/>
                          <a:cs typeface="Catamaran" panose="020B0604020202020204" charset="0"/>
                        </a:rPr>
                        <a:t>Rod Stewart</a:t>
                      </a:r>
                    </a:p>
                  </a:txBody>
                  <a:tcPr marL="90805" marR="73025" marT="34290" marB="0" anchor="ctr"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endParaRPr lang="it-IT" sz="1000" b="0" u="sng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587141"/>
                  </a:ext>
                </a:extLst>
              </a:tr>
              <a:tr h="170180">
                <a:tc>
                  <a:txBody>
                    <a:bodyPr/>
                    <a:lstStyle/>
                    <a:p>
                      <a:pPr marL="6350" marR="254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00" b="0" u="sng" dirty="0" err="1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Related</a:t>
                      </a:r>
                      <a:r>
                        <a:rPr lang="it-IT" sz="900" b="0" u="sng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 </a:t>
                      </a:r>
                      <a:r>
                        <a:rPr lang="it-IT" sz="900" b="0" u="sng" dirty="0" err="1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artists</a:t>
                      </a:r>
                      <a:endParaRPr lang="it-IT" sz="900" b="0" u="sng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b="0" u="sng" dirty="0" err="1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Distance</a:t>
                      </a:r>
                      <a:endParaRPr lang="it-IT" sz="1000" b="0" u="sng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00" b="0" u="sng" dirty="0" err="1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Related</a:t>
                      </a:r>
                      <a:r>
                        <a:rPr lang="it-IT" sz="900" b="0" u="sng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 </a:t>
                      </a:r>
                      <a:r>
                        <a:rPr lang="it-IT" sz="900" b="0" u="sng" dirty="0" err="1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artists</a:t>
                      </a:r>
                      <a:endParaRPr lang="it-IT" sz="900" b="0" u="sng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b="0" u="sng" dirty="0" err="1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Distance</a:t>
                      </a:r>
                      <a:endParaRPr lang="it-IT" sz="1000" b="0" u="sng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00" b="0" u="sng" dirty="0" err="1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Related</a:t>
                      </a:r>
                      <a:r>
                        <a:rPr lang="it-IT" sz="900" b="0" u="sng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 </a:t>
                      </a:r>
                      <a:r>
                        <a:rPr lang="it-IT" sz="900" b="0" u="sng" dirty="0" err="1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artists</a:t>
                      </a:r>
                      <a:endParaRPr lang="it-IT" sz="900" b="0" u="sng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b="0" u="sng" dirty="0" err="1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Distance</a:t>
                      </a:r>
                      <a:endParaRPr lang="it-IT" sz="1000" b="0" u="sng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860331"/>
                  </a:ext>
                </a:extLst>
              </a:tr>
              <a:tr h="170180">
                <a:tc>
                  <a:txBody>
                    <a:bodyPr/>
                    <a:lstStyle/>
                    <a:p>
                      <a:pPr marL="6350" marR="254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dirty="0"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Lars </a:t>
                      </a:r>
                      <a:r>
                        <a:rPr lang="it-IT" sz="950" dirty="0" err="1"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Winnerback</a:t>
                      </a:r>
                      <a:endParaRPr lang="it-IT" sz="1000" dirty="0">
                        <a:solidFill>
                          <a:srgbClr val="000000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0.0555</a:t>
                      </a:r>
                      <a:endParaRPr lang="it-IT" sz="1000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b="1" dirty="0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Chris </a:t>
                      </a:r>
                      <a:r>
                        <a:rPr lang="it-IT" sz="950" b="1" dirty="0" err="1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Spheeris</a:t>
                      </a:r>
                      <a:endParaRPr lang="it-IT" sz="1000" b="1" dirty="0">
                        <a:solidFill>
                          <a:schemeClr val="bg1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0.0537</a:t>
                      </a:r>
                      <a:endParaRPr lang="it-IT" sz="1000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2540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b="1" dirty="0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The Box Tops</a:t>
                      </a:r>
                      <a:endParaRPr lang="it-IT" sz="1000" b="1" dirty="0">
                        <a:solidFill>
                          <a:schemeClr val="bg1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3302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0.0475</a:t>
                      </a:r>
                      <a:endParaRPr lang="it-IT" sz="1000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extLst>
                  <a:ext uri="{0D108BD9-81ED-4DB2-BD59-A6C34878D82A}">
                    <a16:rowId xmlns:a16="http://schemas.microsoft.com/office/drawing/2014/main" val="2082963651"/>
                  </a:ext>
                </a:extLst>
              </a:tr>
              <a:tr h="170180">
                <a:tc>
                  <a:txBody>
                    <a:bodyPr/>
                    <a:lstStyle/>
                    <a:p>
                      <a:pPr marL="6350" marR="254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dirty="0"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The </a:t>
                      </a:r>
                      <a:r>
                        <a:rPr lang="it-IT" sz="950" dirty="0" err="1"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Afghan</a:t>
                      </a:r>
                      <a:r>
                        <a:rPr lang="it-IT" sz="950" dirty="0"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 Whigs</a:t>
                      </a:r>
                      <a:endParaRPr lang="it-IT" sz="1000" dirty="0">
                        <a:solidFill>
                          <a:srgbClr val="000000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0.0581</a:t>
                      </a:r>
                      <a:endParaRPr lang="it-IT" sz="1000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b="1" dirty="0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Chris </a:t>
                      </a:r>
                      <a:r>
                        <a:rPr lang="it-IT" sz="950" b="1" dirty="0" err="1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Connor</a:t>
                      </a:r>
                      <a:endParaRPr lang="it-IT" sz="1000" b="1" dirty="0">
                        <a:solidFill>
                          <a:schemeClr val="bg1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0.0544</a:t>
                      </a:r>
                      <a:endParaRPr lang="it-IT" sz="1000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b="1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OneRepublic</a:t>
                      </a:r>
                      <a:endParaRPr lang="it-IT" sz="1000" b="1">
                        <a:solidFill>
                          <a:schemeClr val="bg1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3302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0.0484</a:t>
                      </a:r>
                      <a:endParaRPr lang="it-IT" sz="100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extLst>
                  <a:ext uri="{0D108BD9-81ED-4DB2-BD59-A6C34878D82A}">
                    <a16:rowId xmlns:a16="http://schemas.microsoft.com/office/drawing/2014/main" val="378936316"/>
                  </a:ext>
                </a:extLst>
              </a:tr>
              <a:tr h="170180">
                <a:tc>
                  <a:txBody>
                    <a:bodyPr/>
                    <a:lstStyle/>
                    <a:p>
                      <a:pPr marL="1524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Bill Wyman’s Rhythm Kings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0.0585</a:t>
                      </a:r>
                      <a:endParaRPr lang="it-IT" sz="1000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b="1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Divinyls</a:t>
                      </a:r>
                      <a:endParaRPr lang="it-IT" sz="1000" b="1">
                        <a:solidFill>
                          <a:schemeClr val="bg1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0.0549</a:t>
                      </a:r>
                      <a:endParaRPr lang="it-IT" sz="1000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b="1" dirty="0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Guns N’ </a:t>
                      </a:r>
                      <a:r>
                        <a:rPr lang="it-IT" sz="950" b="1" dirty="0" err="1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Roses</a:t>
                      </a:r>
                      <a:endParaRPr lang="it-IT" sz="1000" b="1" dirty="0">
                        <a:solidFill>
                          <a:schemeClr val="bg1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3302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0.0493</a:t>
                      </a:r>
                      <a:endParaRPr lang="it-IT" sz="1000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extLst>
                  <a:ext uri="{0D108BD9-81ED-4DB2-BD59-A6C34878D82A}">
                    <a16:rowId xmlns:a16="http://schemas.microsoft.com/office/drawing/2014/main" val="3494881998"/>
                  </a:ext>
                </a:extLst>
              </a:tr>
              <a:tr h="170180">
                <a:tc>
                  <a:txBody>
                    <a:bodyPr/>
                    <a:lstStyle/>
                    <a:p>
                      <a:pPr marL="6350" marR="254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Marisa Monte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0.0585</a:t>
                      </a:r>
                      <a:endParaRPr lang="it-IT" sz="1000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b="1" dirty="0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Lydia Lunch</a:t>
                      </a:r>
                      <a:endParaRPr lang="it-IT" sz="1000" b="1" dirty="0">
                        <a:solidFill>
                          <a:schemeClr val="bg1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0.0553</a:t>
                      </a:r>
                      <a:endParaRPr lang="it-IT" sz="1000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b="1" dirty="0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Big </a:t>
                      </a:r>
                      <a:r>
                        <a:rPr lang="it-IT" sz="950" b="1" dirty="0" err="1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Wreck</a:t>
                      </a:r>
                      <a:endParaRPr lang="it-IT" sz="1000" b="1" dirty="0">
                        <a:solidFill>
                          <a:schemeClr val="bg1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3302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0.0501</a:t>
                      </a:r>
                      <a:endParaRPr lang="it-IT" sz="100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extLst>
                  <a:ext uri="{0D108BD9-81ED-4DB2-BD59-A6C34878D82A}">
                    <a16:rowId xmlns:a16="http://schemas.microsoft.com/office/drawing/2014/main" val="907801118"/>
                  </a:ext>
                </a:extLst>
              </a:tr>
              <a:tr h="170180">
                <a:tc>
                  <a:txBody>
                    <a:bodyPr/>
                    <a:lstStyle/>
                    <a:p>
                      <a:pPr marL="6350" marR="254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Fukkk Offf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0.0587</a:t>
                      </a:r>
                      <a:endParaRPr lang="it-IT" sz="1000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b="1" dirty="0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Sophie B. Hawkins</a:t>
                      </a:r>
                      <a:endParaRPr lang="it-IT" sz="1000" b="1" dirty="0">
                        <a:solidFill>
                          <a:schemeClr val="bg1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0.0553</a:t>
                      </a:r>
                      <a:endParaRPr lang="it-IT" sz="1000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b="1" dirty="0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MV &amp; EE</a:t>
                      </a:r>
                      <a:endParaRPr lang="it-IT" sz="1000" b="1" dirty="0">
                        <a:solidFill>
                          <a:schemeClr val="bg1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3302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0.0511</a:t>
                      </a:r>
                      <a:endParaRPr lang="it-IT" sz="1000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extLst>
                  <a:ext uri="{0D108BD9-81ED-4DB2-BD59-A6C34878D82A}">
                    <a16:rowId xmlns:a16="http://schemas.microsoft.com/office/drawing/2014/main" val="3129549848"/>
                  </a:ext>
                </a:extLst>
              </a:tr>
            </a:tbl>
          </a:graphicData>
        </a:graphic>
      </p:graphicFrame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103BF70C-47D9-ECA9-D64B-98F7FD729A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462537"/>
              </p:ext>
            </p:extLst>
          </p:nvPr>
        </p:nvGraphicFramePr>
        <p:xfrm>
          <a:off x="2446016" y="3541598"/>
          <a:ext cx="6336055" cy="15444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8952">
                  <a:extLst>
                    <a:ext uri="{9D8B030D-6E8A-4147-A177-3AD203B41FA5}">
                      <a16:colId xmlns:a16="http://schemas.microsoft.com/office/drawing/2014/main" val="971322533"/>
                    </a:ext>
                  </a:extLst>
                </a:gridCol>
                <a:gridCol w="709351">
                  <a:extLst>
                    <a:ext uri="{9D8B030D-6E8A-4147-A177-3AD203B41FA5}">
                      <a16:colId xmlns:a16="http://schemas.microsoft.com/office/drawing/2014/main" val="2131927427"/>
                    </a:ext>
                  </a:extLst>
                </a:gridCol>
                <a:gridCol w="1608963">
                  <a:extLst>
                    <a:ext uri="{9D8B030D-6E8A-4147-A177-3AD203B41FA5}">
                      <a16:colId xmlns:a16="http://schemas.microsoft.com/office/drawing/2014/main" val="3714868665"/>
                    </a:ext>
                  </a:extLst>
                </a:gridCol>
                <a:gridCol w="709351">
                  <a:extLst>
                    <a:ext uri="{9D8B030D-6E8A-4147-A177-3AD203B41FA5}">
                      <a16:colId xmlns:a16="http://schemas.microsoft.com/office/drawing/2014/main" val="1162922317"/>
                    </a:ext>
                  </a:extLst>
                </a:gridCol>
                <a:gridCol w="1392856">
                  <a:extLst>
                    <a:ext uri="{9D8B030D-6E8A-4147-A177-3AD203B41FA5}">
                      <a16:colId xmlns:a16="http://schemas.microsoft.com/office/drawing/2014/main" val="1078314128"/>
                    </a:ext>
                  </a:extLst>
                </a:gridCol>
                <a:gridCol w="726582">
                  <a:extLst>
                    <a:ext uri="{9D8B030D-6E8A-4147-A177-3AD203B41FA5}">
                      <a16:colId xmlns:a16="http://schemas.microsoft.com/office/drawing/2014/main" val="3121938040"/>
                    </a:ext>
                  </a:extLst>
                </a:gridCol>
              </a:tblGrid>
              <a:tr h="178643">
                <a:tc gridSpan="6">
                  <a:txBody>
                    <a:bodyPr/>
                    <a:lstStyle/>
                    <a:p>
                      <a:pPr marL="6350" marR="13970" indent="-63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 </a:t>
                      </a:r>
                      <a:r>
                        <a:rPr lang="it-IT" sz="900" dirty="0"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Conf.4 </a:t>
                      </a:r>
                      <a:endParaRPr lang="it-IT" sz="900" dirty="0">
                        <a:solidFill>
                          <a:srgbClr val="000000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17145" marT="34290" marB="0" anchor="ctr">
                    <a:solidFill>
                      <a:srgbClr val="6F0A1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6350" marR="109855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00" dirty="0"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Conf.4</a:t>
                      </a:r>
                      <a:endParaRPr lang="it-IT" sz="900" dirty="0">
                        <a:solidFill>
                          <a:srgbClr val="000000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17145" marT="34290" marB="0" anchor="ctr"/>
                </a:tc>
                <a:tc hMerge="1">
                  <a:txBody>
                    <a:bodyPr/>
                    <a:lstStyle/>
                    <a:p>
                      <a:pPr marL="6350" marR="13970" indent="-63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900" dirty="0"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 </a:t>
                      </a:r>
                      <a:endParaRPr lang="it-IT" sz="900" dirty="0">
                        <a:solidFill>
                          <a:srgbClr val="000000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17145" marT="34290" marB="0" anchor="ctr"/>
                </a:tc>
                <a:tc hMerge="1">
                  <a:txBody>
                    <a:bodyPr/>
                    <a:lstStyle/>
                    <a:p>
                      <a:pPr marL="6350" marR="13970" indent="-63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900" dirty="0"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 </a:t>
                      </a:r>
                      <a:endParaRPr lang="it-IT" sz="900" dirty="0">
                        <a:solidFill>
                          <a:srgbClr val="000000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17145" marT="34290" marB="0"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696100"/>
                  </a:ext>
                </a:extLst>
              </a:tr>
              <a:tr h="178643">
                <a:tc gridSpan="2">
                  <a:txBody>
                    <a:bodyPr/>
                    <a:lstStyle/>
                    <a:p>
                      <a:pPr marL="6350" marR="5842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00" b="1" dirty="0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Snoop Dogg</a:t>
                      </a:r>
                      <a:endParaRPr lang="it-IT" sz="900" b="1" dirty="0">
                        <a:solidFill>
                          <a:schemeClr val="bg1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17145" marT="34290" marB="0" anchor="ctr"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63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00" b="1" dirty="0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Nancy Sinatra </a:t>
                      </a:r>
                      <a:endParaRPr lang="it-IT" sz="900" b="1" dirty="0">
                        <a:solidFill>
                          <a:schemeClr val="bg1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17145" marT="34290" marB="0" anchor="ctr"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" marR="13970" indent="-63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900" dirty="0"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 </a:t>
                      </a:r>
                      <a:endParaRPr lang="it-IT" sz="900" dirty="0">
                        <a:solidFill>
                          <a:srgbClr val="000000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17145" marT="34290" marB="0" anchor="ctr"/>
                </a:tc>
                <a:tc gridSpan="2">
                  <a:txBody>
                    <a:bodyPr/>
                    <a:lstStyle/>
                    <a:p>
                      <a:pPr marL="6350" marR="8890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00" b="1" dirty="0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Rod Stewart</a:t>
                      </a:r>
                      <a:endParaRPr lang="it-IT" sz="900" b="1" dirty="0">
                        <a:solidFill>
                          <a:schemeClr val="bg1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17145" marT="34290" marB="0" anchor="ctr"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339245"/>
                  </a:ext>
                </a:extLst>
              </a:tr>
              <a:tr h="178643">
                <a:tc>
                  <a:txBody>
                    <a:bodyPr/>
                    <a:lstStyle/>
                    <a:p>
                      <a:pPr marL="6350" marR="254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00" b="0" u="sng" dirty="0" err="1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Related</a:t>
                      </a:r>
                      <a:r>
                        <a:rPr lang="it-IT" sz="900" b="0" u="sng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 </a:t>
                      </a:r>
                      <a:r>
                        <a:rPr lang="it-IT" sz="900" b="0" u="sng" dirty="0" err="1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artists</a:t>
                      </a:r>
                      <a:endParaRPr lang="it-IT" sz="900" b="0" u="sng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17145" marT="3429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00" u="sng" dirty="0" err="1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Distance</a:t>
                      </a:r>
                      <a:endParaRPr lang="it-IT" sz="900" u="sng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17145" marT="3429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00" b="0" u="sng" dirty="0" err="1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Related</a:t>
                      </a:r>
                      <a:r>
                        <a:rPr lang="it-IT" sz="900" b="0" u="sng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 </a:t>
                      </a:r>
                      <a:r>
                        <a:rPr lang="it-IT" sz="900" b="0" u="sng" dirty="0" err="1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artists</a:t>
                      </a:r>
                      <a:endParaRPr lang="it-IT" sz="900" b="0" u="sng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17145" marT="3429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00" u="sng" dirty="0" err="1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Distance</a:t>
                      </a:r>
                      <a:endParaRPr lang="it-IT" sz="900" u="sng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17145" marT="3429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00" b="0" u="sng" dirty="0" err="1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Related</a:t>
                      </a:r>
                      <a:r>
                        <a:rPr lang="it-IT" sz="900" b="0" u="sng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 </a:t>
                      </a:r>
                      <a:r>
                        <a:rPr lang="it-IT" sz="900" b="0" u="sng" dirty="0" err="1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artists</a:t>
                      </a:r>
                      <a:endParaRPr lang="it-IT" sz="900" b="0" u="sng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17145" marT="3429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00" u="sng" dirty="0" err="1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Distance</a:t>
                      </a:r>
                      <a:endParaRPr lang="it-IT" sz="900" u="sng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17145" marT="34290" marB="0" anchor="ctr"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464399"/>
                  </a:ext>
                </a:extLst>
              </a:tr>
              <a:tr h="229118">
                <a:tc>
                  <a:txBody>
                    <a:bodyPr/>
                    <a:lstStyle/>
                    <a:p>
                      <a:pPr marL="1524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00" dirty="0" err="1"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Tha</a:t>
                      </a:r>
                      <a:r>
                        <a:rPr lang="it-IT" sz="900" dirty="0"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 Dogg Pound</a:t>
                      </a:r>
                      <a:endParaRPr lang="it-IT" sz="900" dirty="0">
                        <a:solidFill>
                          <a:srgbClr val="000000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17145" marT="34290" marB="0" anchor="ctr"/>
                </a:tc>
                <a:tc>
                  <a:txBody>
                    <a:bodyPr/>
                    <a:lstStyle/>
                    <a:p>
                      <a:pPr marL="6350" marR="7366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00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0.3131</a:t>
                      </a:r>
                      <a:endParaRPr lang="it-IT" sz="900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17145" marT="34290" marB="0" anchor="ctr"/>
                </a:tc>
                <a:tc>
                  <a:txBody>
                    <a:bodyPr/>
                    <a:lstStyle/>
                    <a:p>
                      <a:pPr marL="6350" marR="7366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00" b="1" dirty="0" err="1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Cilla</a:t>
                      </a:r>
                      <a:r>
                        <a:rPr lang="it-IT" sz="900" b="1" dirty="0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 Black</a:t>
                      </a:r>
                      <a:endParaRPr lang="it-IT" sz="900" b="1" dirty="0">
                        <a:solidFill>
                          <a:schemeClr val="bg1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17145" marT="34290" marB="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7366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00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0.3588</a:t>
                      </a:r>
                      <a:endParaRPr lang="it-IT" sz="900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17145" marT="34290" marB="0" anchor="ctr"/>
                </a:tc>
                <a:tc>
                  <a:txBody>
                    <a:bodyPr/>
                    <a:lstStyle/>
                    <a:p>
                      <a:pPr marL="6350" marR="7366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00" b="1" dirty="0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Ringo Starr</a:t>
                      </a:r>
                      <a:endParaRPr lang="it-IT" sz="900" b="1" dirty="0">
                        <a:solidFill>
                          <a:schemeClr val="bg1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17145" marT="34290" marB="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8890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00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0.3591</a:t>
                      </a:r>
                      <a:endParaRPr lang="it-IT" sz="900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17145" marT="34290" marB="0" anchor="ctr"/>
                </a:tc>
                <a:extLst>
                  <a:ext uri="{0D108BD9-81ED-4DB2-BD59-A6C34878D82A}">
                    <a16:rowId xmlns:a16="http://schemas.microsoft.com/office/drawing/2014/main" val="2922760501"/>
                  </a:ext>
                </a:extLst>
              </a:tr>
              <a:tr h="178643">
                <a:tc>
                  <a:txBody>
                    <a:bodyPr/>
                    <a:lstStyle/>
                    <a:p>
                      <a:pPr marL="6350" marR="5842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00" dirty="0" err="1"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Luniz</a:t>
                      </a:r>
                      <a:endParaRPr lang="it-IT" sz="900" dirty="0">
                        <a:solidFill>
                          <a:srgbClr val="000000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17145" marT="34290" marB="0" anchor="ctr"/>
                </a:tc>
                <a:tc>
                  <a:txBody>
                    <a:bodyPr/>
                    <a:lstStyle/>
                    <a:p>
                      <a:pPr marL="6350" marR="7366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0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0.3823</a:t>
                      </a:r>
                      <a:endParaRPr lang="it-IT" sz="90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17145" marT="34290" marB="0" anchor="ctr"/>
                </a:tc>
                <a:tc>
                  <a:txBody>
                    <a:bodyPr/>
                    <a:lstStyle/>
                    <a:p>
                      <a:pPr marL="6350" marR="7366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00" b="1" dirty="0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Sonny &amp; Cher</a:t>
                      </a:r>
                      <a:endParaRPr lang="it-IT" sz="900" b="1" dirty="0">
                        <a:solidFill>
                          <a:schemeClr val="bg1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17145" marT="34290" marB="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7366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00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0.4853</a:t>
                      </a:r>
                      <a:endParaRPr lang="it-IT" sz="900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17145" marT="34290" marB="0" anchor="ctr"/>
                </a:tc>
                <a:tc>
                  <a:txBody>
                    <a:bodyPr/>
                    <a:lstStyle/>
                    <a:p>
                      <a:pPr marL="6350" marR="7366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00" b="1" dirty="0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Steve </a:t>
                      </a:r>
                      <a:r>
                        <a:rPr lang="it-IT" sz="900" b="1" dirty="0" err="1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Winwood</a:t>
                      </a:r>
                      <a:endParaRPr lang="it-IT" sz="900" b="1" dirty="0">
                        <a:solidFill>
                          <a:schemeClr val="bg1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17145" marT="34290" marB="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8890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00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0.3985</a:t>
                      </a:r>
                      <a:endParaRPr lang="it-IT" sz="900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17145" marT="34290" marB="0" anchor="ctr"/>
                </a:tc>
                <a:extLst>
                  <a:ext uri="{0D108BD9-81ED-4DB2-BD59-A6C34878D82A}">
                    <a16:rowId xmlns:a16="http://schemas.microsoft.com/office/drawing/2014/main" val="46773015"/>
                  </a:ext>
                </a:extLst>
              </a:tr>
              <a:tr h="229118">
                <a:tc>
                  <a:txBody>
                    <a:bodyPr/>
                    <a:lstStyle/>
                    <a:p>
                      <a:pPr marL="6350" marR="5842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00" dirty="0"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Mack 10</a:t>
                      </a:r>
                      <a:endParaRPr lang="it-IT" sz="900" dirty="0">
                        <a:solidFill>
                          <a:srgbClr val="000000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17145" marT="34290" marB="0" anchor="ctr"/>
                </a:tc>
                <a:tc>
                  <a:txBody>
                    <a:bodyPr/>
                    <a:lstStyle/>
                    <a:p>
                      <a:pPr marL="6350" marR="7366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0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0.3872</a:t>
                      </a:r>
                      <a:endParaRPr lang="it-IT" sz="90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17145" marT="34290" marB="0" anchor="ctr"/>
                </a:tc>
                <a:tc>
                  <a:txBody>
                    <a:bodyPr/>
                    <a:lstStyle/>
                    <a:p>
                      <a:pPr marL="63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00" b="1" dirty="0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The </a:t>
                      </a:r>
                      <a:r>
                        <a:rPr lang="it-IT" sz="900" b="1" dirty="0" err="1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Mamas</a:t>
                      </a:r>
                      <a:r>
                        <a:rPr lang="it-IT" sz="900" b="1" dirty="0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 &amp; the Papas</a:t>
                      </a:r>
                      <a:endParaRPr lang="it-IT" sz="900" b="1" dirty="0">
                        <a:solidFill>
                          <a:schemeClr val="bg1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17145" marT="34290" marB="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7366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0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0.5645</a:t>
                      </a:r>
                      <a:endParaRPr lang="it-IT" sz="90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17145" marT="34290" marB="0" anchor="ctr"/>
                </a:tc>
                <a:tc>
                  <a:txBody>
                    <a:bodyPr/>
                    <a:lstStyle/>
                    <a:p>
                      <a:pPr marL="63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00" b="1" dirty="0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The </a:t>
                      </a:r>
                      <a:r>
                        <a:rPr lang="it-IT" sz="900" b="1" dirty="0" err="1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Doobie</a:t>
                      </a:r>
                      <a:r>
                        <a:rPr lang="it-IT" sz="900" b="1" dirty="0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 Brothers</a:t>
                      </a:r>
                      <a:endParaRPr lang="it-IT" sz="900" b="1" dirty="0">
                        <a:solidFill>
                          <a:schemeClr val="bg1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17145" marT="34290" marB="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8890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0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0.4132</a:t>
                      </a:r>
                      <a:endParaRPr lang="it-IT" sz="90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17145" marT="34290" marB="0" anchor="ctr"/>
                </a:tc>
                <a:extLst>
                  <a:ext uri="{0D108BD9-81ED-4DB2-BD59-A6C34878D82A}">
                    <a16:rowId xmlns:a16="http://schemas.microsoft.com/office/drawing/2014/main" val="3296312729"/>
                  </a:ext>
                </a:extLst>
              </a:tr>
              <a:tr h="178643">
                <a:tc>
                  <a:txBody>
                    <a:bodyPr/>
                    <a:lstStyle/>
                    <a:p>
                      <a:pPr marL="6350" marR="5842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00" dirty="0"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Eminem</a:t>
                      </a:r>
                      <a:endParaRPr lang="it-IT" sz="900" dirty="0">
                        <a:solidFill>
                          <a:srgbClr val="000000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17145" marT="34290" marB="0" anchor="ctr"/>
                </a:tc>
                <a:tc>
                  <a:txBody>
                    <a:bodyPr/>
                    <a:lstStyle/>
                    <a:p>
                      <a:pPr marL="6350" marR="7366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0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0.4575</a:t>
                      </a:r>
                      <a:endParaRPr lang="it-IT" sz="90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17145" marT="34290" marB="0" anchor="ctr"/>
                </a:tc>
                <a:tc>
                  <a:txBody>
                    <a:bodyPr/>
                    <a:lstStyle/>
                    <a:p>
                      <a:pPr marL="6350" marR="7366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00" b="1" dirty="0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Adam Faith</a:t>
                      </a:r>
                      <a:endParaRPr lang="it-IT" sz="900" b="1" dirty="0">
                        <a:solidFill>
                          <a:schemeClr val="bg1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17145" marT="34290" marB="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7366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0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0.6053</a:t>
                      </a:r>
                      <a:endParaRPr lang="it-IT" sz="90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17145" marT="34290" marB="0" anchor="ctr"/>
                </a:tc>
                <a:tc>
                  <a:txBody>
                    <a:bodyPr/>
                    <a:lstStyle/>
                    <a:p>
                      <a:pPr marL="6350" marR="7366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00" b="1" dirty="0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Tom Petty</a:t>
                      </a:r>
                      <a:endParaRPr lang="it-IT" sz="900" b="1" dirty="0">
                        <a:solidFill>
                          <a:schemeClr val="bg1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17145" marT="34290" marB="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8890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00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0.4228</a:t>
                      </a:r>
                      <a:endParaRPr lang="it-IT" sz="900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17145" marT="34290" marB="0" anchor="ctr"/>
                </a:tc>
                <a:extLst>
                  <a:ext uri="{0D108BD9-81ED-4DB2-BD59-A6C34878D82A}">
                    <a16:rowId xmlns:a16="http://schemas.microsoft.com/office/drawing/2014/main" val="2254968312"/>
                  </a:ext>
                </a:extLst>
              </a:tr>
              <a:tr h="178643">
                <a:tc>
                  <a:txBody>
                    <a:bodyPr/>
                    <a:lstStyle/>
                    <a:p>
                      <a:pPr marL="6350" marR="5842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00" dirty="0" err="1"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Fler</a:t>
                      </a:r>
                      <a:endParaRPr lang="it-IT" sz="900" dirty="0">
                        <a:solidFill>
                          <a:srgbClr val="000000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17145" marT="34290" marB="0" anchor="ctr"/>
                </a:tc>
                <a:tc>
                  <a:txBody>
                    <a:bodyPr/>
                    <a:lstStyle/>
                    <a:p>
                      <a:pPr marL="6350" marR="7366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0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0.4586</a:t>
                      </a:r>
                      <a:endParaRPr lang="it-IT" sz="90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17145" marT="34290" marB="0" anchor="ctr"/>
                </a:tc>
                <a:tc>
                  <a:txBody>
                    <a:bodyPr/>
                    <a:lstStyle/>
                    <a:p>
                      <a:pPr marL="6350" marR="7366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00" b="1" dirty="0" err="1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Bobbie</a:t>
                      </a:r>
                      <a:r>
                        <a:rPr lang="it-IT" sz="900" b="1" dirty="0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 </a:t>
                      </a:r>
                      <a:r>
                        <a:rPr lang="it-IT" sz="900" b="1" dirty="0" err="1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Gentry</a:t>
                      </a:r>
                      <a:endParaRPr lang="it-IT" sz="900" b="1" dirty="0">
                        <a:solidFill>
                          <a:schemeClr val="bg1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17145" marT="34290" marB="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7366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0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0.6174</a:t>
                      </a:r>
                      <a:endParaRPr lang="it-IT" sz="90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17145" marT="34290" marB="0" anchor="ctr"/>
                </a:tc>
                <a:tc>
                  <a:txBody>
                    <a:bodyPr/>
                    <a:lstStyle/>
                    <a:p>
                      <a:pPr marL="6350" marR="7366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00" b="1" dirty="0" err="1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Dave</a:t>
                      </a:r>
                      <a:r>
                        <a:rPr lang="it-IT" sz="900" b="1" dirty="0">
                          <a:solidFill>
                            <a:schemeClr val="bg1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 Mason</a:t>
                      </a:r>
                      <a:endParaRPr lang="it-IT" sz="900" b="1" dirty="0">
                        <a:solidFill>
                          <a:schemeClr val="bg1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17145" marT="34290" marB="0" anchor="ctr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8890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00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0.4556</a:t>
                      </a:r>
                      <a:endParaRPr lang="it-IT" sz="900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17145" marT="34290" marB="0" anchor="ctr"/>
                </a:tc>
                <a:extLst>
                  <a:ext uri="{0D108BD9-81ED-4DB2-BD59-A6C34878D82A}">
                    <a16:rowId xmlns:a16="http://schemas.microsoft.com/office/drawing/2014/main" val="1160638239"/>
                  </a:ext>
                </a:extLst>
              </a:tr>
            </a:tbl>
          </a:graphicData>
        </a:graphic>
      </p:graphicFrame>
      <p:sp>
        <p:nvSpPr>
          <p:cNvPr id="9" name="CasellaDiTesto 8">
            <a:extLst>
              <a:ext uri="{FF2B5EF4-FFF2-40B4-BE49-F238E27FC236}">
                <a16:creationId xmlns:a16="http://schemas.microsoft.com/office/drawing/2014/main" id="{AE1B74F5-589D-3A83-4C5A-05EBF4A6746E}"/>
              </a:ext>
            </a:extLst>
          </p:cNvPr>
          <p:cNvSpPr txBox="1"/>
          <p:nvPr/>
        </p:nvSpPr>
        <p:spPr>
          <a:xfrm>
            <a:off x="315018" y="244079"/>
            <a:ext cx="1688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Other</a:t>
            </a:r>
            <a:r>
              <a:rPr lang="it-IT" b="1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 test with </a:t>
            </a:r>
            <a:r>
              <a:rPr lang="it-IT" b="1" dirty="0" err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real</a:t>
            </a:r>
            <a:r>
              <a:rPr lang="it-IT" b="1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it-IT" b="1" dirty="0" err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artists</a:t>
            </a:r>
            <a:endParaRPr lang="it-IT" b="1" dirty="0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C2AA2165-93F8-A209-7887-093A5A8EEE57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1320175" y="1054092"/>
            <a:ext cx="1125843" cy="677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124F2E34-E5C7-DDAA-3B01-986CB3822685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1283542" y="3835213"/>
            <a:ext cx="1162474" cy="478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12CA6093-E1F5-4360-32C1-AFB7BE265755}"/>
              </a:ext>
            </a:extLst>
          </p:cNvPr>
          <p:cNvCxnSpPr>
            <a:cxnSpLocks/>
            <a:stCxn id="7" idx="1"/>
            <a:endCxn id="21" idx="3"/>
          </p:cNvCxnSpPr>
          <p:nvPr/>
        </p:nvCxnSpPr>
        <p:spPr>
          <a:xfrm flipH="1" flipV="1">
            <a:off x="1320176" y="2678336"/>
            <a:ext cx="11258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E9873ED-B1C8-726E-97F5-558DFC6BB327}"/>
              </a:ext>
            </a:extLst>
          </p:cNvPr>
          <p:cNvSpPr txBox="1"/>
          <p:nvPr/>
        </p:nvSpPr>
        <p:spPr>
          <a:xfrm>
            <a:off x="546021" y="1661187"/>
            <a:ext cx="77415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43%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D0FABBF-1C30-0F92-621D-B9D81C83A8EE}"/>
              </a:ext>
            </a:extLst>
          </p:cNvPr>
          <p:cNvSpPr txBox="1"/>
          <p:nvPr/>
        </p:nvSpPr>
        <p:spPr>
          <a:xfrm>
            <a:off x="546021" y="2524447"/>
            <a:ext cx="77415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8%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A0D1B872-227E-F511-174C-EDBAB24A59AB}"/>
              </a:ext>
            </a:extLst>
          </p:cNvPr>
          <p:cNvSpPr txBox="1"/>
          <p:nvPr/>
        </p:nvSpPr>
        <p:spPr>
          <a:xfrm>
            <a:off x="546020" y="3527436"/>
            <a:ext cx="77415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62%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6164AFA2-4CB8-4CB3-81A7-1F1C4AA3A82E}"/>
              </a:ext>
            </a:extLst>
          </p:cNvPr>
          <p:cNvSpPr txBox="1"/>
          <p:nvPr/>
        </p:nvSpPr>
        <p:spPr>
          <a:xfrm>
            <a:off x="304799" y="1468213"/>
            <a:ext cx="12565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b="1" dirty="0" err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Accuracy</a:t>
            </a:r>
            <a:r>
              <a:rPr lang="it-IT" sz="1000" b="1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 Scores:</a:t>
            </a:r>
          </a:p>
        </p:txBody>
      </p:sp>
    </p:spTree>
    <p:extLst>
      <p:ext uri="{BB962C8B-B14F-4D97-AF65-F5344CB8AC3E}">
        <p14:creationId xmlns:p14="http://schemas.microsoft.com/office/powerpoint/2010/main" val="2737280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Conclusions</a:t>
            </a:r>
            <a:endParaRPr dirty="0"/>
          </a:p>
        </p:txBody>
      </p:sp>
      <p:sp>
        <p:nvSpPr>
          <p:cNvPr id="82" name="Google Shape;82;p8"/>
          <p:cNvSpPr txBox="1">
            <a:spLocks noGrp="1"/>
          </p:cNvSpPr>
          <p:nvPr>
            <p:ph type="body" idx="1"/>
          </p:nvPr>
        </p:nvSpPr>
        <p:spPr>
          <a:xfrm>
            <a:off x="727650" y="1622025"/>
            <a:ext cx="7688700" cy="32824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The Graph Neural Networks proved to be effective even in a small data </a:t>
            </a:r>
            <a:r>
              <a:rPr lang="en-US" dirty="0" err="1"/>
              <a:t>availabilty</a:t>
            </a:r>
            <a:r>
              <a:rPr lang="en-US" dirty="0"/>
              <a:t> scenario. We strongly believe that this approach could be scalable with respect to the dataset.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It’s interesting to see how SAGE-based models relies particularly on node features whereas the GAT-based ones mostly on graph connections.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GATs architectures can deal with artist similarity task in an unsupervised manner, since features can be chosen arbitrarily without affecting model’s performances.</a:t>
            </a:r>
          </a:p>
        </p:txBody>
      </p:sp>
      <p:sp>
        <p:nvSpPr>
          <p:cNvPr id="83" name="Google Shape;83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13</a:t>
            </a:fld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11C89F5-1744-79CE-D9E5-872C8CE3AF38}"/>
                  </a:ext>
                </a:extLst>
              </p:cNvPr>
              <p:cNvSpPr txBox="1"/>
              <p:nvPr/>
            </p:nvSpPr>
            <p:spPr>
              <a:xfrm>
                <a:off x="5295221" y="4175052"/>
                <a:ext cx="345270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𝐸𝑁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r>
                        <a:rPr lang="it-IT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it-IT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it-IT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(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𝑢𝑛𝑠𝑢𝑝𝑒𝑟𝑣𝑖𝑠𝑒𝑑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𝑙𝑒𝑎𝑟𝑛𝑖𝑛𝑔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11C89F5-1744-79CE-D9E5-872C8CE3A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21" y="4175052"/>
                <a:ext cx="3452701" cy="215444"/>
              </a:xfrm>
              <a:prstGeom prst="rect">
                <a:avLst/>
              </a:prstGeom>
              <a:blipFill>
                <a:blip r:embed="rId3"/>
                <a:stretch>
                  <a:fillRect b="-3428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uppo 5">
            <a:extLst>
              <a:ext uri="{FF2B5EF4-FFF2-40B4-BE49-F238E27FC236}">
                <a16:creationId xmlns:a16="http://schemas.microsoft.com/office/drawing/2014/main" id="{79086B49-96E5-BC1B-F413-FCC713280C02}"/>
              </a:ext>
            </a:extLst>
          </p:cNvPr>
          <p:cNvGrpSpPr/>
          <p:nvPr/>
        </p:nvGrpSpPr>
        <p:grpSpPr>
          <a:xfrm>
            <a:off x="1627717" y="3600576"/>
            <a:ext cx="2646003" cy="1362246"/>
            <a:chOff x="1050492" y="3469204"/>
            <a:chExt cx="3006210" cy="1557550"/>
          </a:xfrm>
        </p:grpSpPr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8808AA34-6939-8FF9-2854-4352B7C5EB29}"/>
                </a:ext>
              </a:extLst>
            </p:cNvPr>
            <p:cNvGrpSpPr/>
            <p:nvPr/>
          </p:nvGrpSpPr>
          <p:grpSpPr>
            <a:xfrm>
              <a:off x="1441789" y="3834226"/>
              <a:ext cx="2216776" cy="1192528"/>
              <a:chOff x="1293837" y="2929342"/>
              <a:chExt cx="2843226" cy="1471513"/>
            </a:xfrm>
          </p:grpSpPr>
          <p:pic>
            <p:nvPicPr>
              <p:cNvPr id="16" name="Immagine 15">
                <a:extLst>
                  <a:ext uri="{FF2B5EF4-FFF2-40B4-BE49-F238E27FC236}">
                    <a16:creationId xmlns:a16="http://schemas.microsoft.com/office/drawing/2014/main" id="{2C4944CA-A95F-079D-3A59-F16765929D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30887" b="21128"/>
              <a:stretch/>
            </p:blipFill>
            <p:spPr>
              <a:xfrm>
                <a:off x="1293837" y="2929342"/>
                <a:ext cx="2725611" cy="1119445"/>
              </a:xfrm>
              <a:prstGeom prst="rect">
                <a:avLst/>
              </a:prstGeom>
            </p:spPr>
          </p:pic>
          <p:pic>
            <p:nvPicPr>
              <p:cNvPr id="17" name="Immagine 16">
                <a:extLst>
                  <a:ext uri="{FF2B5EF4-FFF2-40B4-BE49-F238E27FC236}">
                    <a16:creationId xmlns:a16="http://schemas.microsoft.com/office/drawing/2014/main" id="{FC21063B-7D4A-D662-5CD7-490D6345535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389" t="77348" r="22904" b="1997"/>
              <a:stretch/>
            </p:blipFill>
            <p:spPr>
              <a:xfrm>
                <a:off x="1293837" y="4119154"/>
                <a:ext cx="2843226" cy="281701"/>
              </a:xfrm>
              <a:prstGeom prst="rect">
                <a:avLst/>
              </a:prstGeom>
            </p:spPr>
          </p:pic>
        </p:grp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4AD9F437-78A2-D6AA-F7ED-AACA05E6D7E1}"/>
                </a:ext>
              </a:extLst>
            </p:cNvPr>
            <p:cNvSpPr txBox="1"/>
            <p:nvPr/>
          </p:nvSpPr>
          <p:spPr>
            <a:xfrm>
              <a:off x="2284344" y="3469204"/>
              <a:ext cx="10823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i="1" dirty="0">
                  <a:solidFill>
                    <a:schemeClr val="bg1"/>
                  </a:solidFill>
                  <a:latin typeface="Catamaran" panose="020B0604020202020204" charset="0"/>
                  <a:cs typeface="Catamaran" panose="020B0604020202020204" charset="0"/>
                </a:rPr>
                <a:t>Encoder</a:t>
              </a:r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14FA94A0-E6F3-EA2D-2F1F-174EFDA6449A}"/>
                </a:ext>
              </a:extLst>
            </p:cNvPr>
            <p:cNvSpPr txBox="1"/>
            <p:nvPr/>
          </p:nvSpPr>
          <p:spPr>
            <a:xfrm>
              <a:off x="1050492" y="4490684"/>
              <a:ext cx="2004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 i="1" dirty="0">
                  <a:solidFill>
                    <a:schemeClr val="bg1">
                      <a:lumMod val="95000"/>
                    </a:schemeClr>
                  </a:solidFill>
                  <a:latin typeface="Catamaran" panose="020B0604020202020204" charset="0"/>
                  <a:cs typeface="Catamaran" panose="020B0604020202020204" charset="0"/>
                </a:rPr>
                <a:t>A</a:t>
              </a:r>
            </a:p>
          </p:txBody>
        </p:sp>
        <p:cxnSp>
          <p:nvCxnSpPr>
            <p:cNvPr id="12" name="Connettore 2 11">
              <a:extLst>
                <a:ext uri="{FF2B5EF4-FFF2-40B4-BE49-F238E27FC236}">
                  <a16:creationId xmlns:a16="http://schemas.microsoft.com/office/drawing/2014/main" id="{5E54F592-91A6-CC09-5B9A-E61036D5D076}"/>
                </a:ext>
              </a:extLst>
            </p:cNvPr>
            <p:cNvCxnSpPr>
              <a:cxnSpLocks/>
            </p:cNvCxnSpPr>
            <p:nvPr/>
          </p:nvCxnSpPr>
          <p:spPr>
            <a:xfrm>
              <a:off x="1299589" y="4163792"/>
              <a:ext cx="284400" cy="1086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2 12">
              <a:extLst>
                <a:ext uri="{FF2B5EF4-FFF2-40B4-BE49-F238E27FC236}">
                  <a16:creationId xmlns:a16="http://schemas.microsoft.com/office/drawing/2014/main" id="{18CA246C-67E6-BA69-FE11-69E9B3AD9F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9589" y="4476047"/>
              <a:ext cx="284400" cy="129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0660AA76-0399-2E1E-303B-8FC428C02821}"/>
                </a:ext>
              </a:extLst>
            </p:cNvPr>
            <p:cNvSpPr txBox="1"/>
            <p:nvPr/>
          </p:nvSpPr>
          <p:spPr>
            <a:xfrm>
              <a:off x="3825943" y="4207300"/>
              <a:ext cx="2307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 i="1" dirty="0">
                  <a:solidFill>
                    <a:schemeClr val="bg1">
                      <a:lumMod val="95000"/>
                    </a:schemeClr>
                  </a:solidFill>
                  <a:latin typeface="Catamaran" panose="020B0604020202020204" charset="0"/>
                  <a:cs typeface="Catamaran" panose="020B0604020202020204" charset="0"/>
                </a:rPr>
                <a:t>Z</a:t>
              </a:r>
            </a:p>
          </p:txBody>
        </p:sp>
        <p:cxnSp>
          <p:nvCxnSpPr>
            <p:cNvPr id="15" name="Connettore 2 14">
              <a:extLst>
                <a:ext uri="{FF2B5EF4-FFF2-40B4-BE49-F238E27FC236}">
                  <a16:creationId xmlns:a16="http://schemas.microsoft.com/office/drawing/2014/main" id="{2F73D759-B87B-515E-457D-D9E93C995069}"/>
                </a:ext>
              </a:extLst>
            </p:cNvPr>
            <p:cNvCxnSpPr>
              <a:cxnSpLocks/>
            </p:cNvCxnSpPr>
            <p:nvPr/>
          </p:nvCxnSpPr>
          <p:spPr>
            <a:xfrm>
              <a:off x="3618481" y="4327508"/>
              <a:ext cx="2298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82480129-902B-D87B-B027-25D149CB85FE}"/>
                  </a:ext>
                </a:extLst>
              </p:cNvPr>
              <p:cNvSpPr txBox="1"/>
              <p:nvPr/>
            </p:nvSpPr>
            <p:spPr>
              <a:xfrm>
                <a:off x="1164625" y="4030005"/>
                <a:ext cx="70153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𝒓𝒂𝒏𝒅𝒐𝒎</m:t>
                          </m:r>
                        </m:sub>
                      </m:sSub>
                    </m:oMath>
                  </m:oMathPara>
                </a14:m>
                <a:endParaRPr lang="it-IT" b="1" dirty="0">
                  <a:solidFill>
                    <a:schemeClr val="bg1"/>
                  </a:solidFill>
                  <a:latin typeface="Catamaran" panose="020B0604020202020204" charset="0"/>
                  <a:cs typeface="Catamaran" panose="020B0604020202020204" charset="0"/>
                </a:endParaRP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82480129-902B-D87B-B027-25D149CB8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625" y="4030005"/>
                <a:ext cx="701539" cy="215444"/>
              </a:xfrm>
              <a:prstGeom prst="rect">
                <a:avLst/>
              </a:prstGeom>
              <a:blipFill>
                <a:blip r:embed="rId5"/>
                <a:stretch>
                  <a:fillRect l="-5217" r="-1739" b="-1428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Parentesi graffa aperta 20">
            <a:extLst>
              <a:ext uri="{FF2B5EF4-FFF2-40B4-BE49-F238E27FC236}">
                <a16:creationId xmlns:a16="http://schemas.microsoft.com/office/drawing/2014/main" id="{301AAF4E-9B2B-E842-92E2-6EFE48809E7D}"/>
              </a:ext>
            </a:extLst>
          </p:cNvPr>
          <p:cNvSpPr/>
          <p:nvPr/>
        </p:nvSpPr>
        <p:spPr>
          <a:xfrm rot="5400000">
            <a:off x="3154021" y="3375035"/>
            <a:ext cx="90447" cy="1063406"/>
          </a:xfrm>
          <a:prstGeom prst="leftBrace">
            <a:avLst>
              <a:gd name="adj1" fmla="val 695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3315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Thank you for the attention!</a:t>
            </a:r>
            <a:endParaRPr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52D1AFA-09A4-6758-96DD-BE33DCD13BEE}"/>
              </a:ext>
            </a:extLst>
          </p:cNvPr>
          <p:cNvSpPr txBox="1"/>
          <p:nvPr/>
        </p:nvSpPr>
        <p:spPr>
          <a:xfrm>
            <a:off x="1643181" y="2311127"/>
            <a:ext cx="53469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https://github.com/difra100/NN_project_ArtistSimilarity</a:t>
            </a:r>
            <a:endParaRPr lang="it-IT" dirty="0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endParaRPr lang="it-IT" dirty="0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endParaRPr lang="it-IT" dirty="0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endParaRPr lang="it-IT" dirty="0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r>
              <a:rPr lang="it-IT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https://arxiv.org/abs/2107.14541</a:t>
            </a:r>
            <a:endParaRPr lang="it-IT" dirty="0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ACF933F-6C78-CFF0-0467-13882E7F44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3" y="2311127"/>
            <a:ext cx="598836" cy="336845"/>
          </a:xfrm>
          <a:prstGeom prst="rect">
            <a:avLst/>
          </a:prstGeom>
          <a:effectLst>
            <a:outerShdw blurRad="50800" dist="38100" dir="2700000" sx="110000" sy="110000" algn="tl" rotWithShape="0">
              <a:prstClr val="black">
                <a:alpha val="50000"/>
              </a:prstClr>
            </a:outerShdw>
          </a:effectLst>
        </p:spPr>
      </p:pic>
      <p:pic>
        <p:nvPicPr>
          <p:cNvPr id="1026" name="Picture 2" descr="Why arXiv needs a brand | arXiv.org blog">
            <a:extLst>
              <a:ext uri="{FF2B5EF4-FFF2-40B4-BE49-F238E27FC236}">
                <a16:creationId xmlns:a16="http://schemas.microsoft.com/office/drawing/2014/main" id="{F4E0E25E-2F72-2F58-C20E-4458C5328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50" y="3143832"/>
            <a:ext cx="747682" cy="336846"/>
          </a:xfrm>
          <a:prstGeom prst="rect">
            <a:avLst/>
          </a:prstGeom>
          <a:noFill/>
          <a:effectLst>
            <a:outerShdw blurRad="50800" dist="38100" dir="2700000" sx="110000" sy="110000" algn="tl" rotWithShape="0">
              <a:prstClr val="black">
                <a:alpha val="5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2</a:t>
            </a:fld>
            <a:endParaRPr dirty="0"/>
          </a:p>
        </p:txBody>
      </p:sp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Table of contents</a:t>
            </a:r>
            <a:endParaRPr dirty="0"/>
          </a:p>
        </p:txBody>
      </p:sp>
      <p:sp>
        <p:nvSpPr>
          <p:cNvPr id="71" name="Google Shape;71;p7"/>
          <p:cNvSpPr txBox="1"/>
          <p:nvPr/>
        </p:nvSpPr>
        <p:spPr>
          <a:xfrm>
            <a:off x="1583700" y="1983300"/>
            <a:ext cx="21414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800" dirty="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Task description</a:t>
            </a:r>
            <a:endParaRPr sz="1800" dirty="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2" name="Google Shape;72;p7"/>
          <p:cNvSpPr txBox="1"/>
          <p:nvPr/>
        </p:nvSpPr>
        <p:spPr>
          <a:xfrm>
            <a:off x="5402999" y="1983300"/>
            <a:ext cx="2877089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Aft>
                <a:spcPts val="1600"/>
              </a:spcAft>
            </a:pPr>
            <a:r>
              <a:rPr lang="it-IT" sz="1800" dirty="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Graph Neural Networks</a:t>
            </a:r>
          </a:p>
        </p:txBody>
      </p:sp>
      <p:sp>
        <p:nvSpPr>
          <p:cNvPr id="73" name="Google Shape;73;p7"/>
          <p:cNvSpPr txBox="1"/>
          <p:nvPr/>
        </p:nvSpPr>
        <p:spPr>
          <a:xfrm>
            <a:off x="1583700" y="2937800"/>
            <a:ext cx="21414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sz="1800" dirty="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Olga dataset</a:t>
            </a:r>
          </a:p>
        </p:txBody>
      </p:sp>
      <p:sp>
        <p:nvSpPr>
          <p:cNvPr id="74" name="Google Shape;74;p7"/>
          <p:cNvSpPr txBox="1"/>
          <p:nvPr/>
        </p:nvSpPr>
        <p:spPr>
          <a:xfrm>
            <a:off x="5403000" y="2937800"/>
            <a:ext cx="21414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sz="1800" dirty="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Architectures</a:t>
            </a:r>
            <a:endParaRPr sz="1800" dirty="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5" name="Google Shape;75;p7"/>
          <p:cNvSpPr txBox="1"/>
          <p:nvPr/>
        </p:nvSpPr>
        <p:spPr>
          <a:xfrm>
            <a:off x="1583700" y="3875250"/>
            <a:ext cx="21414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800" dirty="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Results</a:t>
            </a:r>
            <a:endParaRPr sz="1800" dirty="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6" name="Google Shape;76;p7"/>
          <p:cNvSpPr txBox="1"/>
          <p:nvPr/>
        </p:nvSpPr>
        <p:spPr>
          <a:xfrm>
            <a:off x="5403000" y="3875250"/>
            <a:ext cx="21414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800" dirty="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Conclusions</a:t>
            </a:r>
            <a:endParaRPr sz="1800" dirty="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Task description</a:t>
            </a:r>
            <a:endParaRPr dirty="0"/>
          </a:p>
        </p:txBody>
      </p:sp>
      <p:sp>
        <p:nvSpPr>
          <p:cNvPr id="82" name="Google Shape;82;p8"/>
          <p:cNvSpPr txBox="1">
            <a:spLocks noGrp="1"/>
          </p:cNvSpPr>
          <p:nvPr>
            <p:ph type="body" idx="1"/>
          </p:nvPr>
        </p:nvSpPr>
        <p:spPr>
          <a:xfrm>
            <a:off x="727650" y="1622024"/>
            <a:ext cx="5854500" cy="3157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/>
              <a:t>Artist similarity task aims to find patterns within large collection of artists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Artists’ relations are modeled according to a given graph structure, retrieved from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dirty="0"/>
              <a:t>        the </a:t>
            </a:r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https://www.allmusic.com/</a:t>
            </a:r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dirty="0"/>
              <a:t>website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To each node in the graph </a:t>
            </a:r>
            <a:r>
              <a:rPr lang="en-US" dirty="0" err="1"/>
              <a:t>corrensponds</a:t>
            </a:r>
            <a:r>
              <a:rPr lang="en-US" dirty="0"/>
              <a:t> a vector of features, related to the music content of the artist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Given the different natures of input information, this problem has been tackled with an hybrid approach, by considering both content and cultural aspects.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</p:txBody>
      </p:sp>
      <p:sp>
        <p:nvSpPr>
          <p:cNvPr id="83" name="Google Shape;83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3</a:t>
            </a:fld>
            <a:endParaRPr/>
          </a:p>
        </p:txBody>
      </p:sp>
      <p:pic>
        <p:nvPicPr>
          <p:cNvPr id="15" name="Immagine 14" descr="Immagine che contiene testo, nero, dispositivo&#10;&#10;Descrizione generata automaticamente">
            <a:extLst>
              <a:ext uri="{FF2B5EF4-FFF2-40B4-BE49-F238E27FC236}">
                <a16:creationId xmlns:a16="http://schemas.microsoft.com/office/drawing/2014/main" id="{5D64F11C-B306-541B-F9D5-3FE85938F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8376" y="2379991"/>
            <a:ext cx="2544096" cy="2592926"/>
          </a:xfrm>
          <a:prstGeom prst="rect">
            <a:avLst/>
          </a:prstGeom>
          <a:effectLst>
            <a:glow rad="76200">
              <a:schemeClr val="tx2">
                <a:lumMod val="50000"/>
                <a:alpha val="47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342593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Graph Neural Networks (GNNs)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Google Shape;82;p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27650" y="1441200"/>
                <a:ext cx="6347948" cy="22611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71450" indent="-171450">
                  <a:spcAft>
                    <a:spcPts val="1600"/>
                  </a:spcAft>
                </a:pPr>
                <a:r>
                  <a:rPr lang="en-US" sz="1200" dirty="0"/>
                  <a:t>The task is addressed with a deep learning approach with the use of GNNs architectures</a:t>
                </a:r>
              </a:p>
              <a:p>
                <a:pPr marL="171450" indent="-171450">
                  <a:spcAft>
                    <a:spcPts val="1600"/>
                  </a:spcAft>
                </a:pPr>
                <a:r>
                  <a:rPr lang="en-US" sz="1200" dirty="0"/>
                  <a:t>Nodes features are represented by an instance matrix X </a:t>
                </a:r>
              </a:p>
              <a:p>
                <a:pPr marL="171450" indent="-171450">
                  <a:spcAft>
                    <a:spcPts val="1600"/>
                  </a:spcAft>
                </a:pPr>
                <a:r>
                  <a:rPr lang="en-US" sz="1200" dirty="0"/>
                  <a:t>Connections in the graph are denoted by an adjacency matrix A</a:t>
                </a:r>
              </a:p>
              <a:p>
                <a:pPr marL="171450" indent="-171450">
                  <a:spcAft>
                    <a:spcPts val="1600"/>
                  </a:spcAft>
                </a:pPr>
                <a:r>
                  <a:rPr lang="en-US" sz="1200" dirty="0"/>
                  <a:t>The GNN is trained to be an encoder. The objective is to create an embedding </a:t>
                </a:r>
                <a14:m>
                  <m:oMath xmlns:m="http://schemas.openxmlformats.org/officeDocument/2006/math">
                    <m:r>
                      <a:rPr lang="it-IT" sz="12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1200" dirty="0"/>
                  <a:t> of artists. Thus, the problem can be formulated as a supervised learning task:</a:t>
                </a:r>
              </a:p>
            </p:txBody>
          </p:sp>
        </mc:Choice>
        <mc:Fallback xmlns="">
          <p:sp>
            <p:nvSpPr>
              <p:cNvPr id="82" name="Google Shape;82;p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7650" y="1441200"/>
                <a:ext cx="6347948" cy="22611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Google Shape;83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4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CasellaDiTesto 187">
                <a:extLst>
                  <a:ext uri="{FF2B5EF4-FFF2-40B4-BE49-F238E27FC236}">
                    <a16:creationId xmlns:a16="http://schemas.microsoft.com/office/drawing/2014/main" id="{539F6D5C-445C-EC18-40AA-C3AD18B854C2}"/>
                  </a:ext>
                </a:extLst>
              </p:cNvPr>
              <p:cNvSpPr txBox="1"/>
              <p:nvPr/>
            </p:nvSpPr>
            <p:spPr>
              <a:xfrm>
                <a:off x="863206" y="3251016"/>
                <a:ext cx="194860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𝐸𝑁</m:t>
                      </m:r>
                      <m:sSub>
                        <m:sSubPr>
                          <m:ctrlP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r>
                        <a:rPr lang="it-IT" sz="16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r>
                        <m:rPr>
                          <m:sty m:val="p"/>
                        </m:rPr>
                        <a:rPr lang="it-IT" sz="16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it-IT" sz="16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it-IT" sz="16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it-IT" sz="16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it-IT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it-IT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it-IT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8" name="CasellaDiTesto 187">
                <a:extLst>
                  <a:ext uri="{FF2B5EF4-FFF2-40B4-BE49-F238E27FC236}">
                    <a16:creationId xmlns:a16="http://schemas.microsoft.com/office/drawing/2014/main" id="{539F6D5C-445C-EC18-40AA-C3AD18B85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206" y="3251016"/>
                <a:ext cx="1948600" cy="246221"/>
              </a:xfrm>
              <a:prstGeom prst="rect">
                <a:avLst/>
              </a:prstGeom>
              <a:blipFill>
                <a:blip r:embed="rId4"/>
                <a:stretch>
                  <a:fillRect b="-1707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2" name="Immagine 191" descr="Immagine che contiene testo, nero, dispositivo&#10;&#10;Descrizione generata automaticamente">
            <a:extLst>
              <a:ext uri="{FF2B5EF4-FFF2-40B4-BE49-F238E27FC236}">
                <a16:creationId xmlns:a16="http://schemas.microsoft.com/office/drawing/2014/main" id="{1C772CFB-D41C-1314-F933-D6EEF7E0B4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7754" y="2756459"/>
            <a:ext cx="2174717" cy="2216457"/>
          </a:xfrm>
          <a:prstGeom prst="rect">
            <a:avLst/>
          </a:prstGeom>
          <a:effectLst>
            <a:glow rad="76200">
              <a:schemeClr val="tx2">
                <a:lumMod val="50000"/>
                <a:alpha val="47000"/>
              </a:schemeClr>
            </a:glow>
          </a:effectLst>
        </p:spPr>
      </p:pic>
      <p:grpSp>
        <p:nvGrpSpPr>
          <p:cNvPr id="221" name="Gruppo 220">
            <a:extLst>
              <a:ext uri="{FF2B5EF4-FFF2-40B4-BE49-F238E27FC236}">
                <a16:creationId xmlns:a16="http://schemas.microsoft.com/office/drawing/2014/main" id="{7B898407-32D8-9FB8-8B2C-CBBA617828A3}"/>
              </a:ext>
            </a:extLst>
          </p:cNvPr>
          <p:cNvGrpSpPr/>
          <p:nvPr/>
        </p:nvGrpSpPr>
        <p:grpSpPr>
          <a:xfrm>
            <a:off x="3193718" y="3251016"/>
            <a:ext cx="2949173" cy="1587024"/>
            <a:chOff x="1050492" y="3469203"/>
            <a:chExt cx="3006210" cy="1557551"/>
          </a:xfrm>
        </p:grpSpPr>
        <p:grpSp>
          <p:nvGrpSpPr>
            <p:cNvPr id="187" name="Gruppo 186">
              <a:extLst>
                <a:ext uri="{FF2B5EF4-FFF2-40B4-BE49-F238E27FC236}">
                  <a16:creationId xmlns:a16="http://schemas.microsoft.com/office/drawing/2014/main" id="{8033CA59-BE18-0398-72C9-CF48598B3589}"/>
                </a:ext>
              </a:extLst>
            </p:cNvPr>
            <p:cNvGrpSpPr/>
            <p:nvPr/>
          </p:nvGrpSpPr>
          <p:grpSpPr>
            <a:xfrm>
              <a:off x="1441789" y="3834226"/>
              <a:ext cx="2216776" cy="1192528"/>
              <a:chOff x="1293837" y="2929342"/>
              <a:chExt cx="2843226" cy="1471513"/>
            </a:xfrm>
          </p:grpSpPr>
          <p:pic>
            <p:nvPicPr>
              <p:cNvPr id="5" name="Immagine 4">
                <a:extLst>
                  <a:ext uri="{FF2B5EF4-FFF2-40B4-BE49-F238E27FC236}">
                    <a16:creationId xmlns:a16="http://schemas.microsoft.com/office/drawing/2014/main" id="{4409CFB9-5E2C-F550-D8AA-DDC826DEE39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r="30887" b="21128"/>
              <a:stretch/>
            </p:blipFill>
            <p:spPr>
              <a:xfrm>
                <a:off x="1293837" y="2929342"/>
                <a:ext cx="2725611" cy="1119445"/>
              </a:xfrm>
              <a:prstGeom prst="rect">
                <a:avLst/>
              </a:prstGeom>
            </p:spPr>
          </p:pic>
          <p:pic>
            <p:nvPicPr>
              <p:cNvPr id="185" name="Immagine 184">
                <a:extLst>
                  <a:ext uri="{FF2B5EF4-FFF2-40B4-BE49-F238E27FC236}">
                    <a16:creationId xmlns:a16="http://schemas.microsoft.com/office/drawing/2014/main" id="{D2A970E6-40E8-37D2-5523-720A2AAEA5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389" t="77348" r="22904" b="1997"/>
              <a:stretch/>
            </p:blipFill>
            <p:spPr>
              <a:xfrm>
                <a:off x="1293837" y="4119154"/>
                <a:ext cx="2843226" cy="281701"/>
              </a:xfrm>
              <a:prstGeom prst="rect">
                <a:avLst/>
              </a:prstGeom>
            </p:spPr>
          </p:pic>
        </p:grpSp>
        <p:sp>
          <p:nvSpPr>
            <p:cNvPr id="196" name="Parentesi graffa aperta 195">
              <a:extLst>
                <a:ext uri="{FF2B5EF4-FFF2-40B4-BE49-F238E27FC236}">
                  <a16:creationId xmlns:a16="http://schemas.microsoft.com/office/drawing/2014/main" id="{7CAE9DF7-9112-81EF-1FE2-66E70F9B5626}"/>
                </a:ext>
              </a:extLst>
            </p:cNvPr>
            <p:cNvSpPr/>
            <p:nvPr/>
          </p:nvSpPr>
          <p:spPr>
            <a:xfrm rot="5400000">
              <a:off x="2770465" y="3157193"/>
              <a:ext cx="110156" cy="1178614"/>
            </a:xfrm>
            <a:prstGeom prst="leftBrace">
              <a:avLst>
                <a:gd name="adj1" fmla="val 40920"/>
                <a:gd name="adj2" fmla="val 50368"/>
              </a:avLst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7" name="CasellaDiTesto 196">
              <a:extLst>
                <a:ext uri="{FF2B5EF4-FFF2-40B4-BE49-F238E27FC236}">
                  <a16:creationId xmlns:a16="http://schemas.microsoft.com/office/drawing/2014/main" id="{B9342135-0C4A-64C0-D21C-F11559C2B04B}"/>
                </a:ext>
              </a:extLst>
            </p:cNvPr>
            <p:cNvSpPr txBox="1"/>
            <p:nvPr/>
          </p:nvSpPr>
          <p:spPr>
            <a:xfrm>
              <a:off x="2284344" y="3469203"/>
              <a:ext cx="10823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i="1" dirty="0">
                  <a:solidFill>
                    <a:schemeClr val="bg1"/>
                  </a:solidFill>
                  <a:latin typeface="Catamaran" panose="020B0604020202020204" charset="0"/>
                  <a:cs typeface="Catamaran" panose="020B0604020202020204" charset="0"/>
                </a:rPr>
                <a:t>Encoder</a:t>
              </a:r>
            </a:p>
          </p:txBody>
        </p:sp>
        <p:sp>
          <p:nvSpPr>
            <p:cNvPr id="198" name="CasellaDiTesto 197">
              <a:extLst>
                <a:ext uri="{FF2B5EF4-FFF2-40B4-BE49-F238E27FC236}">
                  <a16:creationId xmlns:a16="http://schemas.microsoft.com/office/drawing/2014/main" id="{E628F3F2-DBB9-ED2C-18F8-F8D807DD8ECB}"/>
                </a:ext>
              </a:extLst>
            </p:cNvPr>
            <p:cNvSpPr txBox="1"/>
            <p:nvPr/>
          </p:nvSpPr>
          <p:spPr>
            <a:xfrm>
              <a:off x="1050492" y="3942603"/>
              <a:ext cx="2307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 i="1" dirty="0">
                  <a:solidFill>
                    <a:schemeClr val="bg1">
                      <a:lumMod val="95000"/>
                    </a:schemeClr>
                  </a:solidFill>
                  <a:latin typeface="Catamaran" panose="020B0604020202020204" charset="0"/>
                  <a:cs typeface="Catamaran" panose="020B0604020202020204" charset="0"/>
                </a:rPr>
                <a:t>X</a:t>
              </a:r>
            </a:p>
          </p:txBody>
        </p:sp>
        <p:sp>
          <p:nvSpPr>
            <p:cNvPr id="199" name="CasellaDiTesto 198">
              <a:extLst>
                <a:ext uri="{FF2B5EF4-FFF2-40B4-BE49-F238E27FC236}">
                  <a16:creationId xmlns:a16="http://schemas.microsoft.com/office/drawing/2014/main" id="{43789A10-EDC2-390B-BE8F-2224F6E2D792}"/>
                </a:ext>
              </a:extLst>
            </p:cNvPr>
            <p:cNvSpPr txBox="1"/>
            <p:nvPr/>
          </p:nvSpPr>
          <p:spPr>
            <a:xfrm>
              <a:off x="1050492" y="4490684"/>
              <a:ext cx="2004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 i="1" dirty="0">
                  <a:solidFill>
                    <a:schemeClr val="bg1">
                      <a:lumMod val="95000"/>
                    </a:schemeClr>
                  </a:solidFill>
                  <a:latin typeface="Catamaran" panose="020B0604020202020204" charset="0"/>
                  <a:cs typeface="Catamaran" panose="020B0604020202020204" charset="0"/>
                </a:rPr>
                <a:t>A</a:t>
              </a:r>
            </a:p>
          </p:txBody>
        </p:sp>
        <p:cxnSp>
          <p:nvCxnSpPr>
            <p:cNvPr id="201" name="Connettore 2 200">
              <a:extLst>
                <a:ext uri="{FF2B5EF4-FFF2-40B4-BE49-F238E27FC236}">
                  <a16:creationId xmlns:a16="http://schemas.microsoft.com/office/drawing/2014/main" id="{386817BE-7986-B221-E005-B95E6613D094}"/>
                </a:ext>
              </a:extLst>
            </p:cNvPr>
            <p:cNvCxnSpPr>
              <a:cxnSpLocks/>
            </p:cNvCxnSpPr>
            <p:nvPr/>
          </p:nvCxnSpPr>
          <p:spPr>
            <a:xfrm>
              <a:off x="1300491" y="4142146"/>
              <a:ext cx="283498" cy="130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2 211">
              <a:extLst>
                <a:ext uri="{FF2B5EF4-FFF2-40B4-BE49-F238E27FC236}">
                  <a16:creationId xmlns:a16="http://schemas.microsoft.com/office/drawing/2014/main" id="{A62C9309-FE74-48B2-63FD-A19DB125CA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9589" y="4476047"/>
              <a:ext cx="284400" cy="129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CasellaDiTesto 213">
              <a:extLst>
                <a:ext uri="{FF2B5EF4-FFF2-40B4-BE49-F238E27FC236}">
                  <a16:creationId xmlns:a16="http://schemas.microsoft.com/office/drawing/2014/main" id="{17A34A39-8F6A-5E48-6A5B-234C1A4A95BF}"/>
                </a:ext>
              </a:extLst>
            </p:cNvPr>
            <p:cNvSpPr txBox="1"/>
            <p:nvPr/>
          </p:nvSpPr>
          <p:spPr>
            <a:xfrm>
              <a:off x="3825943" y="4207300"/>
              <a:ext cx="2307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 i="1" dirty="0">
                  <a:solidFill>
                    <a:schemeClr val="bg1">
                      <a:lumMod val="95000"/>
                    </a:schemeClr>
                  </a:solidFill>
                  <a:latin typeface="Catamaran" panose="020B0604020202020204" charset="0"/>
                  <a:cs typeface="Catamaran" panose="020B0604020202020204" charset="0"/>
                </a:rPr>
                <a:t>Z</a:t>
              </a:r>
            </a:p>
          </p:txBody>
        </p:sp>
        <p:cxnSp>
          <p:nvCxnSpPr>
            <p:cNvPr id="215" name="Connettore 2 214">
              <a:extLst>
                <a:ext uri="{FF2B5EF4-FFF2-40B4-BE49-F238E27FC236}">
                  <a16:creationId xmlns:a16="http://schemas.microsoft.com/office/drawing/2014/main" id="{160CEEA9-7AB3-8820-03D2-32A3F1F4F9B0}"/>
                </a:ext>
              </a:extLst>
            </p:cNvPr>
            <p:cNvCxnSpPr>
              <a:cxnSpLocks/>
            </p:cNvCxnSpPr>
            <p:nvPr/>
          </p:nvCxnSpPr>
          <p:spPr>
            <a:xfrm>
              <a:off x="3618481" y="4327508"/>
              <a:ext cx="2298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9549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"/>
          <p:cNvSpPr txBox="1">
            <a:spLocks noGrp="1"/>
          </p:cNvSpPr>
          <p:nvPr>
            <p:ph type="title"/>
          </p:nvPr>
        </p:nvSpPr>
        <p:spPr>
          <a:xfrm>
            <a:off x="770150" y="831575"/>
            <a:ext cx="3300900" cy="13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OLGA Dataset	</a:t>
            </a:r>
            <a:endParaRPr dirty="0"/>
          </a:p>
        </p:txBody>
      </p:sp>
      <p:sp>
        <p:nvSpPr>
          <p:cNvPr id="102" name="Google Shape;102;p10"/>
          <p:cNvSpPr txBox="1">
            <a:spLocks noGrp="1"/>
          </p:cNvSpPr>
          <p:nvPr>
            <p:ph type="subTitle" idx="1"/>
          </p:nvPr>
        </p:nvSpPr>
        <p:spPr>
          <a:xfrm>
            <a:off x="451123" y="1511975"/>
            <a:ext cx="3938954" cy="2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model was trained on a dataset of artists called OLGA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It contains the information required to construct the graph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Not all the OLGA dataset was available.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 The original OLGA has 17673 artists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 whereas our has 11261 of them.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5</a:t>
            </a:fld>
            <a:endParaRPr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2BBB938-18E5-5305-78C4-25C42BF318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96"/>
          <a:stretch/>
        </p:blipFill>
        <p:spPr>
          <a:xfrm>
            <a:off x="5336168" y="2671099"/>
            <a:ext cx="3094626" cy="2056960"/>
          </a:xfrm>
          <a:prstGeom prst="rect">
            <a:avLst/>
          </a:prstGeom>
        </p:spPr>
      </p:pic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07AD0C8F-4E55-311F-8E04-FAF1C447D8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180998"/>
              </p:ext>
            </p:extLst>
          </p:nvPr>
        </p:nvGraphicFramePr>
        <p:xfrm>
          <a:off x="5336167" y="325355"/>
          <a:ext cx="3094627" cy="20181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1719">
                  <a:extLst>
                    <a:ext uri="{9D8B030D-6E8A-4147-A177-3AD203B41FA5}">
                      <a16:colId xmlns:a16="http://schemas.microsoft.com/office/drawing/2014/main" val="3997542793"/>
                    </a:ext>
                  </a:extLst>
                </a:gridCol>
                <a:gridCol w="700785">
                  <a:extLst>
                    <a:ext uri="{9D8B030D-6E8A-4147-A177-3AD203B41FA5}">
                      <a16:colId xmlns:a16="http://schemas.microsoft.com/office/drawing/2014/main" val="303678583"/>
                    </a:ext>
                  </a:extLst>
                </a:gridCol>
                <a:gridCol w="582123">
                  <a:extLst>
                    <a:ext uri="{9D8B030D-6E8A-4147-A177-3AD203B41FA5}">
                      <a16:colId xmlns:a16="http://schemas.microsoft.com/office/drawing/2014/main" val="2361784717"/>
                    </a:ext>
                  </a:extLst>
                </a:gridCol>
              </a:tblGrid>
              <a:tr h="261719">
                <a:tc>
                  <a:txBody>
                    <a:bodyPr/>
                    <a:lstStyle/>
                    <a:p>
                      <a:pPr marL="6350" marR="254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800" dirty="0">
                          <a:effectLst/>
                        </a:rPr>
                        <a:t>Olga </a:t>
                      </a:r>
                      <a:r>
                        <a:rPr lang="it-IT" sz="800" dirty="0" err="1">
                          <a:effectLst/>
                        </a:rPr>
                        <a:t>description</a:t>
                      </a:r>
                      <a:endParaRPr lang="it-IT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3025" marT="28575" marB="0" anchor="ctr">
                    <a:solidFill>
                      <a:srgbClr val="6F0A19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800" dirty="0" err="1">
                          <a:effectLst/>
                        </a:rPr>
                        <a:t>Original</a:t>
                      </a:r>
                      <a:endParaRPr lang="it-IT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3025" marT="28575" marB="0" anchor="ctr">
                    <a:solidFill>
                      <a:srgbClr val="6F0A19"/>
                    </a:solidFill>
                  </a:tcPr>
                </a:tc>
                <a:tc>
                  <a:txBody>
                    <a:bodyPr/>
                    <a:lstStyle/>
                    <a:p>
                      <a:pPr marL="2921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800" dirty="0" err="1">
                          <a:effectLst/>
                        </a:rPr>
                        <a:t>Ours</a:t>
                      </a:r>
                      <a:endParaRPr lang="it-IT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3025" marT="28575" marB="0" anchor="ctr">
                    <a:solidFill>
                      <a:srgbClr val="6F0A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520840"/>
                  </a:ext>
                </a:extLst>
              </a:tr>
              <a:tr h="485614">
                <a:tc>
                  <a:txBody>
                    <a:bodyPr/>
                    <a:lstStyle/>
                    <a:p>
                      <a:pPr marL="63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en-US" sz="800" dirty="0">
                          <a:effectLst/>
                        </a:rPr>
                        <a:t>Avg </a:t>
                      </a:r>
                      <a:r>
                        <a:rPr lang="en-US" sz="800" dirty="0" err="1">
                          <a:effectLst/>
                        </a:rPr>
                        <a:t>n°of</a:t>
                      </a:r>
                      <a:r>
                        <a:rPr lang="en-US" sz="800" dirty="0">
                          <a:effectLst/>
                        </a:rPr>
                        <a:t> connections/artist</a:t>
                      </a:r>
                      <a:endParaRPr lang="it-IT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3025" marT="28575" marB="0" anchor="ctr">
                    <a:solidFill>
                      <a:srgbClr val="6F0A19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100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11.43</a:t>
                      </a:r>
                      <a:endParaRPr lang="it-IT" sz="1100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76200" marR="73025" marT="28575" marB="0" anchor="ctr"/>
                </a:tc>
                <a:tc>
                  <a:txBody>
                    <a:bodyPr/>
                    <a:lstStyle/>
                    <a:p>
                      <a:pPr marL="6350" marR="254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100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11.20</a:t>
                      </a:r>
                      <a:endParaRPr lang="it-IT" sz="1100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76200" marR="73025" marT="28575" marB="0" anchor="ctr"/>
                </a:tc>
                <a:extLst>
                  <a:ext uri="{0D108BD9-81ED-4DB2-BD59-A6C34878D82A}">
                    <a16:rowId xmlns:a16="http://schemas.microsoft.com/office/drawing/2014/main" val="2960584945"/>
                  </a:ext>
                </a:extLst>
              </a:tr>
              <a:tr h="485614">
                <a:tc>
                  <a:txBody>
                    <a:bodyPr/>
                    <a:lstStyle/>
                    <a:p>
                      <a:pPr marL="6350" marR="254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800" dirty="0">
                          <a:effectLst/>
                        </a:rPr>
                        <a:t>Tot. n° of connections</a:t>
                      </a:r>
                      <a:endParaRPr lang="it-IT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3025" marT="28575" marB="0" anchor="ctr">
                    <a:solidFill>
                      <a:srgbClr val="6F0A19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100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101,029</a:t>
                      </a:r>
                      <a:endParaRPr lang="it-IT" sz="1100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76200" marR="73025" marT="28575" marB="0" anchor="ctr"/>
                </a:tc>
                <a:tc>
                  <a:txBody>
                    <a:bodyPr/>
                    <a:lstStyle/>
                    <a:p>
                      <a:pPr marL="63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100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63,096</a:t>
                      </a:r>
                      <a:endParaRPr lang="it-IT" sz="1100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76200" marR="73025" marT="28575" marB="0" anchor="ctr"/>
                </a:tc>
                <a:extLst>
                  <a:ext uri="{0D108BD9-81ED-4DB2-BD59-A6C34878D82A}">
                    <a16:rowId xmlns:a16="http://schemas.microsoft.com/office/drawing/2014/main" val="379078074"/>
                  </a:ext>
                </a:extLst>
              </a:tr>
              <a:tr h="261719">
                <a:tc>
                  <a:txBody>
                    <a:bodyPr/>
                    <a:lstStyle/>
                    <a:p>
                      <a:pPr marL="6350" marR="254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800" dirty="0">
                          <a:effectLst/>
                        </a:rPr>
                        <a:t>1st quartile</a:t>
                      </a:r>
                      <a:endParaRPr lang="it-IT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3025" marT="28575" marB="0" anchor="ctr">
                    <a:solidFill>
                      <a:srgbClr val="6F0A19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100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3</a:t>
                      </a:r>
                      <a:endParaRPr lang="it-IT" sz="1100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76200" marR="73025" marT="28575" marB="0" anchor="ctr"/>
                </a:tc>
                <a:tc>
                  <a:txBody>
                    <a:bodyPr/>
                    <a:lstStyle/>
                    <a:p>
                      <a:pPr marL="6350" marR="254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100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3</a:t>
                      </a:r>
                      <a:endParaRPr lang="it-IT" sz="1100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76200" marR="73025" marT="28575" marB="0" anchor="ctr"/>
                </a:tc>
                <a:extLst>
                  <a:ext uri="{0D108BD9-81ED-4DB2-BD59-A6C34878D82A}">
                    <a16:rowId xmlns:a16="http://schemas.microsoft.com/office/drawing/2014/main" val="586511640"/>
                  </a:ext>
                </a:extLst>
              </a:tr>
              <a:tr h="261719">
                <a:tc>
                  <a:txBody>
                    <a:bodyPr/>
                    <a:lstStyle/>
                    <a:p>
                      <a:pPr marL="6350" marR="254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800" dirty="0">
                          <a:effectLst/>
                        </a:rPr>
                        <a:t>2nd quartile</a:t>
                      </a:r>
                      <a:endParaRPr lang="it-IT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3025" marT="28575" marB="0" anchor="ctr">
                    <a:solidFill>
                      <a:srgbClr val="6F0A19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10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7</a:t>
                      </a:r>
                      <a:endParaRPr lang="it-IT" sz="110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76200" marR="73025" marT="28575" marB="0" anchor="ctr"/>
                </a:tc>
                <a:tc>
                  <a:txBody>
                    <a:bodyPr/>
                    <a:lstStyle/>
                    <a:p>
                      <a:pPr marL="6350" marR="254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100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8</a:t>
                      </a:r>
                      <a:endParaRPr lang="it-IT" sz="1100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76200" marR="73025" marT="28575" marB="0" anchor="ctr"/>
                </a:tc>
                <a:extLst>
                  <a:ext uri="{0D108BD9-81ED-4DB2-BD59-A6C34878D82A}">
                    <a16:rowId xmlns:a16="http://schemas.microsoft.com/office/drawing/2014/main" val="3016989025"/>
                  </a:ext>
                </a:extLst>
              </a:tr>
              <a:tr h="261719">
                <a:tc>
                  <a:txBody>
                    <a:bodyPr/>
                    <a:lstStyle/>
                    <a:p>
                      <a:pPr marL="6350" marR="254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800" dirty="0">
                          <a:effectLst/>
                        </a:rPr>
                        <a:t>3rd quartile</a:t>
                      </a:r>
                      <a:endParaRPr lang="it-IT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3025" marT="28575" marB="0" anchor="ctr">
                    <a:solidFill>
                      <a:srgbClr val="6F0A19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10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16</a:t>
                      </a:r>
                      <a:endParaRPr lang="it-IT" sz="110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76200" marR="73025" marT="28575" marB="0" anchor="ctr"/>
                </a:tc>
                <a:tc>
                  <a:txBody>
                    <a:bodyPr/>
                    <a:lstStyle/>
                    <a:p>
                      <a:pPr marL="6350" marR="254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100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16</a:t>
                      </a:r>
                      <a:endParaRPr lang="it-IT" sz="1100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76200" marR="73025" marT="28575" marB="0" anchor="ctr"/>
                </a:tc>
                <a:extLst>
                  <a:ext uri="{0D108BD9-81ED-4DB2-BD59-A6C34878D82A}">
                    <a16:rowId xmlns:a16="http://schemas.microsoft.com/office/drawing/2014/main" val="3887642235"/>
                  </a:ext>
                </a:extLst>
              </a:tr>
            </a:tbl>
          </a:graphicData>
        </a:graphic>
      </p:graphicFrame>
      <p:sp>
        <p:nvSpPr>
          <p:cNvPr id="2" name="CasellaDiTesto 1">
            <a:extLst>
              <a:ext uri="{FF2B5EF4-FFF2-40B4-BE49-F238E27FC236}">
                <a16:creationId xmlns:a16="http://schemas.microsoft.com/office/drawing/2014/main" id="{340178DE-FFC1-0FD8-EEB7-7206622D0C3C}"/>
              </a:ext>
            </a:extLst>
          </p:cNvPr>
          <p:cNvSpPr txBox="1"/>
          <p:nvPr/>
        </p:nvSpPr>
        <p:spPr>
          <a:xfrm>
            <a:off x="5421418" y="4747279"/>
            <a:ext cx="29241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 err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Number</a:t>
            </a:r>
            <a:r>
              <a:rPr lang="it-IT" sz="800" b="1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 of connections per </a:t>
            </a:r>
            <a:r>
              <a:rPr lang="it-IT" sz="800" b="1" dirty="0" err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artist</a:t>
            </a:r>
            <a:r>
              <a:rPr lang="it-IT" sz="800" b="1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distribution</a:t>
            </a:r>
            <a:endParaRPr lang="it-IT" sz="800" b="1" dirty="0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xfrm>
            <a:off x="727650" y="746412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Architectures</a:t>
            </a:r>
            <a:endParaRPr dirty="0"/>
          </a:p>
        </p:txBody>
      </p:sp>
      <p:sp>
        <p:nvSpPr>
          <p:cNvPr id="82" name="Google Shape;82;p8"/>
          <p:cNvSpPr txBox="1">
            <a:spLocks noGrp="1"/>
          </p:cNvSpPr>
          <p:nvPr>
            <p:ph type="body" idx="1"/>
          </p:nvPr>
        </p:nvSpPr>
        <p:spPr>
          <a:xfrm>
            <a:off x="727650" y="1173585"/>
            <a:ext cx="6347948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sz="1200" dirty="0"/>
              <a:t>The architectures used to perform the task were 7. Three of them were taken from the original paper and the remaining four were used to conduct additional experiments. </a:t>
            </a:r>
          </a:p>
        </p:txBody>
      </p:sp>
      <p:sp>
        <p:nvSpPr>
          <p:cNvPr id="83" name="Google Shape;83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6</a:t>
            </a:fld>
            <a:endParaRPr/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C1F4175B-8F12-C7C9-0E9E-DC70ED733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380645"/>
              </p:ext>
            </p:extLst>
          </p:nvPr>
        </p:nvGraphicFramePr>
        <p:xfrm>
          <a:off x="1187655" y="2296919"/>
          <a:ext cx="6892031" cy="21635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7019">
                  <a:extLst>
                    <a:ext uri="{9D8B030D-6E8A-4147-A177-3AD203B41FA5}">
                      <a16:colId xmlns:a16="http://schemas.microsoft.com/office/drawing/2014/main" val="414613381"/>
                    </a:ext>
                  </a:extLst>
                </a:gridCol>
                <a:gridCol w="1326136">
                  <a:extLst>
                    <a:ext uri="{9D8B030D-6E8A-4147-A177-3AD203B41FA5}">
                      <a16:colId xmlns:a16="http://schemas.microsoft.com/office/drawing/2014/main" val="1732267977"/>
                    </a:ext>
                  </a:extLst>
                </a:gridCol>
                <a:gridCol w="1394346">
                  <a:extLst>
                    <a:ext uri="{9D8B030D-6E8A-4147-A177-3AD203B41FA5}">
                      <a16:colId xmlns:a16="http://schemas.microsoft.com/office/drawing/2014/main" val="1447145837"/>
                    </a:ext>
                  </a:extLst>
                </a:gridCol>
                <a:gridCol w="1303160">
                  <a:extLst>
                    <a:ext uri="{9D8B030D-6E8A-4147-A177-3AD203B41FA5}">
                      <a16:colId xmlns:a16="http://schemas.microsoft.com/office/drawing/2014/main" val="2760548844"/>
                    </a:ext>
                  </a:extLst>
                </a:gridCol>
                <a:gridCol w="1371370">
                  <a:extLst>
                    <a:ext uri="{9D8B030D-6E8A-4147-A177-3AD203B41FA5}">
                      <a16:colId xmlns:a16="http://schemas.microsoft.com/office/drawing/2014/main" val="486766222"/>
                    </a:ext>
                  </a:extLst>
                </a:gridCol>
              </a:tblGrid>
              <a:tr h="227499">
                <a:tc>
                  <a:txBody>
                    <a:bodyPr/>
                    <a:lstStyle/>
                    <a:p>
                      <a:pPr marL="63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dirty="0"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SAGE (1,2,3 </a:t>
                      </a:r>
                      <a:r>
                        <a:rPr lang="it-IT" sz="950" dirty="0" err="1"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layers</a:t>
                      </a:r>
                      <a:r>
                        <a:rPr lang="it-IT" sz="950" dirty="0"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)</a:t>
                      </a:r>
                      <a:endParaRPr lang="it-IT" sz="1000" dirty="0">
                        <a:solidFill>
                          <a:srgbClr val="000000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73025" marR="73025" marT="34290" marB="0" anchor="ctr">
                    <a:solidFill>
                      <a:srgbClr val="6F0A19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dirty="0"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Conf.1</a:t>
                      </a:r>
                      <a:endParaRPr lang="it-IT" sz="1000" dirty="0">
                        <a:solidFill>
                          <a:srgbClr val="000000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73025" marR="73025" marT="34290" marB="0" anchor="ctr">
                    <a:solidFill>
                      <a:srgbClr val="6F0A19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dirty="0"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Conf.2</a:t>
                      </a:r>
                      <a:endParaRPr lang="it-IT" sz="1000" dirty="0">
                        <a:solidFill>
                          <a:srgbClr val="000000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73025" marR="73025" marT="34290" marB="0" anchor="ctr">
                    <a:solidFill>
                      <a:srgbClr val="6F0A19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dirty="0"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Conf.3</a:t>
                      </a:r>
                      <a:endParaRPr lang="it-IT" sz="1000" dirty="0">
                        <a:solidFill>
                          <a:srgbClr val="000000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73025" marR="73025" marT="34290" marB="0" anchor="ctr">
                    <a:solidFill>
                      <a:srgbClr val="6F0A19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dirty="0"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Conf.4</a:t>
                      </a:r>
                      <a:endParaRPr lang="it-IT" sz="1000" dirty="0">
                        <a:solidFill>
                          <a:srgbClr val="000000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73025" marR="73025" marT="34290" marB="0" anchor="ctr">
                    <a:solidFill>
                      <a:srgbClr val="6F0A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297179"/>
                  </a:ext>
                </a:extLst>
              </a:tr>
              <a:tr h="349362">
                <a:tc>
                  <a:txBody>
                    <a:bodyPr/>
                    <a:lstStyle/>
                    <a:p>
                      <a:pPr marL="1778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b="0" dirty="0" err="1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SAGEConv</a:t>
                      </a:r>
                      <a:r>
                        <a:rPr lang="it-IT" sz="950" b="0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(2613,256)</a:t>
                      </a:r>
                      <a:endParaRPr lang="it-IT" sz="1000" b="0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FC(2613,256)</a:t>
                      </a:r>
                      <a:endParaRPr lang="it-IT" sz="1000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GCNConv(2613,256)</a:t>
                      </a:r>
                      <a:endParaRPr lang="it-IT" sz="100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FC(2613,256)</a:t>
                      </a:r>
                      <a:endParaRPr lang="it-IT" sz="100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GATConv(2613,256)</a:t>
                      </a:r>
                      <a:endParaRPr lang="it-IT" sz="100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extLst>
                  <a:ext uri="{0D108BD9-81ED-4DB2-BD59-A6C34878D82A}">
                    <a16:rowId xmlns:a16="http://schemas.microsoft.com/office/drawing/2014/main" val="2123482151"/>
                  </a:ext>
                </a:extLst>
              </a:tr>
              <a:tr h="349362">
                <a:tc>
                  <a:txBody>
                    <a:bodyPr/>
                    <a:lstStyle/>
                    <a:p>
                      <a:pPr marL="63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b="0" strike="sngStrike" dirty="0" err="1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SAGEConv</a:t>
                      </a:r>
                      <a:r>
                        <a:rPr lang="it-IT" sz="950" b="0" strike="sngStrike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(256,256)</a:t>
                      </a:r>
                      <a:endParaRPr lang="it-IT" sz="1000" b="0" strike="sngStrike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FC(256,256)</a:t>
                      </a:r>
                      <a:endParaRPr lang="it-IT" sz="1000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985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GraphConv(256,256)</a:t>
                      </a:r>
                      <a:endParaRPr lang="it-IT" sz="100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FC(256,256)</a:t>
                      </a:r>
                      <a:endParaRPr lang="it-IT" sz="100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3048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GATConv(256,256)</a:t>
                      </a:r>
                      <a:endParaRPr lang="it-IT" sz="100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extLst>
                  <a:ext uri="{0D108BD9-81ED-4DB2-BD59-A6C34878D82A}">
                    <a16:rowId xmlns:a16="http://schemas.microsoft.com/office/drawing/2014/main" val="3164664358"/>
                  </a:ext>
                </a:extLst>
              </a:tr>
              <a:tr h="349362">
                <a:tc>
                  <a:txBody>
                    <a:bodyPr/>
                    <a:lstStyle/>
                    <a:p>
                      <a:pPr marL="20955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b="0" strike="sngStrike" dirty="0" err="1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SAGEConv</a:t>
                      </a:r>
                      <a:r>
                        <a:rPr lang="it-IT" sz="950" b="0" strike="sngStrike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(256,256)</a:t>
                      </a:r>
                      <a:endParaRPr lang="it-IT" sz="1000" b="0" strike="sngStrike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GCNConv(256,256)</a:t>
                      </a:r>
                      <a:endParaRPr lang="it-IT" sz="100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3048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dirty="0" err="1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GCNConv</a:t>
                      </a:r>
                      <a:r>
                        <a:rPr lang="it-IT" sz="950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(256,256)</a:t>
                      </a:r>
                      <a:endParaRPr lang="it-IT" sz="1000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FC(256,256)</a:t>
                      </a:r>
                      <a:endParaRPr lang="it-IT" sz="100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FC(256,256)</a:t>
                      </a:r>
                      <a:endParaRPr lang="it-IT" sz="100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extLst>
                  <a:ext uri="{0D108BD9-81ED-4DB2-BD59-A6C34878D82A}">
                    <a16:rowId xmlns:a16="http://schemas.microsoft.com/office/drawing/2014/main" val="3035019335"/>
                  </a:ext>
                </a:extLst>
              </a:tr>
              <a:tr h="349362"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b="0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FC(256,256)</a:t>
                      </a:r>
                      <a:endParaRPr lang="it-IT" sz="1000" b="0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GCNConv(256,256)</a:t>
                      </a:r>
                      <a:endParaRPr lang="it-IT" sz="100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3048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GCNConv(256,256)</a:t>
                      </a:r>
                      <a:endParaRPr lang="it-IT" sz="100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GATConv(256,256)</a:t>
                      </a:r>
                      <a:endParaRPr lang="it-IT" sz="100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FC(256,256)</a:t>
                      </a:r>
                      <a:endParaRPr lang="it-IT" sz="100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extLst>
                  <a:ext uri="{0D108BD9-81ED-4DB2-BD59-A6C34878D82A}">
                    <a16:rowId xmlns:a16="http://schemas.microsoft.com/office/drawing/2014/main" val="2704777919"/>
                  </a:ext>
                </a:extLst>
              </a:tr>
              <a:tr h="349362"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b="0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FC(256,256)</a:t>
                      </a:r>
                      <a:endParaRPr lang="it-IT" sz="1000" b="0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-</a:t>
                      </a:r>
                      <a:endParaRPr lang="it-IT" sz="100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FC(256,256)</a:t>
                      </a:r>
                      <a:endParaRPr lang="it-IT" sz="1000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dirty="0" err="1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GATConv</a:t>
                      </a:r>
                      <a:r>
                        <a:rPr lang="it-IT" sz="950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(256,256)</a:t>
                      </a:r>
                      <a:endParaRPr lang="it-IT" sz="1000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-</a:t>
                      </a:r>
                      <a:endParaRPr lang="it-IT" sz="100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extLst>
                  <a:ext uri="{0D108BD9-81ED-4DB2-BD59-A6C34878D82A}">
                    <a16:rowId xmlns:a16="http://schemas.microsoft.com/office/drawing/2014/main" val="63140698"/>
                  </a:ext>
                </a:extLst>
              </a:tr>
              <a:tr h="188402"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b="0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FC(256,100)</a:t>
                      </a:r>
                      <a:endParaRPr lang="it-IT" sz="1000" b="0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-</a:t>
                      </a:r>
                      <a:endParaRPr lang="it-IT" sz="100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FC(256,256)</a:t>
                      </a:r>
                      <a:endParaRPr lang="it-IT" sz="100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-</a:t>
                      </a:r>
                      <a:endParaRPr lang="it-IT" sz="100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-</a:t>
                      </a:r>
                      <a:endParaRPr lang="it-IT" sz="1000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extLst>
                  <a:ext uri="{0D108BD9-81ED-4DB2-BD59-A6C34878D82A}">
                    <a16:rowId xmlns:a16="http://schemas.microsoft.com/office/drawing/2014/main" val="295360096"/>
                  </a:ext>
                </a:extLst>
              </a:tr>
            </a:tbl>
          </a:graphicData>
        </a:graphic>
      </p:graphicFrame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248CA8E-C619-F2D3-B5E6-93DC6FC0D6E6}"/>
              </a:ext>
            </a:extLst>
          </p:cNvPr>
          <p:cNvSpPr txBox="1"/>
          <p:nvPr/>
        </p:nvSpPr>
        <p:spPr>
          <a:xfrm>
            <a:off x="4633670" y="4749851"/>
            <a:ext cx="1611645" cy="26161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40000"/>
                  <a:lumMod val="78000"/>
                </a:schemeClr>
              </a:gs>
              <a:gs pos="84000">
                <a:srgbClr val="353535"/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 anchor="ctr">
            <a:spAutoFit/>
          </a:bodyPr>
          <a:lstStyle/>
          <a:p>
            <a:pPr algn="ctr"/>
            <a:r>
              <a:rPr lang="it-IT" sz="1100" b="1" dirty="0" err="1">
                <a:solidFill>
                  <a:srgbClr val="6F0A19"/>
                </a:solidFill>
                <a:latin typeface="Catamaran" panose="020B0604020202020204" charset="0"/>
                <a:cs typeface="Catamaran" panose="020B0604020202020204" charset="0"/>
              </a:rPr>
              <a:t>Our</a:t>
            </a:r>
            <a:r>
              <a:rPr lang="it-IT" sz="1100" b="1" dirty="0">
                <a:solidFill>
                  <a:srgbClr val="6F0A19"/>
                </a:solidFill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it-IT" sz="1100" b="1" dirty="0" err="1">
                <a:solidFill>
                  <a:srgbClr val="6F0A19"/>
                </a:solidFill>
                <a:latin typeface="Catamaran" panose="020B0604020202020204" charset="0"/>
                <a:cs typeface="Catamaran" panose="020B0604020202020204" charset="0"/>
              </a:rPr>
              <a:t>architectures</a:t>
            </a:r>
            <a:endParaRPr lang="it-IT" sz="1100" b="1" dirty="0">
              <a:solidFill>
                <a:srgbClr val="6F0A19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E173FE5-D02D-CC73-75C1-17D5D97AD468}"/>
              </a:ext>
            </a:extLst>
          </p:cNvPr>
          <p:cNvSpPr txBox="1"/>
          <p:nvPr/>
        </p:nvSpPr>
        <p:spPr>
          <a:xfrm>
            <a:off x="1161288" y="4749851"/>
            <a:ext cx="1541499" cy="26161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40000"/>
                  <a:lumMod val="78000"/>
                </a:schemeClr>
              </a:gs>
              <a:gs pos="84000">
                <a:srgbClr val="353535"/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 anchor="ctr">
            <a:spAutoFit/>
          </a:bodyPr>
          <a:lstStyle/>
          <a:p>
            <a:pPr algn="ctr"/>
            <a:r>
              <a:rPr lang="it-IT" sz="1100" b="1" dirty="0" err="1">
                <a:solidFill>
                  <a:srgbClr val="6F0A19"/>
                </a:solidFill>
                <a:latin typeface="Catamaran" panose="020B0604020202020204" charset="0"/>
                <a:cs typeface="Catamaran" panose="020B0604020202020204" charset="0"/>
              </a:rPr>
              <a:t>Original</a:t>
            </a:r>
            <a:r>
              <a:rPr lang="it-IT" sz="1100" b="1" dirty="0">
                <a:solidFill>
                  <a:srgbClr val="6F0A19"/>
                </a:solidFill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it-IT" sz="1100" b="1" dirty="0" err="1">
                <a:solidFill>
                  <a:srgbClr val="6F0A19"/>
                </a:solidFill>
                <a:latin typeface="Catamaran" panose="020B0604020202020204" charset="0"/>
                <a:cs typeface="Catamaran" panose="020B0604020202020204" charset="0"/>
              </a:rPr>
              <a:t>architectures</a:t>
            </a:r>
            <a:endParaRPr lang="it-IT" sz="1100" b="1" dirty="0">
              <a:solidFill>
                <a:srgbClr val="6F0A19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A41A427-1C59-2606-683B-EC98DAEBBC04}"/>
              </a:ext>
            </a:extLst>
          </p:cNvPr>
          <p:cNvSpPr txBox="1"/>
          <p:nvPr/>
        </p:nvSpPr>
        <p:spPr>
          <a:xfrm>
            <a:off x="6184338" y="1890853"/>
            <a:ext cx="114602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1100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GAT-</a:t>
            </a:r>
            <a:r>
              <a:rPr lang="it-IT" sz="1100" dirty="0" err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based</a:t>
            </a:r>
            <a:endParaRPr lang="it-IT" sz="1100" dirty="0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0BB07BF-76EC-FA45-6655-7303EB90A7E5}"/>
              </a:ext>
            </a:extLst>
          </p:cNvPr>
          <p:cNvSpPr txBox="1"/>
          <p:nvPr/>
        </p:nvSpPr>
        <p:spPr>
          <a:xfrm>
            <a:off x="3472204" y="1889696"/>
            <a:ext cx="114602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1100" dirty="0" err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Spectral-based</a:t>
            </a:r>
            <a:endParaRPr lang="it-IT" sz="1100" dirty="0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16" name="Parentesi graffa aperta 15">
            <a:extLst>
              <a:ext uri="{FF2B5EF4-FFF2-40B4-BE49-F238E27FC236}">
                <a16:creationId xmlns:a16="http://schemas.microsoft.com/office/drawing/2014/main" id="{C0E66514-D0F9-DB7F-146D-EB2F5DD3759D}"/>
              </a:ext>
            </a:extLst>
          </p:cNvPr>
          <p:cNvSpPr/>
          <p:nvPr/>
        </p:nvSpPr>
        <p:spPr>
          <a:xfrm rot="5400000">
            <a:off x="1873699" y="1465388"/>
            <a:ext cx="95677" cy="1467766"/>
          </a:xfrm>
          <a:prstGeom prst="leftBrace">
            <a:avLst>
              <a:gd name="adj1" fmla="val 126841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Parentesi graffa aperta 16">
            <a:extLst>
              <a:ext uri="{FF2B5EF4-FFF2-40B4-BE49-F238E27FC236}">
                <a16:creationId xmlns:a16="http://schemas.microsoft.com/office/drawing/2014/main" id="{444B27CD-9D64-E1FC-977F-6CF9D5643A1F}"/>
              </a:ext>
            </a:extLst>
          </p:cNvPr>
          <p:cNvSpPr/>
          <p:nvPr/>
        </p:nvSpPr>
        <p:spPr>
          <a:xfrm rot="5400000">
            <a:off x="3997378" y="856845"/>
            <a:ext cx="95677" cy="2684856"/>
          </a:xfrm>
          <a:prstGeom prst="leftBrace">
            <a:avLst>
              <a:gd name="adj1" fmla="val 126841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Parentesi graffa aperta 17">
            <a:extLst>
              <a:ext uri="{FF2B5EF4-FFF2-40B4-BE49-F238E27FC236}">
                <a16:creationId xmlns:a16="http://schemas.microsoft.com/office/drawing/2014/main" id="{F4BDC603-3A69-BDF2-3F40-F96855D1BA3A}"/>
              </a:ext>
            </a:extLst>
          </p:cNvPr>
          <p:cNvSpPr/>
          <p:nvPr/>
        </p:nvSpPr>
        <p:spPr>
          <a:xfrm rot="5400000">
            <a:off x="6709512" y="876935"/>
            <a:ext cx="95676" cy="2644673"/>
          </a:xfrm>
          <a:prstGeom prst="leftBrace">
            <a:avLst>
              <a:gd name="adj1" fmla="val 126841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Parentesi graffa aperta 18">
            <a:extLst>
              <a:ext uri="{FF2B5EF4-FFF2-40B4-BE49-F238E27FC236}">
                <a16:creationId xmlns:a16="http://schemas.microsoft.com/office/drawing/2014/main" id="{BD887F03-069D-2D52-E147-E78F2FD31376}"/>
              </a:ext>
            </a:extLst>
          </p:cNvPr>
          <p:cNvSpPr/>
          <p:nvPr/>
        </p:nvSpPr>
        <p:spPr>
          <a:xfrm rot="16200000">
            <a:off x="1873699" y="3871271"/>
            <a:ext cx="95677" cy="1467766"/>
          </a:xfrm>
          <a:prstGeom prst="leftBrace">
            <a:avLst>
              <a:gd name="adj1" fmla="val 126841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Parentesi graffa aperta 19">
            <a:extLst>
              <a:ext uri="{FF2B5EF4-FFF2-40B4-BE49-F238E27FC236}">
                <a16:creationId xmlns:a16="http://schemas.microsoft.com/office/drawing/2014/main" id="{57AABA82-F64D-0272-F569-3C188468C1D9}"/>
              </a:ext>
            </a:extLst>
          </p:cNvPr>
          <p:cNvSpPr/>
          <p:nvPr/>
        </p:nvSpPr>
        <p:spPr>
          <a:xfrm rot="16200000">
            <a:off x="5343399" y="1916705"/>
            <a:ext cx="95677" cy="5376900"/>
          </a:xfrm>
          <a:prstGeom prst="leftBrace">
            <a:avLst>
              <a:gd name="adj1" fmla="val 126841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4C756E0B-51EB-327A-27E5-1C20222A736A}"/>
              </a:ext>
            </a:extLst>
          </p:cNvPr>
          <p:cNvSpPr txBox="1"/>
          <p:nvPr/>
        </p:nvSpPr>
        <p:spPr>
          <a:xfrm>
            <a:off x="1348525" y="1889696"/>
            <a:ext cx="114602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1100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SAGE-</a:t>
            </a:r>
            <a:r>
              <a:rPr lang="it-IT" sz="1100" dirty="0" err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based</a:t>
            </a:r>
            <a:endParaRPr lang="it-IT" sz="1100" dirty="0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100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xfrm>
            <a:off x="727650" y="746412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Architectures</a:t>
            </a:r>
            <a:endParaRPr dirty="0"/>
          </a:p>
        </p:txBody>
      </p:sp>
      <p:sp>
        <p:nvSpPr>
          <p:cNvPr id="82" name="Google Shape;82;p8"/>
          <p:cNvSpPr txBox="1">
            <a:spLocks noGrp="1"/>
          </p:cNvSpPr>
          <p:nvPr>
            <p:ph type="body" idx="1"/>
          </p:nvPr>
        </p:nvSpPr>
        <p:spPr>
          <a:xfrm>
            <a:off x="727650" y="1173585"/>
            <a:ext cx="6347948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sz="1200" dirty="0"/>
              <a:t>The architectures used to perform the task were 7. Three of them were taken from the original paper and the remaining four were used to conduct additional experiments. </a:t>
            </a:r>
          </a:p>
        </p:txBody>
      </p:sp>
      <p:sp>
        <p:nvSpPr>
          <p:cNvPr id="83" name="Google Shape;83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7</a:t>
            </a:fld>
            <a:endParaRPr/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C1F4175B-8F12-C7C9-0E9E-DC70ED733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083401"/>
              </p:ext>
            </p:extLst>
          </p:nvPr>
        </p:nvGraphicFramePr>
        <p:xfrm>
          <a:off x="1187655" y="2296919"/>
          <a:ext cx="6892031" cy="21635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7019">
                  <a:extLst>
                    <a:ext uri="{9D8B030D-6E8A-4147-A177-3AD203B41FA5}">
                      <a16:colId xmlns:a16="http://schemas.microsoft.com/office/drawing/2014/main" val="414613381"/>
                    </a:ext>
                  </a:extLst>
                </a:gridCol>
                <a:gridCol w="1326136">
                  <a:extLst>
                    <a:ext uri="{9D8B030D-6E8A-4147-A177-3AD203B41FA5}">
                      <a16:colId xmlns:a16="http://schemas.microsoft.com/office/drawing/2014/main" val="1732267977"/>
                    </a:ext>
                  </a:extLst>
                </a:gridCol>
                <a:gridCol w="1394346">
                  <a:extLst>
                    <a:ext uri="{9D8B030D-6E8A-4147-A177-3AD203B41FA5}">
                      <a16:colId xmlns:a16="http://schemas.microsoft.com/office/drawing/2014/main" val="1447145837"/>
                    </a:ext>
                  </a:extLst>
                </a:gridCol>
                <a:gridCol w="1303160">
                  <a:extLst>
                    <a:ext uri="{9D8B030D-6E8A-4147-A177-3AD203B41FA5}">
                      <a16:colId xmlns:a16="http://schemas.microsoft.com/office/drawing/2014/main" val="2760548844"/>
                    </a:ext>
                  </a:extLst>
                </a:gridCol>
                <a:gridCol w="1371370">
                  <a:extLst>
                    <a:ext uri="{9D8B030D-6E8A-4147-A177-3AD203B41FA5}">
                      <a16:colId xmlns:a16="http://schemas.microsoft.com/office/drawing/2014/main" val="486766222"/>
                    </a:ext>
                  </a:extLst>
                </a:gridCol>
              </a:tblGrid>
              <a:tr h="227499">
                <a:tc>
                  <a:txBody>
                    <a:bodyPr/>
                    <a:lstStyle/>
                    <a:p>
                      <a:pPr marL="63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dirty="0"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SAGE (1,2,3 </a:t>
                      </a:r>
                      <a:r>
                        <a:rPr lang="it-IT" sz="950" dirty="0" err="1"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layers</a:t>
                      </a:r>
                      <a:r>
                        <a:rPr lang="it-IT" sz="950" dirty="0"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)</a:t>
                      </a:r>
                      <a:endParaRPr lang="it-IT" sz="1000" dirty="0">
                        <a:solidFill>
                          <a:srgbClr val="000000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73025" marR="73025" marT="34290" marB="0" anchor="ctr">
                    <a:solidFill>
                      <a:srgbClr val="6F0A19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dirty="0"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Conf.1</a:t>
                      </a:r>
                      <a:endParaRPr lang="it-IT" sz="1000" dirty="0">
                        <a:solidFill>
                          <a:srgbClr val="000000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73025" marR="73025" marT="34290" marB="0" anchor="ctr">
                    <a:solidFill>
                      <a:srgbClr val="6F0A19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dirty="0"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Conf.2</a:t>
                      </a:r>
                      <a:endParaRPr lang="it-IT" sz="1000" dirty="0">
                        <a:solidFill>
                          <a:srgbClr val="000000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73025" marR="73025" marT="34290" marB="0" anchor="ctr">
                    <a:solidFill>
                      <a:srgbClr val="6F0A19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dirty="0"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Conf.3</a:t>
                      </a:r>
                      <a:endParaRPr lang="it-IT" sz="1000" dirty="0">
                        <a:solidFill>
                          <a:srgbClr val="000000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73025" marR="73025" marT="34290" marB="0" anchor="ctr">
                    <a:solidFill>
                      <a:srgbClr val="6F0A19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dirty="0"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Conf.4</a:t>
                      </a:r>
                      <a:endParaRPr lang="it-IT" sz="1000" dirty="0">
                        <a:solidFill>
                          <a:srgbClr val="000000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73025" marR="73025" marT="34290" marB="0" anchor="ctr">
                    <a:solidFill>
                      <a:srgbClr val="6F0A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297179"/>
                  </a:ext>
                </a:extLst>
              </a:tr>
              <a:tr h="349362">
                <a:tc>
                  <a:txBody>
                    <a:bodyPr/>
                    <a:lstStyle/>
                    <a:p>
                      <a:pPr marL="1778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b="0" dirty="0" err="1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SAGEConv</a:t>
                      </a:r>
                      <a:r>
                        <a:rPr lang="it-IT" sz="950" b="0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(2613,256)</a:t>
                      </a:r>
                      <a:endParaRPr lang="it-IT" sz="1000" b="0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FC(2613,256)</a:t>
                      </a:r>
                      <a:endParaRPr lang="it-IT" sz="1000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GCNConv(2613,256)</a:t>
                      </a:r>
                      <a:endParaRPr lang="it-IT" sz="100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FC(2613,256)</a:t>
                      </a:r>
                      <a:endParaRPr lang="it-IT" sz="100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GATConv(2613,256)</a:t>
                      </a:r>
                      <a:endParaRPr lang="it-IT" sz="100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extLst>
                  <a:ext uri="{0D108BD9-81ED-4DB2-BD59-A6C34878D82A}">
                    <a16:rowId xmlns:a16="http://schemas.microsoft.com/office/drawing/2014/main" val="2123482151"/>
                  </a:ext>
                </a:extLst>
              </a:tr>
              <a:tr h="349362">
                <a:tc>
                  <a:txBody>
                    <a:bodyPr/>
                    <a:lstStyle/>
                    <a:p>
                      <a:pPr marL="63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b="0" strike="noStrike" dirty="0" err="1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SAGEConv</a:t>
                      </a:r>
                      <a:r>
                        <a:rPr lang="it-IT" sz="950" b="0" strike="noStrike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(256,256)</a:t>
                      </a:r>
                      <a:endParaRPr lang="it-IT" sz="1000" b="0" strike="noStrike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FC(256,256)</a:t>
                      </a:r>
                      <a:endParaRPr lang="it-IT" sz="1000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985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GraphConv(256,256)</a:t>
                      </a:r>
                      <a:endParaRPr lang="it-IT" sz="100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FC(256,256)</a:t>
                      </a:r>
                      <a:endParaRPr lang="it-IT" sz="100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3048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GATConv(256,256)</a:t>
                      </a:r>
                      <a:endParaRPr lang="it-IT" sz="100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extLst>
                  <a:ext uri="{0D108BD9-81ED-4DB2-BD59-A6C34878D82A}">
                    <a16:rowId xmlns:a16="http://schemas.microsoft.com/office/drawing/2014/main" val="3164664358"/>
                  </a:ext>
                </a:extLst>
              </a:tr>
              <a:tr h="349362">
                <a:tc>
                  <a:txBody>
                    <a:bodyPr/>
                    <a:lstStyle/>
                    <a:p>
                      <a:pPr marL="20955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b="0" strike="sngStrike" dirty="0" err="1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SAGEConv</a:t>
                      </a:r>
                      <a:r>
                        <a:rPr lang="it-IT" sz="950" b="0" strike="sngStrike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(256,256)</a:t>
                      </a:r>
                      <a:endParaRPr lang="it-IT" sz="1000" b="0" strike="sngStrike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GCNConv(256,256)</a:t>
                      </a:r>
                      <a:endParaRPr lang="it-IT" sz="100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3048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dirty="0" err="1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GCNConv</a:t>
                      </a:r>
                      <a:r>
                        <a:rPr lang="it-IT" sz="950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(256,256)</a:t>
                      </a:r>
                      <a:endParaRPr lang="it-IT" sz="1000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FC(256,256)</a:t>
                      </a:r>
                      <a:endParaRPr lang="it-IT" sz="100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FC(256,256)</a:t>
                      </a:r>
                      <a:endParaRPr lang="it-IT" sz="100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extLst>
                  <a:ext uri="{0D108BD9-81ED-4DB2-BD59-A6C34878D82A}">
                    <a16:rowId xmlns:a16="http://schemas.microsoft.com/office/drawing/2014/main" val="3035019335"/>
                  </a:ext>
                </a:extLst>
              </a:tr>
              <a:tr h="349362"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b="0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FC(256,256)</a:t>
                      </a:r>
                      <a:endParaRPr lang="it-IT" sz="1000" b="0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GCNConv(256,256)</a:t>
                      </a:r>
                      <a:endParaRPr lang="it-IT" sz="100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3048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GCNConv(256,256)</a:t>
                      </a:r>
                      <a:endParaRPr lang="it-IT" sz="100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GATConv(256,256)</a:t>
                      </a:r>
                      <a:endParaRPr lang="it-IT" sz="100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FC(256,256)</a:t>
                      </a:r>
                      <a:endParaRPr lang="it-IT" sz="100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extLst>
                  <a:ext uri="{0D108BD9-81ED-4DB2-BD59-A6C34878D82A}">
                    <a16:rowId xmlns:a16="http://schemas.microsoft.com/office/drawing/2014/main" val="2704777919"/>
                  </a:ext>
                </a:extLst>
              </a:tr>
              <a:tr h="349362"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b="0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FC(256,256)</a:t>
                      </a:r>
                      <a:endParaRPr lang="it-IT" sz="1000" b="0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-</a:t>
                      </a:r>
                      <a:endParaRPr lang="it-IT" sz="100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FC(256,256)</a:t>
                      </a:r>
                      <a:endParaRPr lang="it-IT" sz="1000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dirty="0" err="1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GATConv</a:t>
                      </a:r>
                      <a:r>
                        <a:rPr lang="it-IT" sz="950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(256,256)</a:t>
                      </a:r>
                      <a:endParaRPr lang="it-IT" sz="1000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-</a:t>
                      </a:r>
                      <a:endParaRPr lang="it-IT" sz="100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extLst>
                  <a:ext uri="{0D108BD9-81ED-4DB2-BD59-A6C34878D82A}">
                    <a16:rowId xmlns:a16="http://schemas.microsoft.com/office/drawing/2014/main" val="63140698"/>
                  </a:ext>
                </a:extLst>
              </a:tr>
              <a:tr h="188402"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b="0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FC(256,100)</a:t>
                      </a:r>
                      <a:endParaRPr lang="it-IT" sz="1000" b="0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-</a:t>
                      </a:r>
                      <a:endParaRPr lang="it-IT" sz="100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FC(256,256)</a:t>
                      </a:r>
                      <a:endParaRPr lang="it-IT" sz="100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-</a:t>
                      </a:r>
                      <a:endParaRPr lang="it-IT" sz="100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-</a:t>
                      </a:r>
                      <a:endParaRPr lang="it-IT" sz="1000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extLst>
                  <a:ext uri="{0D108BD9-81ED-4DB2-BD59-A6C34878D82A}">
                    <a16:rowId xmlns:a16="http://schemas.microsoft.com/office/drawing/2014/main" val="295360096"/>
                  </a:ext>
                </a:extLst>
              </a:tr>
            </a:tbl>
          </a:graphicData>
        </a:graphic>
      </p:graphicFrame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248CA8E-C619-F2D3-B5E6-93DC6FC0D6E6}"/>
              </a:ext>
            </a:extLst>
          </p:cNvPr>
          <p:cNvSpPr txBox="1"/>
          <p:nvPr/>
        </p:nvSpPr>
        <p:spPr>
          <a:xfrm>
            <a:off x="4633670" y="4749851"/>
            <a:ext cx="1611645" cy="26161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40000"/>
                  <a:lumMod val="78000"/>
                </a:schemeClr>
              </a:gs>
              <a:gs pos="84000">
                <a:srgbClr val="353535"/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 anchor="ctr">
            <a:spAutoFit/>
          </a:bodyPr>
          <a:lstStyle/>
          <a:p>
            <a:pPr algn="ctr"/>
            <a:r>
              <a:rPr lang="it-IT" sz="1100" b="1" dirty="0" err="1">
                <a:solidFill>
                  <a:srgbClr val="6F0A19"/>
                </a:solidFill>
                <a:latin typeface="Catamaran" panose="020B0604020202020204" charset="0"/>
                <a:cs typeface="Catamaran" panose="020B0604020202020204" charset="0"/>
              </a:rPr>
              <a:t>Our</a:t>
            </a:r>
            <a:r>
              <a:rPr lang="it-IT" sz="1100" b="1" dirty="0">
                <a:solidFill>
                  <a:srgbClr val="6F0A19"/>
                </a:solidFill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it-IT" sz="1100" b="1" dirty="0" err="1">
                <a:solidFill>
                  <a:srgbClr val="6F0A19"/>
                </a:solidFill>
                <a:latin typeface="Catamaran" panose="020B0604020202020204" charset="0"/>
                <a:cs typeface="Catamaran" panose="020B0604020202020204" charset="0"/>
              </a:rPr>
              <a:t>architectures</a:t>
            </a:r>
            <a:endParaRPr lang="it-IT" sz="1100" b="1" dirty="0">
              <a:solidFill>
                <a:srgbClr val="6F0A19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E173FE5-D02D-CC73-75C1-17D5D97AD468}"/>
              </a:ext>
            </a:extLst>
          </p:cNvPr>
          <p:cNvSpPr txBox="1"/>
          <p:nvPr/>
        </p:nvSpPr>
        <p:spPr>
          <a:xfrm>
            <a:off x="1161288" y="4749851"/>
            <a:ext cx="1541499" cy="26161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40000"/>
                  <a:lumMod val="78000"/>
                </a:schemeClr>
              </a:gs>
              <a:gs pos="84000">
                <a:srgbClr val="353535"/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 anchor="ctr">
            <a:spAutoFit/>
          </a:bodyPr>
          <a:lstStyle/>
          <a:p>
            <a:pPr algn="ctr"/>
            <a:r>
              <a:rPr lang="it-IT" sz="1100" b="1" dirty="0" err="1">
                <a:solidFill>
                  <a:srgbClr val="6F0A19"/>
                </a:solidFill>
                <a:latin typeface="Catamaran" panose="020B0604020202020204" charset="0"/>
                <a:cs typeface="Catamaran" panose="020B0604020202020204" charset="0"/>
              </a:rPr>
              <a:t>Original</a:t>
            </a:r>
            <a:r>
              <a:rPr lang="it-IT" sz="1100" b="1" dirty="0">
                <a:solidFill>
                  <a:srgbClr val="6F0A19"/>
                </a:solidFill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it-IT" sz="1100" b="1" dirty="0" err="1">
                <a:solidFill>
                  <a:srgbClr val="6F0A19"/>
                </a:solidFill>
                <a:latin typeface="Catamaran" panose="020B0604020202020204" charset="0"/>
                <a:cs typeface="Catamaran" panose="020B0604020202020204" charset="0"/>
              </a:rPr>
              <a:t>architectures</a:t>
            </a:r>
            <a:endParaRPr lang="it-IT" sz="1100" b="1" dirty="0">
              <a:solidFill>
                <a:srgbClr val="6F0A19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A41A427-1C59-2606-683B-EC98DAEBBC04}"/>
              </a:ext>
            </a:extLst>
          </p:cNvPr>
          <p:cNvSpPr txBox="1"/>
          <p:nvPr/>
        </p:nvSpPr>
        <p:spPr>
          <a:xfrm>
            <a:off x="6184338" y="1890853"/>
            <a:ext cx="114602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1100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GAT-</a:t>
            </a:r>
            <a:r>
              <a:rPr lang="it-IT" sz="1100" dirty="0" err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based</a:t>
            </a:r>
            <a:endParaRPr lang="it-IT" sz="1100" dirty="0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0BB07BF-76EC-FA45-6655-7303EB90A7E5}"/>
              </a:ext>
            </a:extLst>
          </p:cNvPr>
          <p:cNvSpPr txBox="1"/>
          <p:nvPr/>
        </p:nvSpPr>
        <p:spPr>
          <a:xfrm>
            <a:off x="3472204" y="1889696"/>
            <a:ext cx="114602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1100" dirty="0" err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Spectral-based</a:t>
            </a:r>
            <a:endParaRPr lang="it-IT" sz="1100" dirty="0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16" name="Parentesi graffa aperta 15">
            <a:extLst>
              <a:ext uri="{FF2B5EF4-FFF2-40B4-BE49-F238E27FC236}">
                <a16:creationId xmlns:a16="http://schemas.microsoft.com/office/drawing/2014/main" id="{C0E66514-D0F9-DB7F-146D-EB2F5DD3759D}"/>
              </a:ext>
            </a:extLst>
          </p:cNvPr>
          <p:cNvSpPr/>
          <p:nvPr/>
        </p:nvSpPr>
        <p:spPr>
          <a:xfrm rot="5400000">
            <a:off x="1873699" y="1465388"/>
            <a:ext cx="95677" cy="1467766"/>
          </a:xfrm>
          <a:prstGeom prst="leftBrace">
            <a:avLst>
              <a:gd name="adj1" fmla="val 126841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Parentesi graffa aperta 16">
            <a:extLst>
              <a:ext uri="{FF2B5EF4-FFF2-40B4-BE49-F238E27FC236}">
                <a16:creationId xmlns:a16="http://schemas.microsoft.com/office/drawing/2014/main" id="{444B27CD-9D64-E1FC-977F-6CF9D5643A1F}"/>
              </a:ext>
            </a:extLst>
          </p:cNvPr>
          <p:cNvSpPr/>
          <p:nvPr/>
        </p:nvSpPr>
        <p:spPr>
          <a:xfrm rot="5400000">
            <a:off x="3997378" y="856845"/>
            <a:ext cx="95677" cy="2684856"/>
          </a:xfrm>
          <a:prstGeom prst="leftBrace">
            <a:avLst>
              <a:gd name="adj1" fmla="val 126841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Parentesi graffa aperta 17">
            <a:extLst>
              <a:ext uri="{FF2B5EF4-FFF2-40B4-BE49-F238E27FC236}">
                <a16:creationId xmlns:a16="http://schemas.microsoft.com/office/drawing/2014/main" id="{F4BDC603-3A69-BDF2-3F40-F96855D1BA3A}"/>
              </a:ext>
            </a:extLst>
          </p:cNvPr>
          <p:cNvSpPr/>
          <p:nvPr/>
        </p:nvSpPr>
        <p:spPr>
          <a:xfrm rot="5400000">
            <a:off x="6709512" y="876935"/>
            <a:ext cx="95676" cy="2644673"/>
          </a:xfrm>
          <a:prstGeom prst="leftBrace">
            <a:avLst>
              <a:gd name="adj1" fmla="val 126841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Parentesi graffa aperta 18">
            <a:extLst>
              <a:ext uri="{FF2B5EF4-FFF2-40B4-BE49-F238E27FC236}">
                <a16:creationId xmlns:a16="http://schemas.microsoft.com/office/drawing/2014/main" id="{BD887F03-069D-2D52-E147-E78F2FD31376}"/>
              </a:ext>
            </a:extLst>
          </p:cNvPr>
          <p:cNvSpPr/>
          <p:nvPr/>
        </p:nvSpPr>
        <p:spPr>
          <a:xfrm rot="16200000">
            <a:off x="1873699" y="3871271"/>
            <a:ext cx="95677" cy="1467766"/>
          </a:xfrm>
          <a:prstGeom prst="leftBrace">
            <a:avLst>
              <a:gd name="adj1" fmla="val 126841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Parentesi graffa aperta 19">
            <a:extLst>
              <a:ext uri="{FF2B5EF4-FFF2-40B4-BE49-F238E27FC236}">
                <a16:creationId xmlns:a16="http://schemas.microsoft.com/office/drawing/2014/main" id="{57AABA82-F64D-0272-F569-3C188468C1D9}"/>
              </a:ext>
            </a:extLst>
          </p:cNvPr>
          <p:cNvSpPr/>
          <p:nvPr/>
        </p:nvSpPr>
        <p:spPr>
          <a:xfrm rot="16200000">
            <a:off x="5343399" y="1916705"/>
            <a:ext cx="95677" cy="5376900"/>
          </a:xfrm>
          <a:prstGeom prst="leftBrace">
            <a:avLst>
              <a:gd name="adj1" fmla="val 126841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4C756E0B-51EB-327A-27E5-1C20222A736A}"/>
              </a:ext>
            </a:extLst>
          </p:cNvPr>
          <p:cNvSpPr txBox="1"/>
          <p:nvPr/>
        </p:nvSpPr>
        <p:spPr>
          <a:xfrm>
            <a:off x="1348525" y="1889696"/>
            <a:ext cx="114602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1100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SAGE-</a:t>
            </a:r>
            <a:r>
              <a:rPr lang="it-IT" sz="1100" dirty="0" err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based</a:t>
            </a:r>
            <a:endParaRPr lang="it-IT" sz="1100" dirty="0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125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xfrm>
            <a:off x="727650" y="746412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Architectures</a:t>
            </a:r>
            <a:endParaRPr dirty="0"/>
          </a:p>
        </p:txBody>
      </p:sp>
      <p:sp>
        <p:nvSpPr>
          <p:cNvPr id="82" name="Google Shape;82;p8"/>
          <p:cNvSpPr txBox="1">
            <a:spLocks noGrp="1"/>
          </p:cNvSpPr>
          <p:nvPr>
            <p:ph type="body" idx="1"/>
          </p:nvPr>
        </p:nvSpPr>
        <p:spPr>
          <a:xfrm>
            <a:off x="727650" y="1173585"/>
            <a:ext cx="6347948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sz="1200" dirty="0"/>
              <a:t>The architectures used to perform the task were 7. Three of them were taken from the original paper and the remaining four were used to conduct additional experiments. </a:t>
            </a:r>
          </a:p>
        </p:txBody>
      </p:sp>
      <p:sp>
        <p:nvSpPr>
          <p:cNvPr id="83" name="Google Shape;83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8</a:t>
            </a:fld>
            <a:endParaRPr/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C1F4175B-8F12-C7C9-0E9E-DC70ED733429}"/>
              </a:ext>
            </a:extLst>
          </p:cNvPr>
          <p:cNvGraphicFramePr>
            <a:graphicFrameLocks noGrp="1"/>
          </p:cNvGraphicFramePr>
          <p:nvPr/>
        </p:nvGraphicFramePr>
        <p:xfrm>
          <a:off x="1187655" y="2296919"/>
          <a:ext cx="6892031" cy="21635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7019">
                  <a:extLst>
                    <a:ext uri="{9D8B030D-6E8A-4147-A177-3AD203B41FA5}">
                      <a16:colId xmlns:a16="http://schemas.microsoft.com/office/drawing/2014/main" val="414613381"/>
                    </a:ext>
                  </a:extLst>
                </a:gridCol>
                <a:gridCol w="1326136">
                  <a:extLst>
                    <a:ext uri="{9D8B030D-6E8A-4147-A177-3AD203B41FA5}">
                      <a16:colId xmlns:a16="http://schemas.microsoft.com/office/drawing/2014/main" val="1732267977"/>
                    </a:ext>
                  </a:extLst>
                </a:gridCol>
                <a:gridCol w="1394346">
                  <a:extLst>
                    <a:ext uri="{9D8B030D-6E8A-4147-A177-3AD203B41FA5}">
                      <a16:colId xmlns:a16="http://schemas.microsoft.com/office/drawing/2014/main" val="1447145837"/>
                    </a:ext>
                  </a:extLst>
                </a:gridCol>
                <a:gridCol w="1303160">
                  <a:extLst>
                    <a:ext uri="{9D8B030D-6E8A-4147-A177-3AD203B41FA5}">
                      <a16:colId xmlns:a16="http://schemas.microsoft.com/office/drawing/2014/main" val="2760548844"/>
                    </a:ext>
                  </a:extLst>
                </a:gridCol>
                <a:gridCol w="1371370">
                  <a:extLst>
                    <a:ext uri="{9D8B030D-6E8A-4147-A177-3AD203B41FA5}">
                      <a16:colId xmlns:a16="http://schemas.microsoft.com/office/drawing/2014/main" val="486766222"/>
                    </a:ext>
                  </a:extLst>
                </a:gridCol>
              </a:tblGrid>
              <a:tr h="227499">
                <a:tc>
                  <a:txBody>
                    <a:bodyPr/>
                    <a:lstStyle/>
                    <a:p>
                      <a:pPr marL="63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dirty="0"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SAGE (1,2,3 </a:t>
                      </a:r>
                      <a:r>
                        <a:rPr lang="it-IT" sz="950" dirty="0" err="1"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layers</a:t>
                      </a:r>
                      <a:r>
                        <a:rPr lang="it-IT" sz="950" dirty="0"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)</a:t>
                      </a:r>
                      <a:endParaRPr lang="it-IT" sz="1000" dirty="0">
                        <a:solidFill>
                          <a:srgbClr val="000000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73025" marR="73025" marT="34290" marB="0" anchor="ctr">
                    <a:solidFill>
                      <a:srgbClr val="6F0A19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dirty="0"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Conf.1</a:t>
                      </a:r>
                      <a:endParaRPr lang="it-IT" sz="1000" dirty="0">
                        <a:solidFill>
                          <a:srgbClr val="000000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73025" marR="73025" marT="34290" marB="0" anchor="ctr">
                    <a:solidFill>
                      <a:srgbClr val="6F0A19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dirty="0"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Conf.2</a:t>
                      </a:r>
                      <a:endParaRPr lang="it-IT" sz="1000" dirty="0">
                        <a:solidFill>
                          <a:srgbClr val="000000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73025" marR="73025" marT="34290" marB="0" anchor="ctr">
                    <a:solidFill>
                      <a:srgbClr val="6F0A19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dirty="0"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Conf.3</a:t>
                      </a:r>
                      <a:endParaRPr lang="it-IT" sz="1000" dirty="0">
                        <a:solidFill>
                          <a:srgbClr val="000000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73025" marR="73025" marT="34290" marB="0" anchor="ctr">
                    <a:solidFill>
                      <a:srgbClr val="6F0A19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dirty="0"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Conf.4</a:t>
                      </a:r>
                      <a:endParaRPr lang="it-IT" sz="1000" dirty="0">
                        <a:solidFill>
                          <a:srgbClr val="000000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73025" marR="73025" marT="34290" marB="0" anchor="ctr">
                    <a:solidFill>
                      <a:srgbClr val="6F0A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297179"/>
                  </a:ext>
                </a:extLst>
              </a:tr>
              <a:tr h="349362">
                <a:tc>
                  <a:txBody>
                    <a:bodyPr/>
                    <a:lstStyle/>
                    <a:p>
                      <a:pPr marL="1778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b="0" dirty="0" err="1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SAGEConv</a:t>
                      </a:r>
                      <a:r>
                        <a:rPr lang="it-IT" sz="950" b="0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(2613,256)</a:t>
                      </a:r>
                      <a:endParaRPr lang="it-IT" sz="1000" b="0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FC(2613,256)</a:t>
                      </a:r>
                      <a:endParaRPr lang="it-IT" sz="1000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GCNConv(2613,256)</a:t>
                      </a:r>
                      <a:endParaRPr lang="it-IT" sz="100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FC(2613,256)</a:t>
                      </a:r>
                      <a:endParaRPr lang="it-IT" sz="100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GATConv(2613,256)</a:t>
                      </a:r>
                      <a:endParaRPr lang="it-IT" sz="100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extLst>
                  <a:ext uri="{0D108BD9-81ED-4DB2-BD59-A6C34878D82A}">
                    <a16:rowId xmlns:a16="http://schemas.microsoft.com/office/drawing/2014/main" val="2123482151"/>
                  </a:ext>
                </a:extLst>
              </a:tr>
              <a:tr h="349362">
                <a:tc>
                  <a:txBody>
                    <a:bodyPr/>
                    <a:lstStyle/>
                    <a:p>
                      <a:pPr marL="63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b="0" dirty="0" err="1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SAGEConv</a:t>
                      </a:r>
                      <a:r>
                        <a:rPr lang="it-IT" sz="950" b="0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(256,256)</a:t>
                      </a:r>
                      <a:endParaRPr lang="it-IT" sz="1000" b="0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FC(256,256)</a:t>
                      </a:r>
                      <a:endParaRPr lang="it-IT" sz="1000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985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GraphConv(256,256)</a:t>
                      </a:r>
                      <a:endParaRPr lang="it-IT" sz="100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FC(256,256)</a:t>
                      </a:r>
                      <a:endParaRPr lang="it-IT" sz="100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3048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GATConv(256,256)</a:t>
                      </a:r>
                      <a:endParaRPr lang="it-IT" sz="100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extLst>
                  <a:ext uri="{0D108BD9-81ED-4DB2-BD59-A6C34878D82A}">
                    <a16:rowId xmlns:a16="http://schemas.microsoft.com/office/drawing/2014/main" val="3164664358"/>
                  </a:ext>
                </a:extLst>
              </a:tr>
              <a:tr h="349362">
                <a:tc>
                  <a:txBody>
                    <a:bodyPr/>
                    <a:lstStyle/>
                    <a:p>
                      <a:pPr marL="20955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b="0" dirty="0" err="1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SAGEConv</a:t>
                      </a:r>
                      <a:r>
                        <a:rPr lang="it-IT" sz="950" b="0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(256,256)</a:t>
                      </a:r>
                      <a:endParaRPr lang="it-IT" sz="1000" b="0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GCNConv(256,256)</a:t>
                      </a:r>
                      <a:endParaRPr lang="it-IT" sz="100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3048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dirty="0" err="1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GCNConv</a:t>
                      </a:r>
                      <a:r>
                        <a:rPr lang="it-IT" sz="950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(256,256)</a:t>
                      </a:r>
                      <a:endParaRPr lang="it-IT" sz="1000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FC(256,256)</a:t>
                      </a:r>
                      <a:endParaRPr lang="it-IT" sz="100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FC(256,256)</a:t>
                      </a:r>
                      <a:endParaRPr lang="it-IT" sz="100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extLst>
                  <a:ext uri="{0D108BD9-81ED-4DB2-BD59-A6C34878D82A}">
                    <a16:rowId xmlns:a16="http://schemas.microsoft.com/office/drawing/2014/main" val="3035019335"/>
                  </a:ext>
                </a:extLst>
              </a:tr>
              <a:tr h="349362"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b="0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FC(256,256)</a:t>
                      </a:r>
                      <a:endParaRPr lang="it-IT" sz="1000" b="0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GCNConv(256,256)</a:t>
                      </a:r>
                      <a:endParaRPr lang="it-IT" sz="100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3048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GCNConv(256,256)</a:t>
                      </a:r>
                      <a:endParaRPr lang="it-IT" sz="100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GATConv(256,256)</a:t>
                      </a:r>
                      <a:endParaRPr lang="it-IT" sz="100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FC(256,256)</a:t>
                      </a:r>
                      <a:endParaRPr lang="it-IT" sz="100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extLst>
                  <a:ext uri="{0D108BD9-81ED-4DB2-BD59-A6C34878D82A}">
                    <a16:rowId xmlns:a16="http://schemas.microsoft.com/office/drawing/2014/main" val="2704777919"/>
                  </a:ext>
                </a:extLst>
              </a:tr>
              <a:tr h="349362"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b="0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FC(256,256)</a:t>
                      </a:r>
                      <a:endParaRPr lang="it-IT" sz="1000" b="0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-</a:t>
                      </a:r>
                      <a:endParaRPr lang="it-IT" sz="100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FC(256,256)</a:t>
                      </a:r>
                      <a:endParaRPr lang="it-IT" sz="1000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1397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dirty="0" err="1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GATConv</a:t>
                      </a:r>
                      <a:r>
                        <a:rPr lang="it-IT" sz="950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(256,256)</a:t>
                      </a:r>
                      <a:endParaRPr lang="it-IT" sz="1000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-</a:t>
                      </a:r>
                      <a:endParaRPr lang="it-IT" sz="100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extLst>
                  <a:ext uri="{0D108BD9-81ED-4DB2-BD59-A6C34878D82A}">
                    <a16:rowId xmlns:a16="http://schemas.microsoft.com/office/drawing/2014/main" val="63140698"/>
                  </a:ext>
                </a:extLst>
              </a:tr>
              <a:tr h="188402"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b="0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FC(256,100)</a:t>
                      </a:r>
                      <a:endParaRPr lang="it-IT" sz="1000" b="0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-</a:t>
                      </a:r>
                      <a:endParaRPr lang="it-IT" sz="100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FC(256,256)</a:t>
                      </a:r>
                      <a:endParaRPr lang="it-IT" sz="100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-</a:t>
                      </a:r>
                      <a:endParaRPr lang="it-IT" sz="100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tc>
                  <a:txBody>
                    <a:bodyPr/>
                    <a:lstStyle/>
                    <a:p>
                      <a:pPr marL="6350" marR="17780" indent="-63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950" dirty="0">
                          <a:solidFill>
                            <a:schemeClr val="bg2"/>
                          </a:solidFill>
                          <a:effectLst/>
                          <a:latin typeface="Catamaran" panose="020B0604020202020204" charset="0"/>
                          <a:cs typeface="Catamaran" panose="020B0604020202020204" charset="0"/>
                        </a:rPr>
                        <a:t>-</a:t>
                      </a:r>
                      <a:endParaRPr lang="it-IT" sz="1000" dirty="0">
                        <a:solidFill>
                          <a:schemeClr val="bg2"/>
                        </a:solidFill>
                        <a:effectLst/>
                        <a:latin typeface="Catamaran" panose="020B0604020202020204" charset="0"/>
                        <a:ea typeface="Calibri" panose="020F0502020204030204" pitchFamily="34" charset="0"/>
                        <a:cs typeface="Catamaran" panose="020B0604020202020204" charset="0"/>
                      </a:endParaRPr>
                    </a:p>
                  </a:txBody>
                  <a:tcPr marL="90805" marR="73025" marT="34290" marB="0" anchor="ctr"/>
                </a:tc>
                <a:extLst>
                  <a:ext uri="{0D108BD9-81ED-4DB2-BD59-A6C34878D82A}">
                    <a16:rowId xmlns:a16="http://schemas.microsoft.com/office/drawing/2014/main" val="295360096"/>
                  </a:ext>
                </a:extLst>
              </a:tr>
            </a:tbl>
          </a:graphicData>
        </a:graphic>
      </p:graphicFrame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248CA8E-C619-F2D3-B5E6-93DC6FC0D6E6}"/>
              </a:ext>
            </a:extLst>
          </p:cNvPr>
          <p:cNvSpPr txBox="1"/>
          <p:nvPr/>
        </p:nvSpPr>
        <p:spPr>
          <a:xfrm>
            <a:off x="4633670" y="4749851"/>
            <a:ext cx="1611645" cy="26161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40000"/>
                  <a:lumMod val="78000"/>
                </a:schemeClr>
              </a:gs>
              <a:gs pos="84000">
                <a:srgbClr val="353535"/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 anchor="ctr">
            <a:spAutoFit/>
          </a:bodyPr>
          <a:lstStyle/>
          <a:p>
            <a:pPr algn="ctr"/>
            <a:r>
              <a:rPr lang="it-IT" sz="1100" b="1" dirty="0" err="1">
                <a:solidFill>
                  <a:srgbClr val="6F0A19"/>
                </a:solidFill>
                <a:latin typeface="Catamaran" panose="020B0604020202020204" charset="0"/>
                <a:cs typeface="Catamaran" panose="020B0604020202020204" charset="0"/>
              </a:rPr>
              <a:t>Our</a:t>
            </a:r>
            <a:r>
              <a:rPr lang="it-IT" sz="1100" b="1" dirty="0">
                <a:solidFill>
                  <a:srgbClr val="6F0A19"/>
                </a:solidFill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it-IT" sz="1100" b="1" dirty="0" err="1">
                <a:solidFill>
                  <a:srgbClr val="6F0A19"/>
                </a:solidFill>
                <a:latin typeface="Catamaran" panose="020B0604020202020204" charset="0"/>
                <a:cs typeface="Catamaran" panose="020B0604020202020204" charset="0"/>
              </a:rPr>
              <a:t>architectures</a:t>
            </a:r>
            <a:endParaRPr lang="it-IT" sz="1100" b="1" dirty="0">
              <a:solidFill>
                <a:srgbClr val="6F0A19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E173FE5-D02D-CC73-75C1-17D5D97AD468}"/>
              </a:ext>
            </a:extLst>
          </p:cNvPr>
          <p:cNvSpPr txBox="1"/>
          <p:nvPr/>
        </p:nvSpPr>
        <p:spPr>
          <a:xfrm>
            <a:off x="1161288" y="4749851"/>
            <a:ext cx="1541499" cy="26161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40000"/>
                  <a:lumMod val="78000"/>
                </a:schemeClr>
              </a:gs>
              <a:gs pos="84000">
                <a:srgbClr val="353535"/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 anchor="ctr">
            <a:spAutoFit/>
          </a:bodyPr>
          <a:lstStyle/>
          <a:p>
            <a:pPr algn="ctr"/>
            <a:r>
              <a:rPr lang="it-IT" sz="1100" b="1" dirty="0" err="1">
                <a:solidFill>
                  <a:srgbClr val="6F0A19"/>
                </a:solidFill>
                <a:latin typeface="Catamaran" panose="020B0604020202020204" charset="0"/>
                <a:cs typeface="Catamaran" panose="020B0604020202020204" charset="0"/>
              </a:rPr>
              <a:t>Original</a:t>
            </a:r>
            <a:r>
              <a:rPr lang="it-IT" sz="1100" b="1" dirty="0">
                <a:solidFill>
                  <a:srgbClr val="6F0A19"/>
                </a:solidFill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it-IT" sz="1100" b="1" dirty="0" err="1">
                <a:solidFill>
                  <a:srgbClr val="6F0A19"/>
                </a:solidFill>
                <a:latin typeface="Catamaran" panose="020B0604020202020204" charset="0"/>
                <a:cs typeface="Catamaran" panose="020B0604020202020204" charset="0"/>
              </a:rPr>
              <a:t>architectures</a:t>
            </a:r>
            <a:endParaRPr lang="it-IT" sz="1100" b="1" dirty="0">
              <a:solidFill>
                <a:srgbClr val="6F0A19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A41A427-1C59-2606-683B-EC98DAEBBC04}"/>
              </a:ext>
            </a:extLst>
          </p:cNvPr>
          <p:cNvSpPr txBox="1"/>
          <p:nvPr/>
        </p:nvSpPr>
        <p:spPr>
          <a:xfrm>
            <a:off x="6184338" y="1890853"/>
            <a:ext cx="114602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1100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GAT-</a:t>
            </a:r>
            <a:r>
              <a:rPr lang="it-IT" sz="1100" dirty="0" err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based</a:t>
            </a:r>
            <a:endParaRPr lang="it-IT" sz="1100" dirty="0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0BB07BF-76EC-FA45-6655-7303EB90A7E5}"/>
              </a:ext>
            </a:extLst>
          </p:cNvPr>
          <p:cNvSpPr txBox="1"/>
          <p:nvPr/>
        </p:nvSpPr>
        <p:spPr>
          <a:xfrm>
            <a:off x="3472204" y="1889696"/>
            <a:ext cx="114602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1100" dirty="0" err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Spectral-based</a:t>
            </a:r>
            <a:endParaRPr lang="it-IT" sz="1100" dirty="0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16" name="Parentesi graffa aperta 15">
            <a:extLst>
              <a:ext uri="{FF2B5EF4-FFF2-40B4-BE49-F238E27FC236}">
                <a16:creationId xmlns:a16="http://schemas.microsoft.com/office/drawing/2014/main" id="{C0E66514-D0F9-DB7F-146D-EB2F5DD3759D}"/>
              </a:ext>
            </a:extLst>
          </p:cNvPr>
          <p:cNvSpPr/>
          <p:nvPr/>
        </p:nvSpPr>
        <p:spPr>
          <a:xfrm rot="5400000">
            <a:off x="1873699" y="1465388"/>
            <a:ext cx="95677" cy="1467766"/>
          </a:xfrm>
          <a:prstGeom prst="leftBrace">
            <a:avLst>
              <a:gd name="adj1" fmla="val 126841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Parentesi graffa aperta 16">
            <a:extLst>
              <a:ext uri="{FF2B5EF4-FFF2-40B4-BE49-F238E27FC236}">
                <a16:creationId xmlns:a16="http://schemas.microsoft.com/office/drawing/2014/main" id="{444B27CD-9D64-E1FC-977F-6CF9D5643A1F}"/>
              </a:ext>
            </a:extLst>
          </p:cNvPr>
          <p:cNvSpPr/>
          <p:nvPr/>
        </p:nvSpPr>
        <p:spPr>
          <a:xfrm rot="5400000">
            <a:off x="3997378" y="856845"/>
            <a:ext cx="95677" cy="2684856"/>
          </a:xfrm>
          <a:prstGeom prst="leftBrace">
            <a:avLst>
              <a:gd name="adj1" fmla="val 126841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Parentesi graffa aperta 17">
            <a:extLst>
              <a:ext uri="{FF2B5EF4-FFF2-40B4-BE49-F238E27FC236}">
                <a16:creationId xmlns:a16="http://schemas.microsoft.com/office/drawing/2014/main" id="{F4BDC603-3A69-BDF2-3F40-F96855D1BA3A}"/>
              </a:ext>
            </a:extLst>
          </p:cNvPr>
          <p:cNvSpPr/>
          <p:nvPr/>
        </p:nvSpPr>
        <p:spPr>
          <a:xfrm rot="5400000">
            <a:off x="6709512" y="876935"/>
            <a:ext cx="95676" cy="2644673"/>
          </a:xfrm>
          <a:prstGeom prst="leftBrace">
            <a:avLst>
              <a:gd name="adj1" fmla="val 126841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Parentesi graffa aperta 18">
            <a:extLst>
              <a:ext uri="{FF2B5EF4-FFF2-40B4-BE49-F238E27FC236}">
                <a16:creationId xmlns:a16="http://schemas.microsoft.com/office/drawing/2014/main" id="{BD887F03-069D-2D52-E147-E78F2FD31376}"/>
              </a:ext>
            </a:extLst>
          </p:cNvPr>
          <p:cNvSpPr/>
          <p:nvPr/>
        </p:nvSpPr>
        <p:spPr>
          <a:xfrm rot="16200000">
            <a:off x="1873699" y="3871271"/>
            <a:ext cx="95677" cy="1467766"/>
          </a:xfrm>
          <a:prstGeom prst="leftBrace">
            <a:avLst>
              <a:gd name="adj1" fmla="val 126841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Parentesi graffa aperta 19">
            <a:extLst>
              <a:ext uri="{FF2B5EF4-FFF2-40B4-BE49-F238E27FC236}">
                <a16:creationId xmlns:a16="http://schemas.microsoft.com/office/drawing/2014/main" id="{57AABA82-F64D-0272-F569-3C188468C1D9}"/>
              </a:ext>
            </a:extLst>
          </p:cNvPr>
          <p:cNvSpPr/>
          <p:nvPr/>
        </p:nvSpPr>
        <p:spPr>
          <a:xfrm rot="16200000">
            <a:off x="5343399" y="1916705"/>
            <a:ext cx="95677" cy="5376900"/>
          </a:xfrm>
          <a:prstGeom prst="leftBrace">
            <a:avLst>
              <a:gd name="adj1" fmla="val 126841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4C756E0B-51EB-327A-27E5-1C20222A736A}"/>
              </a:ext>
            </a:extLst>
          </p:cNvPr>
          <p:cNvSpPr txBox="1"/>
          <p:nvPr/>
        </p:nvSpPr>
        <p:spPr>
          <a:xfrm>
            <a:off x="1348525" y="1889696"/>
            <a:ext cx="114602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1100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SAGE-</a:t>
            </a:r>
            <a:r>
              <a:rPr lang="it-IT" sz="1100" dirty="0" err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based</a:t>
            </a:r>
            <a:endParaRPr lang="it-IT" sz="1100" dirty="0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356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xfrm>
            <a:off x="727650" y="754992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Architectures + experiments</a:t>
            </a:r>
            <a:endParaRPr dirty="0"/>
          </a:p>
        </p:txBody>
      </p:sp>
      <p:sp>
        <p:nvSpPr>
          <p:cNvPr id="82" name="Google Shape;82;p8"/>
          <p:cNvSpPr txBox="1">
            <a:spLocks noGrp="1"/>
          </p:cNvSpPr>
          <p:nvPr>
            <p:ph type="body" idx="1"/>
          </p:nvPr>
        </p:nvSpPr>
        <p:spPr>
          <a:xfrm>
            <a:off x="727650" y="1290192"/>
            <a:ext cx="4215978" cy="3517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sz="1200" dirty="0"/>
              <a:t>Since data was reduced, was necessary to optimize the hyperparameters, even those already specified in the paper</a:t>
            </a:r>
          </a:p>
          <a:p>
            <a:pPr marL="171450" indent="-171450">
              <a:spcAft>
                <a:spcPts val="1600"/>
              </a:spcAft>
            </a:pPr>
            <a:r>
              <a:rPr lang="en-US" sz="1200" dirty="0"/>
              <a:t>Weight decay was set to 0.01</a:t>
            </a:r>
          </a:p>
          <a:p>
            <a:pPr marL="171450" indent="-171450">
              <a:spcAft>
                <a:spcPts val="1600"/>
              </a:spcAft>
            </a:pPr>
            <a:r>
              <a:rPr lang="en-US" sz="1200" dirty="0"/>
              <a:t>Batch size was 512</a:t>
            </a:r>
          </a:p>
          <a:p>
            <a:pPr marL="171450" indent="-171450">
              <a:spcAft>
                <a:spcPts val="1600"/>
              </a:spcAft>
            </a:pPr>
            <a:r>
              <a:rPr lang="en-US" sz="1200" dirty="0"/>
              <a:t>Activation functions were ELU and </a:t>
            </a:r>
            <a:r>
              <a:rPr lang="en-US" sz="1200" dirty="0" err="1"/>
              <a:t>ReLU</a:t>
            </a:r>
            <a:endParaRPr lang="en-US" sz="1200" dirty="0"/>
          </a:p>
          <a:p>
            <a:pPr marL="171450" indent="-171450">
              <a:spcAft>
                <a:spcPts val="1600"/>
              </a:spcAft>
            </a:pPr>
            <a:r>
              <a:rPr lang="en-US" sz="1200" dirty="0"/>
              <a:t>Optimizer was ADAM</a:t>
            </a:r>
          </a:p>
          <a:p>
            <a:pPr marL="171450" indent="-171450">
              <a:spcAft>
                <a:spcPts val="1600"/>
              </a:spcAft>
            </a:pPr>
            <a:r>
              <a:rPr lang="en-US" sz="1200" dirty="0"/>
              <a:t>The function to minimize was the Triplet Loss Function:</a:t>
            </a:r>
          </a:p>
          <a:p>
            <a:pPr marL="171450" indent="-171450">
              <a:spcAft>
                <a:spcPts val="1600"/>
              </a:spcAft>
            </a:pPr>
            <a:endParaRPr lang="en-US" sz="1200" dirty="0"/>
          </a:p>
          <a:p>
            <a:pPr marL="171450" indent="-171450">
              <a:spcAft>
                <a:spcPts val="1600"/>
              </a:spcAft>
            </a:pPr>
            <a:endParaRPr lang="en-US" sz="1200" dirty="0"/>
          </a:p>
        </p:txBody>
      </p:sp>
      <p:sp>
        <p:nvSpPr>
          <p:cNvPr id="83" name="Google Shape;83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9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ella 3">
                <a:extLst>
                  <a:ext uri="{FF2B5EF4-FFF2-40B4-BE49-F238E27FC236}">
                    <a16:creationId xmlns:a16="http://schemas.microsoft.com/office/drawing/2014/main" id="{2F70803B-F4DF-CE45-02E0-317B07F82D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2146847"/>
                  </p:ext>
                </p:extLst>
              </p:nvPr>
            </p:nvGraphicFramePr>
            <p:xfrm>
              <a:off x="5257514" y="1480857"/>
              <a:ext cx="3158836" cy="22587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79418">
                      <a:extLst>
                        <a:ext uri="{9D8B030D-6E8A-4147-A177-3AD203B41FA5}">
                          <a16:colId xmlns:a16="http://schemas.microsoft.com/office/drawing/2014/main" val="1354700611"/>
                        </a:ext>
                      </a:extLst>
                    </a:gridCol>
                    <a:gridCol w="1579418">
                      <a:extLst>
                        <a:ext uri="{9D8B030D-6E8A-4147-A177-3AD203B41FA5}">
                          <a16:colId xmlns:a16="http://schemas.microsoft.com/office/drawing/2014/main" val="650317715"/>
                        </a:ext>
                      </a:extLst>
                    </a:gridCol>
                  </a:tblGrid>
                  <a:tr h="3124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>
                              <a:latin typeface="Catamaran" panose="020B0604020202020204" charset="0"/>
                              <a:cs typeface="Catamaran" panose="020B0604020202020204" charset="0"/>
                            </a:rPr>
                            <a:t>Model</a:t>
                          </a:r>
                        </a:p>
                      </a:txBody>
                      <a:tcPr anchor="ctr">
                        <a:solidFill>
                          <a:srgbClr val="6F0A1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200" dirty="0">
                              <a:latin typeface="Catamaran" panose="020B0604020202020204" charset="0"/>
                              <a:cs typeface="Catamaran" panose="020B0604020202020204" charset="0"/>
                            </a:rPr>
                            <a:t>γ</a:t>
                          </a:r>
                          <a:r>
                            <a:rPr lang="it-IT" sz="1200" dirty="0">
                              <a:latin typeface="Catamaran" panose="020B0604020202020204" charset="0"/>
                              <a:cs typeface="Catamaran" panose="020B0604020202020204" charset="0"/>
                            </a:rPr>
                            <a:t> (learning rate)</a:t>
                          </a:r>
                        </a:p>
                      </a:txBody>
                      <a:tcPr anchor="ctr">
                        <a:solidFill>
                          <a:srgbClr val="6F0A1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9422185"/>
                      </a:ext>
                    </a:extLst>
                  </a:tr>
                  <a:tr h="2796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000" dirty="0">
                              <a:solidFill>
                                <a:schemeClr val="bg2"/>
                              </a:solidFill>
                              <a:latin typeface="Catamaran" panose="020B0604020202020204" charset="0"/>
                              <a:cs typeface="Catamaran" panose="020B0604020202020204" charset="0"/>
                            </a:rPr>
                            <a:t>SAGE (one </a:t>
                          </a:r>
                          <a:r>
                            <a:rPr lang="it-IT" sz="1000" dirty="0" err="1">
                              <a:solidFill>
                                <a:schemeClr val="bg2"/>
                              </a:solidFill>
                              <a:latin typeface="Catamaran" panose="020B0604020202020204" charset="0"/>
                              <a:cs typeface="Catamaran" panose="020B0604020202020204" charset="0"/>
                            </a:rPr>
                            <a:t>layer</a:t>
                          </a:r>
                          <a:r>
                            <a:rPr lang="it-IT" sz="1000" dirty="0">
                              <a:solidFill>
                                <a:schemeClr val="bg2"/>
                              </a:solidFill>
                              <a:latin typeface="Catamaran" panose="020B0604020202020204" charset="0"/>
                              <a:cs typeface="Catamaran" panose="020B0604020202020204" charset="0"/>
                            </a:rPr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it-IT" sz="100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cs typeface="Catamaran" panose="020B060402020202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0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cs typeface="Catamaran" panose="020B0604020202020204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it-IT" sz="10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cs typeface="Catamaran" panose="020B0604020202020204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it-IT" sz="1000" dirty="0">
                            <a:solidFill>
                              <a:schemeClr val="bg2"/>
                            </a:solidFill>
                            <a:latin typeface="Catamaran" panose="020B0604020202020204" charset="0"/>
                            <a:cs typeface="Catamaran" panose="020B060402020202020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7676087"/>
                      </a:ext>
                    </a:extLst>
                  </a:tr>
                  <a:tr h="27777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it-IT" sz="1000" dirty="0">
                              <a:solidFill>
                                <a:schemeClr val="bg2"/>
                              </a:solidFill>
                              <a:latin typeface="Catamaran" panose="020B0604020202020204" charset="0"/>
                              <a:cs typeface="Catamaran" panose="020B0604020202020204" charset="0"/>
                            </a:rPr>
                            <a:t>SAGE (</a:t>
                          </a:r>
                          <a:r>
                            <a:rPr lang="it-IT" sz="1000" dirty="0" err="1">
                              <a:solidFill>
                                <a:schemeClr val="bg2"/>
                              </a:solidFill>
                              <a:latin typeface="Catamaran" panose="020B0604020202020204" charset="0"/>
                              <a:cs typeface="Catamaran" panose="020B0604020202020204" charset="0"/>
                            </a:rPr>
                            <a:t>two</a:t>
                          </a:r>
                          <a:r>
                            <a:rPr lang="it-IT" sz="1000" dirty="0">
                              <a:solidFill>
                                <a:schemeClr val="bg2"/>
                              </a:solidFill>
                              <a:latin typeface="Catamaran" panose="020B0604020202020204" charset="0"/>
                              <a:cs typeface="Catamaran" panose="020B0604020202020204" charset="0"/>
                            </a:rPr>
                            <a:t> </a:t>
                          </a:r>
                          <a:r>
                            <a:rPr lang="it-IT" sz="1000" dirty="0" err="1">
                              <a:solidFill>
                                <a:schemeClr val="bg2"/>
                              </a:solidFill>
                              <a:latin typeface="Catamaran" panose="020B0604020202020204" charset="0"/>
                              <a:cs typeface="Catamaran" panose="020B0604020202020204" charset="0"/>
                            </a:rPr>
                            <a:t>layers</a:t>
                          </a:r>
                          <a:r>
                            <a:rPr lang="it-IT" sz="1000" dirty="0">
                              <a:solidFill>
                                <a:schemeClr val="bg2"/>
                              </a:solidFill>
                              <a:latin typeface="Catamaran" panose="020B0604020202020204" charset="0"/>
                              <a:cs typeface="Catamaran" panose="020B0604020202020204" charset="0"/>
                            </a:rPr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it-IT" sz="100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cs typeface="Catamaran" panose="020B060402020202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0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cs typeface="Catamaran" panose="020B0604020202020204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it-IT" sz="10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cs typeface="Catamaran" panose="020B0604020202020204" charset="0"/>
                                      </a:rPr>
                                      <m:t>−9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it-IT" sz="1000" dirty="0">
                            <a:solidFill>
                              <a:schemeClr val="bg2"/>
                            </a:solidFill>
                            <a:latin typeface="Catamaran" panose="020B0604020202020204" charset="0"/>
                            <a:cs typeface="Catamaran" panose="020B060402020202020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56138820"/>
                      </a:ext>
                    </a:extLst>
                  </a:tr>
                  <a:tr h="27777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it-IT" sz="1000" dirty="0">
                              <a:solidFill>
                                <a:schemeClr val="bg2"/>
                              </a:solidFill>
                              <a:latin typeface="Catamaran" panose="020B0604020202020204" charset="0"/>
                              <a:cs typeface="Catamaran" panose="020B0604020202020204" charset="0"/>
                            </a:rPr>
                            <a:t>SAGE (</a:t>
                          </a:r>
                          <a:r>
                            <a:rPr lang="it-IT" sz="1000" dirty="0" err="1">
                              <a:solidFill>
                                <a:schemeClr val="bg2"/>
                              </a:solidFill>
                              <a:latin typeface="Catamaran" panose="020B0604020202020204" charset="0"/>
                              <a:cs typeface="Catamaran" panose="020B0604020202020204" charset="0"/>
                            </a:rPr>
                            <a:t>three</a:t>
                          </a:r>
                          <a:r>
                            <a:rPr lang="it-IT" sz="1000" dirty="0">
                              <a:solidFill>
                                <a:schemeClr val="bg2"/>
                              </a:solidFill>
                              <a:latin typeface="Catamaran" panose="020B0604020202020204" charset="0"/>
                              <a:cs typeface="Catamaran" panose="020B0604020202020204" charset="0"/>
                            </a:rPr>
                            <a:t> </a:t>
                          </a:r>
                          <a:r>
                            <a:rPr lang="it-IT" sz="1000" dirty="0" err="1">
                              <a:solidFill>
                                <a:schemeClr val="bg2"/>
                              </a:solidFill>
                              <a:latin typeface="Catamaran" panose="020B0604020202020204" charset="0"/>
                              <a:cs typeface="Catamaran" panose="020B0604020202020204" charset="0"/>
                            </a:rPr>
                            <a:t>layers</a:t>
                          </a:r>
                          <a:r>
                            <a:rPr lang="it-IT" sz="1000" dirty="0">
                              <a:solidFill>
                                <a:schemeClr val="bg2"/>
                              </a:solidFill>
                              <a:latin typeface="Catamaran" panose="020B0604020202020204" charset="0"/>
                              <a:cs typeface="Catamaran" panose="020B0604020202020204" charset="0"/>
                            </a:rPr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it-IT" sz="100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cs typeface="Catamaran" panose="020B060402020202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0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cs typeface="Catamaran" panose="020B0604020202020204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it-IT" sz="10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cs typeface="Catamaran" panose="020B0604020202020204" charset="0"/>
                                      </a:rPr>
                                      <m:t>−7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it-IT" sz="1000" dirty="0">
                            <a:solidFill>
                              <a:schemeClr val="bg2"/>
                            </a:solidFill>
                            <a:latin typeface="Catamaran" panose="020B0604020202020204" charset="0"/>
                            <a:cs typeface="Catamaran" panose="020B060402020202020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57831496"/>
                      </a:ext>
                    </a:extLst>
                  </a:tr>
                  <a:tr h="2777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000" dirty="0">
                              <a:solidFill>
                                <a:schemeClr val="bg2"/>
                              </a:solidFill>
                              <a:latin typeface="Catamaran" panose="020B0604020202020204" charset="0"/>
                              <a:cs typeface="Catamaran" panose="020B0604020202020204" charset="0"/>
                            </a:rPr>
                            <a:t>Conf. 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it-IT" sz="100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cs typeface="Catamaran" panose="020B060402020202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0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cs typeface="Catamaran" panose="020B0604020202020204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it-IT" sz="10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cs typeface="Catamaran" panose="020B0604020202020204" charset="0"/>
                                      </a:rPr>
                                      <m:t>−6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it-IT" sz="1000" dirty="0">
                            <a:solidFill>
                              <a:schemeClr val="bg2"/>
                            </a:solidFill>
                            <a:latin typeface="Catamaran" panose="020B0604020202020204" charset="0"/>
                            <a:cs typeface="Catamaran" panose="020B060402020202020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56181377"/>
                      </a:ext>
                    </a:extLst>
                  </a:tr>
                  <a:tr h="2777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000" dirty="0">
                              <a:solidFill>
                                <a:schemeClr val="bg2"/>
                              </a:solidFill>
                              <a:latin typeface="Catamaran" panose="020B0604020202020204" charset="0"/>
                              <a:cs typeface="Catamaran" panose="020B0604020202020204" charset="0"/>
                            </a:rPr>
                            <a:t>Conf. 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it-IT" sz="100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cs typeface="Catamaran" panose="020B060402020202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0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cs typeface="Catamaran" panose="020B0604020202020204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it-IT" sz="10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cs typeface="Catamaran" panose="020B0604020202020204" charset="0"/>
                                      </a:rPr>
                                      <m:t>−10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it-IT" sz="1000" dirty="0">
                            <a:solidFill>
                              <a:schemeClr val="bg2"/>
                            </a:solidFill>
                            <a:latin typeface="Catamaran" panose="020B0604020202020204" charset="0"/>
                            <a:cs typeface="Catamaran" panose="020B060402020202020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58146159"/>
                      </a:ext>
                    </a:extLst>
                  </a:tr>
                  <a:tr h="2777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000" dirty="0">
                              <a:solidFill>
                                <a:schemeClr val="bg2"/>
                              </a:solidFill>
                              <a:latin typeface="Catamaran" panose="020B0604020202020204" charset="0"/>
                              <a:cs typeface="Catamaran" panose="020B0604020202020204" charset="0"/>
                            </a:rPr>
                            <a:t>Conf. 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it-IT" sz="100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cs typeface="Catamaran" panose="020B060402020202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0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cs typeface="Catamaran" panose="020B0604020202020204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it-IT" sz="10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cs typeface="Catamaran" panose="020B0604020202020204" charset="0"/>
                                      </a:rPr>
                                      <m:t>−6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it-IT" sz="1000" dirty="0">
                            <a:solidFill>
                              <a:schemeClr val="bg2"/>
                            </a:solidFill>
                            <a:latin typeface="Catamaran" panose="020B0604020202020204" charset="0"/>
                            <a:cs typeface="Catamaran" panose="020B060402020202020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39531614"/>
                      </a:ext>
                    </a:extLst>
                  </a:tr>
                  <a:tr h="2777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000" dirty="0">
                              <a:solidFill>
                                <a:schemeClr val="bg2"/>
                              </a:solidFill>
                              <a:latin typeface="Catamaran" panose="020B0604020202020204" charset="0"/>
                              <a:cs typeface="Catamaran" panose="020B0604020202020204" charset="0"/>
                            </a:rPr>
                            <a:t>Conf. 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it-IT" sz="100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cs typeface="Catamaran" panose="020B060402020202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0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cs typeface="Catamaran" panose="020B0604020202020204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it-IT" sz="10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cs typeface="Catamaran" panose="020B0604020202020204" charset="0"/>
                                      </a:rPr>
                                      <m:t>−10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it-IT" sz="1000" dirty="0">
                            <a:solidFill>
                              <a:schemeClr val="bg2"/>
                            </a:solidFill>
                            <a:latin typeface="Catamaran" panose="020B0604020202020204" charset="0"/>
                            <a:cs typeface="Catamaran" panose="020B060402020202020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788796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ella 3">
                <a:extLst>
                  <a:ext uri="{FF2B5EF4-FFF2-40B4-BE49-F238E27FC236}">
                    <a16:creationId xmlns:a16="http://schemas.microsoft.com/office/drawing/2014/main" id="{2F70803B-F4DF-CE45-02E0-317B07F82D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2146847"/>
                  </p:ext>
                </p:extLst>
              </p:nvPr>
            </p:nvGraphicFramePr>
            <p:xfrm>
              <a:off x="5257514" y="1480857"/>
              <a:ext cx="3158836" cy="22587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79418">
                      <a:extLst>
                        <a:ext uri="{9D8B030D-6E8A-4147-A177-3AD203B41FA5}">
                          <a16:colId xmlns:a16="http://schemas.microsoft.com/office/drawing/2014/main" val="1354700611"/>
                        </a:ext>
                      </a:extLst>
                    </a:gridCol>
                    <a:gridCol w="1579418">
                      <a:extLst>
                        <a:ext uri="{9D8B030D-6E8A-4147-A177-3AD203B41FA5}">
                          <a16:colId xmlns:a16="http://schemas.microsoft.com/office/drawing/2014/main" val="650317715"/>
                        </a:ext>
                      </a:extLst>
                    </a:gridCol>
                  </a:tblGrid>
                  <a:tr h="3124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>
                              <a:latin typeface="Catamaran" panose="020B0604020202020204" charset="0"/>
                              <a:cs typeface="Catamaran" panose="020B0604020202020204" charset="0"/>
                            </a:rPr>
                            <a:t>Model</a:t>
                          </a:r>
                        </a:p>
                      </a:txBody>
                      <a:tcPr anchor="ctr">
                        <a:solidFill>
                          <a:srgbClr val="6F0A1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200" dirty="0">
                              <a:latin typeface="Catamaran" panose="020B0604020202020204" charset="0"/>
                              <a:cs typeface="Catamaran" panose="020B0604020202020204" charset="0"/>
                            </a:rPr>
                            <a:t>γ</a:t>
                          </a:r>
                          <a:r>
                            <a:rPr lang="it-IT" sz="1200" dirty="0">
                              <a:latin typeface="Catamaran" panose="020B0604020202020204" charset="0"/>
                              <a:cs typeface="Catamaran" panose="020B0604020202020204" charset="0"/>
                            </a:rPr>
                            <a:t> (learning rate)</a:t>
                          </a:r>
                        </a:p>
                      </a:txBody>
                      <a:tcPr anchor="ctr">
                        <a:solidFill>
                          <a:srgbClr val="6F0A1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9422185"/>
                      </a:ext>
                    </a:extLst>
                  </a:tr>
                  <a:tr h="2796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000" dirty="0">
                              <a:solidFill>
                                <a:schemeClr val="bg2"/>
                              </a:solidFill>
                              <a:latin typeface="Catamaran" panose="020B0604020202020204" charset="0"/>
                              <a:cs typeface="Catamaran" panose="020B0604020202020204" charset="0"/>
                            </a:rPr>
                            <a:t>SAGE (one </a:t>
                          </a:r>
                          <a:r>
                            <a:rPr lang="it-IT" sz="1000" dirty="0" err="1">
                              <a:solidFill>
                                <a:schemeClr val="bg2"/>
                              </a:solidFill>
                              <a:latin typeface="Catamaran" panose="020B0604020202020204" charset="0"/>
                              <a:cs typeface="Catamaran" panose="020B0604020202020204" charset="0"/>
                            </a:rPr>
                            <a:t>layer</a:t>
                          </a:r>
                          <a:r>
                            <a:rPr lang="it-IT" sz="1000" dirty="0">
                              <a:solidFill>
                                <a:schemeClr val="bg2"/>
                              </a:solidFill>
                              <a:latin typeface="Catamaran" panose="020B0604020202020204" charset="0"/>
                              <a:cs typeface="Catamaran" panose="020B0604020202020204" charset="0"/>
                            </a:rPr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772" t="-110638" r="-1544" b="-5872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7676087"/>
                      </a:ext>
                    </a:extLst>
                  </a:tr>
                  <a:tr h="27777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it-IT" sz="1000" dirty="0">
                              <a:solidFill>
                                <a:schemeClr val="bg2"/>
                              </a:solidFill>
                              <a:latin typeface="Catamaran" panose="020B0604020202020204" charset="0"/>
                              <a:cs typeface="Catamaran" panose="020B0604020202020204" charset="0"/>
                            </a:rPr>
                            <a:t>SAGE (</a:t>
                          </a:r>
                          <a:r>
                            <a:rPr lang="it-IT" sz="1000" dirty="0" err="1">
                              <a:solidFill>
                                <a:schemeClr val="bg2"/>
                              </a:solidFill>
                              <a:latin typeface="Catamaran" panose="020B0604020202020204" charset="0"/>
                              <a:cs typeface="Catamaran" panose="020B0604020202020204" charset="0"/>
                            </a:rPr>
                            <a:t>two</a:t>
                          </a:r>
                          <a:r>
                            <a:rPr lang="it-IT" sz="1000" dirty="0">
                              <a:solidFill>
                                <a:schemeClr val="bg2"/>
                              </a:solidFill>
                              <a:latin typeface="Catamaran" panose="020B0604020202020204" charset="0"/>
                              <a:cs typeface="Catamaran" panose="020B0604020202020204" charset="0"/>
                            </a:rPr>
                            <a:t> </a:t>
                          </a:r>
                          <a:r>
                            <a:rPr lang="it-IT" sz="1000" dirty="0" err="1">
                              <a:solidFill>
                                <a:schemeClr val="bg2"/>
                              </a:solidFill>
                              <a:latin typeface="Catamaran" panose="020B0604020202020204" charset="0"/>
                              <a:cs typeface="Catamaran" panose="020B0604020202020204" charset="0"/>
                            </a:rPr>
                            <a:t>layers</a:t>
                          </a:r>
                          <a:r>
                            <a:rPr lang="it-IT" sz="1000" dirty="0">
                              <a:solidFill>
                                <a:schemeClr val="bg2"/>
                              </a:solidFill>
                              <a:latin typeface="Catamaran" panose="020B0604020202020204" charset="0"/>
                              <a:cs typeface="Catamaran" panose="020B0604020202020204" charset="0"/>
                            </a:rPr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772" t="-220000" r="-1544" b="-5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138820"/>
                      </a:ext>
                    </a:extLst>
                  </a:tr>
                  <a:tr h="27777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it-IT" sz="1000" dirty="0">
                              <a:solidFill>
                                <a:schemeClr val="bg2"/>
                              </a:solidFill>
                              <a:latin typeface="Catamaran" panose="020B0604020202020204" charset="0"/>
                              <a:cs typeface="Catamaran" panose="020B0604020202020204" charset="0"/>
                            </a:rPr>
                            <a:t>SAGE (</a:t>
                          </a:r>
                          <a:r>
                            <a:rPr lang="it-IT" sz="1000" dirty="0" err="1">
                              <a:solidFill>
                                <a:schemeClr val="bg2"/>
                              </a:solidFill>
                              <a:latin typeface="Catamaran" panose="020B0604020202020204" charset="0"/>
                              <a:cs typeface="Catamaran" panose="020B0604020202020204" charset="0"/>
                            </a:rPr>
                            <a:t>three</a:t>
                          </a:r>
                          <a:r>
                            <a:rPr lang="it-IT" sz="1000" dirty="0">
                              <a:solidFill>
                                <a:schemeClr val="bg2"/>
                              </a:solidFill>
                              <a:latin typeface="Catamaran" panose="020B0604020202020204" charset="0"/>
                              <a:cs typeface="Catamaran" panose="020B0604020202020204" charset="0"/>
                            </a:rPr>
                            <a:t> </a:t>
                          </a:r>
                          <a:r>
                            <a:rPr lang="it-IT" sz="1000" dirty="0" err="1">
                              <a:solidFill>
                                <a:schemeClr val="bg2"/>
                              </a:solidFill>
                              <a:latin typeface="Catamaran" panose="020B0604020202020204" charset="0"/>
                              <a:cs typeface="Catamaran" panose="020B0604020202020204" charset="0"/>
                            </a:rPr>
                            <a:t>layers</a:t>
                          </a:r>
                          <a:r>
                            <a:rPr lang="it-IT" sz="1000" dirty="0">
                              <a:solidFill>
                                <a:schemeClr val="bg2"/>
                              </a:solidFill>
                              <a:latin typeface="Catamaran" panose="020B0604020202020204" charset="0"/>
                              <a:cs typeface="Catamaran" panose="020B0604020202020204" charset="0"/>
                            </a:rPr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772" t="-313043" r="-1544" b="-40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7831496"/>
                      </a:ext>
                    </a:extLst>
                  </a:tr>
                  <a:tr h="2777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000" dirty="0">
                              <a:solidFill>
                                <a:schemeClr val="bg2"/>
                              </a:solidFill>
                              <a:latin typeface="Catamaran" panose="020B0604020202020204" charset="0"/>
                              <a:cs typeface="Catamaran" panose="020B0604020202020204" charset="0"/>
                            </a:rPr>
                            <a:t>Conf. 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772" t="-413043" r="-1544" b="-30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6181377"/>
                      </a:ext>
                    </a:extLst>
                  </a:tr>
                  <a:tr h="2777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000" dirty="0">
                              <a:solidFill>
                                <a:schemeClr val="bg2"/>
                              </a:solidFill>
                              <a:latin typeface="Catamaran" panose="020B0604020202020204" charset="0"/>
                              <a:cs typeface="Catamaran" panose="020B0604020202020204" charset="0"/>
                            </a:rPr>
                            <a:t>Conf. 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772" t="-513043" r="-1544" b="-20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8146159"/>
                      </a:ext>
                    </a:extLst>
                  </a:tr>
                  <a:tr h="2777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000" dirty="0">
                              <a:solidFill>
                                <a:schemeClr val="bg2"/>
                              </a:solidFill>
                              <a:latin typeface="Catamaran" panose="020B0604020202020204" charset="0"/>
                              <a:cs typeface="Catamaran" panose="020B0604020202020204" charset="0"/>
                            </a:rPr>
                            <a:t>Conf. 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772" t="-626667" r="-1544" b="-1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9531614"/>
                      </a:ext>
                    </a:extLst>
                  </a:tr>
                  <a:tr h="2777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000" dirty="0">
                              <a:solidFill>
                                <a:schemeClr val="bg2"/>
                              </a:solidFill>
                              <a:latin typeface="Catamaran" panose="020B0604020202020204" charset="0"/>
                              <a:cs typeface="Catamaran" panose="020B0604020202020204" charset="0"/>
                            </a:rPr>
                            <a:t>Conf. 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772" t="-710870" r="-1544" b="-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88796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D00F2867-A9EB-A0F5-B5F4-9F548466DD50}"/>
                  </a:ext>
                </a:extLst>
              </p:cNvPr>
              <p:cNvSpPr txBox="1"/>
              <p:nvPr/>
            </p:nvSpPr>
            <p:spPr>
              <a:xfrm>
                <a:off x="727650" y="3861209"/>
                <a:ext cx="3330307" cy="2121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it-IT" sz="12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sz="1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it-IT" sz="12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sz="1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sz="1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it-IT" sz="1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sz="1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sz="1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it-IT" sz="12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200" b="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=[</m:t>
                          </m:r>
                          <m:r>
                            <a:rPr lang="it-IT" sz="1200" b="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it-IT" sz="1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200" b="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sz="1200" b="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it-IT" sz="1200" b="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sz="1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200" b="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sz="1200" b="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  <m:r>
                            <a:rPr lang="it-IT" sz="1200" b="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200" b="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it-IT" sz="1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200" b="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sz="1200" b="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it-IT" sz="1200" b="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sz="1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200" b="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sz="1200" b="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it-IT" sz="1200" b="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1200" b="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∆]</m:t>
                          </m:r>
                        </m:e>
                        <m:sup>
                          <m:r>
                            <a:rPr lang="it-IT" sz="1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it-IT" sz="1200" i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D00F2867-A9EB-A0F5-B5F4-9F548466D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50" y="3861209"/>
                <a:ext cx="3330307" cy="212174"/>
              </a:xfrm>
              <a:prstGeom prst="rect">
                <a:avLst/>
              </a:prstGeom>
              <a:blipFill>
                <a:blip r:embed="rId4"/>
                <a:stretch>
                  <a:fillRect b="-2857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Google Shape;82;p8">
            <a:extLst>
              <a:ext uri="{FF2B5EF4-FFF2-40B4-BE49-F238E27FC236}">
                <a16:creationId xmlns:a16="http://schemas.microsoft.com/office/drawing/2014/main" id="{61585B42-99B7-3296-2B7E-E0A589FE0D74}"/>
              </a:ext>
            </a:extLst>
          </p:cNvPr>
          <p:cNvSpPr txBox="1">
            <a:spLocks/>
          </p:cNvSpPr>
          <p:nvPr/>
        </p:nvSpPr>
        <p:spPr>
          <a:xfrm>
            <a:off x="727650" y="4050762"/>
            <a:ext cx="4215978" cy="618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Catamaran"/>
              <a:buChar char="●"/>
              <a:defRPr sz="1300" b="0" i="0" u="none" strike="noStrike" cap="none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Catamaran"/>
              <a:buChar char="○"/>
              <a:defRPr sz="1100" b="0" i="0" u="none" strike="noStrike" cap="none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Catamaran"/>
              <a:buChar char="■"/>
              <a:defRPr sz="1100" b="0" i="0" u="none" strike="noStrike" cap="none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Catamaran"/>
              <a:buChar char="●"/>
              <a:defRPr sz="1100" b="0" i="0" u="none" strike="noStrike" cap="none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Catamaran"/>
              <a:buChar char="○"/>
              <a:defRPr sz="1100" b="0" i="0" u="none" strike="noStrike" cap="none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Catamaran"/>
              <a:buChar char="■"/>
              <a:defRPr sz="1100" b="0" i="0" u="none" strike="noStrike" cap="none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Catamaran"/>
              <a:buChar char="●"/>
              <a:defRPr sz="1100" b="0" i="0" u="none" strike="noStrike" cap="none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Catamaran"/>
              <a:buChar char="○"/>
              <a:defRPr sz="1100" b="0" i="0" u="none" strike="noStrike" cap="none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100"/>
              <a:buFont typeface="Catamaran"/>
              <a:buChar char="■"/>
              <a:defRPr sz="1100" b="0" i="0" u="none" strike="noStrike" cap="none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171450" indent="-171450">
              <a:spcAft>
                <a:spcPts val="1600"/>
              </a:spcAft>
            </a:pPr>
            <a:r>
              <a:rPr lang="en-US" sz="1200" dirty="0"/>
              <a:t>The evaluation metric used was the Normalized Discounted Cumulative Gain:</a:t>
            </a:r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A9296C62-D892-E04E-7A6A-306FA0EFB84F}"/>
              </a:ext>
            </a:extLst>
          </p:cNvPr>
          <p:cNvGrpSpPr/>
          <p:nvPr/>
        </p:nvGrpSpPr>
        <p:grpSpPr>
          <a:xfrm>
            <a:off x="5057889" y="3930286"/>
            <a:ext cx="3703846" cy="739447"/>
            <a:chOff x="5046314" y="3861209"/>
            <a:chExt cx="3703846" cy="739447"/>
          </a:xfrm>
        </p:grpSpPr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CC46F911-2980-5AA1-9CD2-D5DCE7369268}"/>
                </a:ext>
              </a:extLst>
            </p:cNvPr>
            <p:cNvGrpSpPr/>
            <p:nvPr/>
          </p:nvGrpSpPr>
          <p:grpSpPr>
            <a:xfrm>
              <a:off x="5046314" y="3861209"/>
              <a:ext cx="2426292" cy="739447"/>
              <a:chOff x="5046314" y="3861209"/>
              <a:chExt cx="2426292" cy="739447"/>
            </a:xfrm>
          </p:grpSpPr>
          <p:pic>
            <p:nvPicPr>
              <p:cNvPr id="15" name="Picture 25741">
                <a:extLst>
                  <a:ext uri="{FF2B5EF4-FFF2-40B4-BE49-F238E27FC236}">
                    <a16:creationId xmlns:a16="http://schemas.microsoft.com/office/drawing/2014/main" id="{0EBBC636-23E3-7BC7-E050-BAD3176007AD}"/>
                  </a:ext>
                </a:extLst>
              </p:cNvPr>
              <p:cNvPicPr/>
              <p:nvPr/>
            </p:nvPicPr>
            <p:blipFill>
              <a:blip r:embed="rId5">
                <a:lum bright="70000" contrast="-70000"/>
              </a:blip>
              <a:stretch>
                <a:fillRect/>
              </a:stretch>
            </p:blipFill>
            <p:spPr>
              <a:xfrm>
                <a:off x="5046314" y="3861209"/>
                <a:ext cx="2151530" cy="739447"/>
              </a:xfrm>
              <a:prstGeom prst="rect">
                <a:avLst/>
              </a:prstGeom>
            </p:spPr>
          </p:pic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D7129563-443F-7C91-7E3C-B4929C4E5E33}"/>
                  </a:ext>
                </a:extLst>
              </p:cNvPr>
              <p:cNvSpPr txBox="1"/>
              <p:nvPr/>
            </p:nvSpPr>
            <p:spPr>
              <a:xfrm>
                <a:off x="7259086" y="4099918"/>
                <a:ext cx="2135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>
                    <a:solidFill>
                      <a:schemeClr val="bg1"/>
                    </a:solidFill>
                    <a:latin typeface="Catamaran" panose="020B0604020202020204" charset="0"/>
                    <a:cs typeface="Catamaran" panose="020B0604020202020204" charset="0"/>
                  </a:rPr>
                  <a:t>;</a:t>
                </a:r>
              </a:p>
            </p:txBody>
          </p:sp>
        </p:grpSp>
        <p:pic>
          <p:nvPicPr>
            <p:cNvPr id="19" name="Picture 25742">
              <a:extLst>
                <a:ext uri="{FF2B5EF4-FFF2-40B4-BE49-F238E27FC236}">
                  <a16:creationId xmlns:a16="http://schemas.microsoft.com/office/drawing/2014/main" id="{71D04778-1AF9-3628-1419-26191E5CF3FB}"/>
                </a:ext>
              </a:extLst>
            </p:cNvPr>
            <p:cNvPicPr/>
            <p:nvPr/>
          </p:nvPicPr>
          <p:blipFill>
            <a:blip r:embed="rId6">
              <a:lum bright="70000" contrast="-70000"/>
            </a:blip>
            <a:stretch>
              <a:fillRect/>
            </a:stretch>
          </p:blipFill>
          <p:spPr>
            <a:xfrm>
              <a:off x="7472606" y="4140743"/>
              <a:ext cx="1277554" cy="187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5781243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00FFFF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1469</Words>
  <Application>Microsoft Office PowerPoint</Application>
  <PresentationFormat>On-screen Show (16:9)</PresentationFormat>
  <Paragraphs>490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Cambria Math</vt:lpstr>
      <vt:lpstr>Arial</vt:lpstr>
      <vt:lpstr>Catamaran</vt:lpstr>
      <vt:lpstr>Raleway</vt:lpstr>
      <vt:lpstr>Streamline</vt:lpstr>
      <vt:lpstr>Artist Similarity with Graph Neural Networks</vt:lpstr>
      <vt:lpstr>Table of contents</vt:lpstr>
      <vt:lpstr>Task description</vt:lpstr>
      <vt:lpstr>Graph Neural Networks (GNNs)</vt:lpstr>
      <vt:lpstr>OLGA Dataset </vt:lpstr>
      <vt:lpstr>Architectures</vt:lpstr>
      <vt:lpstr>Architectures</vt:lpstr>
      <vt:lpstr>Architectures</vt:lpstr>
      <vt:lpstr>Architectures + experiments</vt:lpstr>
      <vt:lpstr>Results</vt:lpstr>
      <vt:lpstr>Results - Some field-test</vt:lpstr>
      <vt:lpstr>PowerPoint Presentation</vt:lpstr>
      <vt:lpstr>Conclusions</vt:lpstr>
      <vt:lpstr>Thank you for the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Giuliano Giampietro</dc:creator>
  <cp:lastModifiedBy>Giuliano Giampietro</cp:lastModifiedBy>
  <cp:revision>5</cp:revision>
  <dcterms:modified xsi:type="dcterms:W3CDTF">2022-06-13T13:57:50Z</dcterms:modified>
</cp:coreProperties>
</file>