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Catamaran"/>
      <p:regular r:id="rId29"/>
      <p:bold r:id="rId30"/>
    </p:embeddedFont>
    <p:embeddedFont>
      <p:font typeface="Ralew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tamara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d831f147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bd831f147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d831f147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bd831f147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d831f147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bd831f147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d831f147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bd831f147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d831f147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bd831f147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d831f147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bd831f147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d831f147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bd831f147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d831f147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bd831f147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d831f147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bd831f147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d831f147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bd831f147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d831f147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bd831f147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d831f14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bd831f14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d831f147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bd831f147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d831f14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bd831f14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d831f147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bd831f147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d831f14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bd831f14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d831f14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bd831f14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5353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Catamaran"/>
              <a:buNone/>
              <a:defRPr sz="4200">
                <a:latin typeface="Catamaran"/>
                <a:ea typeface="Catamaran"/>
                <a:cs typeface="Catamaran"/>
                <a:sym typeface="Catamar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">
    <p:bg>
      <p:bgPr>
        <a:solidFill>
          <a:srgbClr val="35353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="0" i="0" sz="4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b="0" i="0" sz="4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="0" i="0" sz="4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b="0" i="0" sz="4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flipH="1" rot="10800000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b="0" i="0" sz="4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it" sz="48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b="0" i="0" sz="4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16522" l="7087" r="9620" t="14912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flipH="1" rot="10800000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10800000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770150" y="2192250"/>
            <a:ext cx="33009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b="17784" l="0" r="0" t="13651"/>
          <a:stretch/>
        </p:blipFill>
        <p:spPr>
          <a:xfrm>
            <a:off x="0" y="4597050"/>
            <a:ext cx="6071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 flipH="1" rot="10800000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 flipH="1" rot="10800000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16522" l="7087" r="9620" t="14912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35353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b="1" i="0" sz="28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atamaran"/>
              <a:buChar char="●"/>
              <a:defRPr b="0" i="0" sz="13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100"/>
              <a:buFont typeface="Catamaran"/>
              <a:buChar char="■"/>
              <a:defRPr b="0" i="0" sz="11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eI2x4FDjVkRKUkhebjWVeIDN_fV-vWEaKQOzLjtOl64/edit?usp=share_link" TargetMode="External"/><Relationship Id="rId4" Type="http://schemas.openxmlformats.org/officeDocument/2006/relationships/hyperlink" Target="http://drive.google.com/file/d/1fIUs27cAfv8ocomElxXzTvY9sjIKQreo/view" TargetMode="External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eI2x4FDjVkRKUkhebjWVeIDN_fV-vWEaKQOzLjtOl64/edit?usp=share_link" TargetMode="External"/><Relationship Id="rId4" Type="http://schemas.openxmlformats.org/officeDocument/2006/relationships/hyperlink" Target="http://drive.google.com/file/d/1nrCkDwEVgzJmc8YyqZdXngGEta4LzOLP/view" TargetMode="External"/><Relationship Id="rId5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file/d/1qLz72nb2Mkrp9mse1G47W7MSbzKVPkYT/view?usp=share_link" TargetMode="External"/><Relationship Id="rId4" Type="http://schemas.openxmlformats.org/officeDocument/2006/relationships/hyperlink" Target="http://drive.google.com/file/d/1qLz72nb2Mkrp9mse1G47W7MSbzKVPkYT/view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b5OBW8dAyzeRIWnP4OvRFRzRW6OqJJW9/view?usp=share_link" TargetMode="External"/><Relationship Id="rId4" Type="http://schemas.openxmlformats.org/officeDocument/2006/relationships/hyperlink" Target="http://drive.google.com/file/d/1b5OBW8dAyzeRIWnP4OvRFRzRW6OqJJW9/view" TargetMode="External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705.05363" TargetMode="External"/><Relationship Id="rId4" Type="http://schemas.openxmlformats.org/officeDocument/2006/relationships/hyperlink" Target="https://arxiv.org/pdf/1808.04355.pdf" TargetMode="External"/><Relationship Id="rId10" Type="http://schemas.openxmlformats.org/officeDocument/2006/relationships/hyperlink" Target="https://arxiv.org/pdf/2205.09123.pdf" TargetMode="External"/><Relationship Id="rId9" Type="http://schemas.openxmlformats.org/officeDocument/2006/relationships/hyperlink" Target="https://people.idsia.ch/~juergen/ieeecreative.pdf" TargetMode="External"/><Relationship Id="rId5" Type="http://schemas.openxmlformats.org/officeDocument/2006/relationships/hyperlink" Target="https://people.idsia.ch/~juergen/ieeecreative.pdf" TargetMode="External"/><Relationship Id="rId6" Type="http://schemas.openxmlformats.org/officeDocument/2006/relationships/hyperlink" Target="https://arxiv.org/pdf/1509.08731.pdf" TargetMode="External"/><Relationship Id="rId7" Type="http://schemas.openxmlformats.org/officeDocument/2006/relationships/hyperlink" Target="https://deepai.org/publication/incentivizing-exploration-in-reinforcement-learning-with-deep-predictive-models" TargetMode="External"/><Relationship Id="rId8" Type="http://schemas.openxmlformats.org/officeDocument/2006/relationships/hyperlink" Target="https://proceedings.neurips.cc/paper/2016/file/afda332245e2af431fb7b672a68b659d-Paper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3ILULkcBRG0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://www.youtube.com/watch?v=opru6qPsPa4" TargetMode="External"/><Relationship Id="rId6" Type="http://schemas.openxmlformats.org/officeDocument/2006/relationships/image" Target="../media/image1.jpg"/><Relationship Id="rId7" Type="http://schemas.openxmlformats.org/officeDocument/2006/relationships/hyperlink" Target="http://www.youtube.com/watch?v=vmbbtj9ozD4" TargetMode="External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 sz="3200"/>
              <a:t>Generalising game environments with curiosity-driven agents</a:t>
            </a:r>
            <a:endParaRPr sz="3200"/>
          </a:p>
        </p:txBody>
      </p:sp>
      <p:sp>
        <p:nvSpPr>
          <p:cNvPr id="64" name="Google Shape;64;p6"/>
          <p:cNvSpPr txBox="1"/>
          <p:nvPr>
            <p:ph idx="1" type="subTitle"/>
          </p:nvPr>
        </p:nvSpPr>
        <p:spPr>
          <a:xfrm>
            <a:off x="729625" y="317290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Andrea Giuseppe Di Francesco - 1836928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Reinforcement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/>
              <a:t>Sapienza University of Rome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Methodology: 3 configurations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686450" y="1526775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To establish the efficacy of the intrinsic reward method, the experiments accounted 3 different settings: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Only Intrinsic agent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Only Extrinsic agent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Intrinsic + Extrinsic agent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/>
              <a:t>PPO and experiment hyperparameters:</a:t>
            </a:r>
            <a:endParaRPr sz="1600"/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0" name="Google Shape;160;p15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0" y="3861975"/>
            <a:ext cx="3492600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1936550" y="3691100"/>
            <a:ext cx="1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259525" y="3560025"/>
            <a:ext cx="31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first batch of experiments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5954500" y="3530900"/>
            <a:ext cx="31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second</a:t>
            </a: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batch of experiments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5" name="Google Shape;165;p15"/>
          <p:cNvCxnSpPr>
            <a:stCxn id="161" idx="3"/>
            <a:endCxn id="166" idx="1"/>
          </p:cNvCxnSpPr>
          <p:nvPr/>
        </p:nvCxnSpPr>
        <p:spPr>
          <a:xfrm>
            <a:off x="4040550" y="4129575"/>
            <a:ext cx="1309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050" y="3997702"/>
            <a:ext cx="3492601" cy="30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36775" y="831575"/>
            <a:ext cx="44352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Quantitative results: Phoenix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First batch of experiments: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Intrinsic, Extrinsic, Intrinsic+Extrinsic</a:t>
            </a:r>
            <a:endParaRPr sz="1700"/>
          </a:p>
        </p:txBody>
      </p:sp>
      <p:sp>
        <p:nvSpPr>
          <p:cNvPr id="173" name="Google Shape;173;p16"/>
          <p:cNvSpPr txBox="1"/>
          <p:nvPr>
            <p:ph idx="1" type="subTitle"/>
          </p:nvPr>
        </p:nvSpPr>
        <p:spPr>
          <a:xfrm>
            <a:off x="238675" y="2228650"/>
            <a:ext cx="38091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No Negative rewards. Only positives.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The game ends when the agent loses all of its life points.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Television white noise issue [7]/ The agent get stuck during the game runs.</a:t>
            </a:r>
            <a:endParaRPr/>
          </a:p>
        </p:txBody>
      </p:sp>
      <p:sp>
        <p:nvSpPr>
          <p:cNvPr id="174" name="Google Shape;174;p16"/>
          <p:cNvSpPr txBox="1"/>
          <p:nvPr>
            <p:ph idx="2" type="body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6" name="Google Shape;176;p16"/>
          <p:cNvSpPr txBox="1"/>
          <p:nvPr>
            <p:ph idx="3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it"/>
              <a:t>Generalising game environments with curiosity-driven agents - Andrea Giuseppe Di Francesco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None/>
            </a:pPr>
            <a:r>
              <a:t/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25" y="2076725"/>
            <a:ext cx="34926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075" y="476472"/>
            <a:ext cx="3809101" cy="200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080" y="2695751"/>
            <a:ext cx="3809085" cy="20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36775" y="831575"/>
            <a:ext cx="44352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Quantitative results: Phoenix</a:t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Second</a:t>
            </a:r>
            <a:r>
              <a:rPr lang="it" sz="1700"/>
              <a:t> batch of experiments: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Intrinsic, Extrinsic, Intrinsic+Extrinsic</a:t>
            </a:r>
            <a:endParaRPr sz="1700"/>
          </a:p>
        </p:txBody>
      </p:sp>
      <p:sp>
        <p:nvSpPr>
          <p:cNvPr id="185" name="Google Shape;185;p17"/>
          <p:cNvSpPr txBox="1"/>
          <p:nvPr>
            <p:ph idx="1" type="subTitle"/>
          </p:nvPr>
        </p:nvSpPr>
        <p:spPr>
          <a:xfrm>
            <a:off x="238675" y="2228650"/>
            <a:ext cx="38091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Negative rewards are collected when the agent do not get positives rewards for a while.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The game ends when the agent loses all of its life points.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Television white noise issue solved for the most of the configurations.</a:t>
            </a:r>
            <a:endParaRPr/>
          </a:p>
        </p:txBody>
      </p:sp>
      <p:sp>
        <p:nvSpPr>
          <p:cNvPr id="186" name="Google Shape;186;p17"/>
          <p:cNvSpPr txBox="1"/>
          <p:nvPr>
            <p:ph idx="2" type="body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8" name="Google Shape;188;p17"/>
          <p:cNvSpPr txBox="1"/>
          <p:nvPr>
            <p:ph idx="3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it"/>
              <a:t>Generalising game environments with curiosity-driven agents - Andrea Giuseppe Di Francesco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None/>
            </a:pPr>
            <a:r>
              <a:t/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25" y="2122627"/>
            <a:ext cx="3809100" cy="3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37" y="2777500"/>
            <a:ext cx="3870915" cy="20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608" y="423400"/>
            <a:ext cx="3870940" cy="2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6514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Qualitative Results: Main issues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900" u="sng">
                <a:solidFill>
                  <a:schemeClr val="hlink"/>
                </a:solidFill>
                <a:hlinkClick r:id="rId3"/>
              </a:rPr>
              <a:t>Link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693725" y="1504950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9" name="Google Shape;199;p18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200" name="Google Shape;200;p18" title="issue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100" y="1620499"/>
            <a:ext cx="7779150" cy="31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6514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Qualitative Results: Nice practices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Link</a:t>
            </a:r>
            <a:endParaRPr sz="1100"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693725" y="1504950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209" name="Google Shape;209;p19" title="best_move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400" y="1592175"/>
            <a:ext cx="6832550" cy="32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629600" y="905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693725" y="1504950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Not always the Extrinsic+Intrinsic outperforms the only Extrinsic agent [2].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Intrinsic agent is able to collect reward valuable reward from the environment, even though it acts in a goal-less fashion.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As proved in [1], the agent succeed into generalize different levels with different enemies.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The absence of negative rewards affect significantly the agent performance. It would be interesting to investigate agent performances, when having negative rewards for each death.</a:t>
            </a:r>
            <a:endParaRPr sz="17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+"/>
            </a:pPr>
            <a:r>
              <a:rPr lang="it" sz="2200"/>
              <a:t>Bonus (few</a:t>
            </a:r>
            <a:r>
              <a:rPr lang="it" sz="2200"/>
              <a:t>-</a:t>
            </a:r>
            <a:r>
              <a:rPr lang="it" sz="2200"/>
              <a:t>shots learning, optional task)</a:t>
            </a:r>
            <a:endParaRPr sz="2200"/>
          </a:p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7" name="Google Shape;217;p20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136775" y="831575"/>
            <a:ext cx="44352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/>
              <a:t>Bonus (few-shots learning):</a:t>
            </a:r>
            <a:endParaRPr sz="21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Target game: Space Invaders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(0, 1, 10, 50, 100)-shots learning</a:t>
            </a:r>
            <a:endParaRPr sz="1700"/>
          </a:p>
        </p:txBody>
      </p:sp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238675" y="2228650"/>
            <a:ext cx="38091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As before we apply some preprocessing to the images: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Deleted the point bar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Converted to Grayscale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Resized to 64x64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t"/>
              <a:t>Normalization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Actions’ names semantic is similar.</a:t>
            </a:r>
            <a:endParaRPr/>
          </a:p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25" name="Google Shape;225;p21"/>
          <p:cNvSpPr txBox="1"/>
          <p:nvPr>
            <p:ph idx="3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it"/>
              <a:t>Generalising game environments with curiosity-driven agents - Andrea Giuseppe Di Francesco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None/>
            </a:pPr>
            <a:r>
              <a:t/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2174" l="1185" r="0" t="2441"/>
          <a:stretch/>
        </p:blipFill>
        <p:spPr>
          <a:xfrm>
            <a:off x="4823125" y="250525"/>
            <a:ext cx="1772325" cy="19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4">
            <a:alphaModFix/>
          </a:blip>
          <a:srcRect b="2252" l="1185" r="0" t="2300"/>
          <a:stretch/>
        </p:blipFill>
        <p:spPr>
          <a:xfrm>
            <a:off x="4823125" y="2819587"/>
            <a:ext cx="1772325" cy="18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/>
        </p:nvSpPr>
        <p:spPr>
          <a:xfrm>
            <a:off x="4855188" y="2171550"/>
            <a:ext cx="17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atamaran"/>
                <a:ea typeface="Catamaran"/>
                <a:cs typeface="Catamaran"/>
                <a:sym typeface="Catamaran"/>
              </a:rPr>
              <a:t>           Phoenix</a:t>
            </a:r>
            <a:endParaRPr>
              <a:solidFill>
                <a:srgbClr val="98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4990563" y="4555950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atamaran"/>
                <a:ea typeface="Catamaran"/>
                <a:cs typeface="Catamaran"/>
                <a:sym typeface="Catamaran"/>
              </a:rPr>
              <a:t>Space Invaders</a:t>
            </a:r>
            <a:endParaRPr>
              <a:solidFill>
                <a:srgbClr val="98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800" y="354775"/>
            <a:ext cx="901996" cy="169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1"/>
          <p:cNvCxnSpPr/>
          <p:nvPr/>
        </p:nvCxnSpPr>
        <p:spPr>
          <a:xfrm flipH="1" rot="10800000">
            <a:off x="6757875" y="1213825"/>
            <a:ext cx="534300" cy="6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1"/>
          <p:cNvCxnSpPr/>
          <p:nvPr/>
        </p:nvCxnSpPr>
        <p:spPr>
          <a:xfrm flipH="1" rot="10800000">
            <a:off x="6848150" y="3723350"/>
            <a:ext cx="534300" cy="6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800" y="2992537"/>
            <a:ext cx="902000" cy="1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629600" y="905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Bonus (few-shots learning): Quantitative results</a:t>
            </a:r>
            <a:endParaRPr/>
          </a:p>
        </p:txBody>
      </p:sp>
      <p:sp>
        <p:nvSpPr>
          <p:cNvPr id="239" name="Google Shape;23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0" name="Google Shape;240;p22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13" y="1619650"/>
            <a:ext cx="6598374" cy="264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29600" y="905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Bonus (few-shots learning): Issues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693725" y="1504950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Fine-tuned network training seem to perform worse than the random initialized network.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Possible reasons: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Phoenix weights were all trainable, and maybe they were too specific for the game. Even the ICM.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Phoenix has 8 discrete actions, so when decoding the action to just 6 actions there were introduced some limitations.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Hyperparameters are the same for the second batch of experiments for Phoenix, which differs from those recommended by [9] (Here are Space Invaders typical hyperparameters).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Later on the demonstration of what is happening….</a:t>
            </a:r>
            <a:endParaRPr sz="1400"/>
          </a:p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9" name="Google Shape;249;p23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629600" y="905500"/>
            <a:ext cx="8327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1900"/>
              <a:t>Bonus (few-shots learning): Qualitative results (trained from scratch agent)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Link</a:t>
            </a:r>
            <a:endParaRPr sz="1100"/>
          </a:p>
        </p:txBody>
      </p:sp>
      <p:sp>
        <p:nvSpPr>
          <p:cNvPr id="255" name="Google Shape;25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6" name="Google Shape;256;p24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257" name="Google Shape;257;p24" title="no_fine_trai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125" y="1625225"/>
            <a:ext cx="5673676" cy="3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Table of contents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Task Introduction</a:t>
            </a:r>
            <a:endParaRPr b="0" i="0" sz="1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Related Works</a:t>
            </a:r>
            <a:endParaRPr b="0" i="0" sz="1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0" i="0" sz="1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868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Quantitative results</a:t>
            </a:r>
            <a:endParaRPr b="0" i="0" sz="1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4010950"/>
            <a:ext cx="3363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Qualitative results</a:t>
            </a:r>
            <a:endParaRPr b="0" i="0" sz="1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9493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 + Bonus</a:t>
            </a:r>
            <a:endParaRPr b="0" i="0" sz="18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629600" y="905500"/>
            <a:ext cx="830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1900"/>
              <a:t>Bonus (few-shots learning): Qualitative results (Fine-Tuned agent)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Link</a:t>
            </a:r>
            <a:endParaRPr sz="1100"/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4" name="Google Shape;264;p25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265" name="Google Shape;265;p25" title="fine_shot_trai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2400" y="1705525"/>
            <a:ext cx="5485175" cy="28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629600" y="905500"/>
            <a:ext cx="830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 sz="1900"/>
              <a:t>Further Conclusions</a:t>
            </a:r>
            <a:endParaRPr sz="1900"/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2" name="Google Shape;272;p26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sp>
        <p:nvSpPr>
          <p:cNvPr id="273" name="Google Shape;273;p26"/>
          <p:cNvSpPr txBox="1"/>
          <p:nvPr/>
        </p:nvSpPr>
        <p:spPr>
          <a:xfrm>
            <a:off x="757125" y="1766775"/>
            <a:ext cx="7779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</a:pPr>
            <a:r>
              <a:rPr lang="it"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After the fine-tuning can be drawn further conclusions.</a:t>
            </a:r>
            <a:endParaRPr sz="1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</a:pPr>
            <a:r>
              <a:rPr lang="it"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We experience better quantitative results in the no-fine-tune scenario, because spamming the actions was effective in terms of goal-achievements.</a:t>
            </a:r>
            <a:endParaRPr sz="1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</a:pPr>
            <a:r>
              <a:rPr lang="it"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 the fine-tuning scenario the agent already knows how to move, it displays a better knowledge of the environment.</a:t>
            </a:r>
            <a:endParaRPr sz="19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727650" y="1397000"/>
            <a:ext cx="76887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it" sz="1100"/>
              <a:t>Papers: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[1]: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https://arxiv.org/abs/1705.05363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[2]: </a:t>
            </a:r>
            <a:r>
              <a:rPr lang="it" sz="1100" u="sng">
                <a:solidFill>
                  <a:schemeClr val="hlink"/>
                </a:solidFill>
                <a:hlinkClick r:id="rId4"/>
              </a:rPr>
              <a:t>https://arxiv.org/pdf/1808.04355.pdf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[3]: </a:t>
            </a:r>
            <a:r>
              <a:rPr lang="it" sz="1100" u="sng">
                <a:solidFill>
                  <a:schemeClr val="hlink"/>
                </a:solidFill>
                <a:hlinkClick r:id="rId5"/>
              </a:rPr>
              <a:t>https://people.idsia.ch/~juergen/ieeecreative.pdf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[4]: </a:t>
            </a:r>
            <a:r>
              <a:rPr lang="it" sz="1100" u="sng">
                <a:solidFill>
                  <a:schemeClr val="hlink"/>
                </a:solidFill>
                <a:hlinkClick r:id="rId6"/>
              </a:rPr>
              <a:t>https://arxiv.org/pdf/1509.08731.pdf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[5]: </a:t>
            </a:r>
            <a:r>
              <a:rPr lang="it" sz="1100" u="sng">
                <a:solidFill>
                  <a:schemeClr val="hlink"/>
                </a:solidFill>
                <a:hlinkClick r:id="rId7"/>
              </a:rPr>
              <a:t>https://deepai.org/publication/incentivizing-exploration-in-reinforcement-learning-with-deep-predictive-models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[6]: </a:t>
            </a:r>
            <a:r>
              <a:rPr lang="it" sz="1100" u="sng">
                <a:solidFill>
                  <a:schemeClr val="hlink"/>
                </a:solidFill>
                <a:hlinkClick r:id="rId8"/>
              </a:rPr>
              <a:t>https://proceedings.neurips.cc/paper/2016/file/afda332245e2af431fb7b672a68b659d-Paper.pdf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[7]: </a:t>
            </a:r>
            <a:r>
              <a:rPr lang="it" sz="1100" u="sng">
                <a:solidFill>
                  <a:schemeClr val="hlink"/>
                </a:solidFill>
                <a:hlinkClick r:id="rId9"/>
              </a:rPr>
              <a:t>https://people.idsia.ch/~juergen/ieeecreative.pdf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[8]: </a:t>
            </a:r>
            <a:r>
              <a:rPr lang="it" sz="1100" u="sng">
                <a:solidFill>
                  <a:schemeClr val="hlink"/>
                </a:solidFill>
                <a:hlinkClick r:id="rId10"/>
              </a:rPr>
              <a:t>https://arxiv.org/pdf/2205.09123.pdf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/>
              <a:t>[9]: https://arxiv.org/abs/1707.06347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1" name="Google Shape;281;p27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 sz="900"/>
              <a:t>Presentation Title - Name Surname</a:t>
            </a: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"/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Task Introduction: Curiosity-driven agent</a:t>
            </a:r>
            <a:endParaRPr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693725" y="1526775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The aim of the project is to develop a curiosity-driven agent, that is able to play shoot ‘em up arcade games from ATARI.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Among these games there are Phoenix, Space Invaders and Assault.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In the project i focused on the Phoenix environment.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" name="Google Shape;84;p8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descr="Gameplay of the Atari 2600 port of the classic game Phoenix.&#10;&#10;The objective of the game is to throw chips at seagulls who are trying to shit on you." id="85" name="Google Shape;85;p8" title="ACRetro HD - Atari 2600 - Phoenix Gam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025" y="2759225"/>
            <a:ext cx="2259325" cy="16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/>
          <p:nvPr/>
        </p:nvSpPr>
        <p:spPr>
          <a:xfrm>
            <a:off x="1641663" y="4453725"/>
            <a:ext cx="176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Phoenix</a:t>
            </a:r>
            <a:endParaRPr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descr="Playing Space Invaders for the Atari 2600 on the Stella Emulator" id="87" name="Google Shape;87;p8" title="Atari 2600 Space Invader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150" y="2741031"/>
            <a:ext cx="2259325" cy="169449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/>
        </p:nvSpPr>
        <p:spPr>
          <a:xfrm>
            <a:off x="3982200" y="4453725"/>
            <a:ext cx="176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Space Invaders</a:t>
            </a:r>
            <a:endParaRPr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descr="A really rare and cool game from Bomb!  Kind of reminds me a little of Demon Attack, has some cool game play mechanics!" id="89" name="Google Shape;89;p8" title="Assault! (Atari 2600)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2325" y="2741025"/>
            <a:ext cx="2283600" cy="17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/>
        </p:nvSpPr>
        <p:spPr>
          <a:xfrm>
            <a:off x="7131150" y="4397175"/>
            <a:ext cx="176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Assault</a:t>
            </a:r>
            <a:endParaRPr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Task Introduction: Curiosity-driven agent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 txBox="1"/>
          <p:nvPr>
            <p:ph idx="1" type="body"/>
          </p:nvPr>
        </p:nvSpPr>
        <p:spPr>
          <a:xfrm>
            <a:off x="693725" y="1526775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Other than the extrinsic reward, that an agent achieves when playing a game, it can be used another type, namely the intrinsic reward.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This intrinsic signal, or better called ‘curiosity’ is helpful to make the agent exploring new strategies.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It must be defined as a goal-less impulse, that guide the agent learning during its early stages of training.</a:t>
            </a:r>
            <a:endParaRPr sz="2000"/>
          </a:p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8" name="Google Shape;98;p9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Task Introduction: Related Works</a:t>
            </a:r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693725" y="1526775"/>
            <a:ext cx="81009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In literature can already be found various frameworks that accounted the use of curiosity for an RL agent.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Entropy-based methods [4], Prediction-error [5], State visitation counts [6] etc…… 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In this project, it has been adopted the curiosity framework from [1], </a:t>
            </a:r>
            <a:r>
              <a:rPr lang="it" sz="1800"/>
              <a:t>where the intrinsic reward computation employs a self-supervised learning proxy task.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[1] did not experimented with ATARI games directly, but their efficacy was later investigated by [2].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This method is a prediction-error based method.</a:t>
            </a:r>
            <a:endParaRPr sz="1800"/>
          </a:p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Methodology: Intrinsic Curiosity Module (ICM)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3" name="Google Shape;113;p11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114" name="Google Shape;11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433425"/>
            <a:ext cx="6087851" cy="29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/>
        </p:nvSpPr>
        <p:spPr>
          <a:xfrm>
            <a:off x="6559525" y="1499725"/>
            <a:ext cx="225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What we require?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Policy model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Forward module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Inverse module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Methodology: Intrinsic Curiosity Module (ICM)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12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123" name="Google Shape;12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433425"/>
            <a:ext cx="6087851" cy="292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/>
        </p:nvSpPr>
        <p:spPr>
          <a:xfrm>
            <a:off x="6559525" y="1499725"/>
            <a:ext cx="2256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What we require?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Policy model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Forward module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Inverse module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They are: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Proximal Policy Optimization (PPO)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Multi-layer perceptron (MLP)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it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CNN + MLP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Methodology: PPO </a:t>
            </a:r>
            <a:endParaRPr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693725" y="1504950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PPO + Curiosity agent requires a particular loss.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Curiosity-Agent loss: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PPO loss: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2" name="Google Shape;132;p13"/>
          <p:cNvSpPr txBox="1"/>
          <p:nvPr>
            <p:ph idx="2" type="subTitle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300" y="2571750"/>
            <a:ext cx="4269100" cy="5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350" y="3668452"/>
            <a:ext cx="3322650" cy="1198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651450" y="861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t"/>
              <a:t>Methodology: PPO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693725" y="1504950"/>
            <a:ext cx="7688700" cy="2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PPO + Curiosity agent requires a particular loss.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Curiosity-Agent loss [1]: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100"/>
              <a:t>PPO loss [8]: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idx="2" type="subTitle"/>
          </p:nvPr>
        </p:nvSpPr>
        <p:spPr>
          <a:xfrm>
            <a:off x="1400250" y="47791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00"/>
              <a:buNone/>
            </a:pPr>
            <a:r>
              <a:rPr lang="it"/>
              <a:t>Generalising game environments with curiosity-driven agents </a:t>
            </a:r>
            <a:r>
              <a:rPr lang="it" sz="900"/>
              <a:t>- </a:t>
            </a:r>
            <a:r>
              <a:rPr lang="it"/>
              <a:t>Andrea Giuseppe Di Francesco</a:t>
            </a:r>
            <a:endParaRPr sz="9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000" y="2585800"/>
            <a:ext cx="4269100" cy="5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350" y="3668452"/>
            <a:ext cx="3322650" cy="1198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4"/>
          <p:cNvCxnSpPr/>
          <p:nvPr/>
        </p:nvCxnSpPr>
        <p:spPr>
          <a:xfrm>
            <a:off x="2344250" y="2526250"/>
            <a:ext cx="866400" cy="80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/>
          <p:nvPr/>
        </p:nvCxnSpPr>
        <p:spPr>
          <a:xfrm flipH="1">
            <a:off x="2373200" y="2482575"/>
            <a:ext cx="808500" cy="772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 flipH="1" rot="10800000">
            <a:off x="2118550" y="3021300"/>
            <a:ext cx="400500" cy="29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2744650" y="4834075"/>
            <a:ext cx="1710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/>
          <p:nvPr/>
        </p:nvCxnSpPr>
        <p:spPr>
          <a:xfrm flipH="1">
            <a:off x="4724800" y="2409775"/>
            <a:ext cx="291300" cy="37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/>
          <p:nvPr/>
        </p:nvCxnSpPr>
        <p:spPr>
          <a:xfrm rot="10800000">
            <a:off x="5241775" y="2999475"/>
            <a:ext cx="80100" cy="51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4521025" y="2128575"/>
            <a:ext cx="13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Inverse model loss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4724800" y="3516375"/>
            <a:ext cx="131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Forward</a:t>
            </a:r>
            <a:r>
              <a:rPr lang="it" sz="11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model loss</a:t>
            </a:r>
            <a:endParaRPr sz="11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FFFF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