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notesMasterIdLst>
    <p:notesMasterId r:id="rId18"/>
  </p:notesMasterIdLst>
  <p:sldIdLst>
    <p:sldId id="256" r:id="rId2"/>
    <p:sldId id="282" r:id="rId3"/>
    <p:sldId id="271" r:id="rId4"/>
    <p:sldId id="328" r:id="rId5"/>
    <p:sldId id="329" r:id="rId6"/>
    <p:sldId id="327" r:id="rId7"/>
    <p:sldId id="333" r:id="rId8"/>
    <p:sldId id="334" r:id="rId9"/>
    <p:sldId id="330" r:id="rId10"/>
    <p:sldId id="332" r:id="rId11"/>
    <p:sldId id="331" r:id="rId12"/>
    <p:sldId id="294" r:id="rId13"/>
    <p:sldId id="326" r:id="rId14"/>
    <p:sldId id="323"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4660"/>
  </p:normalViewPr>
  <p:slideViewPr>
    <p:cSldViewPr>
      <p:cViewPr varScale="1">
        <p:scale>
          <a:sx n="75" d="100"/>
          <a:sy n="75" d="100"/>
        </p:scale>
        <p:origin x="11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D30FC-E748-4D62-B462-F797D36D528B}" type="datetimeFigureOut">
              <a:rPr lang="en-US" smtClean="0"/>
              <a:t>12/30/2021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DB869C-4E6C-4DA4-A14A-FC024631EB52}" type="slidenum">
              <a:rPr lang="en-US" smtClean="0"/>
              <a:t>‹#›</a:t>
            </a:fld>
            <a:endParaRPr lang="en-US"/>
          </a:p>
        </p:txBody>
      </p:sp>
    </p:spTree>
    <p:extLst>
      <p:ext uri="{BB962C8B-B14F-4D97-AF65-F5344CB8AC3E}">
        <p14:creationId xmlns:p14="http://schemas.microsoft.com/office/powerpoint/2010/main" val="1207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B869C-4E6C-4DA4-A14A-FC024631EB52}" type="slidenum">
              <a:rPr lang="en-US" smtClean="0"/>
              <a:t>1</a:t>
            </a:fld>
            <a:endParaRPr lang="en-US"/>
          </a:p>
        </p:txBody>
      </p:sp>
    </p:spTree>
    <p:extLst>
      <p:ext uri="{BB962C8B-B14F-4D97-AF65-F5344CB8AC3E}">
        <p14:creationId xmlns:p14="http://schemas.microsoft.com/office/powerpoint/2010/main" val="102224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0568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8418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593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6408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1090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7206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47674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625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5052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8379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591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14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4160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3160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8808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1938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12/30/2021</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0716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12/30/2021</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54545541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2133600"/>
          </a:xfrm>
        </p:spPr>
        <p:txBody>
          <a:bodyPr>
            <a:normAutofit fontScale="90000"/>
          </a:bodyPr>
          <a:lstStyle/>
          <a:p>
            <a:pPr algn="ctr"/>
            <a:r>
              <a:rPr lang="en-US" sz="5300" dirty="0">
                <a:solidFill>
                  <a:schemeClr val="bg1"/>
                </a:solidFill>
                <a:latin typeface="Times New Roman" panose="02020603050405020304" pitchFamily="18" charset="0"/>
                <a:cs typeface="Times New Roman" panose="02020603050405020304" pitchFamily="18" charset="0"/>
              </a:rPr>
              <a:t/>
            </a:r>
            <a:br>
              <a:rPr lang="en-US" sz="5300" dirty="0">
                <a:solidFill>
                  <a:schemeClr val="bg1"/>
                </a:solidFill>
                <a:latin typeface="Times New Roman" panose="02020603050405020304" pitchFamily="18" charset="0"/>
                <a:cs typeface="Times New Roman" panose="02020603050405020304" pitchFamily="18" charset="0"/>
              </a:rPr>
            </a:br>
            <a:r>
              <a:rPr lang="en-US" sz="5300" dirty="0">
                <a:solidFill>
                  <a:schemeClr val="bg1"/>
                </a:solidFill>
                <a:latin typeface="Times New Roman" panose="02020603050405020304" pitchFamily="18" charset="0"/>
                <a:cs typeface="Times New Roman" panose="02020603050405020304" pitchFamily="18" charset="0"/>
              </a:rPr>
              <a:t/>
            </a:r>
            <a:br>
              <a:rPr lang="en-US" sz="5300" dirty="0">
                <a:solidFill>
                  <a:schemeClr val="bg1"/>
                </a:solidFill>
                <a:latin typeface="Times New Roman" panose="02020603050405020304" pitchFamily="18" charset="0"/>
                <a:cs typeface="Times New Roman" panose="02020603050405020304" pitchFamily="18" charset="0"/>
              </a:rPr>
            </a:br>
            <a:r>
              <a:rPr lang="en-US" sz="5300" dirty="0">
                <a:solidFill>
                  <a:schemeClr val="bg1"/>
                </a:solidFill>
                <a:latin typeface="Times New Roman" panose="02020603050405020304" pitchFamily="18" charset="0"/>
                <a:cs typeface="Times New Roman" panose="02020603050405020304" pitchFamily="18" charset="0"/>
              </a:rPr>
              <a:t/>
            </a:r>
            <a:br>
              <a:rPr lang="en-US" sz="5300" dirty="0">
                <a:solidFill>
                  <a:schemeClr val="bg1"/>
                </a:solidFill>
                <a:latin typeface="Times New Roman" panose="02020603050405020304" pitchFamily="18" charset="0"/>
                <a:cs typeface="Times New Roman" panose="02020603050405020304" pitchFamily="18" charset="0"/>
              </a:rPr>
            </a:br>
            <a:r>
              <a:rPr lang="en-US" sz="5300" dirty="0">
                <a:solidFill>
                  <a:schemeClr val="bg1"/>
                </a:solidFill>
                <a:latin typeface="Times New Roman" panose="02020603050405020304" pitchFamily="18" charset="0"/>
                <a:cs typeface="Times New Roman" panose="02020603050405020304" pitchFamily="18" charset="0"/>
              </a:rPr>
              <a:t/>
            </a:r>
            <a:br>
              <a:rPr lang="en-US" sz="5300" dirty="0">
                <a:solidFill>
                  <a:schemeClr val="bg1"/>
                </a:solidFill>
                <a:latin typeface="Times New Roman" panose="02020603050405020304" pitchFamily="18" charset="0"/>
                <a:cs typeface="Times New Roman" panose="02020603050405020304" pitchFamily="18" charset="0"/>
              </a:rPr>
            </a:br>
            <a:r>
              <a:rPr lang="en-US" sz="5300" dirty="0">
                <a:solidFill>
                  <a:schemeClr val="bg1"/>
                </a:solidFill>
                <a:latin typeface="Times New Roman" panose="02020603050405020304" pitchFamily="18" charset="0"/>
                <a:cs typeface="Times New Roman" panose="02020603050405020304" pitchFamily="18" charset="0"/>
              </a:rPr>
              <a:t/>
            </a:r>
            <a:br>
              <a:rPr lang="en-US" sz="5300" dirty="0">
                <a:solidFill>
                  <a:schemeClr val="bg1"/>
                </a:solidFill>
                <a:latin typeface="Times New Roman" panose="02020603050405020304" pitchFamily="18" charset="0"/>
                <a:cs typeface="Times New Roman" panose="02020603050405020304" pitchFamily="18" charset="0"/>
              </a:rPr>
            </a:br>
            <a:r>
              <a:rPr lang="en-US" sz="5300" dirty="0">
                <a:solidFill>
                  <a:schemeClr val="bg1"/>
                </a:solidFill>
                <a:latin typeface="Times New Roman" panose="02020603050405020304" pitchFamily="18" charset="0"/>
                <a:cs typeface="Times New Roman" panose="02020603050405020304" pitchFamily="18" charset="0"/>
              </a:rPr>
              <a:t/>
            </a:r>
            <a:br>
              <a:rPr lang="en-US" sz="5300" dirty="0">
                <a:solidFill>
                  <a:schemeClr val="bg1"/>
                </a:solidFill>
                <a:latin typeface="Times New Roman" panose="02020603050405020304" pitchFamily="18" charset="0"/>
                <a:cs typeface="Times New Roman" panose="02020603050405020304" pitchFamily="18" charset="0"/>
              </a:rPr>
            </a:br>
            <a:r>
              <a:rPr lang="en-US" sz="5300" dirty="0">
                <a:solidFill>
                  <a:schemeClr val="bg1"/>
                </a:solidFill>
                <a:latin typeface="Times New Roman" panose="02020603050405020304" pitchFamily="18" charset="0"/>
                <a:cs typeface="Times New Roman" panose="02020603050405020304" pitchFamily="18" charset="0"/>
              </a:rPr>
              <a:t/>
            </a:r>
            <a:br>
              <a:rPr lang="en-US" sz="5300" dirty="0">
                <a:solidFill>
                  <a:schemeClr val="bg1"/>
                </a:solidFill>
                <a:latin typeface="Times New Roman" panose="02020603050405020304" pitchFamily="18" charset="0"/>
                <a:cs typeface="Times New Roman" panose="02020603050405020304" pitchFamily="18" charset="0"/>
              </a:rPr>
            </a:br>
            <a:r>
              <a:rPr lang="en-US" sz="5300" dirty="0">
                <a:solidFill>
                  <a:schemeClr val="bg1"/>
                </a:solidFill>
                <a:latin typeface="Times New Roman" panose="02020603050405020304" pitchFamily="18" charset="0"/>
                <a:cs typeface="Times New Roman" panose="02020603050405020304" pitchFamily="18" charset="0"/>
              </a:rPr>
              <a:t>Suspicious Activity Detection </a:t>
            </a:r>
            <a:r>
              <a:rPr lang="en-US" sz="5300" dirty="0" smtClean="0">
                <a:solidFill>
                  <a:schemeClr val="bg1"/>
                </a:solidFill>
                <a:latin typeface="Times New Roman" panose="02020603050405020304" pitchFamily="18" charset="0"/>
                <a:cs typeface="Times New Roman" panose="02020603050405020304" pitchFamily="18" charset="0"/>
              </a:rPr>
              <a:t>System.</a:t>
            </a:r>
            <a:endParaRPr lang="en-US" sz="53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4981136"/>
            <a:ext cx="3733800" cy="838200"/>
          </a:xfrm>
        </p:spPr>
        <p:txBody>
          <a:bodyPr>
            <a:normAutofit lnSpcReduction="10000"/>
          </a:bodyPr>
          <a:lstStyle/>
          <a:p>
            <a:pPr algn="l"/>
            <a:r>
              <a:rPr lang="en-IN" sz="1800" dirty="0">
                <a:solidFill>
                  <a:schemeClr val="bg1"/>
                </a:solidFill>
                <a:latin typeface="Times New Roman" panose="02020603050405020304" pitchFamily="18" charset="0"/>
                <a:cs typeface="Times New Roman" panose="02020603050405020304" pitchFamily="18" charset="0"/>
              </a:rPr>
              <a:t>Project </a:t>
            </a:r>
            <a:r>
              <a:rPr lang="en-IN" sz="1800" dirty="0" smtClean="0">
                <a:solidFill>
                  <a:schemeClr val="bg1"/>
                </a:solidFill>
                <a:latin typeface="Times New Roman" panose="02020603050405020304" pitchFamily="18" charset="0"/>
                <a:cs typeface="Times New Roman" panose="02020603050405020304" pitchFamily="18" charset="0"/>
              </a:rPr>
              <a:t>Guide : </a:t>
            </a:r>
          </a:p>
          <a:p>
            <a:pPr algn="l"/>
            <a:r>
              <a:rPr lang="en-IN" sz="1800" dirty="0">
                <a:solidFill>
                  <a:schemeClr val="bg1"/>
                </a:solidFill>
                <a:latin typeface="Times New Roman" panose="02020603050405020304" pitchFamily="18" charset="0"/>
                <a:cs typeface="Times New Roman" panose="02020603050405020304" pitchFamily="18" charset="0"/>
              </a:rPr>
              <a:t>	</a:t>
            </a:r>
            <a:r>
              <a:rPr lang="en-IN" sz="1800" dirty="0" smtClean="0">
                <a:solidFill>
                  <a:schemeClr val="bg1"/>
                </a:solidFill>
                <a:latin typeface="Times New Roman" panose="02020603050405020304" pitchFamily="18" charset="0"/>
                <a:cs typeface="Times New Roman" panose="02020603050405020304" pitchFamily="18" charset="0"/>
              </a:rPr>
              <a:t>		Prof</a:t>
            </a:r>
            <a:r>
              <a:rPr lang="en-IN" sz="1800" dirty="0">
                <a:solidFill>
                  <a:schemeClr val="bg1"/>
                </a:solidFill>
                <a:latin typeface="Times New Roman" panose="02020603050405020304" pitchFamily="18" charset="0"/>
                <a:cs typeface="Times New Roman" panose="02020603050405020304" pitchFamily="18" charset="0"/>
              </a:rPr>
              <a:t>. </a:t>
            </a:r>
            <a:r>
              <a:rPr lang="en-IN" sz="1800" dirty="0" smtClean="0">
                <a:solidFill>
                  <a:schemeClr val="bg1"/>
                </a:solidFill>
                <a:latin typeface="Times New Roman" panose="02020603050405020304" pitchFamily="18" charset="0"/>
                <a:cs typeface="Times New Roman" panose="02020603050405020304" pitchFamily="18" charset="0"/>
              </a:rPr>
              <a:t> Sunita </a:t>
            </a:r>
            <a:r>
              <a:rPr lang="en-IN" sz="1800" dirty="0">
                <a:solidFill>
                  <a:schemeClr val="bg1"/>
                </a:solidFill>
                <a:latin typeface="Times New Roman" panose="02020603050405020304" pitchFamily="18" charset="0"/>
                <a:cs typeface="Times New Roman" panose="02020603050405020304" pitchFamily="18" charset="0"/>
              </a:rPr>
              <a:t>vani</a:t>
            </a:r>
            <a:endParaRPr lang="en-US" sz="1800"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ubtitle 2"/>
          <p:cNvSpPr txBox="1"/>
          <p:nvPr/>
        </p:nvSpPr>
        <p:spPr>
          <a:xfrm>
            <a:off x="3733800" y="4724400"/>
            <a:ext cx="5105400" cy="1600200"/>
          </a:xfrm>
          <a:prstGeom prst="rect">
            <a:avLst/>
          </a:prstGeom>
        </p:spPr>
        <p:txBody>
          <a:bodyPr vert="horz" lIns="0" rIns="18288">
            <a:noAutofit/>
          </a:bodyPr>
          <a:lstStyle/>
          <a:p>
            <a:pPr marL="3657600" marR="0" lvl="8" indent="0" algn="l" defTabSz="914400" rtl="0" eaLnBrk="1" fontAlgn="auto" latinLnBrk="0" hangingPunct="1">
              <a:lnSpc>
                <a:spcPct val="100000"/>
              </a:lnSpc>
              <a:spcBef>
                <a:spcPct val="20000"/>
              </a:spcBef>
              <a:spcAft>
                <a:spcPts val="0"/>
              </a:spcAft>
              <a:buClr>
                <a:schemeClr val="tx2"/>
              </a:buClr>
              <a:buSzTx/>
              <a:buFontTx/>
              <a:buNone/>
              <a:defRPr/>
            </a:pPr>
            <a:r>
              <a:rPr kumimoji="0" lang="en-US"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Presented</a:t>
            </a:r>
            <a:r>
              <a:rPr kumimoji="0" lang="en-US" b="1" i="0" u="none" strike="noStrike" kern="1200" cap="none" spc="0" normalizeH="0" noProof="0" dirty="0">
                <a:ln>
                  <a:noFill/>
                </a:ln>
                <a:solidFill>
                  <a:schemeClr val="bg1"/>
                </a:solidFill>
                <a:effectLst/>
                <a:uLnTx/>
                <a:uFillTx/>
                <a:latin typeface="Times New Roman" panose="02020603050405020304" pitchFamily="18" charset="0"/>
                <a:cs typeface="Times New Roman" panose="02020603050405020304" pitchFamily="18" charset="0"/>
              </a:rPr>
              <a:t> By</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a:t>
            </a:r>
          </a:p>
          <a:p>
            <a:pPr marL="3657600" marR="0" lvl="8" indent="0" algn="l" defTabSz="914400" rtl="0" eaLnBrk="1" fontAlgn="auto" latinLnBrk="0" hangingPunct="1">
              <a:lnSpc>
                <a:spcPct val="100000"/>
              </a:lnSpc>
              <a:spcBef>
                <a:spcPct val="20000"/>
              </a:spcBef>
              <a:spcAft>
                <a:spcPts val="0"/>
              </a:spcAft>
              <a:buClr>
                <a:schemeClr val="tx2"/>
              </a:buClr>
              <a:buSzTx/>
              <a:buFontTx/>
              <a:buNone/>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Digambar </a:t>
            </a:r>
            <a:r>
              <a:rPr kumimoji="0" lang="en-US" b="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Kauthkar</a:t>
            </a:r>
          </a:p>
          <a:p>
            <a:pPr marL="3657600" marR="0" lvl="8" indent="0" algn="l" defTabSz="914400" rtl="0" eaLnBrk="1" fontAlgn="auto" latinLnBrk="0" hangingPunct="1">
              <a:lnSpc>
                <a:spcPct val="100000"/>
              </a:lnSpc>
              <a:spcBef>
                <a:spcPct val="20000"/>
              </a:spcBef>
              <a:spcAft>
                <a:spcPts val="0"/>
              </a:spcAft>
              <a:buClr>
                <a:schemeClr val="tx2"/>
              </a:buClr>
              <a:buSzTx/>
              <a:buFontTx/>
              <a:buNone/>
              <a:defRPr/>
            </a:pPr>
            <a:r>
              <a:rPr lang="en-US" dirty="0" smtClean="0">
                <a:solidFill>
                  <a:schemeClr val="bg1"/>
                </a:solidFill>
                <a:latin typeface="Times New Roman" panose="02020603050405020304" pitchFamily="18" charset="0"/>
                <a:cs typeface="Times New Roman" panose="02020603050405020304" pitchFamily="18" charset="0"/>
              </a:rPr>
              <a:t>Snehal Pingle</a:t>
            </a:r>
          </a:p>
          <a:p>
            <a:pPr marL="3657600" marR="0" lvl="8" indent="0" algn="l" defTabSz="914400" rtl="0" eaLnBrk="1" fontAlgn="auto" latinLnBrk="0" hangingPunct="1">
              <a:lnSpc>
                <a:spcPct val="100000"/>
              </a:lnSpc>
              <a:spcBef>
                <a:spcPct val="20000"/>
              </a:spcBef>
              <a:spcAft>
                <a:spcPts val="0"/>
              </a:spcAft>
              <a:buClr>
                <a:schemeClr val="tx2"/>
              </a:buClr>
              <a:buSzTx/>
              <a:buFontTx/>
              <a:buNone/>
              <a:defRPr/>
            </a:pPr>
            <a:r>
              <a:rPr kumimoji="0" lang="en-US" b="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Pooja </a:t>
            </a:r>
            <a:r>
              <a:rPr kumimoji="0" lang="en-US" b="0" i="0" u="none" strike="noStrike" kern="1200" cap="none" spc="0" normalizeH="0" baseline="0" noProof="0" dirty="0" err="1" smtClean="0">
                <a:ln>
                  <a:noFill/>
                </a:ln>
                <a:solidFill>
                  <a:schemeClr val="bg1"/>
                </a:solidFill>
                <a:effectLst/>
                <a:uLnTx/>
                <a:uFillTx/>
                <a:latin typeface="Times New Roman" panose="02020603050405020304" pitchFamily="18" charset="0"/>
                <a:cs typeface="Times New Roman" panose="02020603050405020304" pitchFamily="18" charset="0"/>
              </a:rPr>
              <a:t>Idal</a:t>
            </a:r>
            <a:r>
              <a:rPr lang="en-US" dirty="0" err="1" smtClean="0">
                <a:solidFill>
                  <a:schemeClr val="bg1"/>
                </a:solidFill>
                <a:latin typeface="Times New Roman" panose="02020603050405020304" pitchFamily="18" charset="0"/>
                <a:cs typeface="Times New Roman" panose="02020603050405020304" pitchFamily="18" charset="0"/>
              </a:rPr>
              <a:t>kante</a:t>
            </a:r>
            <a:endParaRPr lang="en-US" dirty="0">
              <a:solidFill>
                <a:schemeClr val="bg1"/>
              </a:solidFill>
              <a:latin typeface="Times New Roman" panose="02020603050405020304" pitchFamily="18" charset="0"/>
              <a:cs typeface="Times New Roman" panose="02020603050405020304" pitchFamily="18" charset="0"/>
            </a:endParaRPr>
          </a:p>
          <a:p>
            <a:pPr marL="3657600" marR="0" lvl="8" indent="0" algn="l" defTabSz="914400" rtl="0" eaLnBrk="1" fontAlgn="auto" latinLnBrk="0" hangingPunct="1">
              <a:lnSpc>
                <a:spcPct val="100000"/>
              </a:lnSpc>
              <a:spcBef>
                <a:spcPct val="20000"/>
              </a:spcBef>
              <a:spcAft>
                <a:spcPts val="0"/>
              </a:spcAft>
              <a:buClr>
                <a:schemeClr val="tx2"/>
              </a:buClr>
              <a:buSzTx/>
              <a:buFontTx/>
              <a:buNone/>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Vijay</a:t>
            </a:r>
            <a:r>
              <a:rPr kumimoji="0" lang="en-US" b="0" i="0" u="none" strike="noStrike" kern="1200" cap="none" spc="0" normalizeH="0" noProof="0" dirty="0">
                <a:ln>
                  <a:noFill/>
                </a:ln>
                <a:solidFill>
                  <a:schemeClr val="bg1"/>
                </a:solidFill>
                <a:effectLst/>
                <a:uLnTx/>
                <a:uFillTx/>
                <a:latin typeface="Times New Roman" panose="02020603050405020304" pitchFamily="18" charset="0"/>
                <a:cs typeface="Times New Roman" panose="02020603050405020304" pitchFamily="18" charset="0"/>
              </a:rPr>
              <a:t> </a:t>
            </a:r>
            <a:r>
              <a:rPr lang="en-US" noProof="0" dirty="0">
                <a:solidFill>
                  <a:schemeClr val="bg1"/>
                </a:solidFill>
                <a:latin typeface="Times New Roman" panose="02020603050405020304" pitchFamily="18" charset="0"/>
                <a:cs typeface="Times New Roman" panose="02020603050405020304" pitchFamily="18" charset="0"/>
              </a:rPr>
              <a:t>B</a:t>
            </a:r>
            <a:r>
              <a:rPr kumimoji="0" lang="en-US" b="0" i="0" u="none" strike="noStrike" kern="1200" cap="none" spc="0" normalizeH="0" noProof="0" dirty="0">
                <a:ln>
                  <a:noFill/>
                </a:ln>
                <a:solidFill>
                  <a:schemeClr val="bg1"/>
                </a:solidFill>
                <a:effectLst/>
                <a:uLnTx/>
                <a:uFillTx/>
                <a:latin typeface="Times New Roman" panose="02020603050405020304" pitchFamily="18" charset="0"/>
                <a:cs typeface="Times New Roman" panose="02020603050405020304" pitchFamily="18" charset="0"/>
              </a:rPr>
              <a:t>ansode</a:t>
            </a:r>
          </a:p>
          <a:p>
            <a:pPr marL="3657600" marR="0" lvl="8" indent="0" algn="l" defTabSz="914400" rtl="0" eaLnBrk="1" fontAlgn="auto" latinLnBrk="0" hangingPunct="1">
              <a:lnSpc>
                <a:spcPct val="100000"/>
              </a:lnSpc>
              <a:spcBef>
                <a:spcPct val="20000"/>
              </a:spcBef>
              <a:spcAft>
                <a:spcPts val="0"/>
              </a:spcAft>
              <a:buClr>
                <a:schemeClr val="tx2"/>
              </a:buClr>
              <a:buSzTx/>
              <a:buFontTx/>
              <a:buNone/>
              <a:defRPr/>
            </a:pPr>
            <a:endPar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pPr algn="ctr"/>
            <a:r>
              <a:rPr lang="en-US" sz="3600" b="1" dirty="0" smtClean="0">
                <a:solidFill>
                  <a:schemeClr val="bg1"/>
                </a:solidFill>
                <a:latin typeface="Times New Roman" panose="02020603050405020304" pitchFamily="18" charset="0"/>
                <a:cs typeface="Times New Roman" panose="02020603050405020304" pitchFamily="18" charset="0"/>
              </a:rPr>
              <a:t>Methodology</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32509" y="1676400"/>
            <a:ext cx="8382000"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CNN Convolutional Neural Network. </a:t>
            </a:r>
            <a:r>
              <a:rPr lang="en-US" dirty="0">
                <a:solidFill>
                  <a:schemeClr val="bg1"/>
                </a:solidFill>
                <a:latin typeface="Times New Roman" panose="02020603050405020304" pitchFamily="18" charset="0"/>
                <a:cs typeface="Times New Roman" panose="02020603050405020304" pitchFamily="18" charset="0"/>
              </a:rPr>
              <a:t>he field of computer vision and image analysis which is the Convolutional Neural Networks (CNN) </a:t>
            </a:r>
            <a:r>
              <a:rPr lang="en-US" dirty="0" smtClean="0">
                <a:solidFill>
                  <a:schemeClr val="bg1"/>
                </a:solidFill>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Their applications range from image and video recognition, image </a:t>
            </a:r>
            <a:r>
              <a:rPr lang="en-US" dirty="0" smtClean="0">
                <a:solidFill>
                  <a:schemeClr val="bg1"/>
                </a:solidFill>
                <a:latin typeface="Times New Roman" panose="02020603050405020304" pitchFamily="18" charset="0"/>
                <a:cs typeface="Times New Roman" panose="02020603050405020304" pitchFamily="18" charset="0"/>
              </a:rPr>
              <a:t>classification,image </a:t>
            </a:r>
            <a:r>
              <a:rPr lang="en-US" dirty="0">
                <a:solidFill>
                  <a:schemeClr val="bg1"/>
                </a:solidFill>
                <a:latin typeface="Times New Roman" panose="02020603050405020304" pitchFamily="18" charset="0"/>
                <a:cs typeface="Times New Roman" panose="02020603050405020304" pitchFamily="18" charset="0"/>
              </a:rPr>
              <a:t>analysis, computer vision and natural language processing.</a:t>
            </a:r>
            <a:r>
              <a:rPr lang="en-US" dirty="0" smtClean="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80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33" y="990600"/>
            <a:ext cx="7010400" cy="5486400"/>
          </a:xfrm>
          <a:prstGeom prst="rect">
            <a:avLst/>
          </a:prstGeom>
        </p:spPr>
      </p:pic>
      <p:sp>
        <p:nvSpPr>
          <p:cNvPr id="5" name="Title 1"/>
          <p:cNvSpPr>
            <a:spLocks noGrp="1"/>
          </p:cNvSpPr>
          <p:nvPr>
            <p:ph type="title"/>
          </p:nvPr>
        </p:nvSpPr>
        <p:spPr>
          <a:xfrm>
            <a:off x="838200" y="152400"/>
            <a:ext cx="6554867" cy="1524000"/>
          </a:xfrm>
        </p:spPr>
        <p:txBody>
          <a:bodyPr/>
          <a:lstStyle/>
          <a:p>
            <a:r>
              <a:rPr lang="en-IN" b="1" dirty="0" smtClean="0">
                <a:solidFill>
                  <a:schemeClr val="bg1"/>
                </a:solidFill>
                <a:latin typeface="Times New Roman" panose="02020603050405020304" pitchFamily="18" charset="0"/>
                <a:cs typeface="Times New Roman" panose="02020603050405020304" pitchFamily="18" charset="0"/>
              </a:rPr>
              <a:t>UML </a:t>
            </a:r>
            <a:r>
              <a:rPr lang="en-IN" b="1" dirty="0" err="1" smtClean="0">
                <a:solidFill>
                  <a:schemeClr val="bg1"/>
                </a:solidFill>
                <a:latin typeface="Times New Roman" panose="02020603050405020304" pitchFamily="18" charset="0"/>
                <a:cs typeface="Times New Roman" panose="02020603050405020304" pitchFamily="18" charset="0"/>
              </a:rPr>
              <a:t>Digram</a:t>
            </a:r>
            <a:r>
              <a:rPr lang="en-IN" b="1" dirty="0">
                <a:solidFill>
                  <a:schemeClr val="bg1"/>
                </a:solidFill>
                <a:latin typeface="Times New Roman" panose="02020603050405020304" pitchFamily="18" charset="0"/>
                <a:cs typeface="Times New Roman" panose="02020603050405020304" pitchFamily="18" charset="0"/>
              </a:rPr>
              <a:t/>
            </a:r>
            <a:br>
              <a:rPr lang="en-IN" b="1" dirty="0">
                <a:solidFill>
                  <a:schemeClr val="bg1"/>
                </a:solidFill>
                <a:latin typeface="Times New Roman" panose="02020603050405020304" pitchFamily="18" charset="0"/>
                <a:cs typeface="Times New Roman" panose="02020603050405020304" pitchFamily="18" charset="0"/>
              </a:rPr>
            </a:br>
            <a:endParaRPr lang="en-US" b="1" dirty="0"/>
          </a:p>
        </p:txBody>
      </p:sp>
    </p:spTree>
    <p:extLst>
      <p:ext uri="{BB962C8B-B14F-4D97-AF65-F5344CB8AC3E}">
        <p14:creationId xmlns:p14="http://schemas.microsoft.com/office/powerpoint/2010/main" val="254483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065"/>
            <a:ext cx="8229600" cy="481330"/>
          </a:xfrm>
        </p:spPr>
        <p:txBody>
          <a:bodyPr>
            <a:normAutofit fontScale="90000"/>
          </a:bodyPr>
          <a:lstStyle/>
          <a:p>
            <a:pPr algn="ctr"/>
            <a:r>
              <a:rPr lang="en-US" sz="3600" b="1" dirty="0">
                <a:solidFill>
                  <a:schemeClr val="bg1"/>
                </a:solidFill>
                <a:latin typeface="Times New Roman" panose="02020603050405020304" pitchFamily="18" charset="0"/>
                <a:cs typeface="Times New Roman" panose="02020603050405020304" pitchFamily="18" charset="0"/>
                <a:sym typeface="+mn-ea"/>
              </a:rPr>
              <a:t>Projects Requirement</a:t>
            </a:r>
          </a:p>
        </p:txBody>
      </p:sp>
      <p:sp>
        <p:nvSpPr>
          <p:cNvPr id="7" name="Rectangle 6"/>
          <p:cNvSpPr/>
          <p:nvPr/>
        </p:nvSpPr>
        <p:spPr>
          <a:xfrm>
            <a:off x="304800" y="1371600"/>
            <a:ext cx="7543800" cy="313932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Hardware </a:t>
            </a:r>
            <a:r>
              <a:rPr lang="en-US" b="1" dirty="0">
                <a:solidFill>
                  <a:schemeClr val="bg1"/>
                </a:solidFill>
                <a:latin typeface="Times New Roman" panose="02020603050405020304" pitchFamily="18" charset="0"/>
                <a:cs typeface="Times New Roman" panose="02020603050405020304" pitchFamily="18" charset="0"/>
                <a:sym typeface="+mn-ea"/>
              </a:rPr>
              <a:t>Requirement</a:t>
            </a:r>
            <a:r>
              <a:rPr lang="en-US" b="1" dirty="0">
                <a:solidFill>
                  <a:schemeClr val="bg1"/>
                </a:solidFill>
                <a:latin typeface="Times New Roman" panose="02020603050405020304" pitchFamily="18" charset="0"/>
                <a:cs typeface="Times New Roman" panose="02020603050405020304" pitchFamily="18" charset="0"/>
              </a:rPr>
              <a:t>:</a:t>
            </a:r>
          </a:p>
          <a:p>
            <a:pPr lvl="2"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RAM : 8 GB</a:t>
            </a:r>
          </a:p>
          <a:p>
            <a:pPr lvl="2"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Hard Disk : 40 GB</a:t>
            </a:r>
          </a:p>
          <a:p>
            <a:pPr lvl="2"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Processor : Intel i5 Processor</a:t>
            </a:r>
          </a:p>
          <a:p>
            <a:pPr marL="285750" indent="-285750" algn="just">
              <a:lnSpc>
                <a:spcPct val="150000"/>
              </a:lnSpc>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Software Requirement:</a:t>
            </a:r>
          </a:p>
          <a:p>
            <a:pPr lvl="2"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IDE : Spyder</a:t>
            </a:r>
          </a:p>
          <a:p>
            <a:pPr lvl="2"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Coding Language : Python Version 3.8</a:t>
            </a:r>
          </a:p>
          <a:p>
            <a:pPr lvl="2"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Operating System : Windows 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6554867" cy="1524000"/>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Applications</a:t>
            </a:r>
            <a:endParaRPr lang="en-US" b="1" dirty="0"/>
          </a:p>
        </p:txBody>
      </p:sp>
      <p:sp>
        <p:nvSpPr>
          <p:cNvPr id="5" name="Rectangle 4"/>
          <p:cNvSpPr/>
          <p:nvPr/>
        </p:nvSpPr>
        <p:spPr>
          <a:xfrm>
            <a:off x="304800" y="1828800"/>
            <a:ext cx="7543800" cy="133882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Used in Surveillance at places like Malls , Railway Stations , And </a:t>
            </a:r>
            <a:r>
              <a:rPr lang="en-US" dirty="0" smtClean="0">
                <a:solidFill>
                  <a:schemeClr val="bg1"/>
                </a:solidFill>
                <a:latin typeface="Times New Roman" panose="02020603050405020304" pitchFamily="18" charset="0"/>
                <a:cs typeface="Times New Roman" panose="02020603050405020304" pitchFamily="18" charset="0"/>
              </a:rPr>
              <a:t>Airport.</a:t>
            </a:r>
          </a:p>
          <a:p>
            <a:pPr marL="285750" indent="-285750" algn="just">
              <a:lnSpc>
                <a:spcPct val="150000"/>
              </a:lnSpc>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Risk </a:t>
            </a:r>
            <a:r>
              <a:rPr lang="en-US" dirty="0">
                <a:solidFill>
                  <a:schemeClr val="bg1"/>
                </a:solidFill>
                <a:latin typeface="Times New Roman" panose="02020603050405020304" pitchFamily="18" charset="0"/>
                <a:cs typeface="Times New Roman" panose="02020603050405020304" pitchFamily="18" charset="0"/>
              </a:rPr>
              <a:t>of Robbery or Shooting </a:t>
            </a:r>
            <a:r>
              <a:rPr lang="en-US" dirty="0" smtClean="0">
                <a:solidFill>
                  <a:schemeClr val="bg1"/>
                </a:solidFill>
                <a:latin typeface="Times New Roman" panose="02020603050405020304" pitchFamily="18" charset="0"/>
                <a:cs typeface="Times New Roman" panose="02020603050405020304" pitchFamily="18" charset="0"/>
              </a:rPr>
              <a:t>Attack</a:t>
            </a:r>
          </a:p>
          <a:p>
            <a:pPr marL="285750" indent="-285750" algn="just">
              <a:lnSpc>
                <a:spcPct val="150000"/>
              </a:lnSpc>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Shoplifting ,fighting.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62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Autofit/>
          </a:bodyPr>
          <a:lstStyle/>
          <a:p>
            <a:pPr algn="ctr"/>
            <a:r>
              <a:rPr lang="en-US" sz="4000" b="1" baseline="-25000" dirty="0">
                <a:solidFill>
                  <a:schemeClr val="bg1"/>
                </a:solidFill>
                <a:latin typeface="Times New Roman" panose="02020603050405020304" pitchFamily="18" charset="0"/>
                <a:cs typeface="Times New Roman" panose="02020603050405020304" pitchFamily="18" charset="0"/>
              </a:rPr>
              <a:t>Conclusion</a:t>
            </a:r>
            <a:r>
              <a:rPr lang="en-US" sz="4000" b="1" dirty="0">
                <a:solidFill>
                  <a:schemeClr val="bg1"/>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152400" y="1305342"/>
            <a:ext cx="8763000" cy="216982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A system to process real-time CCTV footage to detect any Suspicious activity will help to create better security and less human intervention. Great strides have been made in the field of human Suspicious Activity, which enables us to better serve the myriad applications that are possible with it. Moreover, research in related fields such as Activity Tracking can greatly enhance its productive utilization in several fields.</a:t>
            </a:r>
          </a:p>
        </p:txBody>
      </p:sp>
    </p:spTree>
    <p:extLst>
      <p:ext uri="{BB962C8B-B14F-4D97-AF65-F5344CB8AC3E}">
        <p14:creationId xmlns:p14="http://schemas.microsoft.com/office/powerpoint/2010/main" val="155292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References</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228600" y="1219200"/>
            <a:ext cx="8305800" cy="4901150"/>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1400" dirty="0" err="1">
                <a:solidFill>
                  <a:schemeClr val="bg1"/>
                </a:solidFill>
                <a:latin typeface="Times New Roman" panose="02020603050405020304" pitchFamily="18" charset="0"/>
                <a:cs typeface="Times New Roman" panose="02020603050405020304" pitchFamily="18" charset="0"/>
              </a:rPr>
              <a:t>Eralda</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Nishani</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Betim</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Cico</a:t>
            </a:r>
            <a:r>
              <a:rPr lang="en-US" sz="1400" dirty="0">
                <a:solidFill>
                  <a:schemeClr val="bg1"/>
                </a:solidFill>
                <a:latin typeface="Times New Roman" panose="02020603050405020304" pitchFamily="18" charset="0"/>
                <a:cs typeface="Times New Roman" panose="02020603050405020304" pitchFamily="18" charset="0"/>
              </a:rPr>
              <a:t> : “Computer Vision Approaches based on </a:t>
            </a:r>
            <a:r>
              <a:rPr lang="en-US" sz="1400" dirty="0" err="1">
                <a:solidFill>
                  <a:schemeClr val="bg1"/>
                </a:solidFill>
                <a:latin typeface="Times New Roman" panose="02020603050405020304" pitchFamily="18" charset="0"/>
                <a:cs typeface="Times New Roman" panose="02020603050405020304" pitchFamily="18" charset="0"/>
              </a:rPr>
              <a:t>DeepLearning</a:t>
            </a:r>
            <a:r>
              <a:rPr lang="en-US" sz="1400" dirty="0">
                <a:solidFill>
                  <a:schemeClr val="bg1"/>
                </a:solidFill>
                <a:latin typeface="Times New Roman" panose="02020603050405020304" pitchFamily="18" charset="0"/>
                <a:cs typeface="Times New Roman" panose="02020603050405020304" pitchFamily="18" charset="0"/>
              </a:rPr>
              <a:t> and Neural Networks” Deep Neural Networks for Video </a:t>
            </a:r>
            <a:r>
              <a:rPr lang="en-US" sz="1400" dirty="0" err="1">
                <a:solidFill>
                  <a:schemeClr val="bg1"/>
                </a:solidFill>
                <a:latin typeface="Times New Roman" panose="02020603050405020304" pitchFamily="18" charset="0"/>
                <a:cs typeface="Times New Roman" panose="02020603050405020304" pitchFamily="18" charset="0"/>
              </a:rPr>
              <a:t>Analysisof</a:t>
            </a:r>
            <a:r>
              <a:rPr lang="en-US" sz="1400" dirty="0">
                <a:solidFill>
                  <a:schemeClr val="bg1"/>
                </a:solidFill>
                <a:latin typeface="Times New Roman" panose="02020603050405020304" pitchFamily="18" charset="0"/>
                <a:cs typeface="Times New Roman" panose="02020603050405020304" pitchFamily="18" charset="0"/>
              </a:rPr>
              <a:t> Human Pose Estimation- 2017 6th MEDITERRANEAN CONFERENCEON EMBEDDED COMPUTING (MECO), 11-15 JUNE 2017, BAR, MONTENEGRO</a:t>
            </a:r>
          </a:p>
          <a:p>
            <a:pPr marL="285750" indent="-285750" algn="just">
              <a:lnSpc>
                <a:spcPct val="150000"/>
              </a:lnSpc>
              <a:buFont typeface="Wingdings" panose="05000000000000000000" pitchFamily="2" charset="2"/>
              <a:buChar char="§"/>
            </a:pPr>
            <a:r>
              <a:rPr lang="en-US" sz="1400" dirty="0" err="1">
                <a:solidFill>
                  <a:schemeClr val="bg1"/>
                </a:solidFill>
                <a:latin typeface="Times New Roman" panose="02020603050405020304" pitchFamily="18" charset="0"/>
                <a:cs typeface="Times New Roman" panose="02020603050405020304" pitchFamily="18" charset="0"/>
              </a:rPr>
              <a:t>Naimat</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Ullah</a:t>
            </a:r>
            <a:r>
              <a:rPr lang="en-US" sz="1400" dirty="0">
                <a:solidFill>
                  <a:schemeClr val="bg1"/>
                </a:solidFill>
                <a:latin typeface="Times New Roman" panose="02020603050405020304" pitchFamily="18" charset="0"/>
                <a:cs typeface="Times New Roman" panose="02020603050405020304" pitchFamily="18" charset="0"/>
              </a:rPr>
              <a:t> Khan , </a:t>
            </a:r>
            <a:r>
              <a:rPr lang="en-US" sz="1400" dirty="0" err="1">
                <a:solidFill>
                  <a:schemeClr val="bg1"/>
                </a:solidFill>
                <a:latin typeface="Times New Roman" panose="02020603050405020304" pitchFamily="18" charset="0"/>
                <a:cs typeface="Times New Roman" panose="02020603050405020304" pitchFamily="18" charset="0"/>
              </a:rPr>
              <a:t>Wanggen</a:t>
            </a:r>
            <a:r>
              <a:rPr lang="en-US" sz="1400" dirty="0">
                <a:solidFill>
                  <a:schemeClr val="bg1"/>
                </a:solidFill>
                <a:latin typeface="Times New Roman" panose="02020603050405020304" pitchFamily="18" charset="0"/>
                <a:cs typeface="Times New Roman" panose="02020603050405020304" pitchFamily="18" charset="0"/>
              </a:rPr>
              <a:t> Wan : “A Review of Human Pose Estimation from Single Image”- 978-1-5386-5195-7/18/ 2018 IEEE</a:t>
            </a:r>
          </a:p>
          <a:p>
            <a:pPr marL="285750" indent="-285750" algn="just">
              <a:lnSpc>
                <a:spcPct val="150000"/>
              </a:lnSpc>
              <a:buFont typeface="Wingdings" panose="05000000000000000000" pitchFamily="2" charset="2"/>
              <a:buChar char="§"/>
            </a:pPr>
            <a:r>
              <a:rPr lang="en-US" sz="1400" dirty="0" err="1">
                <a:solidFill>
                  <a:schemeClr val="bg1"/>
                </a:solidFill>
                <a:latin typeface="Times New Roman" panose="02020603050405020304" pitchFamily="18" charset="0"/>
                <a:cs typeface="Times New Roman" panose="02020603050405020304" pitchFamily="18" charset="0"/>
              </a:rPr>
              <a:t>Qiuhui</a:t>
            </a:r>
            <a:r>
              <a:rPr lang="en-US" sz="1400" dirty="0">
                <a:solidFill>
                  <a:schemeClr val="bg1"/>
                </a:solidFill>
                <a:latin typeface="Times New Roman" panose="02020603050405020304" pitchFamily="18" charset="0"/>
                <a:cs typeface="Times New Roman" panose="02020603050405020304" pitchFamily="18" charset="0"/>
              </a:rPr>
              <a:t> Chen, </a:t>
            </a:r>
            <a:r>
              <a:rPr lang="en-US" sz="1400" dirty="0" err="1">
                <a:solidFill>
                  <a:schemeClr val="bg1"/>
                </a:solidFill>
                <a:latin typeface="Times New Roman" panose="02020603050405020304" pitchFamily="18" charset="0"/>
                <a:cs typeface="Times New Roman" panose="02020603050405020304" pitchFamily="18" charset="0"/>
              </a:rPr>
              <a:t>Chongyang</a:t>
            </a:r>
            <a:r>
              <a:rPr lang="en-US" sz="1400" dirty="0">
                <a:solidFill>
                  <a:schemeClr val="bg1"/>
                </a:solidFill>
                <a:latin typeface="Times New Roman" panose="02020603050405020304" pitchFamily="18" charset="0"/>
                <a:cs typeface="Times New Roman" panose="02020603050405020304" pitchFamily="18" charset="0"/>
              </a:rPr>
              <a:t> Zhang, </a:t>
            </a:r>
            <a:r>
              <a:rPr lang="en-US" sz="1400" dirty="0" err="1">
                <a:solidFill>
                  <a:schemeClr val="bg1"/>
                </a:solidFill>
                <a:latin typeface="Times New Roman" panose="02020603050405020304" pitchFamily="18" charset="0"/>
                <a:cs typeface="Times New Roman" panose="02020603050405020304" pitchFamily="18" charset="0"/>
              </a:rPr>
              <a:t>Weiwei</a:t>
            </a:r>
            <a:r>
              <a:rPr lang="en-US" sz="1400" dirty="0">
                <a:solidFill>
                  <a:schemeClr val="bg1"/>
                </a:solidFill>
                <a:latin typeface="Times New Roman" panose="02020603050405020304" pitchFamily="18" charset="0"/>
                <a:cs typeface="Times New Roman" panose="02020603050405020304" pitchFamily="18" charset="0"/>
              </a:rPr>
              <a:t> Liu, and Dan Wang, ”Surveillance Human Pose Dataset And Performance Evaluation For Coarse-Grained Pose Estimation”, Athens 2018.</a:t>
            </a:r>
          </a:p>
          <a:p>
            <a:pPr marL="285750" indent="-285750" algn="just">
              <a:lnSpc>
                <a:spcPct val="150000"/>
              </a:lnSpc>
              <a:buFont typeface="Wingdings" panose="05000000000000000000" pitchFamily="2" charset="2"/>
              <a:buChar char="§"/>
            </a:pPr>
            <a:r>
              <a:rPr lang="en-US" sz="1400" dirty="0" err="1">
                <a:solidFill>
                  <a:schemeClr val="bg1"/>
                </a:solidFill>
                <a:latin typeface="Times New Roman" panose="02020603050405020304" pitchFamily="18" charset="0"/>
                <a:cs typeface="Times New Roman" panose="02020603050405020304" pitchFamily="18" charset="0"/>
              </a:rPr>
              <a:t>Baole</a:t>
            </a:r>
            <a:r>
              <a:rPr lang="en-US" sz="1400" dirty="0">
                <a:solidFill>
                  <a:schemeClr val="bg1"/>
                </a:solidFill>
                <a:latin typeface="Times New Roman" panose="02020603050405020304" pitchFamily="18" charset="0"/>
                <a:cs typeface="Times New Roman" panose="02020603050405020304" pitchFamily="18" charset="0"/>
              </a:rPr>
              <a:t> Ai, Yu Zhou, Yao Yu : “Human Pose Estimation using Deep Structure Guided Learning”-978-1-5090-4822-9/17 2017 IEEE DOI 10.1109/WACV.2017.141</a:t>
            </a:r>
          </a:p>
          <a:p>
            <a:pPr marL="285750" indent="-285750" algn="just">
              <a:lnSpc>
                <a:spcPct val="150000"/>
              </a:lnSpc>
              <a:buFont typeface="Wingdings" panose="05000000000000000000" pitchFamily="2" charset="2"/>
              <a:buChar char="§"/>
            </a:pPr>
            <a:r>
              <a:rPr lang="en-US" sz="1400" dirty="0" err="1">
                <a:solidFill>
                  <a:schemeClr val="bg1"/>
                </a:solidFill>
                <a:latin typeface="Times New Roman" panose="02020603050405020304" pitchFamily="18" charset="0"/>
                <a:cs typeface="Times New Roman" panose="02020603050405020304" pitchFamily="18" charset="0"/>
              </a:rPr>
              <a:t>Zhe</a:t>
            </a:r>
            <a:r>
              <a:rPr lang="en-US" sz="1400" dirty="0">
                <a:solidFill>
                  <a:schemeClr val="bg1"/>
                </a:solidFill>
                <a:latin typeface="Times New Roman" panose="02020603050405020304" pitchFamily="18" charset="0"/>
                <a:cs typeface="Times New Roman" panose="02020603050405020304" pitchFamily="18" charset="0"/>
              </a:rPr>
              <a:t> Cao, Tomas Simon, Shih-En Wei, </a:t>
            </a:r>
            <a:r>
              <a:rPr lang="en-US" sz="1400" dirty="0" err="1">
                <a:solidFill>
                  <a:schemeClr val="bg1"/>
                </a:solidFill>
                <a:latin typeface="Times New Roman" panose="02020603050405020304" pitchFamily="18" charset="0"/>
                <a:cs typeface="Times New Roman" panose="02020603050405020304" pitchFamily="18" charset="0"/>
              </a:rPr>
              <a:t>Yaser</a:t>
            </a:r>
            <a:r>
              <a:rPr lang="en-US" sz="1400" dirty="0">
                <a:solidFill>
                  <a:schemeClr val="bg1"/>
                </a:solidFill>
                <a:latin typeface="Times New Roman" panose="02020603050405020304" pitchFamily="18" charset="0"/>
                <a:cs typeface="Times New Roman" panose="02020603050405020304" pitchFamily="18" charset="0"/>
              </a:rPr>
              <a:t> Sheikh The Robotics Institute, Carnegie Mellon University ”Real time </a:t>
            </a:r>
            <a:r>
              <a:rPr lang="en-US" sz="1400" dirty="0" err="1">
                <a:solidFill>
                  <a:schemeClr val="bg1"/>
                </a:solidFill>
                <a:latin typeface="Times New Roman" panose="02020603050405020304" pitchFamily="18" charset="0"/>
                <a:cs typeface="Times New Roman" panose="02020603050405020304" pitchFamily="18" charset="0"/>
              </a:rPr>
              <a:t>Multiperson</a:t>
            </a:r>
            <a:r>
              <a:rPr lang="en-US" sz="1400" dirty="0">
                <a:solidFill>
                  <a:schemeClr val="bg1"/>
                </a:solidFill>
                <a:latin typeface="Times New Roman" panose="02020603050405020304" pitchFamily="18" charset="0"/>
                <a:cs typeface="Times New Roman" panose="02020603050405020304" pitchFamily="18" charset="0"/>
              </a:rPr>
              <a:t>  2D Pose Estimation using part affinity fields” - 1063-6919/17 2017 IEEE DOI 10.1109/CVPR.2017.143</a:t>
            </a:r>
          </a:p>
          <a:p>
            <a:pPr marL="285750" indent="-285750" algn="just">
              <a:lnSpc>
                <a:spcPct val="150000"/>
              </a:lnSpc>
              <a:buFont typeface="Wingdings" panose="05000000000000000000" pitchFamily="2" charset="2"/>
              <a:buChar char="§"/>
            </a:pPr>
            <a:r>
              <a:rPr lang="en-US" sz="1400" dirty="0" err="1">
                <a:solidFill>
                  <a:schemeClr val="bg1"/>
                </a:solidFill>
                <a:latin typeface="Times New Roman" panose="02020603050405020304" pitchFamily="18" charset="0"/>
                <a:cs typeface="Times New Roman" panose="02020603050405020304" pitchFamily="18" charset="0"/>
              </a:rPr>
              <a:t>Hanguen</a:t>
            </a:r>
            <a:r>
              <a:rPr lang="en-US" sz="1400" dirty="0">
                <a:solidFill>
                  <a:schemeClr val="bg1"/>
                </a:solidFill>
                <a:latin typeface="Times New Roman" panose="02020603050405020304" pitchFamily="18" charset="0"/>
                <a:cs typeface="Times New Roman" panose="02020603050405020304" pitchFamily="18" charset="0"/>
              </a:rPr>
              <a:t> Kim, </a:t>
            </a:r>
            <a:r>
              <a:rPr lang="en-US" sz="1400" dirty="0" err="1">
                <a:solidFill>
                  <a:schemeClr val="bg1"/>
                </a:solidFill>
                <a:latin typeface="Times New Roman" panose="02020603050405020304" pitchFamily="18" charset="0"/>
                <a:cs typeface="Times New Roman" panose="02020603050405020304" pitchFamily="18" charset="0"/>
              </a:rPr>
              <a:t>Sangwon</a:t>
            </a:r>
            <a:r>
              <a:rPr lang="en-US" sz="1400" dirty="0">
                <a:solidFill>
                  <a:schemeClr val="bg1"/>
                </a:solidFill>
                <a:latin typeface="Times New Roman" panose="02020603050405020304" pitchFamily="18" charset="0"/>
                <a:cs typeface="Times New Roman" panose="02020603050405020304" pitchFamily="18" charset="0"/>
              </a:rPr>
              <a:t> Lee, </a:t>
            </a:r>
            <a:r>
              <a:rPr lang="en-US" sz="1400" dirty="0" err="1">
                <a:solidFill>
                  <a:schemeClr val="bg1"/>
                </a:solidFill>
                <a:latin typeface="Times New Roman" panose="02020603050405020304" pitchFamily="18" charset="0"/>
                <a:cs typeface="Times New Roman" panose="02020603050405020304" pitchFamily="18" charset="0"/>
              </a:rPr>
              <a:t>Dongsung</a:t>
            </a:r>
            <a:r>
              <a:rPr lang="en-US" sz="1400" dirty="0">
                <a:solidFill>
                  <a:schemeClr val="bg1"/>
                </a:solidFill>
                <a:latin typeface="Times New Roman" panose="02020603050405020304" pitchFamily="18" charset="0"/>
                <a:cs typeface="Times New Roman" panose="02020603050405020304" pitchFamily="18" charset="0"/>
              </a:rPr>
              <a:t> Lee, </a:t>
            </a:r>
            <a:r>
              <a:rPr lang="en-US" sz="1400" dirty="0" err="1">
                <a:solidFill>
                  <a:schemeClr val="bg1"/>
                </a:solidFill>
                <a:latin typeface="Times New Roman" panose="02020603050405020304" pitchFamily="18" charset="0"/>
                <a:cs typeface="Times New Roman" panose="02020603050405020304" pitchFamily="18" charset="0"/>
              </a:rPr>
              <a:t>Soonmin</a:t>
            </a:r>
            <a:r>
              <a:rPr lang="en-US" sz="1400" dirty="0">
                <a:solidFill>
                  <a:schemeClr val="bg1"/>
                </a:solidFill>
                <a:latin typeface="Times New Roman" panose="02020603050405020304" pitchFamily="18" charset="0"/>
                <a:cs typeface="Times New Roman" panose="02020603050405020304" pitchFamily="18" charset="0"/>
              </a:rPr>
              <a:t> Choi, </a:t>
            </a:r>
            <a:r>
              <a:rPr lang="en-US" sz="1400" dirty="0" err="1">
                <a:solidFill>
                  <a:schemeClr val="bg1"/>
                </a:solidFill>
                <a:latin typeface="Times New Roman" panose="02020603050405020304" pitchFamily="18" charset="0"/>
                <a:cs typeface="Times New Roman" panose="02020603050405020304" pitchFamily="18" charset="0"/>
              </a:rPr>
              <a:t>JinsunJu</a:t>
            </a:r>
            <a:r>
              <a:rPr lang="en-US" sz="1400" dirty="0">
                <a:solidFill>
                  <a:schemeClr val="bg1"/>
                </a:solidFill>
                <a:latin typeface="Times New Roman" panose="02020603050405020304" pitchFamily="18" charset="0"/>
                <a:cs typeface="Times New Roman" panose="02020603050405020304" pitchFamily="18" charset="0"/>
              </a:rPr>
              <a:t> and </a:t>
            </a:r>
            <a:r>
              <a:rPr lang="en-US" sz="1400" dirty="0" err="1">
                <a:solidFill>
                  <a:schemeClr val="bg1"/>
                </a:solidFill>
                <a:latin typeface="Times New Roman" panose="02020603050405020304" pitchFamily="18" charset="0"/>
                <a:cs typeface="Times New Roman" panose="02020603050405020304" pitchFamily="18" charset="0"/>
              </a:rPr>
              <a:t>Huyun</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Myung</a:t>
            </a:r>
            <a:r>
              <a:rPr lang="en-US" sz="1400" dirty="0">
                <a:solidFill>
                  <a:schemeClr val="bg1"/>
                </a:solidFill>
                <a:latin typeface="Times New Roman" panose="02020603050405020304" pitchFamily="18" charset="0"/>
                <a:cs typeface="Times New Roman" panose="02020603050405020304" pitchFamily="18" charset="0"/>
              </a:rPr>
              <a:t> “Real-Time Human Pose Estimation and Gesture Recognition from depth Images Using </a:t>
            </a:r>
            <a:r>
              <a:rPr lang="en-US" sz="1400" dirty="0" err="1">
                <a:solidFill>
                  <a:schemeClr val="bg1"/>
                </a:solidFill>
                <a:latin typeface="Times New Roman" panose="02020603050405020304" pitchFamily="18" charset="0"/>
                <a:cs typeface="Times New Roman" panose="02020603050405020304" pitchFamily="18" charset="0"/>
              </a:rPr>
              <a:t>Superpixels</a:t>
            </a:r>
            <a:r>
              <a:rPr lang="en-US" sz="1400" dirty="0">
                <a:solidFill>
                  <a:schemeClr val="bg1"/>
                </a:solidFill>
                <a:latin typeface="Times New Roman" panose="02020603050405020304" pitchFamily="18" charset="0"/>
                <a:cs typeface="Times New Roman" panose="02020603050405020304" pitchFamily="18" charset="0"/>
              </a:rPr>
              <a:t> and SVM classifier.”- Sensors 2015, 15, 12410-12427; doi:10.3390/s150612410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IN" sz="4400" dirty="0"/>
          </a:p>
          <a:p>
            <a:pPr algn="ctr">
              <a:buNone/>
            </a:pPr>
            <a:endParaRPr lang="en-IN" sz="4400" dirty="0"/>
          </a:p>
        </p:txBody>
      </p:sp>
      <p:sp>
        <p:nvSpPr>
          <p:cNvPr id="2" name="TextBox 1"/>
          <p:cNvSpPr txBox="1"/>
          <p:nvPr/>
        </p:nvSpPr>
        <p:spPr>
          <a:xfrm>
            <a:off x="152400" y="1066800"/>
            <a:ext cx="9122562" cy="2939266"/>
          </a:xfrm>
          <a:prstGeom prst="rect">
            <a:avLst/>
          </a:prstGeom>
          <a:noFill/>
        </p:spPr>
        <p:txBody>
          <a:bodyPr wrap="none" rtlCol="0">
            <a:spAutoFit/>
          </a:bodyPr>
          <a:lstStyle/>
          <a:p>
            <a:pPr marL="88900" marR="86995" algn="just">
              <a:spcBef>
                <a:spcPts val="0"/>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 paper [1] </a:t>
            </a:r>
            <a:r>
              <a:rPr lang="en-US" sz="1200" b="1" dirty="0">
                <a:latin typeface="Times New Roman" panose="02020603050405020304" pitchFamily="18" charset="0"/>
                <a:ea typeface="Times New Roman" panose="02020603050405020304" pitchFamily="18" charset="0"/>
              </a:rPr>
              <a:t>Real-Time</a:t>
            </a:r>
            <a:r>
              <a:rPr lang="en-US" sz="1200" b="1" spc="1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suspecious</a:t>
            </a:r>
            <a:r>
              <a:rPr lang="en-US" sz="1200" b="1" spc="1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Detection</a:t>
            </a:r>
            <a:r>
              <a:rPr lang="en-US" sz="1200" b="1" spc="1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and</a:t>
            </a:r>
            <a:r>
              <a:rPr lang="en-US" sz="1200" b="1" spc="1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Localization</a:t>
            </a:r>
            <a:r>
              <a:rPr lang="en-US" sz="1200" b="1" spc="1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in</a:t>
            </a:r>
            <a:r>
              <a:rPr lang="en-US" sz="1200" b="1" spc="1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Crowded</a:t>
            </a:r>
            <a:r>
              <a:rPr lang="en-US" sz="1200" b="1" spc="1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Scenes. [Mohammad</a:t>
            </a:r>
            <a:r>
              <a:rPr lang="en-US" sz="1200" b="1" spc="-4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Sabokrou</a:t>
            </a:r>
            <a:r>
              <a:rPr lang="en-US" sz="1200" b="1" spc="-4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a:t>
            </a:r>
            <a:r>
              <a:rPr lang="en-US" sz="1200" b="1" spc="-35"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Mahmood</a:t>
            </a:r>
            <a:r>
              <a:rPr lang="en-US" sz="1200" b="1" spc="-4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Fathy</a:t>
            </a:r>
            <a:r>
              <a:rPr lang="en-US" sz="1200" b="1" dirty="0">
                <a:latin typeface="Times New Roman" panose="02020603050405020304" pitchFamily="18" charset="0"/>
                <a:ea typeface="Times New Roman" panose="02020603050405020304" pitchFamily="18" charset="0"/>
              </a:rPr>
              <a:t>]</a:t>
            </a:r>
            <a:r>
              <a:rPr lang="en-US" sz="1200" dirty="0">
                <a:latin typeface="Times New Roman" panose="02020603050405020304" pitchFamily="18" charset="0"/>
                <a:ea typeface="Times New Roman" panose="02020603050405020304" pitchFamily="18" charset="0"/>
              </a:rPr>
              <a:t> </a:t>
            </a:r>
          </a:p>
          <a:p>
            <a:pPr marL="88900" marR="86995" indent="-1270" algn="just">
              <a:spcBef>
                <a:spcPts val="0"/>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a:t>
            </a:r>
            <a:r>
              <a:rPr lang="en-US" sz="1200" b="1" spc="-50" dirty="0">
                <a:solidFill>
                  <a:srgbClr val="00000A"/>
                </a:solidFill>
                <a:latin typeface="Times New Roman" panose="02020603050405020304" pitchFamily="18" charset="0"/>
                <a:ea typeface="Times New Roman" panose="02020603050405020304" pitchFamily="18" charset="0"/>
              </a:rPr>
              <a:t> </a:t>
            </a:r>
            <a:r>
              <a:rPr lang="en-US" sz="1200" b="1" dirty="0">
                <a:solidFill>
                  <a:srgbClr val="00000A"/>
                </a:solidFill>
                <a:latin typeface="Times New Roman" panose="02020603050405020304" pitchFamily="18" charset="0"/>
                <a:ea typeface="Times New Roman" panose="02020603050405020304" pitchFamily="18" charset="0"/>
              </a:rPr>
              <a:t>paper</a:t>
            </a:r>
            <a:r>
              <a:rPr lang="en-US" sz="1200" b="1" spc="-45" dirty="0">
                <a:solidFill>
                  <a:srgbClr val="00000A"/>
                </a:solidFill>
                <a:latin typeface="Times New Roman" panose="02020603050405020304" pitchFamily="18" charset="0"/>
                <a:ea typeface="Times New Roman" panose="02020603050405020304" pitchFamily="18" charset="0"/>
              </a:rPr>
              <a:t> </a:t>
            </a:r>
            <a:r>
              <a:rPr lang="en-US" sz="1200" b="1" dirty="0">
                <a:solidFill>
                  <a:srgbClr val="00000A"/>
                </a:solidFill>
                <a:latin typeface="Times New Roman" panose="02020603050405020304" pitchFamily="18" charset="0"/>
                <a:ea typeface="Times New Roman" panose="02020603050405020304" pitchFamily="18" charset="0"/>
              </a:rPr>
              <a:t>[2]</a:t>
            </a:r>
            <a:r>
              <a:rPr lang="en-US" sz="1200" b="1" dirty="0">
                <a:latin typeface="Times New Roman" panose="02020603050405020304" pitchFamily="18" charset="0"/>
                <a:ea typeface="Times New Roman" panose="02020603050405020304" pitchFamily="18" charset="0"/>
              </a:rPr>
              <a:t> Learning</a:t>
            </a:r>
            <a:r>
              <a:rPr lang="en-US" sz="1200" b="1" spc="-4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Temporal</a:t>
            </a:r>
            <a:r>
              <a:rPr lang="en-US" sz="1200" b="1" spc="-4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Regularity</a:t>
            </a:r>
            <a:r>
              <a:rPr lang="en-US" sz="1200" b="1" spc="-5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in</a:t>
            </a:r>
            <a:r>
              <a:rPr lang="en-US" sz="1200" b="1" spc="-4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Video</a:t>
            </a:r>
            <a:r>
              <a:rPr lang="en-US" sz="1200" b="1" spc="-4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Sequences</a:t>
            </a:r>
            <a:r>
              <a:rPr lang="en-US" sz="1200" b="1" dirty="0">
                <a:solidFill>
                  <a:srgbClr val="00000A"/>
                </a:solidFill>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Mahmudul</a:t>
            </a:r>
            <a:r>
              <a:rPr lang="en-US" sz="1200" b="1" spc="-4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Hasan</a:t>
            </a:r>
            <a:r>
              <a:rPr lang="en-US" sz="1200" b="1" spc="-4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Jonghyun</a:t>
            </a:r>
            <a:r>
              <a:rPr lang="en-US" sz="1200" b="1" spc="-4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Choi]</a:t>
            </a:r>
            <a:endParaRPr lang="en-US" sz="1200" dirty="0">
              <a:latin typeface="Times New Roman" panose="02020603050405020304" pitchFamily="18" charset="0"/>
              <a:ea typeface="Times New Roman" panose="02020603050405020304" pitchFamily="18" charset="0"/>
            </a:endParaRPr>
          </a:p>
          <a:p>
            <a:pPr marL="88900" marR="86995" indent="-1270" algn="just">
              <a:spcBef>
                <a:spcPts val="0"/>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a:t>
            </a:r>
            <a:r>
              <a:rPr lang="en-US" sz="1200" b="1" spc="-35" dirty="0">
                <a:solidFill>
                  <a:srgbClr val="00000A"/>
                </a:solidFill>
                <a:latin typeface="Times New Roman" panose="02020603050405020304" pitchFamily="18" charset="0"/>
                <a:ea typeface="Times New Roman" panose="02020603050405020304" pitchFamily="18" charset="0"/>
              </a:rPr>
              <a:t> </a:t>
            </a:r>
            <a:r>
              <a:rPr lang="en-US" sz="1200" b="1" dirty="0">
                <a:solidFill>
                  <a:srgbClr val="00000A"/>
                </a:solidFill>
                <a:latin typeface="Times New Roman" panose="02020603050405020304" pitchFamily="18" charset="0"/>
                <a:ea typeface="Times New Roman" panose="02020603050405020304" pitchFamily="18" charset="0"/>
              </a:rPr>
              <a:t>paper</a:t>
            </a:r>
            <a:r>
              <a:rPr lang="en-US" sz="1200" b="1" spc="-30" dirty="0">
                <a:solidFill>
                  <a:srgbClr val="00000A"/>
                </a:solidFill>
                <a:latin typeface="Times New Roman" panose="02020603050405020304" pitchFamily="18" charset="0"/>
                <a:ea typeface="Times New Roman" panose="02020603050405020304" pitchFamily="18" charset="0"/>
              </a:rPr>
              <a:t> </a:t>
            </a:r>
            <a:r>
              <a:rPr lang="en-US" sz="1200" b="1" dirty="0">
                <a:solidFill>
                  <a:srgbClr val="00000A"/>
                </a:solidFill>
                <a:latin typeface="Times New Roman" panose="02020603050405020304" pitchFamily="18" charset="0"/>
                <a:ea typeface="Times New Roman" panose="02020603050405020304" pitchFamily="18" charset="0"/>
              </a:rPr>
              <a:t>[3]</a:t>
            </a:r>
            <a:r>
              <a:rPr lang="en-US" sz="1200" b="1" spc="-35" dirty="0">
                <a:solidFill>
                  <a:srgbClr val="00000A"/>
                </a:solidFill>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suspecious</a:t>
            </a:r>
            <a:r>
              <a:rPr lang="en-US" sz="1200" b="1" spc="-7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Detection</a:t>
            </a:r>
            <a:r>
              <a:rPr lang="en-US" sz="1200" b="1" spc="-7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in</a:t>
            </a:r>
            <a:r>
              <a:rPr lang="en-US" sz="1200" b="1" spc="-7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Video</a:t>
            </a:r>
            <a:r>
              <a:rPr lang="en-US" sz="1200" b="1" spc="-7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Using</a:t>
            </a:r>
            <a:r>
              <a:rPr lang="en-US" sz="1200" b="1" spc="-7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Predictive</a:t>
            </a:r>
            <a:r>
              <a:rPr lang="en-US" sz="1200" b="1" spc="-7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Convolutional</a:t>
            </a:r>
            <a:r>
              <a:rPr lang="en-US" sz="1200" b="1" spc="-7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Long</a:t>
            </a:r>
            <a:r>
              <a:rPr lang="en-US" sz="1200" b="1" spc="-29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Short-Term</a:t>
            </a:r>
            <a:r>
              <a:rPr lang="en-US" sz="1200" b="1" spc="-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Memory</a:t>
            </a:r>
            <a:r>
              <a:rPr lang="en-US" sz="1200" b="1" spc="-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Networks [Jefferson</a:t>
            </a:r>
            <a:r>
              <a:rPr lang="en-US" sz="1200" b="1" spc="-5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Ryan</a:t>
            </a:r>
            <a:r>
              <a:rPr lang="en-US" sz="1200" b="1" spc="-5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Medel</a:t>
            </a:r>
            <a:r>
              <a:rPr lang="en-US" sz="1200" b="1" dirty="0">
                <a:latin typeface="Times New Roman" panose="02020603050405020304" pitchFamily="18" charset="0"/>
                <a:ea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88900" marR="86995" indent="-1270" algn="just">
              <a:spcBef>
                <a:spcPts val="0"/>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 paper [4] </a:t>
            </a:r>
            <a:r>
              <a:rPr lang="en-US" sz="1200" b="1" dirty="0">
                <a:latin typeface="Times New Roman" panose="02020603050405020304" pitchFamily="18" charset="0"/>
                <a:ea typeface="Times New Roman" panose="02020603050405020304" pitchFamily="18" charset="0"/>
              </a:rPr>
              <a:t>Abnormal</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Event</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Detection</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in</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Videos</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using</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Spatiotemporal</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Auto encoder. [Yong</a:t>
            </a:r>
            <a:r>
              <a:rPr lang="en-US" sz="1200" b="1" spc="-5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Shean</a:t>
            </a:r>
            <a:r>
              <a:rPr lang="en-US" sz="1200" b="1" spc="-4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Chong]</a:t>
            </a:r>
            <a:endParaRPr lang="en-US" sz="1200" dirty="0">
              <a:latin typeface="Times New Roman" panose="02020603050405020304" pitchFamily="18" charset="0"/>
              <a:ea typeface="Times New Roman" panose="02020603050405020304" pitchFamily="18" charset="0"/>
            </a:endParaRPr>
          </a:p>
          <a:p>
            <a:pPr marL="87630" marR="0" indent="369570" algn="just">
              <a:spcBef>
                <a:spcPts val="15"/>
              </a:spcBef>
              <a:spcAft>
                <a:spcPts val="0"/>
              </a:spcAft>
            </a:pPr>
            <a:r>
              <a:rPr lang="en-US" sz="1200" dirty="0">
                <a:latin typeface="Times New Roman" panose="02020603050405020304" pitchFamily="18" charset="0"/>
                <a:ea typeface="Times New Roman" panose="02020603050405020304" pitchFamily="18" charset="0"/>
              </a:rPr>
              <a:t> </a:t>
            </a:r>
          </a:p>
          <a:p>
            <a:pPr marL="88900" marR="86995" indent="-1270" algn="just">
              <a:spcBef>
                <a:spcPts val="0"/>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 paper [5]</a:t>
            </a:r>
            <a:r>
              <a:rPr lang="en-US" sz="1200" b="1" dirty="0">
                <a:latin typeface="Times New Roman" panose="02020603050405020304" pitchFamily="18" charset="0"/>
                <a:ea typeface="Times New Roman" panose="02020603050405020304" pitchFamily="18" charset="0"/>
              </a:rPr>
              <a:t> Unrolled</a:t>
            </a:r>
            <a:r>
              <a:rPr lang="en-US" sz="1200" b="1" spc="-2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Optimization</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with</a:t>
            </a:r>
            <a:r>
              <a:rPr lang="en-US" sz="1200" b="1" spc="-2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Deep</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Priors. [Steven</a:t>
            </a:r>
            <a:r>
              <a:rPr lang="en-US" sz="1200" b="1" spc="-7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Diamond</a:t>
            </a:r>
            <a:r>
              <a:rPr lang="en-US" sz="1200" b="1" spc="-6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Vincent</a:t>
            </a:r>
            <a:r>
              <a:rPr lang="en-US" sz="1200" b="1" spc="-65"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Sitzmann</a:t>
            </a:r>
            <a:r>
              <a:rPr lang="en-US" sz="1200" b="1" dirty="0">
                <a:latin typeface="Times New Roman" panose="02020603050405020304" pitchFamily="18" charset="0"/>
                <a:ea typeface="Times New Roman" panose="02020603050405020304" pitchFamily="18" charset="0"/>
              </a:rPr>
              <a:t>]</a:t>
            </a:r>
            <a:r>
              <a:rPr lang="en-US" sz="1200" dirty="0">
                <a:latin typeface="Times New Roman" panose="02020603050405020304" pitchFamily="18" charset="0"/>
                <a:ea typeface="Times New Roman" panose="02020603050405020304" pitchFamily="18" charset="0"/>
              </a:rPr>
              <a:t> </a:t>
            </a:r>
          </a:p>
          <a:p>
            <a:pPr marL="88900" marR="86995" indent="-1270" algn="just">
              <a:spcBef>
                <a:spcPts val="0"/>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 paper [6] </a:t>
            </a:r>
            <a:r>
              <a:rPr lang="en-US" sz="1200" b="1" dirty="0">
                <a:latin typeface="Times New Roman" panose="02020603050405020304" pitchFamily="18" charset="0"/>
                <a:ea typeface="Times New Roman" panose="02020603050405020304" pitchFamily="18" charset="0"/>
              </a:rPr>
              <a:t>A Revisit of Sparse Coding Based suspecious Detection in Stacked</a:t>
            </a:r>
            <a:r>
              <a:rPr lang="en-US" sz="1200" b="1" spc="-28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RNN</a:t>
            </a:r>
            <a:r>
              <a:rPr lang="en-US" sz="1200" b="1" spc="-1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Framework.[</a:t>
            </a:r>
            <a:r>
              <a:rPr lang="en-US" sz="1200" b="1" spc="-5" dirty="0" err="1">
                <a:latin typeface="Times New Roman" panose="02020603050405020304" pitchFamily="18" charset="0"/>
                <a:ea typeface="Times New Roman" panose="02020603050405020304" pitchFamily="18" charset="0"/>
              </a:rPr>
              <a:t>Weixin</a:t>
            </a:r>
            <a:r>
              <a:rPr lang="en-US" sz="1200" b="1" spc="-65"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Luo</a:t>
            </a:r>
            <a:r>
              <a:rPr lang="en-US" sz="1200" b="1" dirty="0">
                <a:latin typeface="Times New Roman" panose="02020603050405020304" pitchFamily="18" charset="0"/>
                <a:ea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87630" marR="0" indent="369570" algn="just">
              <a:spcBef>
                <a:spcPts val="0"/>
              </a:spcBef>
              <a:spcAft>
                <a:spcPts val="0"/>
              </a:spcAft>
            </a:pPr>
            <a:r>
              <a:rPr lang="en-US" sz="1200" b="1"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88900" marR="86995" indent="-1270" algn="just">
              <a:spcBef>
                <a:spcPts val="0"/>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 Paper [7] </a:t>
            </a:r>
            <a:r>
              <a:rPr lang="en-US" sz="1200" b="1" dirty="0">
                <a:latin typeface="Times New Roman" panose="02020603050405020304" pitchFamily="18" charset="0"/>
                <a:ea typeface="Times New Roman" panose="02020603050405020304" pitchFamily="18" charset="0"/>
              </a:rPr>
              <a:t>Connections Between Nuclear-Norm and </a:t>
            </a:r>
            <a:r>
              <a:rPr lang="en-US" sz="1200" b="1" dirty="0" err="1">
                <a:latin typeface="Times New Roman" panose="02020603050405020304" pitchFamily="18" charset="0"/>
                <a:ea typeface="Times New Roman" panose="02020603050405020304" pitchFamily="18" charset="0"/>
              </a:rPr>
              <a:t>FrobeniusNorm</a:t>
            </a:r>
            <a:r>
              <a:rPr lang="en-US" sz="1200" b="1" dirty="0">
                <a:latin typeface="Times New Roman" panose="02020603050405020304" pitchFamily="18" charset="0"/>
                <a:ea typeface="Times New Roman" panose="02020603050405020304" pitchFamily="18" charset="0"/>
              </a:rPr>
              <a:t>-Based</a:t>
            </a:r>
            <a:r>
              <a:rPr lang="en-US" sz="1200" b="1" spc="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Representations. [Xi</a:t>
            </a:r>
            <a:r>
              <a:rPr lang="en-US" sz="1200" b="1" spc="-3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Peng</a:t>
            </a:r>
            <a:r>
              <a:rPr lang="en-US" sz="1200" b="1" dirty="0">
                <a:latin typeface="Times New Roman" panose="02020603050405020304" pitchFamily="18" charset="0"/>
                <a:ea typeface="Times New Roman" panose="02020603050405020304" pitchFamily="18" charset="0"/>
              </a:rPr>
              <a:t>,</a:t>
            </a:r>
            <a:r>
              <a:rPr lang="en-US" sz="1200" b="1" spc="-3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Canyi</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Lu,</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Zhang</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Y]</a:t>
            </a:r>
            <a:endParaRPr lang="en-US" sz="1200" dirty="0">
              <a:latin typeface="Times New Roman" panose="02020603050405020304" pitchFamily="18" charset="0"/>
              <a:ea typeface="Times New Roman" panose="02020603050405020304" pitchFamily="18" charset="0"/>
            </a:endParaRPr>
          </a:p>
          <a:p>
            <a:pPr marL="87630" marR="0" indent="369570" algn="just">
              <a:spcBef>
                <a:spcPts val="0"/>
              </a:spcBef>
              <a:spcAft>
                <a:spcPts val="0"/>
              </a:spcAft>
            </a:pPr>
            <a:r>
              <a:rPr lang="en-US" sz="1200" dirty="0">
                <a:latin typeface="Times New Roman" panose="02020603050405020304" pitchFamily="18" charset="0"/>
                <a:ea typeface="Times New Roman" panose="02020603050405020304" pitchFamily="18" charset="0"/>
              </a:rPr>
              <a:t> </a:t>
            </a:r>
          </a:p>
          <a:p>
            <a:pPr marL="87630" marR="86995" algn="just">
              <a:spcBef>
                <a:spcPts val="335"/>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 Paper [8], </a:t>
            </a:r>
            <a:r>
              <a:rPr lang="en-US" sz="1200" b="1" dirty="0">
                <a:latin typeface="Times New Roman" panose="02020603050405020304" pitchFamily="18" charset="0"/>
                <a:ea typeface="Times New Roman" panose="02020603050405020304" pitchFamily="18" charset="0"/>
              </a:rPr>
              <a:t>A</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Review</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of</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Human</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suspecious</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activity</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from</a:t>
            </a:r>
            <a:r>
              <a:rPr lang="en-US" sz="1200" b="1" spc="-3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Single</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Image [</a:t>
            </a:r>
            <a:r>
              <a:rPr lang="en-US" sz="1200" b="1" dirty="0" err="1">
                <a:latin typeface="Times New Roman" panose="02020603050405020304" pitchFamily="18" charset="0"/>
                <a:ea typeface="Times New Roman" panose="02020603050405020304" pitchFamily="18" charset="0"/>
              </a:rPr>
              <a:t>Naimat</a:t>
            </a:r>
            <a:r>
              <a:rPr lang="en-US" sz="1200" b="1" spc="-70"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Ullah</a:t>
            </a:r>
            <a:r>
              <a:rPr lang="en-US" sz="1200" b="1" spc="-7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Khan,</a:t>
            </a:r>
            <a:r>
              <a:rPr lang="en-US" sz="1200" b="1" spc="-65"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Wanggen</a:t>
            </a:r>
            <a:r>
              <a:rPr lang="en-US" sz="1200" b="1" spc="-7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Wan]</a:t>
            </a:r>
            <a:endParaRPr lang="en-US" sz="1200" dirty="0">
              <a:latin typeface="Times New Roman" panose="02020603050405020304" pitchFamily="18" charset="0"/>
              <a:ea typeface="Times New Roman" panose="02020603050405020304" pitchFamily="18" charset="0"/>
            </a:endParaRPr>
          </a:p>
          <a:p>
            <a:pPr marL="87630" marR="86995" indent="369570" algn="just">
              <a:spcBef>
                <a:spcPts val="335"/>
              </a:spcBef>
              <a:spcAft>
                <a:spcPts val="0"/>
              </a:spcAft>
            </a:pPr>
            <a:endParaRPr lang="en-US" sz="1200" dirty="0">
              <a:latin typeface="Times New Roman" panose="02020603050405020304" pitchFamily="18" charset="0"/>
              <a:ea typeface="Times New Roman" panose="02020603050405020304" pitchFamily="18" charset="0"/>
            </a:endParaRPr>
          </a:p>
          <a:p>
            <a:pPr>
              <a:spcBef>
                <a:spcPts val="45"/>
              </a:spcBef>
            </a:pPr>
            <a:r>
              <a:rPr lang="en-US" sz="1200" dirty="0">
                <a:latin typeface="Times New Roman" panose="02020603050405020304" pitchFamily="18" charset="0"/>
                <a:ea typeface="Times New Roman" panose="02020603050405020304" pitchFamily="18" charset="0"/>
              </a:rPr>
              <a:t> </a:t>
            </a:r>
          </a:p>
          <a:p>
            <a:pPr marL="87630" marR="87630" algn="just">
              <a:spcBef>
                <a:spcPts val="0"/>
              </a:spcBef>
              <a:spcAft>
                <a:spcPts val="0"/>
              </a:spcAft>
            </a:pPr>
            <a:r>
              <a:rPr lang="en-US" sz="1200" b="1" dirty="0">
                <a:solidFill>
                  <a:srgbClr val="00000A"/>
                </a:solidFill>
                <a:latin typeface="Times New Roman" panose="02020603050405020304" pitchFamily="18" charset="0"/>
                <a:ea typeface="Times New Roman" panose="02020603050405020304" pitchFamily="18" charset="0"/>
              </a:rPr>
              <a:t>In Paper [9], </a:t>
            </a:r>
            <a:r>
              <a:rPr lang="en-US" sz="1200" b="1" dirty="0">
                <a:latin typeface="Times New Roman" panose="02020603050405020304" pitchFamily="18" charset="0"/>
                <a:ea typeface="Times New Roman" panose="02020603050405020304" pitchFamily="18" charset="0"/>
              </a:rPr>
              <a:t>Human</a:t>
            </a:r>
            <a:r>
              <a:rPr lang="en-US" sz="1200" b="1" spc="-2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Pose</a:t>
            </a:r>
            <a:r>
              <a:rPr lang="en-US" sz="1200" b="1" spc="-2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Estimation</a:t>
            </a:r>
            <a:r>
              <a:rPr lang="en-US" sz="1200" b="1" spc="-2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using</a:t>
            </a:r>
            <a:r>
              <a:rPr lang="en-US" sz="1200" b="1" spc="-2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Deep</a:t>
            </a:r>
            <a:r>
              <a:rPr lang="en-US" sz="1200" b="1" spc="-2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Structure</a:t>
            </a:r>
            <a:r>
              <a:rPr lang="en-US" sz="1200" b="1" spc="-2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Guided</a:t>
            </a:r>
            <a:r>
              <a:rPr lang="en-US" sz="1200" b="1" spc="-2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Learning [</a:t>
            </a:r>
            <a:r>
              <a:rPr lang="en-US" sz="1200" b="1" dirty="0" err="1">
                <a:latin typeface="Times New Roman" panose="02020603050405020304" pitchFamily="18" charset="0"/>
                <a:ea typeface="Times New Roman" panose="02020603050405020304" pitchFamily="18" charset="0"/>
              </a:rPr>
              <a:t>Baole</a:t>
            </a:r>
            <a:r>
              <a:rPr lang="en-US" sz="1200" b="1" spc="8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Ai,</a:t>
            </a:r>
            <a:r>
              <a:rPr lang="en-US" sz="1200" b="1" spc="8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Yu</a:t>
            </a:r>
            <a:r>
              <a:rPr lang="en-US" sz="1200" b="1" spc="8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Zhou,</a:t>
            </a:r>
            <a:r>
              <a:rPr lang="en-US" sz="1200" b="1" spc="8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Yao</a:t>
            </a:r>
            <a:r>
              <a:rPr lang="en-US" sz="1200" b="1" spc="8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Yu,</a:t>
            </a:r>
            <a:r>
              <a:rPr lang="en-US" sz="1200" b="1" spc="85" dirty="0">
                <a:latin typeface="Times New Roman" panose="02020603050405020304" pitchFamily="18" charset="0"/>
                <a:ea typeface="Times New Roman" panose="02020603050405020304" pitchFamily="18" charset="0"/>
              </a:rPr>
              <a:t> </a:t>
            </a:r>
            <a:r>
              <a:rPr lang="en-US" sz="1200" b="1" dirty="0" err="1">
                <a:latin typeface="Times New Roman" panose="02020603050405020304" pitchFamily="18" charset="0"/>
                <a:ea typeface="Times New Roman" panose="02020603050405020304" pitchFamily="18" charset="0"/>
              </a:rPr>
              <a:t>Sidan</a:t>
            </a:r>
            <a:r>
              <a:rPr lang="en-US" sz="1200" b="1" spc="85"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Du</a:t>
            </a:r>
            <a:r>
              <a:rPr lang="en-US" sz="1200" b="1" spc="80"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Nanjing]</a:t>
            </a:r>
            <a:endParaRPr lang="en-US" sz="1200" dirty="0">
              <a:latin typeface="Times New Roman" panose="02020603050405020304" pitchFamily="18" charset="0"/>
              <a:ea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215"/>
            <a:ext cx="8229600" cy="640715"/>
          </a:xfrm>
        </p:spPr>
        <p:txBody>
          <a:bodyPr>
            <a:normAutofit fontScale="90000"/>
          </a:bodyPr>
          <a:lstStyle/>
          <a:p>
            <a:pPr algn="ctr"/>
            <a:r>
              <a:rPr lang="en-US" sz="4000" b="1" dirty="0">
                <a:solidFill>
                  <a:schemeClr val="bg1"/>
                </a:solidFill>
                <a:latin typeface="Times New Roman" panose="02020603050405020304" pitchFamily="18" charset="0"/>
                <a:cs typeface="Times New Roman" panose="02020603050405020304" pitchFamily="18" charset="0"/>
              </a:rPr>
              <a:t>Table of Content</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37590"/>
            <a:ext cx="8229600" cy="5287010"/>
          </a:xfrm>
        </p:spPr>
        <p:txBody>
          <a:bodyPr>
            <a:normAutofit/>
          </a:bodyP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Introduction</a:t>
            </a:r>
          </a:p>
          <a:p>
            <a:r>
              <a:rPr lang="en-US" dirty="0" smtClean="0">
                <a:solidFill>
                  <a:schemeClr val="bg1"/>
                </a:solidFill>
                <a:latin typeface="Times New Roman" panose="02020603050405020304" pitchFamily="18" charset="0"/>
                <a:cs typeface="Times New Roman" panose="02020603050405020304" pitchFamily="18" charset="0"/>
              </a:rPr>
              <a:t>Objective</a:t>
            </a:r>
          </a:p>
          <a:p>
            <a:r>
              <a:rPr lang="en-US" dirty="0" smtClean="0">
                <a:solidFill>
                  <a:schemeClr val="bg1"/>
                </a:solidFill>
                <a:latin typeface="Times New Roman" panose="02020603050405020304" pitchFamily="18" charset="0"/>
                <a:cs typeface="Times New Roman" panose="02020603050405020304" pitchFamily="18" charset="0"/>
              </a:rPr>
              <a:t>Problem statement</a:t>
            </a:r>
          </a:p>
          <a:p>
            <a:r>
              <a:rPr lang="en-US" dirty="0" smtClean="0">
                <a:solidFill>
                  <a:schemeClr val="bg1"/>
                </a:solidFill>
                <a:latin typeface="Times New Roman" panose="02020603050405020304" pitchFamily="18" charset="0"/>
                <a:cs typeface="Times New Roman" panose="02020603050405020304" pitchFamily="18" charset="0"/>
              </a:rPr>
              <a:t>Literature Survey</a:t>
            </a:r>
          </a:p>
          <a:p>
            <a:r>
              <a:rPr lang="en-US" dirty="0" smtClean="0">
                <a:solidFill>
                  <a:schemeClr val="bg1"/>
                </a:solidFill>
                <a:latin typeface="Times New Roman" panose="02020603050405020304" pitchFamily="18" charset="0"/>
                <a:cs typeface="Times New Roman" panose="02020603050405020304" pitchFamily="18" charset="0"/>
              </a:rPr>
              <a:t>System Architecture</a:t>
            </a:r>
          </a:p>
          <a:p>
            <a:r>
              <a:rPr lang="en-US" dirty="0" smtClean="0">
                <a:solidFill>
                  <a:schemeClr val="bg1"/>
                </a:solidFill>
                <a:latin typeface="Times New Roman" panose="02020603050405020304" pitchFamily="18" charset="0"/>
                <a:cs typeface="Times New Roman" panose="02020603050405020304" pitchFamily="18" charset="0"/>
              </a:rPr>
              <a:t>Methodology</a:t>
            </a:r>
          </a:p>
          <a:p>
            <a:r>
              <a:rPr lang="en-US" dirty="0" smtClean="0">
                <a:solidFill>
                  <a:schemeClr val="bg1"/>
                </a:solidFill>
                <a:latin typeface="Times New Roman" panose="02020603050405020304" pitchFamily="18" charset="0"/>
                <a:cs typeface="Times New Roman" panose="02020603050405020304" pitchFamily="18" charset="0"/>
              </a:rPr>
              <a:t>ER diagram/UML diagram</a:t>
            </a:r>
          </a:p>
          <a:p>
            <a:r>
              <a:rPr lang="en-US" dirty="0" smtClean="0">
                <a:solidFill>
                  <a:schemeClr val="bg1"/>
                </a:solidFill>
                <a:latin typeface="Times New Roman" panose="02020603050405020304" pitchFamily="18" charset="0"/>
                <a:cs typeface="Times New Roman" panose="02020603050405020304" pitchFamily="18" charset="0"/>
              </a:rPr>
              <a:t>Hardware &amp; Software Requirement</a:t>
            </a:r>
          </a:p>
          <a:p>
            <a:r>
              <a:rPr lang="en-IN" dirty="0" smtClean="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References </a:t>
            </a:r>
          </a:p>
          <a:p>
            <a:endParaRPr lang="en-IN"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pPr algn="ctr"/>
            <a:r>
              <a:rPr lang="en-US" sz="3600" b="1" dirty="0">
                <a:latin typeface="Times New Roman" panose="02020603050405020304" pitchFamily="18" charset="0"/>
                <a:cs typeface="Times New Roman" panose="02020603050405020304" pitchFamily="18" charset="0"/>
              </a:rPr>
              <a:t>  </a:t>
            </a:r>
            <a:r>
              <a:rPr lang="en-US" sz="3600" b="1" dirty="0">
                <a:solidFill>
                  <a:schemeClr val="bg1"/>
                </a:solidFill>
                <a:latin typeface="Times New Roman" panose="02020603050405020304" pitchFamily="18" charset="0"/>
                <a:cs typeface="Times New Roman" panose="02020603050405020304" pitchFamily="18" charset="0"/>
              </a:rPr>
              <a:t>Introduction</a:t>
            </a:r>
            <a:endParaRPr lang="en-US" sz="3600" dirty="0">
              <a:solidFill>
                <a:schemeClr val="bg1"/>
              </a:solidFill>
            </a:endParaRPr>
          </a:p>
        </p:txBody>
      </p:sp>
      <p:sp>
        <p:nvSpPr>
          <p:cNvPr id="5" name="Rectangle 4"/>
          <p:cNvSpPr/>
          <p:nvPr/>
        </p:nvSpPr>
        <p:spPr>
          <a:xfrm>
            <a:off x="471055" y="1371600"/>
            <a:ext cx="8077200" cy="507831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We plan to build an application for detection of Suspicious activity of people in public places </a:t>
            </a:r>
            <a:r>
              <a:rPr lang="en-US" dirty="0" smtClean="0">
                <a:solidFill>
                  <a:schemeClr val="bg1"/>
                </a:solidFill>
                <a:latin typeface="Times New Roman" panose="02020603050405020304" pitchFamily="18" charset="0"/>
                <a:cs typeface="Times New Roman" panose="02020603050405020304" pitchFamily="18" charset="0"/>
              </a:rPr>
              <a:t>in </a:t>
            </a:r>
            <a:r>
              <a:rPr lang="en-US" dirty="0">
                <a:solidFill>
                  <a:schemeClr val="bg1"/>
                </a:solidFill>
                <a:latin typeface="Times New Roman" panose="02020603050405020304" pitchFamily="18" charset="0"/>
                <a:cs typeface="Times New Roman" panose="02020603050405020304" pitchFamily="18" charset="0"/>
              </a:rPr>
              <a:t>real time. will be using deep learning and neural networks to train our system.</a:t>
            </a:r>
          </a:p>
          <a:p>
            <a:pPr marL="285750" indent="-285750">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This model will then be deployed as a mobile and desktop app which will take real time CCTV footage as input and send an alert on the administrator’s device if some suspicious pose is found.</a:t>
            </a:r>
          </a:p>
          <a:p>
            <a:pPr marL="285750" indent="-285750">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Human Suspicious activity is related to identifying human </a:t>
            </a:r>
            <a:r>
              <a:rPr lang="en-US" dirty="0" smtClean="0">
                <a:solidFill>
                  <a:schemeClr val="bg1"/>
                </a:solidFill>
                <a:latin typeface="Times New Roman" panose="02020603050405020304" pitchFamily="18" charset="0"/>
                <a:cs typeface="Times New Roman" panose="02020603050405020304" pitchFamily="18" charset="0"/>
              </a:rPr>
              <a:t>behavior  </a:t>
            </a:r>
            <a:r>
              <a:rPr lang="en-US" dirty="0">
                <a:solidFill>
                  <a:schemeClr val="bg1"/>
                </a:solidFill>
                <a:latin typeface="Times New Roman" panose="02020603050405020304" pitchFamily="18" charset="0"/>
                <a:cs typeface="Times New Roman" panose="02020603050405020304" pitchFamily="18" charset="0"/>
              </a:rPr>
              <a:t>and possibly tracking their movements.</a:t>
            </a:r>
          </a:p>
          <a:p>
            <a:pPr marL="285750" indent="-285750">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Compared to image data domain, there is relatively little work on applying CNNs to video classification.</a:t>
            </a:r>
          </a:p>
          <a:p>
            <a:pPr>
              <a:lnSpc>
                <a:spcPct val="150000"/>
              </a:lnSpc>
              <a:buNone/>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en-US" dirty="0">
                <a:solidFill>
                  <a:schemeClr val="bg1"/>
                </a:solidFill>
                <a:latin typeface="Times New Roman" panose="02020603050405020304" pitchFamily="18" charset="0"/>
                <a:cs typeface="Times New Roman" panose="02020603050405020304" pitchFamily="18" charset="0"/>
              </a:rPr>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Objective</a:t>
            </a:r>
          </a:p>
        </p:txBody>
      </p:sp>
      <p:sp>
        <p:nvSpPr>
          <p:cNvPr id="3" name="Rectangle 2"/>
          <p:cNvSpPr/>
          <p:nvPr/>
        </p:nvSpPr>
        <p:spPr>
          <a:xfrm>
            <a:off x="457200" y="1598474"/>
            <a:ext cx="8458200" cy="1754326"/>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detect Suspicious activities in public places .</a:t>
            </a:r>
          </a:p>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captures images from video input is done by this System.</a:t>
            </a:r>
          </a:p>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Detectect Suspicious Activity we use Data processed and classified by using CNN.</a:t>
            </a:r>
          </a:p>
          <a:p>
            <a:pPr marL="285750" indent="-285750" algn="just">
              <a:lnSpc>
                <a:spcPct val="150000"/>
              </a:lnSpc>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To detect Knife, Gun, Explosion and </a:t>
            </a:r>
            <a:r>
              <a:rPr lang="en-US" dirty="0" smtClean="0">
                <a:solidFill>
                  <a:schemeClr val="bg1"/>
                </a:solidFill>
                <a:latin typeface="Times New Roman" panose="02020603050405020304" pitchFamily="18" charset="0"/>
                <a:cs typeface="Times New Roman" panose="02020603050405020304" pitchFamily="18" charset="0"/>
              </a:rPr>
              <a:t>fighting, shop lifting </a:t>
            </a:r>
            <a:r>
              <a:rPr lang="en-US" dirty="0">
                <a:solidFill>
                  <a:schemeClr val="bg1"/>
                </a:solidFill>
                <a:latin typeface="Times New Roman" panose="02020603050405020304" pitchFamily="18" charset="0"/>
                <a:cs typeface="Times New Roman" panose="02020603050405020304" pitchFamily="18" charset="0"/>
              </a:rPr>
              <a:t>and ATM Theft.</a:t>
            </a:r>
          </a:p>
        </p:txBody>
      </p:sp>
    </p:spTree>
    <p:extLst>
      <p:ext uri="{BB962C8B-B14F-4D97-AF65-F5344CB8AC3E}">
        <p14:creationId xmlns:p14="http://schemas.microsoft.com/office/powerpoint/2010/main" val="1895479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48998"/>
            <a:ext cx="7429499" cy="1478570"/>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sym typeface="+mn-ea"/>
              </a:rPr>
              <a:t>Problem statement</a:t>
            </a:r>
            <a:endParaRPr lang="en-US" sz="3600" b="1" dirty="0">
              <a:solidFill>
                <a:schemeClr val="bg1"/>
              </a:solidFill>
            </a:endParaRPr>
          </a:p>
        </p:txBody>
      </p:sp>
      <p:sp>
        <p:nvSpPr>
          <p:cNvPr id="5" name="Rectangle 4"/>
          <p:cNvSpPr/>
          <p:nvPr/>
        </p:nvSpPr>
        <p:spPr>
          <a:xfrm>
            <a:off x="228600" y="2344088"/>
            <a:ext cx="8458200" cy="1338828"/>
          </a:xfrm>
          <a:prstGeom prst="rect">
            <a:avLst/>
          </a:prstGeom>
        </p:spPr>
        <p:txBody>
          <a:bodyPr wrap="square">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	Activity is predicting </a:t>
            </a:r>
            <a:r>
              <a:rPr lang="en-US" dirty="0" smtClean="0">
                <a:solidFill>
                  <a:schemeClr val="bg1"/>
                </a:solidFill>
                <a:latin typeface="Times New Roman" panose="02020603050405020304" pitchFamily="18" charset="0"/>
                <a:cs typeface="Times New Roman" panose="02020603050405020304" pitchFamily="18" charset="0"/>
              </a:rPr>
              <a:t>the  suspicious human behavior in joint </a:t>
            </a:r>
            <a:r>
              <a:rPr lang="en-US" dirty="0">
                <a:solidFill>
                  <a:schemeClr val="bg1"/>
                </a:solidFill>
                <a:latin typeface="Times New Roman" panose="02020603050405020304" pitchFamily="18" charset="0"/>
                <a:cs typeface="Times New Roman" panose="02020603050405020304" pitchFamily="18" charset="0"/>
              </a:rPr>
              <a:t>locations of a person from an image or a video. This project will entail detecting Suspicious human Activity from real-time CCTV footage using neural networks.</a:t>
            </a:r>
          </a:p>
        </p:txBody>
      </p:sp>
    </p:spTree>
    <p:extLst>
      <p:ext uri="{BB962C8B-B14F-4D97-AF65-F5344CB8AC3E}">
        <p14:creationId xmlns:p14="http://schemas.microsoft.com/office/powerpoint/2010/main" val="102239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4264624"/>
              </p:ext>
            </p:extLst>
          </p:nvPr>
        </p:nvGraphicFramePr>
        <p:xfrm>
          <a:off x="609600" y="990600"/>
          <a:ext cx="7848600" cy="5699760"/>
        </p:xfrm>
        <a:graphic>
          <a:graphicData uri="http://schemas.openxmlformats.org/drawingml/2006/table">
            <a:tbl>
              <a:tblPr firstRow="1" bandRow="1">
                <a:tableStyleId>{2D5ABB26-0587-4C30-8999-92F81FD0307C}</a:tableStyleId>
              </a:tblPr>
              <a:tblGrid>
                <a:gridCol w="2616200">
                  <a:extLst>
                    <a:ext uri="{9D8B030D-6E8A-4147-A177-3AD203B41FA5}">
                      <a16:colId xmlns="" xmlns:a16="http://schemas.microsoft.com/office/drawing/2014/main" val="20000"/>
                    </a:ext>
                  </a:extLst>
                </a:gridCol>
                <a:gridCol w="2616200">
                  <a:extLst>
                    <a:ext uri="{9D8B030D-6E8A-4147-A177-3AD203B41FA5}">
                      <a16:colId xmlns="" xmlns:a16="http://schemas.microsoft.com/office/drawing/2014/main" val="20001"/>
                    </a:ext>
                  </a:extLst>
                </a:gridCol>
                <a:gridCol w="2616200">
                  <a:extLst>
                    <a:ext uri="{9D8B030D-6E8A-4147-A177-3AD203B41FA5}">
                      <a16:colId xmlns="" xmlns:a16="http://schemas.microsoft.com/office/drawing/2014/main" val="20002"/>
                    </a:ext>
                  </a:extLst>
                </a:gridCol>
              </a:tblGrid>
              <a:tr h="5231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u="none" strike="noStrike" dirty="0">
                          <a:solidFill>
                            <a:schemeClr val="bg1"/>
                          </a:solidFill>
                          <a:effectLst/>
                          <a:latin typeface="Times New Roman" panose="02020603050405020304" pitchFamily="18" charset="0"/>
                          <a:cs typeface="Times New Roman" panose="02020603050405020304" pitchFamily="18" charset="0"/>
                        </a:rPr>
                        <a:t>Title Of the Paper With Year</a:t>
                      </a:r>
                    </a:p>
                    <a:p>
                      <a:endParaRPr lang="en-US" sz="1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u="none" strike="noStrike" dirty="0">
                          <a:solidFill>
                            <a:schemeClr val="bg1"/>
                          </a:solidFill>
                          <a:effectLst/>
                          <a:latin typeface="Times New Roman" panose="02020603050405020304" pitchFamily="18" charset="0"/>
                          <a:cs typeface="Times New Roman" panose="02020603050405020304" pitchFamily="18" charset="0"/>
                        </a:rPr>
                        <a:t>Name Of Author</a:t>
                      </a:r>
                    </a:p>
                    <a:p>
                      <a:endParaRPr lang="en-US" sz="1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u="none" strike="noStrike" dirty="0">
                          <a:solidFill>
                            <a:schemeClr val="bg1"/>
                          </a:solidFill>
                          <a:effectLst/>
                          <a:latin typeface="Times New Roman" panose="02020603050405020304" pitchFamily="18" charset="0"/>
                          <a:cs typeface="Times New Roman" panose="02020603050405020304" pitchFamily="18" charset="0"/>
                        </a:rPr>
                        <a:t>Drawback/Points</a:t>
                      </a:r>
                    </a:p>
                    <a:p>
                      <a:endParaRPr lang="en-US" sz="15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1839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Times New Roman" panose="02020603050405020304" pitchFamily="18" charset="0"/>
                          <a:cs typeface="Times New Roman" panose="02020603050405020304" pitchFamily="18" charset="0"/>
                        </a:rPr>
                        <a:t>Alert  Generation on Detection of  suspicious Activity using Transform Learning(2020)</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Times New Roman" panose="02020603050405020304" pitchFamily="18" charset="0"/>
                          <a:cs typeface="Times New Roman" panose="02020603050405020304" pitchFamily="18" charset="0"/>
                        </a:rPr>
                        <a:t>Om M. Rajpurkar, Siddesh S. Kamble, Jayram P. Nandagiri and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Anant</a:t>
                      </a:r>
                      <a:r>
                        <a:rPr lang="en-US" sz="1600" u="none" strike="noStrike" dirty="0">
                          <a:solidFill>
                            <a:schemeClr val="bg1"/>
                          </a:solidFill>
                          <a:effectLst/>
                          <a:latin typeface="Times New Roman" panose="02020603050405020304" pitchFamily="18" charset="0"/>
                          <a:cs typeface="Times New Roman" panose="02020603050405020304" pitchFamily="18" charset="0"/>
                        </a:rPr>
                        <a:t> V.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Nimkar</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Times New Roman" panose="02020603050405020304" pitchFamily="18" charset="0"/>
                          <a:cs typeface="Times New Roman" panose="02020603050405020304" pitchFamily="18" charset="0"/>
                        </a:rPr>
                        <a:t>The images might contain noise, some of the images might be blur, also they may be of low resolution</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404206">
                <a:tc>
                  <a:txBody>
                    <a:bodyPr/>
                    <a:lstStyle/>
                    <a:p>
                      <a:r>
                        <a:rPr lang="en-US" sz="1600" u="none" strike="noStrike" dirty="0">
                          <a:solidFill>
                            <a:schemeClr val="bg1"/>
                          </a:solidFill>
                          <a:effectLst/>
                          <a:latin typeface="Times New Roman" panose="02020603050405020304" pitchFamily="18" charset="0"/>
                          <a:cs typeface="Times New Roman" panose="02020603050405020304" pitchFamily="18" charset="0"/>
                        </a:rPr>
                        <a:t>Human Detection and Tracking on Surveillance Video Footage Using Convolutional Neural Networks (2019)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err="1">
                          <a:solidFill>
                            <a:schemeClr val="bg1"/>
                          </a:solidFill>
                          <a:effectLst/>
                          <a:latin typeface="Times New Roman" panose="02020603050405020304" pitchFamily="18" charset="0"/>
                          <a:cs typeface="Times New Roman" panose="02020603050405020304" pitchFamily="18" charset="0"/>
                        </a:rPr>
                        <a:t>Dima</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Maharika</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Dinama</a:t>
                      </a:r>
                      <a:r>
                        <a:rPr lang="en-US" sz="1600" u="none" strike="noStrike" dirty="0">
                          <a:solidFill>
                            <a:schemeClr val="bg1"/>
                          </a:solidFill>
                          <a:effectLst/>
                          <a:latin typeface="Times New Roman" panose="02020603050405020304" pitchFamily="18" charset="0"/>
                          <a:cs typeface="Times New Roman" panose="02020603050405020304" pitchFamily="18" charset="0"/>
                        </a:rPr>
                        <a:t>∗ ,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Qurrota</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A’yun</a:t>
                      </a:r>
                      <a:r>
                        <a:rPr lang="en-US" sz="1600" u="none" strike="noStrike" dirty="0">
                          <a:solidFill>
                            <a:schemeClr val="bg1"/>
                          </a:solidFill>
                          <a:effectLst/>
                          <a:latin typeface="Times New Roman" panose="02020603050405020304" pitchFamily="18" charset="0"/>
                          <a:cs typeface="Times New Roman" panose="02020603050405020304" pitchFamily="18" charset="0"/>
                        </a:rPr>
                        <a:t>† ,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Achmad</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Dahlan</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Syahroni</a:t>
                      </a:r>
                      <a:r>
                        <a:rPr lang="en-US" sz="1600" u="none" strike="noStrike" dirty="0">
                          <a:solidFill>
                            <a:schemeClr val="bg1"/>
                          </a:solidFill>
                          <a:effectLst/>
                          <a:latin typeface="Times New Roman" panose="02020603050405020304" pitchFamily="18" charset="0"/>
                          <a:cs typeface="Times New Roman" panose="02020603050405020304" pitchFamily="18" charset="0"/>
                        </a:rPr>
                        <a:t>‡ ,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Indra</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Adji</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Sulistijono</a:t>
                      </a:r>
                      <a:r>
                        <a:rPr lang="en-US" sz="1600" u="none" strike="noStrike" dirty="0">
                          <a:solidFill>
                            <a:schemeClr val="bg1"/>
                          </a:solidFill>
                          <a:effectLst/>
                          <a:latin typeface="Times New Roman" panose="02020603050405020304" pitchFamily="18" charset="0"/>
                          <a:cs typeface="Times New Roman" panose="02020603050405020304" pitchFamily="18" charset="0"/>
                        </a:rPr>
                        <a:t>§ ,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Anhar</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Risnumawan</a:t>
                      </a:r>
                      <a:r>
                        <a:rPr lang="en-US" sz="1600" u="none" strike="noStrike" dirty="0">
                          <a:solidFill>
                            <a:schemeClr val="bg1"/>
                          </a:solidFill>
                          <a:effectLst/>
                          <a:latin typeface="Times New Roman" panose="02020603050405020304" pitchFamily="18" charset="0"/>
                          <a:cs typeface="Times New Roman" panose="02020603050405020304" pitchFamily="18" charset="0"/>
                        </a:rPr>
                        <a:t>¶</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Times New Roman" panose="02020603050405020304" pitchFamily="18" charset="0"/>
                          <a:cs typeface="Times New Roman" panose="02020603050405020304" pitchFamily="18" charset="0"/>
                        </a:rPr>
                        <a:t>Less Accuracy</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20650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Times New Roman" panose="02020603050405020304" pitchFamily="18" charset="0"/>
                          <a:cs typeface="Times New Roman" panose="02020603050405020304" pitchFamily="18" charset="0"/>
                        </a:rPr>
                        <a:t>Suspicious Behavior Recognition Based on Face Features(2019)</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err="1">
                          <a:solidFill>
                            <a:schemeClr val="bg1"/>
                          </a:solidFill>
                          <a:effectLst/>
                          <a:latin typeface="Times New Roman" panose="02020603050405020304" pitchFamily="18" charset="0"/>
                          <a:cs typeface="Times New Roman" panose="02020603050405020304" pitchFamily="18" charset="0"/>
                        </a:rPr>
                        <a:t>Ms.U.M.Kamthe</a:t>
                      </a:r>
                      <a:r>
                        <a:rPr lang="en-US" sz="1600" u="none" strike="noStrike" dirty="0">
                          <a:solidFill>
                            <a:schemeClr val="bg1"/>
                          </a:solidFill>
                          <a:effectLst/>
                          <a:latin typeface="Times New Roman" panose="02020603050405020304" pitchFamily="18" charset="0"/>
                          <a:cs typeface="Times New Roman" panose="02020603050405020304" pitchFamily="18" charset="0"/>
                        </a:rPr>
                        <a:t>, Dr. </a:t>
                      </a:r>
                      <a:r>
                        <a:rPr lang="en-US" sz="1600" u="none" strike="noStrike" dirty="0" err="1">
                          <a:solidFill>
                            <a:schemeClr val="bg1"/>
                          </a:solidFill>
                          <a:effectLst/>
                          <a:latin typeface="Times New Roman" panose="02020603050405020304" pitchFamily="18" charset="0"/>
                          <a:cs typeface="Times New Roman" panose="02020603050405020304" pitchFamily="18" charset="0"/>
                        </a:rPr>
                        <a:t>C.G.Patil</a:t>
                      </a:r>
                      <a:r>
                        <a:rPr lang="en-US" sz="1600" u="none" strike="noStrike" dirty="0">
                          <a:solidFill>
                            <a:schemeClr val="bg1"/>
                          </a:solidFill>
                          <a:effectLst/>
                          <a:latin typeface="Times New Roman" panose="02020603050405020304" pitchFamily="18" charset="0"/>
                          <a:cs typeface="Times New Roman" panose="02020603050405020304" pitchFamily="18" charset="0"/>
                        </a:rPr>
                        <a:t> </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Times New Roman" panose="02020603050405020304" pitchFamily="18" charset="0"/>
                          <a:cs typeface="Times New Roman" panose="02020603050405020304" pitchFamily="18" charset="0"/>
                        </a:rPr>
                        <a:t>The suspicious activity detection in the video data is challenging task. It has number of difficulties such as complexity of scene, illumination of light, camera angle etc. Also the definition of the suspect activity </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7" name="Title 1"/>
          <p:cNvSpPr>
            <a:spLocks noGrp="1"/>
          </p:cNvSpPr>
          <p:nvPr>
            <p:ph type="title"/>
          </p:nvPr>
        </p:nvSpPr>
        <p:spPr>
          <a:xfrm>
            <a:off x="762000" y="152400"/>
            <a:ext cx="7429499" cy="838200"/>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sym typeface="+mn-ea"/>
              </a:rPr>
              <a:t>Literature Survey</a:t>
            </a:r>
            <a:endParaRPr lang="en-US" sz="3600" b="1" dirty="0">
              <a:solidFill>
                <a:schemeClr val="bg1"/>
              </a:solidFill>
            </a:endParaRPr>
          </a:p>
        </p:txBody>
      </p:sp>
    </p:spTree>
    <p:extLst>
      <p:ext uri="{BB962C8B-B14F-4D97-AF65-F5344CB8AC3E}">
        <p14:creationId xmlns:p14="http://schemas.microsoft.com/office/powerpoint/2010/main" val="252088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152400"/>
            <a:ext cx="7429499" cy="838200"/>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sym typeface="+mn-ea"/>
              </a:rPr>
              <a:t>Literature Survey</a:t>
            </a:r>
            <a:endParaRPr lang="en-US" sz="3600" b="1"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39181279"/>
              </p:ext>
            </p:extLst>
          </p:nvPr>
        </p:nvGraphicFramePr>
        <p:xfrm>
          <a:off x="609600" y="990600"/>
          <a:ext cx="7848600" cy="5357041"/>
        </p:xfrm>
        <a:graphic>
          <a:graphicData uri="http://schemas.openxmlformats.org/drawingml/2006/table">
            <a:tbl>
              <a:tblPr firstRow="1" bandRow="1">
                <a:tableStyleId>{2D5ABB26-0587-4C30-8999-92F81FD0307C}</a:tableStyleId>
              </a:tblPr>
              <a:tblGrid>
                <a:gridCol w="2616200">
                  <a:extLst>
                    <a:ext uri="{9D8B030D-6E8A-4147-A177-3AD203B41FA5}">
                      <a16:colId xmlns="" xmlns:a16="http://schemas.microsoft.com/office/drawing/2014/main" val="20000"/>
                    </a:ext>
                  </a:extLst>
                </a:gridCol>
                <a:gridCol w="2616200">
                  <a:extLst>
                    <a:ext uri="{9D8B030D-6E8A-4147-A177-3AD203B41FA5}">
                      <a16:colId xmlns="" xmlns:a16="http://schemas.microsoft.com/office/drawing/2014/main" val="20001"/>
                    </a:ext>
                  </a:extLst>
                </a:gridCol>
                <a:gridCol w="2616200">
                  <a:extLst>
                    <a:ext uri="{9D8B030D-6E8A-4147-A177-3AD203B41FA5}">
                      <a16:colId xmlns="" xmlns:a16="http://schemas.microsoft.com/office/drawing/2014/main" val="20002"/>
                    </a:ext>
                  </a:extLst>
                </a:gridCol>
              </a:tblGrid>
              <a:tr h="5231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none" strike="noStrike" dirty="0">
                          <a:solidFill>
                            <a:schemeClr val="bg1"/>
                          </a:solidFill>
                          <a:effectLst/>
                          <a:latin typeface="Times New Roman" panose="02020603050405020304" pitchFamily="18" charset="0"/>
                          <a:cs typeface="Times New Roman" panose="02020603050405020304" pitchFamily="18" charset="0"/>
                        </a:rPr>
                        <a:t>Title Of the Paper With Year</a:t>
                      </a:r>
                    </a:p>
                    <a:p>
                      <a:endParaRPr lang="en-US" sz="1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none" strike="noStrike" dirty="0">
                          <a:solidFill>
                            <a:schemeClr val="bg1"/>
                          </a:solidFill>
                          <a:effectLst/>
                          <a:latin typeface="Times New Roman" panose="02020603050405020304" pitchFamily="18" charset="0"/>
                          <a:cs typeface="Times New Roman" panose="02020603050405020304" pitchFamily="18" charset="0"/>
                        </a:rPr>
                        <a:t>Name Of Author</a:t>
                      </a:r>
                    </a:p>
                    <a:p>
                      <a:endParaRPr lang="en-US" sz="1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none" strike="noStrike" dirty="0">
                          <a:solidFill>
                            <a:schemeClr val="bg1"/>
                          </a:solidFill>
                          <a:effectLst/>
                          <a:latin typeface="Times New Roman" panose="02020603050405020304" pitchFamily="18" charset="0"/>
                          <a:cs typeface="Times New Roman" panose="02020603050405020304" pitchFamily="18" charset="0"/>
                        </a:rPr>
                        <a:t>Drawback/Points</a:t>
                      </a:r>
                    </a:p>
                    <a:p>
                      <a:endParaRPr lang="en-US" sz="1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1839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Real-Time suspecious Detection and Localization in Crowded Scenes[2019]</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Mohammad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Sabokrou</a:t>
                      </a: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 ,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Mahmood</a:t>
                      </a: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Fathy</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In this paper, we propose a method for real-time suspecious detection and localization in crowded scenes. </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404206">
                <a:tc>
                  <a:txBody>
                    <a:bodyPr/>
                    <a:lstStyle/>
                    <a:p>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Learning Temporal Regularity in Video Sequences. [2019]</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Mahmudul</a:t>
                      </a: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Hasan</a:t>
                      </a: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Jonghyun</a:t>
                      </a: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 Choi</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Perceiving meaningful activities in a long video sequence is a challenging problem due to ambiguous definition of ‘meaningfulness’ as well as clutters in the scene. </a:t>
                      </a:r>
                      <a:endParaRPr lang="en-US" sz="1400" b="0" i="0" u="none" strike="noStrike" dirty="0">
                        <a:solidFill>
                          <a:schemeClr val="bg1"/>
                        </a:solidFill>
                        <a:effectLst/>
                        <a:latin typeface="Times New Roman" panose="02020603050405020304" pitchFamily="18" charset="0"/>
                        <a:cs typeface="Times New Roman" panose="02020603050405020304"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20650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suspecious Detection in Video Using Predictive Convolutional Long Short-Term Memory Networks [2018]</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Jefferson Ryan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Medel</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We approach the problem by learning generative models that can identify anomalies in videos using limited supervision.</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463624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152400"/>
            <a:ext cx="7429499" cy="838200"/>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sym typeface="+mn-ea"/>
              </a:rPr>
              <a:t>Literature Survey</a:t>
            </a:r>
            <a:endParaRPr lang="en-US" sz="3600" b="1"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32905802"/>
              </p:ext>
            </p:extLst>
          </p:nvPr>
        </p:nvGraphicFramePr>
        <p:xfrm>
          <a:off x="609600" y="985625"/>
          <a:ext cx="7848600" cy="5491375"/>
        </p:xfrm>
        <a:graphic>
          <a:graphicData uri="http://schemas.openxmlformats.org/drawingml/2006/table">
            <a:tbl>
              <a:tblPr firstRow="1" bandRow="1">
                <a:tableStyleId>{2D5ABB26-0587-4C30-8999-92F81FD0307C}</a:tableStyleId>
              </a:tblPr>
              <a:tblGrid>
                <a:gridCol w="2616200">
                  <a:extLst>
                    <a:ext uri="{9D8B030D-6E8A-4147-A177-3AD203B41FA5}">
                      <a16:colId xmlns="" xmlns:a16="http://schemas.microsoft.com/office/drawing/2014/main" val="20000"/>
                    </a:ext>
                  </a:extLst>
                </a:gridCol>
                <a:gridCol w="2616200">
                  <a:extLst>
                    <a:ext uri="{9D8B030D-6E8A-4147-A177-3AD203B41FA5}">
                      <a16:colId xmlns="" xmlns:a16="http://schemas.microsoft.com/office/drawing/2014/main" val="20001"/>
                    </a:ext>
                  </a:extLst>
                </a:gridCol>
                <a:gridCol w="2616200">
                  <a:extLst>
                    <a:ext uri="{9D8B030D-6E8A-4147-A177-3AD203B41FA5}">
                      <a16:colId xmlns="" xmlns:a16="http://schemas.microsoft.com/office/drawing/2014/main" val="20002"/>
                    </a:ext>
                  </a:extLst>
                </a:gridCol>
              </a:tblGrid>
              <a:tr h="5231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none" strike="noStrike" dirty="0">
                          <a:solidFill>
                            <a:schemeClr val="bg1"/>
                          </a:solidFill>
                          <a:effectLst/>
                          <a:latin typeface="Times New Roman" panose="02020603050405020304" pitchFamily="18" charset="0"/>
                          <a:cs typeface="Times New Roman" panose="02020603050405020304" pitchFamily="18" charset="0"/>
                        </a:rPr>
                        <a:t>Title Of the Paper With Year</a:t>
                      </a:r>
                    </a:p>
                    <a:p>
                      <a:endParaRPr lang="en-US" sz="1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none" strike="noStrike" dirty="0">
                          <a:solidFill>
                            <a:schemeClr val="bg1"/>
                          </a:solidFill>
                          <a:effectLst/>
                          <a:latin typeface="Times New Roman" panose="02020603050405020304" pitchFamily="18" charset="0"/>
                          <a:cs typeface="Times New Roman" panose="02020603050405020304" pitchFamily="18" charset="0"/>
                        </a:rPr>
                        <a:t>Name Of Author</a:t>
                      </a:r>
                    </a:p>
                    <a:p>
                      <a:endParaRPr lang="en-US" sz="1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none" strike="noStrike" dirty="0">
                          <a:solidFill>
                            <a:schemeClr val="bg1"/>
                          </a:solidFill>
                          <a:effectLst/>
                          <a:latin typeface="Times New Roman" panose="02020603050405020304" pitchFamily="18" charset="0"/>
                          <a:cs typeface="Times New Roman" panose="02020603050405020304" pitchFamily="18" charset="0"/>
                        </a:rPr>
                        <a:t>Drawback/Points</a:t>
                      </a:r>
                    </a:p>
                    <a:p>
                      <a:endParaRPr lang="en-US" sz="1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1839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Abnormal Event Detection in Videos using Spatiotemporal Auto encoder. [2018]</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Yong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Shean</a:t>
                      </a: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 Chong</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Recent applications of convolutional neural networks have shown promises of convolutional layers for object detection and recognition, especially in images. </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404206">
                <a:tc>
                  <a:txBody>
                    <a:bodyPr/>
                    <a:lstStyle/>
                    <a:p>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Unrolled Optimization with Deep Priors. [2019]</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Steven Diamond Vincent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Sitzmann</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A broad class of problems at the core of computational imaging, sensing, and low-level computer vision reduces to the inverse problem of extracting latent images that follow a prior distribution, from measurements taken under a known physical image formation model</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57998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A Revisit of Sparse Coding Based suspecious Detection in Stacked RNN Framework.[2019]</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Weixin</a:t>
                      </a: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Luo</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Extensive experiments on both a toy dataset and real datasets demonstrate that our TSC based and </a:t>
                      </a:r>
                      <a:r>
                        <a:rPr lang="en-US" sz="1400" kern="1200" dirty="0" err="1" smtClean="0">
                          <a:solidFill>
                            <a:schemeClr val="bg1"/>
                          </a:solidFill>
                          <a:effectLst/>
                          <a:latin typeface="Times New Roman" panose="02020603050405020304" pitchFamily="18" charset="0"/>
                          <a:ea typeface="+mn-ea"/>
                          <a:cs typeface="Times New Roman" panose="02020603050405020304" pitchFamily="18" charset="0"/>
                        </a:rPr>
                        <a:t>sRNN</a:t>
                      </a:r>
                      <a:r>
                        <a:rPr lang="en-US" sz="1400" kern="1200" dirty="0" smtClean="0">
                          <a:solidFill>
                            <a:schemeClr val="bg1"/>
                          </a:solidFill>
                          <a:effectLst/>
                          <a:latin typeface="Times New Roman" panose="02020603050405020304" pitchFamily="18" charset="0"/>
                          <a:ea typeface="+mn-ea"/>
                          <a:cs typeface="Times New Roman" panose="02020603050405020304" pitchFamily="18" charset="0"/>
                        </a:rPr>
                        <a:t> based method consistently outperform existing methods, which validates the effectiveness of our method.</a:t>
                      </a:r>
                      <a:endParaRPr lang="en-US" sz="14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792197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6554867" cy="1524000"/>
          </a:xfrm>
        </p:spPr>
        <p:txBody>
          <a:bodyPr/>
          <a:lstStyle/>
          <a:p>
            <a:r>
              <a:rPr lang="en-IN" b="1" dirty="0">
                <a:solidFill>
                  <a:schemeClr val="bg1"/>
                </a:solidFill>
                <a:latin typeface="Times New Roman" panose="02020603050405020304" pitchFamily="18" charset="0"/>
                <a:cs typeface="Times New Roman" panose="02020603050405020304" pitchFamily="18" charset="0"/>
              </a:rPr>
              <a:t>System Architecture</a:t>
            </a:r>
            <a:br>
              <a:rPr lang="en-IN" b="1" dirty="0">
                <a:solidFill>
                  <a:schemeClr val="bg1"/>
                </a:solidFill>
                <a:latin typeface="Times New Roman" panose="02020603050405020304" pitchFamily="18" charset="0"/>
                <a:cs typeface="Times New Roman" panose="02020603050405020304" pitchFamily="18" charset="0"/>
              </a:rPr>
            </a:br>
            <a:endParaRPr lang="en-US" b="1" dirty="0"/>
          </a:p>
        </p:txBody>
      </p:sp>
      <p:pic>
        <p:nvPicPr>
          <p:cNvPr id="4" name="Picture 3"/>
          <p:cNvPicPr>
            <a:picLocks noChangeAspect="1"/>
          </p:cNvPicPr>
          <p:nvPr/>
        </p:nvPicPr>
        <p:blipFill>
          <a:blip r:embed="rId2"/>
          <a:stretch>
            <a:fillRect/>
          </a:stretch>
        </p:blipFill>
        <p:spPr>
          <a:xfrm>
            <a:off x="685800" y="1676400"/>
            <a:ext cx="7495618" cy="4662691"/>
          </a:xfrm>
          <a:prstGeom prst="rect">
            <a:avLst/>
          </a:prstGeom>
        </p:spPr>
      </p:pic>
    </p:spTree>
    <p:extLst>
      <p:ext uri="{BB962C8B-B14F-4D97-AF65-F5344CB8AC3E}">
        <p14:creationId xmlns:p14="http://schemas.microsoft.com/office/powerpoint/2010/main" val="14990459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2258</TotalTime>
  <Words>998</Words>
  <Application>Microsoft Office PowerPoint</Application>
  <PresentationFormat>On-screen Show (4:3)</PresentationFormat>
  <Paragraphs>115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Century Gothic</vt:lpstr>
      <vt:lpstr>Times New Roman</vt:lpstr>
      <vt:lpstr>Wingdings</vt:lpstr>
      <vt:lpstr>Wingdings 3</vt:lpstr>
      <vt:lpstr>Slice</vt:lpstr>
      <vt:lpstr>       Suspicious Activity Detection System.</vt:lpstr>
      <vt:lpstr>Table of Content</vt:lpstr>
      <vt:lpstr>  Introduction</vt:lpstr>
      <vt:lpstr>Objective</vt:lpstr>
      <vt:lpstr>Problem statement</vt:lpstr>
      <vt:lpstr>Literature Survey</vt:lpstr>
      <vt:lpstr>Literature Survey</vt:lpstr>
      <vt:lpstr>Literature Survey</vt:lpstr>
      <vt:lpstr>System Architecture </vt:lpstr>
      <vt:lpstr>Methodology</vt:lpstr>
      <vt:lpstr>UML Digram </vt:lpstr>
      <vt:lpstr>Projects Requirement</vt:lpstr>
      <vt:lpstr>Applications</vt:lpstr>
      <vt:lpstr>Conclusion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SGM</dc:creator>
  <cp:lastModifiedBy>Microsoft account</cp:lastModifiedBy>
  <cp:revision>159</cp:revision>
  <dcterms:created xsi:type="dcterms:W3CDTF">2006-08-16T00:00:00Z</dcterms:created>
  <dcterms:modified xsi:type="dcterms:W3CDTF">2021-12-31T05:05:22Z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