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0"/>
  </p:notesMasterIdLst>
  <p:sldIdLst>
    <p:sldId id="262" r:id="rId5"/>
    <p:sldId id="257" r:id="rId6"/>
    <p:sldId id="287" r:id="rId7"/>
    <p:sldId id="309" r:id="rId8"/>
    <p:sldId id="311" r:id="rId9"/>
    <p:sldId id="295" r:id="rId10"/>
    <p:sldId id="275" r:id="rId11"/>
    <p:sldId id="297" r:id="rId12"/>
    <p:sldId id="282" r:id="rId13"/>
    <p:sldId id="291" r:id="rId14"/>
    <p:sldId id="310" r:id="rId15"/>
    <p:sldId id="306" r:id="rId16"/>
    <p:sldId id="288" r:id="rId17"/>
    <p:sldId id="305" r:id="rId18"/>
    <p:sldId id="30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A83EC-A859-4F7F-B02C-0ADE444F1C45}" v="231" dt="2023-11-16T08:06:00.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1" autoAdjust="0"/>
    <p:restoredTop sz="94660" autoAdjust="0"/>
  </p:normalViewPr>
  <p:slideViewPr>
    <p:cSldViewPr snapToGrid="0">
      <p:cViewPr>
        <p:scale>
          <a:sx n="75" d="100"/>
          <a:sy n="75" d="100"/>
        </p:scale>
        <p:origin x="278" y="29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1983"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BA2A1-837C-4B4E-9074-D2DDA18F0CD8}"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BDEE1-DEE8-411E-B476-7B4081E3C509}" type="slidenum">
              <a:rPr lang="en-IN" smtClean="0"/>
              <a:t>‹#›</a:t>
            </a:fld>
            <a:endParaRPr lang="en-IN"/>
          </a:p>
        </p:txBody>
      </p:sp>
    </p:spTree>
    <p:extLst>
      <p:ext uri="{BB962C8B-B14F-4D97-AF65-F5344CB8AC3E}">
        <p14:creationId xmlns:p14="http://schemas.microsoft.com/office/powerpoint/2010/main" val="276328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2</a:t>
            </a:fld>
            <a:endParaRPr lang="en-IN"/>
          </a:p>
        </p:txBody>
      </p:sp>
    </p:spTree>
    <p:extLst>
      <p:ext uri="{BB962C8B-B14F-4D97-AF65-F5344CB8AC3E}">
        <p14:creationId xmlns:p14="http://schemas.microsoft.com/office/powerpoint/2010/main" val="30477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3</a:t>
            </a:fld>
            <a:endParaRPr lang="en-IN"/>
          </a:p>
        </p:txBody>
      </p:sp>
    </p:spTree>
    <p:extLst>
      <p:ext uri="{BB962C8B-B14F-4D97-AF65-F5344CB8AC3E}">
        <p14:creationId xmlns:p14="http://schemas.microsoft.com/office/powerpoint/2010/main" val="38250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13</a:t>
            </a:fld>
            <a:endParaRPr lang="en-IN"/>
          </a:p>
        </p:txBody>
      </p:sp>
    </p:spTree>
    <p:extLst>
      <p:ext uri="{BB962C8B-B14F-4D97-AF65-F5344CB8AC3E}">
        <p14:creationId xmlns:p14="http://schemas.microsoft.com/office/powerpoint/2010/main" val="329810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F11CE8-FA3C-4FDD-91B4-DDDB798DD930}"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1146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4C08C-1817-4443-BF85-7616DAC3B787}"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462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A4127-18C0-4E55-8F18-C8392D976D74}"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4406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6587C-A9D9-447E-9464-8CE10636529B}"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08138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7D75-E3D4-4765-A54B-B136D5CEEF58}" type="datetime1">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5106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4246A-0EF6-444F-8206-A21DEB1D889C}"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6749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F7DD4-6B1F-44FA-B808-F5B5A918ACFC}" type="datetime1">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7531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3E5BB-768B-4904-8016-EFC78C09411D}" type="datetime1">
              <a:rPr lang="en-IN" smtClean="0"/>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31117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2E36-81EA-4760-98CE-585032FA4F6A}" type="datetime1">
              <a:rPr lang="en-IN" smtClean="0"/>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45110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ABF7A-48BA-4697-A301-22EFE0BA1E35}"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3154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B6182-8451-4550-A631-7F18596E7DF7}" type="datetime1">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6758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E7B2D-4C79-4BDA-BDC6-7C3A54326812}" type="datetime1">
              <a:rPr lang="en-IN" smtClean="0"/>
              <a:t>16-11-2023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30C48-8208-426C-9DEA-07CAFD724294}" type="slidenum">
              <a:rPr lang="en-IN" smtClean="0"/>
              <a:t>‹#›</a:t>
            </a:fld>
            <a:endParaRPr lang="en-IN"/>
          </a:p>
        </p:txBody>
      </p:sp>
    </p:spTree>
    <p:extLst>
      <p:ext uri="{BB962C8B-B14F-4D97-AF65-F5344CB8AC3E}">
        <p14:creationId xmlns:p14="http://schemas.microsoft.com/office/powerpoint/2010/main" val="3045329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itg.ac.in/iitg_faculty_details?fac=OTFpeUZVUUcwelVhaUxjamp4QWtIZz09"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shrutimehta/zomato-restaurant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AC90611C-E254-40A3-84BC-BF8D0BF8F1EF}"/>
              </a:ext>
            </a:extLst>
          </p:cNvPr>
          <p:cNvSpPr/>
          <p:nvPr/>
        </p:nvSpPr>
        <p:spPr>
          <a:xfrm flipH="1" flipV="1">
            <a:off x="0" y="5821248"/>
            <a:ext cx="12193682" cy="116836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57 w 21657"/>
              <a:gd name="connsiteY0" fmla="*/ 0 h 30859"/>
              <a:gd name="connsiteX1" fmla="*/ 21657 w 21657"/>
              <a:gd name="connsiteY1" fmla="*/ 0 h 30859"/>
              <a:gd name="connsiteX2" fmla="*/ 21657 w 21657"/>
              <a:gd name="connsiteY2" fmla="*/ 17322 h 30859"/>
              <a:gd name="connsiteX3" fmla="*/ 0 w 21657"/>
              <a:gd name="connsiteY3" fmla="*/ 30312 h 30859"/>
              <a:gd name="connsiteX4" fmla="*/ 57 w 21657"/>
              <a:gd name="connsiteY4" fmla="*/ 0 h 30859"/>
              <a:gd name="connsiteX0" fmla="*/ 57 w 21657"/>
              <a:gd name="connsiteY0" fmla="*/ 0 h 30752"/>
              <a:gd name="connsiteX1" fmla="*/ 21657 w 21657"/>
              <a:gd name="connsiteY1" fmla="*/ 0 h 30752"/>
              <a:gd name="connsiteX2" fmla="*/ 21657 w 21657"/>
              <a:gd name="connsiteY2" fmla="*/ 12623 h 30752"/>
              <a:gd name="connsiteX3" fmla="*/ 0 w 21657"/>
              <a:gd name="connsiteY3" fmla="*/ 30312 h 30752"/>
              <a:gd name="connsiteX4" fmla="*/ 57 w 21657"/>
              <a:gd name="connsiteY4" fmla="*/ 0 h 30752"/>
              <a:gd name="connsiteX0" fmla="*/ 57 w 21657"/>
              <a:gd name="connsiteY0" fmla="*/ 0 h 30691"/>
              <a:gd name="connsiteX1" fmla="*/ 21657 w 21657"/>
              <a:gd name="connsiteY1" fmla="*/ 0 h 30691"/>
              <a:gd name="connsiteX2" fmla="*/ 21657 w 21657"/>
              <a:gd name="connsiteY2" fmla="*/ 12623 h 30691"/>
              <a:gd name="connsiteX3" fmla="*/ 0 w 21657"/>
              <a:gd name="connsiteY3" fmla="*/ 30312 h 30691"/>
              <a:gd name="connsiteX4" fmla="*/ 57 w 21657"/>
              <a:gd name="connsiteY4" fmla="*/ 0 h 30691"/>
              <a:gd name="connsiteX0" fmla="*/ 57 w 21657"/>
              <a:gd name="connsiteY0" fmla="*/ 0 h 30724"/>
              <a:gd name="connsiteX1" fmla="*/ 21657 w 21657"/>
              <a:gd name="connsiteY1" fmla="*/ 0 h 30724"/>
              <a:gd name="connsiteX2" fmla="*/ 21657 w 21657"/>
              <a:gd name="connsiteY2" fmla="*/ 12623 h 30724"/>
              <a:gd name="connsiteX3" fmla="*/ 0 w 21657"/>
              <a:gd name="connsiteY3" fmla="*/ 30312 h 30724"/>
              <a:gd name="connsiteX4" fmla="*/ 57 w 21657"/>
              <a:gd name="connsiteY4" fmla="*/ 0 h 30724"/>
              <a:gd name="connsiteX0" fmla="*/ 57 w 21657"/>
              <a:gd name="connsiteY0" fmla="*/ 0 h 26843"/>
              <a:gd name="connsiteX1" fmla="*/ 21657 w 21657"/>
              <a:gd name="connsiteY1" fmla="*/ 0 h 26843"/>
              <a:gd name="connsiteX2" fmla="*/ 21657 w 21657"/>
              <a:gd name="connsiteY2" fmla="*/ 12623 h 26843"/>
              <a:gd name="connsiteX3" fmla="*/ 0 w 21657"/>
              <a:gd name="connsiteY3" fmla="*/ 26355 h 26843"/>
              <a:gd name="connsiteX4" fmla="*/ 57 w 21657"/>
              <a:gd name="connsiteY4" fmla="*/ 0 h 26843"/>
              <a:gd name="connsiteX0" fmla="*/ 57 w 21657"/>
              <a:gd name="connsiteY0" fmla="*/ 0 h 27532"/>
              <a:gd name="connsiteX1" fmla="*/ 21657 w 21657"/>
              <a:gd name="connsiteY1" fmla="*/ 0 h 27532"/>
              <a:gd name="connsiteX2" fmla="*/ 21657 w 21657"/>
              <a:gd name="connsiteY2" fmla="*/ 12623 h 27532"/>
              <a:gd name="connsiteX3" fmla="*/ 0 w 21657"/>
              <a:gd name="connsiteY3" fmla="*/ 26355 h 27532"/>
              <a:gd name="connsiteX4" fmla="*/ 57 w 21657"/>
              <a:gd name="connsiteY4" fmla="*/ 0 h 27532"/>
              <a:gd name="connsiteX0" fmla="*/ 57 w 21700"/>
              <a:gd name="connsiteY0" fmla="*/ 0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0 h 27607"/>
              <a:gd name="connsiteX0" fmla="*/ 57 w 21700"/>
              <a:gd name="connsiteY0" fmla="*/ 247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247 h 27607"/>
              <a:gd name="connsiteX0" fmla="*/ 57 w 21700"/>
              <a:gd name="connsiteY0" fmla="*/ 247 h 25739"/>
              <a:gd name="connsiteX1" fmla="*/ 21657 w 21700"/>
              <a:gd name="connsiteY1" fmla="*/ 0 h 25739"/>
              <a:gd name="connsiteX2" fmla="*/ 21700 w 21700"/>
              <a:gd name="connsiteY2" fmla="*/ 14189 h 25739"/>
              <a:gd name="connsiteX3" fmla="*/ 0 w 21700"/>
              <a:gd name="connsiteY3" fmla="*/ 24376 h 25739"/>
              <a:gd name="connsiteX4" fmla="*/ 57 w 21700"/>
              <a:gd name="connsiteY4" fmla="*/ 247 h 25739"/>
              <a:gd name="connsiteX0" fmla="*/ 3 w 21735"/>
              <a:gd name="connsiteY0" fmla="*/ 165 h 25739"/>
              <a:gd name="connsiteX1" fmla="*/ 21692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3 w 21735"/>
              <a:gd name="connsiteY0" fmla="*/ 165 h 25739"/>
              <a:gd name="connsiteX1" fmla="*/ 21717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30828"/>
              <a:gd name="connsiteX1" fmla="*/ 21720 w 21738"/>
              <a:gd name="connsiteY1" fmla="*/ 0 h 30828"/>
              <a:gd name="connsiteX2" fmla="*/ 21738 w 21738"/>
              <a:gd name="connsiteY2" fmla="*/ 14189 h 30828"/>
              <a:gd name="connsiteX3" fmla="*/ 1 w 21738"/>
              <a:gd name="connsiteY3" fmla="*/ 24541 h 30828"/>
              <a:gd name="connsiteX4" fmla="*/ 6 w 21738"/>
              <a:gd name="connsiteY4" fmla="*/ 165 h 3082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8" h="32868">
                <a:moveTo>
                  <a:pt x="6" y="165"/>
                </a:moveTo>
                <a:lnTo>
                  <a:pt x="21720" y="0"/>
                </a:lnTo>
                <a:cubicBezTo>
                  <a:pt x="21734" y="4730"/>
                  <a:pt x="21724" y="9459"/>
                  <a:pt x="21738" y="14189"/>
                </a:cubicBezTo>
                <a:cubicBezTo>
                  <a:pt x="10795" y="12540"/>
                  <a:pt x="9140" y="48663"/>
                  <a:pt x="1" y="24541"/>
                </a:cubicBezTo>
                <a:cubicBezTo>
                  <a:pt x="20" y="15838"/>
                  <a:pt x="-13" y="8868"/>
                  <a:pt x="6" y="165"/>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6D5BB62C-A52E-4AB7-830D-237EFC90B8B5}"/>
              </a:ext>
            </a:extLst>
          </p:cNvPr>
          <p:cNvSpPr txBox="1">
            <a:spLocks/>
          </p:cNvSpPr>
          <p:nvPr/>
        </p:nvSpPr>
        <p:spPr>
          <a:xfrm>
            <a:off x="572364" y="1702238"/>
            <a:ext cx="11047268" cy="108311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i="0" dirty="0">
                <a:effectLst/>
                <a:latin typeface="Söhne"/>
              </a:rPr>
              <a:t>A Global Exploration with Zomato Data Analysis</a:t>
            </a:r>
            <a:endParaRPr lang="en-US" b="1" dirty="0">
              <a:solidFill>
                <a:schemeClr val="accent1">
                  <a:lumMod val="50000"/>
                </a:schemeClr>
              </a:solidFill>
              <a:latin typeface="+mn-lt"/>
              <a:ea typeface="Helvetica Neue" panose="02000503000000020004" pitchFamily="2" charset="0"/>
            </a:endParaRPr>
          </a:p>
        </p:txBody>
      </p:sp>
      <p:cxnSp>
        <p:nvCxnSpPr>
          <p:cNvPr id="24" name="Straight Connector 23">
            <a:extLst>
              <a:ext uri="{FF2B5EF4-FFF2-40B4-BE49-F238E27FC236}">
                <a16:creationId xmlns:a16="http://schemas.microsoft.com/office/drawing/2014/main" id="{C3C31B0E-5F0E-4074-A057-8B3029B8F3E0}"/>
              </a:ext>
            </a:extLst>
          </p:cNvPr>
          <p:cNvCxnSpPr>
            <a:cxnSpLocks/>
          </p:cNvCxnSpPr>
          <p:nvPr/>
        </p:nvCxnSpPr>
        <p:spPr>
          <a:xfrm>
            <a:off x="721408" y="3283096"/>
            <a:ext cx="11054956" cy="502"/>
          </a:xfrm>
          <a:prstGeom prst="line">
            <a:avLst/>
          </a:prstGeom>
          <a:ln w="3492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1BF550A-0170-433D-82B6-FFEA9430B4A6}"/>
              </a:ext>
            </a:extLst>
          </p:cNvPr>
          <p:cNvSpPr/>
          <p:nvPr/>
        </p:nvSpPr>
        <p:spPr>
          <a:xfrm>
            <a:off x="2757145" y="3347637"/>
            <a:ext cx="6211957" cy="2970044"/>
          </a:xfrm>
          <a:prstGeom prst="rect">
            <a:avLst/>
          </a:prstGeom>
        </p:spPr>
        <p:txBody>
          <a:bodyPr wrap="none">
            <a:spAutoFit/>
          </a:bodyPr>
          <a:lstStyle/>
          <a:p>
            <a:pPr>
              <a:lnSpc>
                <a:spcPct val="100000"/>
              </a:lnSpc>
              <a:spcBef>
                <a:spcPts val="0"/>
              </a:spcBef>
            </a:pPr>
            <a:r>
              <a:rPr lang="en-US" sz="26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Presented by</a:t>
            </a:r>
          </a:p>
          <a:p>
            <a:pPr>
              <a:lnSpc>
                <a:spcPct val="100000"/>
              </a:lnSpc>
              <a:spcBef>
                <a:spcPts val="0"/>
              </a:spcBef>
            </a:pPr>
            <a:r>
              <a:rPr lang="en-US" sz="2600" b="1" dirty="0">
                <a:latin typeface="Arial" panose="020B0604020202020204" pitchFamily="34" charset="0"/>
                <a:cs typeface="Arial" panose="020B0604020202020204" pitchFamily="34" charset="0"/>
              </a:rPr>
              <a:t>                       DIGANTA DIASI</a:t>
            </a:r>
            <a:endParaRPr lang="en-US" sz="2400" b="1" dirty="0">
              <a:solidFill>
                <a:schemeClr val="accent6">
                  <a:lumMod val="75000"/>
                </a:schemeClr>
              </a:solidFill>
              <a:latin typeface="Arial" panose="020B0604020202020204" pitchFamily="34" charset="0"/>
              <a:cs typeface="Arial" panose="020B0604020202020204" pitchFamily="34" charset="0"/>
            </a:endParaRPr>
          </a:p>
          <a:p>
            <a:pPr>
              <a:lnSpc>
                <a:spcPct val="100000"/>
              </a:lnSpc>
              <a:spcBef>
                <a:spcPts val="0"/>
              </a:spcBef>
            </a:pPr>
            <a:r>
              <a:rPr lang="en-US" sz="2600" b="1" dirty="0">
                <a:solidFill>
                  <a:schemeClr val="accent1">
                    <a:lumMod val="50000"/>
                  </a:schemeClr>
                </a:solidFill>
                <a:latin typeface="Arial" panose="020B0604020202020204" pitchFamily="34" charset="0"/>
                <a:cs typeface="Arial" panose="020B0604020202020204" pitchFamily="34" charset="0"/>
              </a:rPr>
              <a:t>                           </a:t>
            </a:r>
            <a:r>
              <a:rPr lang="en-US" sz="2400" b="1" dirty="0">
                <a:solidFill>
                  <a:schemeClr val="accent1">
                    <a:lumMod val="50000"/>
                  </a:schemeClr>
                </a:solidFill>
                <a:latin typeface="Arial" panose="020B0604020202020204" pitchFamily="34" charset="0"/>
                <a:cs typeface="Arial" panose="020B0604020202020204" pitchFamily="34" charset="0"/>
              </a:rPr>
              <a:t>234161004</a:t>
            </a:r>
          </a:p>
          <a:p>
            <a:pPr algn="l"/>
            <a:r>
              <a:rPr lang="en-US" sz="2400" b="1" dirty="0">
                <a:solidFill>
                  <a:schemeClr val="accent1">
                    <a:lumMod val="50000"/>
                  </a:schemeClr>
                </a:solidFill>
                <a:latin typeface="Arial" panose="020B0604020202020204" pitchFamily="34" charset="0"/>
                <a:cs typeface="Arial" panose="020B0604020202020204" pitchFamily="34" charset="0"/>
              </a:rPr>
              <a:t>                 Instructor: Niraj Kumar Sharma</a:t>
            </a:r>
            <a:endParaRPr lang="en-IN" sz="2400" b="0" i="0" u="sng" dirty="0">
              <a:solidFill>
                <a:srgbClr val="8AB4F8"/>
              </a:solidFill>
              <a:effectLst/>
              <a:latin typeface="arial" panose="020B0604020202020204" pitchFamily="34" charset="0"/>
              <a:hlinkClick r:id="rId2"/>
            </a:endParaRPr>
          </a:p>
          <a:p>
            <a:pPr>
              <a:lnSpc>
                <a:spcPct val="100000"/>
              </a:lnSpc>
              <a:spcBef>
                <a:spcPts val="0"/>
              </a:spcBef>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M.Tech</a:t>
            </a:r>
            <a:r>
              <a:rPr lang="en-US" sz="2000" dirty="0">
                <a:latin typeface="Arial" panose="020B0604020202020204" pitchFamily="34" charset="0"/>
                <a:cs typeface="Arial" panose="020B0604020202020204" pitchFamily="34" charset="0"/>
              </a:rPr>
              <a:t> - </a:t>
            </a:r>
            <a:r>
              <a:rPr lang="en-IN" sz="2000" b="0" i="0" dirty="0">
                <a:effectLst/>
                <a:latin typeface="arial" panose="020B0604020202020204" pitchFamily="34" charset="0"/>
              </a:rPr>
              <a:t>Data Science</a:t>
            </a:r>
            <a:endParaRPr lang="en-US" sz="2000" dirty="0">
              <a:latin typeface="Arial" panose="020B0604020202020204" pitchFamily="34" charset="0"/>
              <a:cs typeface="Arial" panose="020B0604020202020204" pitchFamily="34" charset="0"/>
            </a:endParaRPr>
          </a:p>
          <a:p>
            <a:pPr>
              <a:lnSpc>
                <a:spcPct val="100000"/>
              </a:lnSpc>
              <a:spcBef>
                <a:spcPts val="0"/>
              </a:spcBef>
            </a:pPr>
            <a:r>
              <a:rPr 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Indian Institute of Technology Guwahati</a:t>
            </a:r>
          </a:p>
          <a:p>
            <a:pPr>
              <a:lnSpc>
                <a:spcPct val="100000"/>
              </a:lnSpc>
              <a:spcBef>
                <a:spcPts val="0"/>
              </a:spcBef>
            </a:pPr>
            <a:r>
              <a:rPr lang="en-IN" sz="20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16 Nov 2023</a:t>
            </a:r>
          </a:p>
          <a:p>
            <a:pPr>
              <a:lnSpc>
                <a:spcPct val="100000"/>
              </a:lnSpc>
              <a:spcBef>
                <a:spcPts val="0"/>
              </a:spcBef>
            </a:pPr>
            <a:r>
              <a:rPr lang="en-IN" sz="2000" b="1" dirty="0">
                <a:latin typeface="Arial" panose="020B0604020202020204" pitchFamily="34" charset="0"/>
                <a:cs typeface="Arial" panose="020B0604020202020204" pitchFamily="34" charset="0"/>
              </a:rPr>
              <a:t>                    </a:t>
            </a:r>
          </a:p>
          <a:p>
            <a:pPr>
              <a:lnSpc>
                <a:spcPct val="100000"/>
              </a:lnSpc>
              <a:spcBef>
                <a:spcPts val="0"/>
              </a:spcBef>
            </a:pPr>
            <a:endParaRPr lang="en-US" sz="500" b="1" dirty="0">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DB7E034B-070A-4F3C-8044-C8CB434AF15B}"/>
              </a:ext>
            </a:extLst>
          </p:cNvPr>
          <p:cNvSpPr>
            <a:spLocks noGrp="1"/>
          </p:cNvSpPr>
          <p:nvPr>
            <p:ph type="sldNum" sz="quarter" idx="12"/>
          </p:nvPr>
        </p:nvSpPr>
        <p:spPr/>
        <p:txBody>
          <a:bodyPr/>
          <a:lstStyle/>
          <a:p>
            <a:fld id="{7D830C48-8208-426C-9DEA-07CAFD724294}" type="slidenum">
              <a:rPr lang="en-IN" smtClean="0"/>
              <a:t>1</a:t>
            </a:fld>
            <a:endParaRPr lang="en-IN"/>
          </a:p>
        </p:txBody>
      </p:sp>
      <p:pic>
        <p:nvPicPr>
          <p:cNvPr id="3" name="Picture 2" descr="A logo with a symbol in the middle&#10;&#10;Description automatically generated">
            <a:extLst>
              <a:ext uri="{FF2B5EF4-FFF2-40B4-BE49-F238E27FC236}">
                <a16:creationId xmlns:a16="http://schemas.microsoft.com/office/drawing/2014/main" id="{4844E304-1144-3D74-5B33-4A832DDA4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745" y="148763"/>
            <a:ext cx="1491449" cy="1372799"/>
          </a:xfrm>
          <a:prstGeom prst="rect">
            <a:avLst/>
          </a:prstGeom>
        </p:spPr>
      </p:pic>
      <p:pic>
        <p:nvPicPr>
          <p:cNvPr id="4" name="Picture 3" descr="A person on a red scooter&#10;&#10;Description automatically generated">
            <a:extLst>
              <a:ext uri="{FF2B5EF4-FFF2-40B4-BE49-F238E27FC236}">
                <a16:creationId xmlns:a16="http://schemas.microsoft.com/office/drawing/2014/main" id="{3B64BAC4-131E-C793-5594-9B05CD70F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179" y="3534032"/>
            <a:ext cx="3482642" cy="2785459"/>
          </a:xfrm>
          <a:prstGeom prst="rect">
            <a:avLst/>
          </a:prstGeom>
        </p:spPr>
      </p:pic>
    </p:spTree>
    <p:extLst>
      <p:ext uri="{BB962C8B-B14F-4D97-AF65-F5344CB8AC3E}">
        <p14:creationId xmlns:p14="http://schemas.microsoft.com/office/powerpoint/2010/main" val="29498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10</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panose="020B0604020202020204" pitchFamily="34" charset="0"/>
              </a:rPr>
              <a:t>Visualization</a:t>
            </a:r>
          </a:p>
        </p:txBody>
      </p:sp>
      <p:pic>
        <p:nvPicPr>
          <p:cNvPr id="10" name="Picture 9" descr="A bar chart with green and blue rectangles">
            <a:extLst>
              <a:ext uri="{FF2B5EF4-FFF2-40B4-BE49-F238E27FC236}">
                <a16:creationId xmlns:a16="http://schemas.microsoft.com/office/drawing/2014/main" id="{8D7CEF83-E57F-3465-0C86-9810C853E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4" y="962614"/>
            <a:ext cx="6667500" cy="5577047"/>
          </a:xfrm>
          <a:prstGeom prst="rect">
            <a:avLst/>
          </a:prstGeom>
        </p:spPr>
      </p:pic>
      <p:pic>
        <p:nvPicPr>
          <p:cNvPr id="12" name="Picture 11" descr="A blue rectangular objects with black lines">
            <a:extLst>
              <a:ext uri="{FF2B5EF4-FFF2-40B4-BE49-F238E27FC236}">
                <a16:creationId xmlns:a16="http://schemas.microsoft.com/office/drawing/2014/main" id="{A85D5908-9096-F470-0BC5-F03DCA6FE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00" y="930044"/>
            <a:ext cx="4929403" cy="4893957"/>
          </a:xfrm>
          <a:prstGeom prst="rect">
            <a:avLst/>
          </a:prstGeom>
        </p:spPr>
      </p:pic>
    </p:spTree>
    <p:extLst>
      <p:ext uri="{BB962C8B-B14F-4D97-AF65-F5344CB8AC3E}">
        <p14:creationId xmlns:p14="http://schemas.microsoft.com/office/powerpoint/2010/main" val="322687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p of the world&#10;&#10;Description automatically generated">
            <a:extLst>
              <a:ext uri="{FF2B5EF4-FFF2-40B4-BE49-F238E27FC236}">
                <a16:creationId xmlns:a16="http://schemas.microsoft.com/office/drawing/2014/main" id="{8FA47559-4984-3A5B-486D-638CF32C3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9" y="-170822"/>
            <a:ext cx="12429811" cy="7596554"/>
          </a:xfrm>
        </p:spPr>
      </p:pic>
      <p:sp>
        <p:nvSpPr>
          <p:cNvPr id="4" name="Slide Number Placeholder 3">
            <a:extLst>
              <a:ext uri="{FF2B5EF4-FFF2-40B4-BE49-F238E27FC236}">
                <a16:creationId xmlns:a16="http://schemas.microsoft.com/office/drawing/2014/main" id="{B5308516-2A23-CEDD-521B-7E45056FF26E}"/>
              </a:ext>
            </a:extLst>
          </p:cNvPr>
          <p:cNvSpPr>
            <a:spLocks noGrp="1"/>
          </p:cNvSpPr>
          <p:nvPr>
            <p:ph type="sldNum" sz="quarter" idx="12"/>
          </p:nvPr>
        </p:nvSpPr>
        <p:spPr/>
        <p:txBody>
          <a:bodyPr/>
          <a:lstStyle/>
          <a:p>
            <a:fld id="{7D830C48-8208-426C-9DEA-07CAFD724294}" type="slidenum">
              <a:rPr lang="en-IN" smtClean="0"/>
              <a:t>11</a:t>
            </a:fld>
            <a:endParaRPr lang="en-IN"/>
          </a:p>
        </p:txBody>
      </p:sp>
      <p:sp>
        <p:nvSpPr>
          <p:cNvPr id="3" name="TextBox 2">
            <a:extLst>
              <a:ext uri="{FF2B5EF4-FFF2-40B4-BE49-F238E27FC236}">
                <a16:creationId xmlns:a16="http://schemas.microsoft.com/office/drawing/2014/main" id="{1B681CD6-C52B-B86E-0F7B-0A6BF07FD517}"/>
              </a:ext>
            </a:extLst>
          </p:cNvPr>
          <p:cNvSpPr txBox="1"/>
          <p:nvPr/>
        </p:nvSpPr>
        <p:spPr>
          <a:xfrm>
            <a:off x="3220720" y="0"/>
            <a:ext cx="6654800" cy="400110"/>
          </a:xfrm>
          <a:prstGeom prst="rect">
            <a:avLst/>
          </a:prstGeom>
          <a:noFill/>
        </p:spPr>
        <p:txBody>
          <a:bodyPr wrap="square">
            <a:spAutoFit/>
          </a:bodyPr>
          <a:lstStyle/>
          <a:p>
            <a:r>
              <a:rPr lang="en-IN" b="0" dirty="0">
                <a:solidFill>
                  <a:srgbClr val="6A9955"/>
                </a:solidFill>
                <a:effectLst/>
                <a:latin typeface="Consolas" panose="020B0609020204030204" pitchFamily="49" charset="0"/>
              </a:rPr>
              <a:t> </a:t>
            </a:r>
            <a:r>
              <a:rPr lang="en-IN" sz="2000" b="1" dirty="0">
                <a:latin typeface="Consolas" panose="020B0609020204030204" pitchFamily="49" charset="0"/>
              </a:rPr>
              <a:t>S</a:t>
            </a:r>
            <a:r>
              <a:rPr lang="en-IN" sz="2000" b="1" dirty="0">
                <a:effectLst/>
                <a:latin typeface="Consolas" panose="020B0609020204030204" pitchFamily="49" charset="0"/>
              </a:rPr>
              <a:t>catter map of location Zomato restaurants</a:t>
            </a:r>
          </a:p>
        </p:txBody>
      </p:sp>
    </p:spTree>
    <p:extLst>
      <p:ext uri="{BB962C8B-B14F-4D97-AF65-F5344CB8AC3E}">
        <p14:creationId xmlns:p14="http://schemas.microsoft.com/office/powerpoint/2010/main" val="423225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12</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panose="020B0604020202020204" pitchFamily="34" charset="0"/>
              </a:rPr>
              <a:t>CONCLUSIONS</a:t>
            </a:r>
          </a:p>
        </p:txBody>
      </p:sp>
      <p:sp>
        <p:nvSpPr>
          <p:cNvPr id="10" name="TextBox 9">
            <a:extLst>
              <a:ext uri="{FF2B5EF4-FFF2-40B4-BE49-F238E27FC236}">
                <a16:creationId xmlns:a16="http://schemas.microsoft.com/office/drawing/2014/main" id="{7982948E-2A41-1864-B785-515A5776658A}"/>
              </a:ext>
            </a:extLst>
          </p:cNvPr>
          <p:cNvSpPr txBox="1"/>
          <p:nvPr/>
        </p:nvSpPr>
        <p:spPr>
          <a:xfrm>
            <a:off x="256610" y="1267362"/>
            <a:ext cx="11678779" cy="3785652"/>
          </a:xfrm>
          <a:prstGeom prst="rect">
            <a:avLst/>
          </a:prstGeom>
          <a:noFill/>
        </p:spPr>
        <p:txBody>
          <a:bodyPr wrap="square">
            <a:spAutoFit/>
          </a:bodyPr>
          <a:lstStyle/>
          <a:p>
            <a:pPr marL="285750" indent="-285750" algn="just">
              <a:buClr>
                <a:srgbClr val="C00000"/>
              </a:buClr>
              <a:buFont typeface="Wingdings" panose="05000000000000000000" pitchFamily="2" charset="2"/>
              <a:buChar char="§"/>
            </a:pPr>
            <a:r>
              <a:rPr lang="en-IN" sz="2400" b="0" i="0" dirty="0">
                <a:solidFill>
                  <a:srgbClr val="222222"/>
                </a:solidFill>
                <a:effectLst/>
                <a:latin typeface="Lato" panose="020F0502020204030203" pitchFamily="34" charset="0"/>
              </a:rPr>
              <a:t>USA has higher ratings than India and a majority of Indian restaurants have 0 ratings.</a:t>
            </a:r>
          </a:p>
          <a:p>
            <a:pPr marL="285750" indent="-285750" algn="just">
              <a:buClr>
                <a:srgbClr val="C00000"/>
              </a:buClr>
              <a:buFont typeface="Wingdings" panose="05000000000000000000" pitchFamily="2" charset="2"/>
              <a:buChar char="§"/>
            </a:pPr>
            <a:r>
              <a:rPr lang="en-IN" sz="2400" b="0" i="0" dirty="0">
                <a:solidFill>
                  <a:srgbClr val="222222"/>
                </a:solidFill>
                <a:effectLst/>
                <a:latin typeface="Lato" panose="020F0502020204030203" pitchFamily="34" charset="0"/>
              </a:rPr>
              <a:t>Popular Indian cuisine is North Indian</a:t>
            </a:r>
          </a:p>
          <a:p>
            <a:pPr marL="285750" indent="-285750" algn="just">
              <a:buClr>
                <a:srgbClr val="C00000"/>
              </a:buClr>
              <a:buFont typeface="Wingdings" panose="05000000000000000000" pitchFamily="2" charset="2"/>
              <a:buChar char="§"/>
            </a:pPr>
            <a:r>
              <a:rPr lang="en-IN" sz="2400" b="0" i="0" dirty="0">
                <a:solidFill>
                  <a:srgbClr val="222222"/>
                </a:solidFill>
                <a:effectLst/>
                <a:latin typeface="Lato" panose="020F0502020204030203" pitchFamily="34" charset="0"/>
              </a:rPr>
              <a:t>Outside of India customers provide ratings more frequently and consistently than Indians.</a:t>
            </a:r>
          </a:p>
          <a:p>
            <a:pPr marL="285750" indent="-285750" algn="just">
              <a:buClr>
                <a:srgbClr val="C00000"/>
              </a:buClr>
              <a:buFont typeface="Wingdings" panose="05000000000000000000" pitchFamily="2" charset="2"/>
              <a:buChar char="§"/>
            </a:pPr>
            <a:endParaRPr lang="en-IN" sz="2400" dirty="0">
              <a:solidFill>
                <a:srgbClr val="222222"/>
              </a:solidFill>
              <a:latin typeface="Lato" panose="020F0502020204030203" pitchFamily="34" charset="0"/>
            </a:endParaRPr>
          </a:p>
          <a:p>
            <a:pPr marL="285750" indent="-285750" algn="just">
              <a:buClr>
                <a:srgbClr val="C00000"/>
              </a:buClr>
              <a:buFont typeface="Wingdings" panose="05000000000000000000" pitchFamily="2" charset="2"/>
              <a:buChar char="§"/>
            </a:pPr>
            <a:r>
              <a:rPr lang="en-IN" sz="2400" b="0" i="0" dirty="0">
                <a:effectLst/>
                <a:latin typeface="-apple-system"/>
              </a:rPr>
              <a:t>Zomato maximum records or transaction are from India After that USA and then United Kingdoms</a:t>
            </a:r>
            <a:endParaRPr lang="en-IN" sz="2400" b="0" i="0" dirty="0">
              <a:solidFill>
                <a:srgbClr val="222222"/>
              </a:solidFill>
              <a:effectLst/>
              <a:latin typeface="Lato" panose="020F0502020204030203" pitchFamily="34" charset="0"/>
            </a:endParaRPr>
          </a:p>
          <a:p>
            <a:pPr marL="285750" indent="-285750" algn="just">
              <a:buClr>
                <a:srgbClr val="C00000"/>
              </a:buClr>
              <a:buFont typeface="Wingdings" panose="05000000000000000000" pitchFamily="2" charset="2"/>
              <a:buChar char="§"/>
            </a:pPr>
            <a:endParaRPr lang="en-IN" sz="2400" b="0" i="0" dirty="0">
              <a:solidFill>
                <a:srgbClr val="222222"/>
              </a:solidFill>
              <a:effectLst/>
              <a:latin typeface="Lato" panose="020F0502020204030203" pitchFamily="34" charset="0"/>
            </a:endParaRPr>
          </a:p>
          <a:p>
            <a:pPr marL="285750" indent="-285750" algn="just">
              <a:buClr>
                <a:srgbClr val="C00000"/>
              </a:buClr>
              <a:buFont typeface="Wingdings" panose="05000000000000000000" pitchFamily="2" charset="2"/>
              <a:buChar char="§"/>
            </a:pPr>
            <a:endParaRPr lang="en-IN" sz="2400" dirty="0"/>
          </a:p>
        </p:txBody>
      </p:sp>
    </p:spTree>
    <p:extLst>
      <p:ext uri="{BB962C8B-B14F-4D97-AF65-F5344CB8AC3E}">
        <p14:creationId xmlns:p14="http://schemas.microsoft.com/office/powerpoint/2010/main" val="242247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13</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dirty="0">
                <a:solidFill>
                  <a:schemeClr val="bg1"/>
                </a:solidFill>
                <a:latin typeface="+mn-lt"/>
              </a:rPr>
              <a:t>Code</a:t>
            </a:r>
          </a:p>
        </p:txBody>
      </p:sp>
      <p:pic>
        <p:nvPicPr>
          <p:cNvPr id="3" name="Picture 2" descr="A screen shot of a computer program">
            <a:extLst>
              <a:ext uri="{FF2B5EF4-FFF2-40B4-BE49-F238E27FC236}">
                <a16:creationId xmlns:a16="http://schemas.microsoft.com/office/drawing/2014/main" id="{FD2D62A5-EF25-6B99-48DC-D933EEF7C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7490"/>
            <a:ext cx="5693752" cy="5841118"/>
          </a:xfrm>
          <a:prstGeom prst="rect">
            <a:avLst/>
          </a:prstGeom>
        </p:spPr>
      </p:pic>
      <p:pic>
        <p:nvPicPr>
          <p:cNvPr id="7" name="Picture 6" descr="A computer screen shot of text">
            <a:extLst>
              <a:ext uri="{FF2B5EF4-FFF2-40B4-BE49-F238E27FC236}">
                <a16:creationId xmlns:a16="http://schemas.microsoft.com/office/drawing/2014/main" id="{0F09FB18-27B9-315F-1690-E91084AA1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389" y="839791"/>
            <a:ext cx="6143061" cy="5828817"/>
          </a:xfrm>
          <a:prstGeom prst="rect">
            <a:avLst/>
          </a:prstGeom>
        </p:spPr>
      </p:pic>
    </p:spTree>
    <p:extLst>
      <p:ext uri="{BB962C8B-B14F-4D97-AF65-F5344CB8AC3E}">
        <p14:creationId xmlns:p14="http://schemas.microsoft.com/office/powerpoint/2010/main" val="322940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14</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panose="020B0604020202020204" pitchFamily="34" charset="0"/>
              </a:rPr>
              <a:t>REFERENCES</a:t>
            </a:r>
          </a:p>
        </p:txBody>
      </p:sp>
      <p:sp>
        <p:nvSpPr>
          <p:cNvPr id="19" name="TextBox 18">
            <a:extLst>
              <a:ext uri="{FF2B5EF4-FFF2-40B4-BE49-F238E27FC236}">
                <a16:creationId xmlns:a16="http://schemas.microsoft.com/office/drawing/2014/main" id="{89418C1B-E215-DFB1-E31C-10074B790C1C}"/>
              </a:ext>
            </a:extLst>
          </p:cNvPr>
          <p:cNvSpPr txBox="1"/>
          <p:nvPr/>
        </p:nvSpPr>
        <p:spPr>
          <a:xfrm>
            <a:off x="337622" y="1121648"/>
            <a:ext cx="11218987" cy="3274486"/>
          </a:xfrm>
          <a:prstGeom prst="rect">
            <a:avLst/>
          </a:prstGeom>
          <a:noFill/>
        </p:spPr>
        <p:txBody>
          <a:bodyPr wrap="square">
            <a:spAutoFit/>
          </a:bodyPr>
          <a:lstStyle/>
          <a:p>
            <a:pPr marL="342900" lvl="0" indent="-342900" algn="just">
              <a:lnSpc>
                <a:spcPct val="115000"/>
              </a:lnSpc>
              <a:spcAft>
                <a:spcPts val="800"/>
              </a:spcAft>
              <a:buClr>
                <a:srgbClr val="C00000"/>
              </a:buClr>
              <a:buFont typeface="Wingdings" panose="05000000000000000000" pitchFamily="2" charset="2"/>
              <a:buChar char="§"/>
            </a:pPr>
            <a:endParaRPr lang="en-IN" sz="2000" dirty="0">
              <a:effectLst/>
              <a:ea typeface="Calibri" panose="020F0502020204030204" pitchFamily="34" charset="0"/>
            </a:endParaRPr>
          </a:p>
          <a:p>
            <a:pPr marL="342900" lvl="0" indent="-342900" algn="just">
              <a:lnSpc>
                <a:spcPct val="115000"/>
              </a:lnSpc>
              <a:spcAft>
                <a:spcPts val="800"/>
              </a:spcAft>
              <a:buClr>
                <a:srgbClr val="C00000"/>
              </a:buClr>
              <a:buFont typeface="Wingdings" panose="05000000000000000000" pitchFamily="2" charset="2"/>
              <a:buChar char="§"/>
            </a:pPr>
            <a:r>
              <a:rPr lang="en-IN" sz="2000" dirty="0">
                <a:effectLst/>
                <a:ea typeface="Calibri" panose="020F0502020204030204" pitchFamily="34" charset="0"/>
              </a:rPr>
              <a:t>https://www.kaggle.com/datasets/shrutimehta/zomato-restaurants-data</a:t>
            </a:r>
            <a:endParaRPr lang="en-IN"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rgbClr val="C00000"/>
              </a:buClr>
              <a:buFont typeface="Wingdings" panose="05000000000000000000" pitchFamily="2" charset="2"/>
              <a:buChar char="§"/>
            </a:pPr>
            <a:r>
              <a:rPr lang="en-IN" sz="2000" dirty="0">
                <a:effectLst/>
                <a:ea typeface="Calibri" panose="020F0502020204030204" pitchFamily="34" charset="0"/>
                <a:cs typeface="Times New Roman" panose="02020603050405020304" pitchFamily="18" charset="0"/>
              </a:rPr>
              <a:t>http://www.zomato.com/ </a:t>
            </a:r>
          </a:p>
          <a:p>
            <a:pPr marL="342900" lvl="0" indent="-342900" algn="just">
              <a:lnSpc>
                <a:spcPct val="107000"/>
              </a:lnSpc>
              <a:spcAft>
                <a:spcPts val="800"/>
              </a:spcAft>
              <a:buClr>
                <a:srgbClr val="C00000"/>
              </a:buClr>
              <a:buFont typeface="Wingdings" panose="05000000000000000000" pitchFamily="2" charset="2"/>
              <a:buChar char="§"/>
            </a:pPr>
            <a:r>
              <a:rPr lang="en-IN" sz="2000" dirty="0">
                <a:effectLst/>
                <a:ea typeface="Calibri" panose="020F0502020204030204" pitchFamily="34" charset="0"/>
                <a:cs typeface="Times New Roman" panose="02020603050405020304" pitchFamily="18" charset="0"/>
              </a:rPr>
              <a:t> Python Software Foundation. Archived from the original on 20 April 2012. Retrieved 24 April 2012., second section \"Fans of Python use the phrase \"batteries included\" to describe the standard library, which covers everything from asynchronous processing to zip files.\“</a:t>
            </a:r>
          </a:p>
          <a:p>
            <a:pPr marL="342900" lvl="0" indent="-342900" algn="just">
              <a:lnSpc>
                <a:spcPct val="107000"/>
              </a:lnSpc>
              <a:spcAft>
                <a:spcPts val="800"/>
              </a:spcAft>
              <a:buClr>
                <a:srgbClr val="C00000"/>
              </a:buClr>
              <a:buFont typeface="Wingdings" panose="05000000000000000000" pitchFamily="2" charset="2"/>
              <a:buChar char="§"/>
            </a:pPr>
            <a:r>
              <a:rPr lang="en-IN" sz="2000" b="0" i="0" dirty="0">
                <a:solidFill>
                  <a:srgbClr val="444444"/>
                </a:solidFill>
                <a:effectLst/>
                <a:latin typeface="arial" panose="020B0604020202020204" pitchFamily="34" charset="0"/>
              </a:rPr>
              <a:t>\"Installing – Matplotlib 2.0.2 documentation\". Retrieved 2017-06-23.</a:t>
            </a:r>
          </a:p>
          <a:p>
            <a:pPr marL="342900" lvl="0" indent="-342900" algn="just">
              <a:lnSpc>
                <a:spcPct val="107000"/>
              </a:lnSpc>
              <a:spcAft>
                <a:spcPts val="800"/>
              </a:spcAft>
              <a:buClr>
                <a:srgbClr val="C00000"/>
              </a:buClr>
              <a:buFont typeface="Wingdings" panose="05000000000000000000" pitchFamily="2" charset="2"/>
              <a:buChar char="§"/>
            </a:pPr>
            <a:r>
              <a:rPr lang="en-IN" sz="2000" dirty="0">
                <a:effectLst/>
                <a:ea typeface="Calibri" panose="020F0502020204030204" pitchFamily="34" charset="0"/>
                <a:cs typeface="Times New Roman" panose="02020603050405020304" pitchFamily="18" charset="0"/>
              </a:rPr>
              <a:t>https://www.geeksforgeeks.org/zomato-data-analysis-using-python/</a:t>
            </a:r>
          </a:p>
        </p:txBody>
      </p:sp>
    </p:spTree>
    <p:extLst>
      <p:ext uri="{BB962C8B-B14F-4D97-AF65-F5344CB8AC3E}">
        <p14:creationId xmlns:p14="http://schemas.microsoft.com/office/powerpoint/2010/main" val="223433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15</a:t>
            </a:fld>
            <a:endParaRPr lang="en-IN" dirty="0"/>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chemeClr val="bg1"/>
              </a:solidFill>
              <a:latin typeface="Arial" panose="020B0604020202020204" pitchFamily="34" charset="0"/>
            </a:endParaRPr>
          </a:p>
        </p:txBody>
      </p:sp>
      <p:sp>
        <p:nvSpPr>
          <p:cNvPr id="9" name="TextBox 8">
            <a:extLst>
              <a:ext uri="{FF2B5EF4-FFF2-40B4-BE49-F238E27FC236}">
                <a16:creationId xmlns:a16="http://schemas.microsoft.com/office/drawing/2014/main" id="{4AFFC978-2CA0-C52B-4832-E9B2EFD871C7}"/>
              </a:ext>
            </a:extLst>
          </p:cNvPr>
          <p:cNvSpPr txBox="1"/>
          <p:nvPr/>
        </p:nvSpPr>
        <p:spPr>
          <a:xfrm>
            <a:off x="3442854" y="2968411"/>
            <a:ext cx="6096000" cy="1200329"/>
          </a:xfrm>
          <a:prstGeom prst="rect">
            <a:avLst/>
          </a:prstGeom>
          <a:noFill/>
        </p:spPr>
        <p:txBody>
          <a:bodyPr wrap="square">
            <a:spAutoFit/>
          </a:bodyPr>
          <a:lstStyle/>
          <a:p>
            <a:r>
              <a:rPr lang="en-IN" sz="7200" b="1" dirty="0">
                <a:solidFill>
                  <a:srgbClr val="C00000"/>
                </a:solidFill>
                <a:effectLst/>
                <a:ea typeface="Calibri" panose="020F0502020204030204" pitchFamily="34" charset="0"/>
                <a:cs typeface="Times New Roman" panose="02020603050405020304" pitchFamily="18" charset="0"/>
              </a:rPr>
              <a:t>THANK YOU</a:t>
            </a:r>
            <a:endParaRPr lang="en-IN" sz="7200" b="1" dirty="0">
              <a:solidFill>
                <a:srgbClr val="C00000"/>
              </a:solidFill>
            </a:endParaRPr>
          </a:p>
        </p:txBody>
      </p:sp>
    </p:spTree>
    <p:extLst>
      <p:ext uri="{BB962C8B-B14F-4D97-AF65-F5344CB8AC3E}">
        <p14:creationId xmlns:p14="http://schemas.microsoft.com/office/powerpoint/2010/main" val="36084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2</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29763"/>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5903"/>
            <a:ext cx="11678779" cy="739775"/>
          </a:xfrm>
        </p:spPr>
        <p:txBody>
          <a:bodyPr>
            <a:normAutofit/>
          </a:bodyPr>
          <a:lstStyle/>
          <a:p>
            <a:pPr algn="ctr"/>
            <a:r>
              <a:rPr lang="en-US" b="1" dirty="0">
                <a:solidFill>
                  <a:schemeClr val="bg1"/>
                </a:solidFill>
                <a:latin typeface="+mn-lt"/>
              </a:rPr>
              <a:t>OUTLINE</a:t>
            </a:r>
          </a:p>
        </p:txBody>
      </p:sp>
      <p:sp>
        <p:nvSpPr>
          <p:cNvPr id="37" name="TextBox 36">
            <a:extLst>
              <a:ext uri="{FF2B5EF4-FFF2-40B4-BE49-F238E27FC236}">
                <a16:creationId xmlns:a16="http://schemas.microsoft.com/office/drawing/2014/main" id="{D705F09A-9C04-78B3-404D-49F90265A455}"/>
              </a:ext>
            </a:extLst>
          </p:cNvPr>
          <p:cNvSpPr txBox="1"/>
          <p:nvPr/>
        </p:nvSpPr>
        <p:spPr>
          <a:xfrm>
            <a:off x="358725" y="1172866"/>
            <a:ext cx="6217920" cy="4893647"/>
          </a:xfrm>
          <a:prstGeom prst="rect">
            <a:avLst/>
          </a:prstGeom>
          <a:noFill/>
        </p:spPr>
        <p:txBody>
          <a:bodyPr wrap="square">
            <a:spAutoFit/>
          </a:bodyPr>
          <a:lstStyle/>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Introduction &amp; Motivation</a:t>
            </a:r>
          </a:p>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About Dataset</a:t>
            </a:r>
          </a:p>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Objective</a:t>
            </a:r>
          </a:p>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Block Diagram</a:t>
            </a:r>
          </a:p>
          <a:p>
            <a:pPr marL="342900" indent="-342900">
              <a:lnSpc>
                <a:spcPct val="150000"/>
              </a:lnSpc>
              <a:buClr>
                <a:srgbClr val="C00000"/>
              </a:buClr>
              <a:buFont typeface="Wingdings" panose="05000000000000000000" pitchFamily="2" charset="2"/>
              <a:buChar char="§"/>
            </a:pPr>
            <a:r>
              <a:rPr lang="en-IN" sz="2800" dirty="0">
                <a:solidFill>
                  <a:srgbClr val="222222"/>
                </a:solidFill>
                <a:latin typeface="Lato" panose="020F0502020204030203" pitchFamily="34" charset="0"/>
              </a:rPr>
              <a:t>D</a:t>
            </a:r>
            <a:r>
              <a:rPr lang="en-IN" sz="2800" b="0" i="0" dirty="0">
                <a:solidFill>
                  <a:srgbClr val="222222"/>
                </a:solidFill>
                <a:effectLst/>
                <a:latin typeface="Lato" panose="020F0502020204030203" pitchFamily="34" charset="0"/>
              </a:rPr>
              <a:t>ata visualization using Diagram</a:t>
            </a:r>
          </a:p>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Conclusion</a:t>
            </a:r>
          </a:p>
          <a:p>
            <a:pPr marL="342900" indent="-342900">
              <a:lnSpc>
                <a:spcPct val="150000"/>
              </a:lnSpc>
              <a:buClr>
                <a:srgbClr val="C00000"/>
              </a:buClr>
              <a:buFont typeface="Wingdings" panose="05000000000000000000" pitchFamily="2" charset="2"/>
              <a:buChar char="§"/>
            </a:pPr>
            <a:r>
              <a:rPr lang="en-US" sz="2800" dirty="0">
                <a:latin typeface="Arial" panose="020B0604020202020204" pitchFamily="34" charset="0"/>
                <a:cs typeface="Arial" panose="020B0604020202020204" pitchFamily="34" charset="0"/>
              </a:rPr>
              <a:t>References</a:t>
            </a:r>
          </a:p>
          <a:p>
            <a:pPr marL="285750" indent="-285750">
              <a:buClr>
                <a:srgbClr val="C00000"/>
              </a:buCl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pic>
        <p:nvPicPr>
          <p:cNvPr id="7" name="Picture 6" descr="A person on a red scooter">
            <a:extLst>
              <a:ext uri="{FF2B5EF4-FFF2-40B4-BE49-F238E27FC236}">
                <a16:creationId xmlns:a16="http://schemas.microsoft.com/office/drawing/2014/main" id="{F9EE6DD0-6582-17B6-13ED-6A0E156C3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172866"/>
            <a:ext cx="5354179" cy="4099274"/>
          </a:xfrm>
          <a:prstGeom prst="rect">
            <a:avLst/>
          </a:prstGeom>
        </p:spPr>
      </p:pic>
    </p:spTree>
    <p:extLst>
      <p:ext uri="{BB962C8B-B14F-4D97-AF65-F5344CB8AC3E}">
        <p14:creationId xmlns:p14="http://schemas.microsoft.com/office/powerpoint/2010/main" val="21459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3</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dirty="0">
                <a:solidFill>
                  <a:schemeClr val="bg1"/>
                </a:solidFill>
                <a:latin typeface="+mn-lt"/>
              </a:rPr>
              <a:t>INTRODUCTION  &amp; MOTIVATION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7382170" cy="7689156"/>
          </a:xfrm>
          <a:prstGeom prst="rect">
            <a:avLst/>
          </a:prstGeom>
          <a:noFill/>
        </p:spPr>
        <p:txBody>
          <a:bodyPr wrap="square">
            <a:spAutoFit/>
          </a:bodyPr>
          <a:lstStyle/>
          <a:p>
            <a:pPr marL="342900" indent="-342900">
              <a:lnSpc>
                <a:spcPct val="150000"/>
              </a:lnSpc>
              <a:buClr>
                <a:srgbClr val="C00000"/>
              </a:buClr>
              <a:buFont typeface="Wingdings" panose="05000000000000000000" pitchFamily="2" charset="2"/>
              <a:buChar char="§"/>
            </a:pPr>
            <a:r>
              <a:rPr lang="en-IN" sz="2000" dirty="0">
                <a:solidFill>
                  <a:srgbClr val="401B9C"/>
                </a:solidFill>
                <a:latin typeface="Udemy Sans"/>
              </a:rPr>
              <a:t>Zomato is an Indian multinational restaurant aggregator and online food delivery company founded by Pankaj </a:t>
            </a:r>
            <a:r>
              <a:rPr lang="en-IN" sz="2000" dirty="0" err="1">
                <a:solidFill>
                  <a:srgbClr val="401B9C"/>
                </a:solidFill>
                <a:latin typeface="Udemy Sans"/>
              </a:rPr>
              <a:t>Chaddah</a:t>
            </a:r>
            <a:r>
              <a:rPr lang="en-IN" sz="2000" dirty="0">
                <a:solidFill>
                  <a:srgbClr val="401B9C"/>
                </a:solidFill>
                <a:latin typeface="Udemy Sans"/>
              </a:rPr>
              <a:t> and  </a:t>
            </a:r>
            <a:r>
              <a:rPr lang="en-IN" sz="2000" dirty="0" err="1">
                <a:solidFill>
                  <a:srgbClr val="401B9C"/>
                </a:solidFill>
                <a:latin typeface="Udemy Sans"/>
              </a:rPr>
              <a:t>Deepinder</a:t>
            </a:r>
            <a:r>
              <a:rPr lang="en-IN" sz="2000" dirty="0">
                <a:solidFill>
                  <a:srgbClr val="401B9C"/>
                </a:solidFill>
                <a:latin typeface="Udemy Sans"/>
              </a:rPr>
              <a:t> Goyal in 2008.</a:t>
            </a:r>
          </a:p>
          <a:p>
            <a:pPr marL="342900" indent="-342900">
              <a:lnSpc>
                <a:spcPct val="150000"/>
              </a:lnSpc>
              <a:buClr>
                <a:srgbClr val="C00000"/>
              </a:buClr>
              <a:buFont typeface="Wingdings" panose="05000000000000000000" pitchFamily="2" charset="2"/>
              <a:buChar char="§"/>
            </a:pPr>
            <a:r>
              <a:rPr lang="en-IN" sz="2000" dirty="0">
                <a:solidFill>
                  <a:srgbClr val="401B9C"/>
                </a:solidFill>
                <a:latin typeface="Udemy Sans"/>
              </a:rPr>
              <a:t>Zomato is right now available in 20 plus countries. Zomato receive approx. 8 order per second.</a:t>
            </a:r>
          </a:p>
          <a:p>
            <a:pPr marL="342900" indent="-342900">
              <a:lnSpc>
                <a:spcPct val="150000"/>
              </a:lnSpc>
              <a:buClr>
                <a:srgbClr val="C00000"/>
              </a:buClr>
              <a:buFont typeface="Wingdings" panose="05000000000000000000" pitchFamily="2" charset="2"/>
              <a:buChar char="§"/>
            </a:pPr>
            <a:r>
              <a:rPr lang="en-IN" sz="2000" dirty="0">
                <a:solidFill>
                  <a:srgbClr val="212529"/>
                </a:solidFill>
                <a:latin typeface="-apple-system"/>
              </a:rPr>
              <a:t>Zomato is one of the most useful apps for foodies who want to taste the best cuisines of every part of the world. </a:t>
            </a:r>
            <a:r>
              <a:rPr lang="en-IN" sz="2000" dirty="0">
                <a:solidFill>
                  <a:srgbClr val="002060"/>
                </a:solidFill>
                <a:latin typeface="Söhne"/>
              </a:rPr>
              <a:t>Zomato serves as the digital platform that bridges users with cloud kitchens, facilitating the entire process from menu exploration and order placement to delivery. </a:t>
            </a:r>
            <a:endParaRPr lang="en-IN" sz="2000" dirty="0">
              <a:solidFill>
                <a:srgbClr val="002060"/>
              </a:solidFill>
              <a:latin typeface="-apple-system"/>
            </a:endParaRPr>
          </a:p>
          <a:p>
            <a:pPr marL="342900" indent="-342900">
              <a:lnSpc>
                <a:spcPct val="150000"/>
              </a:lnSpc>
              <a:buClr>
                <a:srgbClr val="C00000"/>
              </a:buClr>
              <a:buFont typeface="Wingdings" panose="05000000000000000000" pitchFamily="2" charset="2"/>
              <a:buChar char="§"/>
            </a:pPr>
            <a:endParaRPr lang="en-IN" sz="2400" dirty="0">
              <a:solidFill>
                <a:srgbClr val="401B9C"/>
              </a:solidFill>
              <a:latin typeface="Udemy Sans"/>
            </a:endParaRPr>
          </a:p>
          <a:p>
            <a:pPr marL="342900" indent="-342900">
              <a:lnSpc>
                <a:spcPct val="150000"/>
              </a:lnSpc>
              <a:buClr>
                <a:srgbClr val="C00000"/>
              </a:buClr>
              <a:buFont typeface="Wingdings" panose="05000000000000000000" pitchFamily="2" charset="2"/>
              <a:buChar char="§"/>
            </a:pPr>
            <a:endParaRPr lang="en-IN" sz="2400" dirty="0">
              <a:solidFill>
                <a:srgbClr val="401B9C"/>
              </a:solidFill>
              <a:latin typeface="Udemy Sans"/>
            </a:endParaRPr>
          </a:p>
          <a:p>
            <a:pPr marL="342900" indent="-342900">
              <a:lnSpc>
                <a:spcPct val="150000"/>
              </a:lnSpc>
              <a:buClr>
                <a:srgbClr val="C00000"/>
              </a:buClr>
              <a:buFont typeface="Wingdings" panose="05000000000000000000" pitchFamily="2" charset="2"/>
              <a:buChar char="§"/>
            </a:pPr>
            <a:endParaRPr lang="en-IN" sz="2800" dirty="0">
              <a:solidFill>
                <a:srgbClr val="401B9C"/>
              </a:solidFill>
              <a:latin typeface="Udemy Sans"/>
            </a:endParaRPr>
          </a:p>
          <a:p>
            <a:pPr marL="342900" indent="-342900">
              <a:lnSpc>
                <a:spcPct val="150000"/>
              </a:lnSpc>
              <a:buClr>
                <a:srgbClr val="C00000"/>
              </a:buClr>
              <a:buFont typeface="Wingdings" panose="05000000000000000000" pitchFamily="2" charset="2"/>
              <a:buChar char="§"/>
            </a:pPr>
            <a:endParaRPr lang="en-IN" sz="2800" dirty="0">
              <a:solidFill>
                <a:srgbClr val="401B9C"/>
              </a:solidFill>
              <a:latin typeface="Udemy Sans"/>
            </a:endParaRPr>
          </a:p>
          <a:p>
            <a:pPr marL="342900" indent="-342900">
              <a:lnSpc>
                <a:spcPct val="150000"/>
              </a:lnSpc>
              <a:buClr>
                <a:srgbClr val="C00000"/>
              </a:buClr>
              <a:buFont typeface="Wingdings" panose="05000000000000000000" pitchFamily="2" charset="2"/>
              <a:buChar char="§"/>
            </a:pPr>
            <a:endParaRPr lang="en-US" sz="2800" b="0" i="0" strike="noStrike" baseline="0" dirty="0">
              <a:solidFill>
                <a:srgbClr val="000000"/>
              </a:solidFill>
            </a:endParaRPr>
          </a:p>
        </p:txBody>
      </p:sp>
      <p:pic>
        <p:nvPicPr>
          <p:cNvPr id="3" name="Picture 2" descr="A diagram of a restaurant">
            <a:extLst>
              <a:ext uri="{FF2B5EF4-FFF2-40B4-BE49-F238E27FC236}">
                <a16:creationId xmlns:a16="http://schemas.microsoft.com/office/drawing/2014/main" id="{B2ED1F1F-BB0B-B453-9DE3-7020C84CF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951" y="1182832"/>
            <a:ext cx="4438650" cy="3977985"/>
          </a:xfrm>
          <a:prstGeom prst="rect">
            <a:avLst/>
          </a:prstGeom>
        </p:spPr>
      </p:pic>
    </p:spTree>
    <p:extLst>
      <p:ext uri="{BB962C8B-B14F-4D97-AF65-F5344CB8AC3E}">
        <p14:creationId xmlns:p14="http://schemas.microsoft.com/office/powerpoint/2010/main" val="851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4</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Arial" panose="020B0604020202020204" pitchFamily="34" charset="0"/>
              </a:rPr>
              <a:t>ABOUT DATASET</a:t>
            </a:r>
          </a:p>
        </p:txBody>
      </p:sp>
      <p:sp>
        <p:nvSpPr>
          <p:cNvPr id="9" name="TextBox 8">
            <a:extLst>
              <a:ext uri="{FF2B5EF4-FFF2-40B4-BE49-F238E27FC236}">
                <a16:creationId xmlns:a16="http://schemas.microsoft.com/office/drawing/2014/main" id="{E0DA2622-222A-2583-D037-15BD0DE6B575}"/>
              </a:ext>
            </a:extLst>
          </p:cNvPr>
          <p:cNvSpPr txBox="1"/>
          <p:nvPr/>
        </p:nvSpPr>
        <p:spPr>
          <a:xfrm>
            <a:off x="203599" y="795172"/>
            <a:ext cx="11678779" cy="5386090"/>
          </a:xfrm>
          <a:prstGeom prst="rect">
            <a:avLst/>
          </a:prstGeom>
          <a:noFill/>
        </p:spPr>
        <p:txBody>
          <a:bodyPr wrap="square">
            <a:spAutoFit/>
          </a:bodyPr>
          <a:lstStyle/>
          <a:p>
            <a:pPr algn="just" latinLnBrk="1"/>
            <a:r>
              <a:rPr lang="en-IN" b="0" i="0" dirty="0">
                <a:effectLst/>
                <a:latin typeface="arial" panose="020B0604020202020204" pitchFamily="34" charset="0"/>
              </a:rPr>
              <a:t>Zomato dataset is real time data set which gives information about </a:t>
            </a:r>
            <a:r>
              <a:rPr lang="en-IN" sz="2000" b="0" i="0" dirty="0">
                <a:effectLst/>
                <a:latin typeface="Google Sans"/>
              </a:rPr>
              <a:t>restaurant</a:t>
            </a:r>
            <a:r>
              <a:rPr lang="en-IN" b="0" i="0" dirty="0">
                <a:effectLst/>
                <a:latin typeface="arial" panose="020B0604020202020204" pitchFamily="34" charset="0"/>
              </a:rPr>
              <a:t> , its cuisines , locality , ratings etc.</a:t>
            </a:r>
          </a:p>
          <a:p>
            <a:pPr algn="just" latinLnBrk="1"/>
            <a:r>
              <a:rPr lang="en-IN" b="0" i="0" dirty="0">
                <a:effectLst/>
                <a:latin typeface="arial" panose="020B0604020202020204" pitchFamily="34" charset="0"/>
              </a:rPr>
              <a:t>The data is taken from url: </a:t>
            </a:r>
            <a:r>
              <a:rPr lang="en-IN" b="0" i="0" u="sng" dirty="0">
                <a:solidFill>
                  <a:schemeClr val="accent1">
                    <a:lumMod val="75000"/>
                  </a:schemeClr>
                </a:solidFill>
                <a:effectLst/>
                <a:latin typeface="arial" panose="020B0604020202020204" pitchFamily="34" charset="0"/>
                <a:hlinkClick r:id="rId2"/>
              </a:rPr>
              <a:t>https://www.kaggle.com/datasets/shrutimehta/zomato-restaurants-data</a:t>
            </a:r>
            <a:endParaRPr lang="en-IN" b="0" i="0" u="sng" dirty="0">
              <a:solidFill>
                <a:schemeClr val="accent1">
                  <a:lumMod val="75000"/>
                </a:schemeClr>
              </a:solidFill>
              <a:effectLst/>
              <a:latin typeface="arial" panose="020B0604020202020204" pitchFamily="34" charset="0"/>
            </a:endParaRPr>
          </a:p>
          <a:p>
            <a:pPr algn="just" latinLnBrk="1"/>
            <a:r>
              <a:rPr lang="en-IN" b="0" i="0" dirty="0">
                <a:effectLst/>
                <a:latin typeface="arial" panose="020B0604020202020204" pitchFamily="34" charset="0"/>
              </a:rPr>
              <a:t>Data</a:t>
            </a:r>
            <a:r>
              <a:rPr lang="en-IN" dirty="0">
                <a:latin typeface="arial" panose="020B0604020202020204" pitchFamily="34" charset="0"/>
              </a:rPr>
              <a:t>set contain two file one is csv file which contain information about restaurant and another is xlsx file which contain country code</a:t>
            </a:r>
            <a:endParaRPr lang="en-IN" b="0" i="0" dirty="0">
              <a:effectLst/>
              <a:latin typeface="arial" panose="020B0604020202020204" pitchFamily="34" charset="0"/>
            </a:endParaRPr>
          </a:p>
          <a:p>
            <a:pPr algn="just" latinLnBrk="1"/>
            <a:endParaRPr lang="en-IN" b="0" i="0" u="sng" dirty="0">
              <a:solidFill>
                <a:schemeClr val="accent1">
                  <a:lumMod val="75000"/>
                </a:schemeClr>
              </a:solidFill>
              <a:effectLst/>
              <a:latin typeface="arial" panose="020B0604020202020204" pitchFamily="34" charset="0"/>
            </a:endParaRPr>
          </a:p>
          <a:p>
            <a:pPr algn="just" latinLnBrk="1"/>
            <a:r>
              <a:rPr lang="en-IN" b="0" i="0" dirty="0">
                <a:effectLst/>
                <a:latin typeface="arial" panose="020B0604020202020204" pitchFamily="34" charset="0"/>
              </a:rPr>
              <a:t>The dataset contains the following features</a:t>
            </a:r>
          </a:p>
          <a:p>
            <a:pPr algn="just">
              <a:buFont typeface="+mj-lt"/>
              <a:buAutoNum type="arabicPeriod"/>
            </a:pPr>
            <a:r>
              <a:rPr lang="en-IN" b="0" i="1" dirty="0">
                <a:solidFill>
                  <a:srgbClr val="333333"/>
                </a:solidFill>
                <a:effectLst/>
                <a:latin typeface="arial" panose="020B0604020202020204" pitchFamily="34" charset="0"/>
              </a:rPr>
              <a:t> Restaurant Id</a:t>
            </a:r>
            <a:endParaRPr lang="en-IN" b="0" i="0" dirty="0">
              <a:solidFill>
                <a:srgbClr val="333333"/>
              </a:solidFill>
              <a:effectLst/>
              <a:latin typeface="arial" panose="020B0604020202020204" pitchFamily="34" charset="0"/>
            </a:endParaRPr>
          </a:p>
          <a:p>
            <a:pPr algn="just">
              <a:buFont typeface="+mj-lt"/>
              <a:buAutoNum type="arabicPeriod"/>
            </a:pPr>
            <a:r>
              <a:rPr lang="en-IN" dirty="0">
                <a:latin typeface="Arial" panose="020B0604020202020204" pitchFamily="34" charset="0"/>
                <a:cs typeface="Arial" panose="020B0604020202020204" pitchFamily="34" charset="0"/>
              </a:rPr>
              <a:t> R</a:t>
            </a:r>
            <a:r>
              <a:rPr lang="en-IN" b="0" i="0" dirty="0">
                <a:effectLst/>
                <a:latin typeface="Arial" panose="020B0604020202020204" pitchFamily="34" charset="0"/>
                <a:cs typeface="Arial" panose="020B0604020202020204" pitchFamily="34" charset="0"/>
              </a:rPr>
              <a:t>estaurant</a:t>
            </a:r>
            <a:r>
              <a:rPr lang="en-IN" b="0" i="1" dirty="0">
                <a:solidFill>
                  <a:srgbClr val="333333"/>
                </a:solidFill>
                <a:effectLst/>
                <a:latin typeface="arial" panose="020B0604020202020204" pitchFamily="34" charset="0"/>
              </a:rPr>
              <a:t> Name</a:t>
            </a:r>
          </a:p>
          <a:p>
            <a:pPr algn="just">
              <a:buFont typeface="+mj-lt"/>
              <a:buAutoNum type="arabicPeriod"/>
            </a:pPr>
            <a:r>
              <a:rPr lang="en-IN" i="1" dirty="0">
                <a:solidFill>
                  <a:srgbClr val="333333"/>
                </a:solidFill>
                <a:latin typeface="arial" panose="020B0604020202020204" pitchFamily="34" charset="0"/>
              </a:rPr>
              <a:t> Country Code</a:t>
            </a:r>
          </a:p>
          <a:p>
            <a:pPr algn="just">
              <a:buFont typeface="+mj-lt"/>
              <a:buAutoNum type="arabicPeriod"/>
            </a:pPr>
            <a:r>
              <a:rPr lang="en-IN" b="0" i="1" dirty="0">
                <a:solidFill>
                  <a:srgbClr val="333333"/>
                </a:solidFill>
                <a:effectLst/>
                <a:latin typeface="arial" panose="020B0604020202020204" pitchFamily="34" charset="0"/>
              </a:rPr>
              <a:t> City</a:t>
            </a:r>
          </a:p>
          <a:p>
            <a:pPr algn="just">
              <a:buFont typeface="+mj-lt"/>
              <a:buAutoNum type="arabicPeriod"/>
            </a:pPr>
            <a:r>
              <a:rPr lang="en-IN" i="1" dirty="0">
                <a:solidFill>
                  <a:srgbClr val="333333"/>
                </a:solidFill>
                <a:latin typeface="arial" panose="020B0604020202020204" pitchFamily="34" charset="0"/>
              </a:rPr>
              <a:t> </a:t>
            </a:r>
            <a:r>
              <a:rPr lang="en-IN" b="0" i="1" dirty="0">
                <a:solidFill>
                  <a:srgbClr val="333333"/>
                </a:solidFill>
                <a:effectLst/>
                <a:latin typeface="arial" panose="020B0604020202020204" pitchFamily="34" charset="0"/>
              </a:rPr>
              <a:t> Address</a:t>
            </a:r>
          </a:p>
          <a:p>
            <a:pPr algn="just">
              <a:buFont typeface="+mj-lt"/>
              <a:buAutoNum type="arabicPeriod"/>
            </a:pPr>
            <a:r>
              <a:rPr lang="en-IN" i="1" dirty="0">
                <a:solidFill>
                  <a:srgbClr val="333333"/>
                </a:solidFill>
                <a:latin typeface="arial" panose="020B0604020202020204" pitchFamily="34" charset="0"/>
              </a:rPr>
              <a:t>  </a:t>
            </a:r>
            <a:r>
              <a:rPr lang="en-IN" b="0" i="1" dirty="0">
                <a:solidFill>
                  <a:srgbClr val="333333"/>
                </a:solidFill>
                <a:effectLst/>
                <a:latin typeface="arial" panose="020B0604020202020204" pitchFamily="34" charset="0"/>
              </a:rPr>
              <a:t>Locality</a:t>
            </a:r>
          </a:p>
          <a:p>
            <a:pPr algn="just">
              <a:buFont typeface="+mj-lt"/>
              <a:buAutoNum type="arabicPeriod"/>
            </a:pPr>
            <a:r>
              <a:rPr lang="en-IN" b="0" i="1" dirty="0">
                <a:solidFill>
                  <a:srgbClr val="333333"/>
                </a:solidFill>
                <a:effectLst/>
                <a:latin typeface="arial" panose="020B0604020202020204" pitchFamily="34" charset="0"/>
              </a:rPr>
              <a:t>  Locality Verbose</a:t>
            </a:r>
          </a:p>
          <a:p>
            <a:pPr algn="just">
              <a:buFont typeface="+mj-lt"/>
              <a:buAutoNum type="arabicPeriod"/>
            </a:pPr>
            <a:r>
              <a:rPr lang="en-IN" i="1" dirty="0">
                <a:solidFill>
                  <a:srgbClr val="333333"/>
                </a:solidFill>
                <a:latin typeface="arial" panose="020B0604020202020204" pitchFamily="34" charset="0"/>
              </a:rPr>
              <a:t>  </a:t>
            </a:r>
            <a:r>
              <a:rPr lang="en-IN" b="0" i="1" dirty="0">
                <a:solidFill>
                  <a:srgbClr val="333333"/>
                </a:solidFill>
                <a:effectLst/>
                <a:latin typeface="arial" panose="020B0604020202020204" pitchFamily="34" charset="0"/>
              </a:rPr>
              <a:t>Longitude</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Latitude</a:t>
            </a:r>
            <a:endParaRPr lang="en-IN" b="0" i="0" dirty="0">
              <a:solidFill>
                <a:srgbClr val="333333"/>
              </a:solidFill>
              <a:effectLst/>
              <a:latin typeface="arial" panose="020B0604020202020204" pitchFamily="34" charset="0"/>
            </a:endParaRPr>
          </a:p>
          <a:p>
            <a:pPr algn="just">
              <a:buFont typeface="+mj-lt"/>
              <a:buAutoNum type="arabicPeriod"/>
            </a:pPr>
            <a:r>
              <a:rPr lang="en-IN" b="0" i="0" dirty="0">
                <a:solidFill>
                  <a:srgbClr val="333333"/>
                </a:solidFill>
                <a:effectLst/>
                <a:latin typeface="arial" panose="020B0604020202020204" pitchFamily="34" charset="0"/>
              </a:rPr>
              <a:t> </a:t>
            </a:r>
            <a:r>
              <a:rPr lang="en-IN" b="0" i="1" dirty="0">
                <a:solidFill>
                  <a:srgbClr val="333333"/>
                </a:solidFill>
                <a:effectLst/>
                <a:latin typeface="arial" panose="020B0604020202020204" pitchFamily="34" charset="0"/>
              </a:rPr>
              <a:t>Cuisines</a:t>
            </a:r>
          </a:p>
          <a:p>
            <a:pPr algn="just">
              <a:buFont typeface="+mj-lt"/>
              <a:buAutoNum type="arabicPeriod"/>
            </a:pPr>
            <a:r>
              <a:rPr lang="en-IN" i="1" dirty="0">
                <a:solidFill>
                  <a:srgbClr val="333333"/>
                </a:solidFill>
                <a:latin typeface="arial" panose="020B0604020202020204" pitchFamily="34" charset="0"/>
              </a:rPr>
              <a:t> </a:t>
            </a:r>
            <a:r>
              <a:rPr lang="en-IN" b="0" i="1" dirty="0">
                <a:solidFill>
                  <a:srgbClr val="333333"/>
                </a:solidFill>
                <a:effectLst/>
                <a:latin typeface="arial" panose="020B0604020202020204" pitchFamily="34" charset="0"/>
              </a:rPr>
              <a:t> Average Cost for Two</a:t>
            </a:r>
          </a:p>
          <a:p>
            <a:pPr algn="just">
              <a:buFont typeface="+mj-lt"/>
              <a:buAutoNum type="arabicPeriod"/>
            </a:pPr>
            <a:r>
              <a:rPr lang="en-IN" i="1" dirty="0">
                <a:solidFill>
                  <a:srgbClr val="333333"/>
                </a:solidFill>
                <a:latin typeface="arial" panose="020B0604020202020204" pitchFamily="34" charset="0"/>
              </a:rPr>
              <a:t> Currency</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Has online order</a:t>
            </a:r>
            <a:endParaRPr lang="en-IN" b="0" i="0" dirty="0">
              <a:solidFill>
                <a:srgbClr val="333333"/>
              </a:solidFill>
              <a:effectLst/>
              <a:latin typeface="arial" panose="020B0604020202020204" pitchFamily="34" charset="0"/>
            </a:endParaRPr>
          </a:p>
        </p:txBody>
      </p:sp>
      <p:sp>
        <p:nvSpPr>
          <p:cNvPr id="11" name="TextBox 10">
            <a:extLst>
              <a:ext uri="{FF2B5EF4-FFF2-40B4-BE49-F238E27FC236}">
                <a16:creationId xmlns:a16="http://schemas.microsoft.com/office/drawing/2014/main" id="{D92E6835-64A4-3365-6382-EB93758D2E65}"/>
              </a:ext>
            </a:extLst>
          </p:cNvPr>
          <p:cNvSpPr txBox="1"/>
          <p:nvPr/>
        </p:nvSpPr>
        <p:spPr>
          <a:xfrm>
            <a:off x="3095976" y="2876060"/>
            <a:ext cx="5894023" cy="2862322"/>
          </a:xfrm>
          <a:prstGeom prst="rect">
            <a:avLst/>
          </a:prstGeom>
          <a:noFill/>
        </p:spPr>
        <p:txBody>
          <a:bodyPr wrap="square">
            <a:spAutoFit/>
          </a:bodyPr>
          <a:lstStyle/>
          <a:p>
            <a:pPr algn="just">
              <a:buFont typeface="+mj-lt"/>
              <a:buAutoNum type="arabicPeriod"/>
            </a:pPr>
            <a:r>
              <a:rPr lang="en-IN" b="0" i="1" dirty="0">
                <a:solidFill>
                  <a:srgbClr val="333333"/>
                </a:solidFill>
                <a:effectLst/>
                <a:latin typeface="arial" panose="020B0604020202020204" pitchFamily="34" charset="0"/>
              </a:rPr>
              <a:t> Switch to Order Menu</a:t>
            </a:r>
          </a:p>
          <a:p>
            <a:pPr algn="just">
              <a:buFont typeface="+mj-lt"/>
              <a:buAutoNum type="arabicPeriod"/>
            </a:pPr>
            <a:r>
              <a:rPr lang="en-IN" i="1" dirty="0">
                <a:solidFill>
                  <a:srgbClr val="333333"/>
                </a:solidFill>
                <a:latin typeface="arial" panose="020B0604020202020204" pitchFamily="34" charset="0"/>
              </a:rPr>
              <a:t> </a:t>
            </a:r>
            <a:r>
              <a:rPr lang="en-IN" b="0" i="1" dirty="0">
                <a:solidFill>
                  <a:srgbClr val="333333"/>
                </a:solidFill>
                <a:effectLst/>
                <a:latin typeface="arial" panose="020B0604020202020204" pitchFamily="34" charset="0"/>
              </a:rPr>
              <a:t> Has Table Booking</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Aggregate Rating</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Votes</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City</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Price Range</a:t>
            </a:r>
          </a:p>
          <a:p>
            <a:pPr algn="just">
              <a:buFont typeface="+mj-lt"/>
              <a:buAutoNum type="arabicPeriod"/>
            </a:pPr>
            <a:r>
              <a:rPr lang="en-IN" b="0" i="1" dirty="0">
                <a:solidFill>
                  <a:srgbClr val="333333"/>
                </a:solidFill>
                <a:effectLst/>
                <a:latin typeface="arial" panose="020B0604020202020204" pitchFamily="34" charset="0"/>
              </a:rPr>
              <a:t> Has Online Delivery</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Rating Colour</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Rating Text</a:t>
            </a:r>
            <a:endParaRPr lang="en-IN" b="0" i="0" dirty="0">
              <a:solidFill>
                <a:srgbClr val="333333"/>
              </a:solidFill>
              <a:effectLst/>
              <a:latin typeface="arial" panose="020B0604020202020204" pitchFamily="34" charset="0"/>
            </a:endParaRPr>
          </a:p>
          <a:p>
            <a:pPr algn="just">
              <a:buFont typeface="+mj-lt"/>
              <a:buAutoNum type="arabicPeriod"/>
            </a:pPr>
            <a:r>
              <a:rPr lang="en-IN" b="0" i="1" dirty="0">
                <a:solidFill>
                  <a:srgbClr val="333333"/>
                </a:solidFill>
                <a:effectLst/>
                <a:latin typeface="arial" panose="020B0604020202020204" pitchFamily="34" charset="0"/>
              </a:rPr>
              <a:t> Country</a:t>
            </a:r>
            <a:endParaRPr lang="en-IN" b="0" i="0" dirty="0">
              <a:solidFill>
                <a:srgbClr val="333333"/>
              </a:solidFill>
              <a:effectLst/>
              <a:latin typeface="arial" panose="020B0604020202020204" pitchFamily="34" charset="0"/>
            </a:endParaRPr>
          </a:p>
        </p:txBody>
      </p:sp>
      <p:pic>
        <p:nvPicPr>
          <p:cNvPr id="14" name="Picture 13" descr="A screen shot of a computer">
            <a:extLst>
              <a:ext uri="{FF2B5EF4-FFF2-40B4-BE49-F238E27FC236}">
                <a16:creationId xmlns:a16="http://schemas.microsoft.com/office/drawing/2014/main" id="{11408C30-2519-7C42-69A0-4F73BC1A5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202" y="2865342"/>
            <a:ext cx="6043200" cy="2758679"/>
          </a:xfrm>
          <a:prstGeom prst="rect">
            <a:avLst/>
          </a:prstGeom>
        </p:spPr>
      </p:pic>
    </p:spTree>
    <p:extLst>
      <p:ext uri="{BB962C8B-B14F-4D97-AF65-F5344CB8AC3E}">
        <p14:creationId xmlns:p14="http://schemas.microsoft.com/office/powerpoint/2010/main" val="55006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5</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Arial" panose="020B0604020202020204" pitchFamily="34" charset="0"/>
              </a:rPr>
              <a:t>BLOCK DIAGRAM</a:t>
            </a:r>
          </a:p>
        </p:txBody>
      </p:sp>
      <p:grpSp>
        <p:nvGrpSpPr>
          <p:cNvPr id="2" name="Group 1">
            <a:extLst>
              <a:ext uri="{FF2B5EF4-FFF2-40B4-BE49-F238E27FC236}">
                <a16:creationId xmlns:a16="http://schemas.microsoft.com/office/drawing/2014/main" id="{AE20906F-91F7-0D8E-E5CD-04660651FD1A}"/>
              </a:ext>
            </a:extLst>
          </p:cNvPr>
          <p:cNvGrpSpPr/>
          <p:nvPr/>
        </p:nvGrpSpPr>
        <p:grpSpPr>
          <a:xfrm>
            <a:off x="8059825" y="1120252"/>
            <a:ext cx="2756626" cy="1227454"/>
            <a:chOff x="2355" y="850102"/>
            <a:chExt cx="2756626" cy="1227454"/>
          </a:xfrm>
        </p:grpSpPr>
        <p:sp>
          <p:nvSpPr>
            <p:cNvPr id="3" name="Rectangle: Rounded Corners 2">
              <a:extLst>
                <a:ext uri="{FF2B5EF4-FFF2-40B4-BE49-F238E27FC236}">
                  <a16:creationId xmlns:a16="http://schemas.microsoft.com/office/drawing/2014/main" id="{EB052759-038B-06FF-A88A-6996E6FFAE45}"/>
                </a:ext>
              </a:extLst>
            </p:cNvPr>
            <p:cNvSpPr/>
            <p:nvPr/>
          </p:nvSpPr>
          <p:spPr>
            <a:xfrm>
              <a:off x="2355" y="850102"/>
              <a:ext cx="2756626" cy="1227454"/>
            </a:xfrm>
            <a:prstGeom prst="round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Rectangle: Rounded Corners 4">
              <a:extLst>
                <a:ext uri="{FF2B5EF4-FFF2-40B4-BE49-F238E27FC236}">
                  <a16:creationId xmlns:a16="http://schemas.microsoft.com/office/drawing/2014/main" id="{D991442A-D28C-65BD-FEF6-7FD39FDE1528}"/>
                </a:ext>
              </a:extLst>
            </p:cNvPr>
            <p:cNvSpPr txBox="1"/>
            <p:nvPr/>
          </p:nvSpPr>
          <p:spPr>
            <a:xfrm>
              <a:off x="62274" y="910021"/>
              <a:ext cx="2636788" cy="11076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dirty="0"/>
                <a:t>Data Exploration</a:t>
              </a:r>
              <a:endParaRPr lang="en-IN" sz="2800" kern="1200" dirty="0"/>
            </a:p>
          </p:txBody>
        </p:sp>
      </p:grpSp>
      <p:grpSp>
        <p:nvGrpSpPr>
          <p:cNvPr id="12" name="Group 11">
            <a:extLst>
              <a:ext uri="{FF2B5EF4-FFF2-40B4-BE49-F238E27FC236}">
                <a16:creationId xmlns:a16="http://schemas.microsoft.com/office/drawing/2014/main" id="{36E1AF79-BFA6-4ADF-F8C3-89D0DA4F0F2D}"/>
              </a:ext>
            </a:extLst>
          </p:cNvPr>
          <p:cNvGrpSpPr/>
          <p:nvPr/>
        </p:nvGrpSpPr>
        <p:grpSpPr>
          <a:xfrm>
            <a:off x="3810475" y="1158759"/>
            <a:ext cx="2643584" cy="1196778"/>
            <a:chOff x="2075699" y="1852365"/>
            <a:chExt cx="2643584" cy="1196778"/>
          </a:xfrm>
        </p:grpSpPr>
        <p:sp>
          <p:nvSpPr>
            <p:cNvPr id="17" name="Rectangle: Rounded Corners 16">
              <a:extLst>
                <a:ext uri="{FF2B5EF4-FFF2-40B4-BE49-F238E27FC236}">
                  <a16:creationId xmlns:a16="http://schemas.microsoft.com/office/drawing/2014/main" id="{A3AF8C94-AE0D-8E1B-4437-EB898460550D}"/>
                </a:ext>
              </a:extLst>
            </p:cNvPr>
            <p:cNvSpPr/>
            <p:nvPr/>
          </p:nvSpPr>
          <p:spPr>
            <a:xfrm>
              <a:off x="2375375" y="1853155"/>
              <a:ext cx="2343908" cy="1195988"/>
            </a:xfrm>
            <a:prstGeom prst="round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8" name="Rectangle: Rounded Corners 4">
              <a:extLst>
                <a:ext uri="{FF2B5EF4-FFF2-40B4-BE49-F238E27FC236}">
                  <a16:creationId xmlns:a16="http://schemas.microsoft.com/office/drawing/2014/main" id="{85A1CC84-902E-7ED2-DA8D-3F76D88441AE}"/>
                </a:ext>
              </a:extLst>
            </p:cNvPr>
            <p:cNvSpPr txBox="1"/>
            <p:nvPr/>
          </p:nvSpPr>
          <p:spPr>
            <a:xfrm>
              <a:off x="2075699" y="1852365"/>
              <a:ext cx="2227142" cy="10792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Cleaning Dataset</a:t>
              </a:r>
            </a:p>
          </p:txBody>
        </p:sp>
      </p:grpSp>
      <p:grpSp>
        <p:nvGrpSpPr>
          <p:cNvPr id="20" name="Group 19">
            <a:extLst>
              <a:ext uri="{FF2B5EF4-FFF2-40B4-BE49-F238E27FC236}">
                <a16:creationId xmlns:a16="http://schemas.microsoft.com/office/drawing/2014/main" id="{0732C82E-B286-CA57-7B40-04193A490F6F}"/>
              </a:ext>
            </a:extLst>
          </p:cNvPr>
          <p:cNvGrpSpPr/>
          <p:nvPr/>
        </p:nvGrpSpPr>
        <p:grpSpPr>
          <a:xfrm>
            <a:off x="7677150" y="3958421"/>
            <a:ext cx="3961099" cy="831024"/>
            <a:chOff x="2018490" y="0"/>
            <a:chExt cx="3961099" cy="831024"/>
          </a:xfrm>
        </p:grpSpPr>
        <p:sp>
          <p:nvSpPr>
            <p:cNvPr id="21" name="Rectangle: Rounded Corners 20">
              <a:extLst>
                <a:ext uri="{FF2B5EF4-FFF2-40B4-BE49-F238E27FC236}">
                  <a16:creationId xmlns:a16="http://schemas.microsoft.com/office/drawing/2014/main" id="{39E56DDD-4DB1-E1C8-1C5E-B10821820C83}"/>
                </a:ext>
              </a:extLst>
            </p:cNvPr>
            <p:cNvSpPr/>
            <p:nvPr/>
          </p:nvSpPr>
          <p:spPr>
            <a:xfrm>
              <a:off x="2191615" y="0"/>
              <a:ext cx="3614850" cy="831024"/>
            </a:xfrm>
            <a:prstGeom prst="roundRect">
              <a:avLst/>
            </a:prstGeom>
          </p:spPr>
          <p:style>
            <a:lnRef idx="3">
              <a:schemeClr val="accent6">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2" name="Rectangle: Rounded Corners 4">
              <a:extLst>
                <a:ext uri="{FF2B5EF4-FFF2-40B4-BE49-F238E27FC236}">
                  <a16:creationId xmlns:a16="http://schemas.microsoft.com/office/drawing/2014/main" id="{AD93E4A5-E459-CDE0-54C7-C0A494B42684}"/>
                </a:ext>
              </a:extLst>
            </p:cNvPr>
            <p:cNvSpPr txBox="1"/>
            <p:nvPr/>
          </p:nvSpPr>
          <p:spPr>
            <a:xfrm>
              <a:off x="2018490" y="176458"/>
              <a:ext cx="3961099" cy="5207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Data Visualization </a:t>
              </a:r>
              <a:endParaRPr lang="en-IN" sz="3400" kern="1200" dirty="0"/>
            </a:p>
          </p:txBody>
        </p:sp>
      </p:grpSp>
      <p:sp>
        <p:nvSpPr>
          <p:cNvPr id="23" name="Arrow: Right 22">
            <a:extLst>
              <a:ext uri="{FF2B5EF4-FFF2-40B4-BE49-F238E27FC236}">
                <a16:creationId xmlns:a16="http://schemas.microsoft.com/office/drawing/2014/main" id="{6E53BB5A-5F4B-D087-3F62-EB35A397CDD0}"/>
              </a:ext>
            </a:extLst>
          </p:cNvPr>
          <p:cNvSpPr/>
          <p:nvPr/>
        </p:nvSpPr>
        <p:spPr>
          <a:xfrm>
            <a:off x="3166906" y="1663407"/>
            <a:ext cx="940888" cy="2172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B8BB3EB6-213B-13A2-2F23-7A22EDF42BA5}"/>
              </a:ext>
            </a:extLst>
          </p:cNvPr>
          <p:cNvSpPr/>
          <p:nvPr/>
        </p:nvSpPr>
        <p:spPr>
          <a:xfrm>
            <a:off x="6523177" y="1630113"/>
            <a:ext cx="1363523" cy="2505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4A0F2C53-8D36-600D-3E4E-423D061B7277}"/>
              </a:ext>
            </a:extLst>
          </p:cNvPr>
          <p:cNvGrpSpPr/>
          <p:nvPr/>
        </p:nvGrpSpPr>
        <p:grpSpPr>
          <a:xfrm>
            <a:off x="3198321" y="4011734"/>
            <a:ext cx="2633060" cy="831024"/>
            <a:chOff x="2890423" y="634362"/>
            <a:chExt cx="2633060" cy="831024"/>
          </a:xfrm>
        </p:grpSpPr>
        <p:sp>
          <p:nvSpPr>
            <p:cNvPr id="26" name="Rectangle: Rounded Corners 25">
              <a:extLst>
                <a:ext uri="{FF2B5EF4-FFF2-40B4-BE49-F238E27FC236}">
                  <a16:creationId xmlns:a16="http://schemas.microsoft.com/office/drawing/2014/main" id="{8C53390F-5156-593E-D9AD-E04A8E4FC034}"/>
                </a:ext>
              </a:extLst>
            </p:cNvPr>
            <p:cNvSpPr/>
            <p:nvPr/>
          </p:nvSpPr>
          <p:spPr>
            <a:xfrm>
              <a:off x="2890423" y="634362"/>
              <a:ext cx="2633060" cy="831024"/>
            </a:xfrm>
            <a:prstGeom prst="roundRect">
              <a:avLst/>
            </a:prstGeom>
          </p:spPr>
          <p:style>
            <a:lnRef idx="3">
              <a:schemeClr val="accent6">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7" name="Rectangle: Rounded Corners 4">
              <a:extLst>
                <a:ext uri="{FF2B5EF4-FFF2-40B4-BE49-F238E27FC236}">
                  <a16:creationId xmlns:a16="http://schemas.microsoft.com/office/drawing/2014/main" id="{2BF9C1C2-7755-3AED-17A9-28D93B2D1285}"/>
                </a:ext>
              </a:extLst>
            </p:cNvPr>
            <p:cNvSpPr txBox="1"/>
            <p:nvPr/>
          </p:nvSpPr>
          <p:spPr>
            <a:xfrm>
              <a:off x="2930990" y="674929"/>
              <a:ext cx="2551926" cy="74989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2000" kern="1200" dirty="0">
                  <a:solidFill>
                    <a:schemeClr val="accent1"/>
                  </a:solidFill>
                </a:rPr>
                <a:t>Conclusion</a:t>
              </a:r>
            </a:p>
          </p:txBody>
        </p:sp>
      </p:grpSp>
      <p:grpSp>
        <p:nvGrpSpPr>
          <p:cNvPr id="31" name="Group 30">
            <a:extLst>
              <a:ext uri="{FF2B5EF4-FFF2-40B4-BE49-F238E27FC236}">
                <a16:creationId xmlns:a16="http://schemas.microsoft.com/office/drawing/2014/main" id="{F0815FBF-4C8F-B93B-9C7C-4FED6079E942}"/>
              </a:ext>
            </a:extLst>
          </p:cNvPr>
          <p:cNvGrpSpPr/>
          <p:nvPr/>
        </p:nvGrpSpPr>
        <p:grpSpPr>
          <a:xfrm>
            <a:off x="237155" y="1120252"/>
            <a:ext cx="2756626" cy="1227454"/>
            <a:chOff x="2355" y="850102"/>
            <a:chExt cx="2756626" cy="1227454"/>
          </a:xfrm>
        </p:grpSpPr>
        <p:sp>
          <p:nvSpPr>
            <p:cNvPr id="32" name="Rectangle: Rounded Corners 31">
              <a:extLst>
                <a:ext uri="{FF2B5EF4-FFF2-40B4-BE49-F238E27FC236}">
                  <a16:creationId xmlns:a16="http://schemas.microsoft.com/office/drawing/2014/main" id="{31D69525-D7C6-D659-4A16-35051B1479E5}"/>
                </a:ext>
              </a:extLst>
            </p:cNvPr>
            <p:cNvSpPr/>
            <p:nvPr/>
          </p:nvSpPr>
          <p:spPr>
            <a:xfrm>
              <a:off x="2355" y="850102"/>
              <a:ext cx="2756626" cy="1227454"/>
            </a:xfrm>
            <a:prstGeom prst="roundRect">
              <a:avLst/>
            </a:pr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3" name="Rectangle: Rounded Corners 4">
              <a:extLst>
                <a:ext uri="{FF2B5EF4-FFF2-40B4-BE49-F238E27FC236}">
                  <a16:creationId xmlns:a16="http://schemas.microsoft.com/office/drawing/2014/main" id="{7C6329DD-BC9D-D4DB-BE61-0E22FA6A7D4A}"/>
                </a:ext>
              </a:extLst>
            </p:cNvPr>
            <p:cNvSpPr txBox="1"/>
            <p:nvPr/>
          </p:nvSpPr>
          <p:spPr>
            <a:xfrm>
              <a:off x="62274" y="910021"/>
              <a:ext cx="2636788" cy="11076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Collect Zomato Dataset</a:t>
              </a:r>
              <a:endParaRPr lang="en-IN" sz="2800" kern="1200" dirty="0"/>
            </a:p>
          </p:txBody>
        </p:sp>
      </p:grpSp>
      <p:sp>
        <p:nvSpPr>
          <p:cNvPr id="34" name="Arrow: Down 33">
            <a:extLst>
              <a:ext uri="{FF2B5EF4-FFF2-40B4-BE49-F238E27FC236}">
                <a16:creationId xmlns:a16="http://schemas.microsoft.com/office/drawing/2014/main" id="{8FED3D0D-B196-0197-D4FE-F3FCFBBBCCE2}"/>
              </a:ext>
            </a:extLst>
          </p:cNvPr>
          <p:cNvSpPr/>
          <p:nvPr/>
        </p:nvSpPr>
        <p:spPr>
          <a:xfrm>
            <a:off x="9286873" y="2407625"/>
            <a:ext cx="247651" cy="1357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Left 34">
            <a:extLst>
              <a:ext uri="{FF2B5EF4-FFF2-40B4-BE49-F238E27FC236}">
                <a16:creationId xmlns:a16="http://schemas.microsoft.com/office/drawing/2014/main" id="{608DD39E-6431-5D6D-9D2F-1D197024066F}"/>
              </a:ext>
            </a:extLst>
          </p:cNvPr>
          <p:cNvSpPr/>
          <p:nvPr/>
        </p:nvSpPr>
        <p:spPr>
          <a:xfrm>
            <a:off x="6013850" y="4299393"/>
            <a:ext cx="1713708" cy="23578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906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6</a:t>
            </a:fld>
            <a:endParaRPr lang="en-IN" dirty="0"/>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panose="020B0604020202020204" pitchFamily="34" charset="0"/>
              </a:rPr>
              <a:t>Visualization through chart </a:t>
            </a:r>
          </a:p>
        </p:txBody>
      </p:sp>
      <p:sp>
        <p:nvSpPr>
          <p:cNvPr id="13" name="TextBox 12">
            <a:extLst>
              <a:ext uri="{FF2B5EF4-FFF2-40B4-BE49-F238E27FC236}">
                <a16:creationId xmlns:a16="http://schemas.microsoft.com/office/drawing/2014/main" id="{276321B7-C40E-AF69-5C39-DCF81ACB31E5}"/>
              </a:ext>
            </a:extLst>
          </p:cNvPr>
          <p:cNvSpPr txBox="1"/>
          <p:nvPr/>
        </p:nvSpPr>
        <p:spPr>
          <a:xfrm>
            <a:off x="1070262" y="5565848"/>
            <a:ext cx="3543301" cy="369332"/>
          </a:xfrm>
          <a:prstGeom prst="rect">
            <a:avLst/>
          </a:prstGeom>
          <a:noFill/>
        </p:spPr>
        <p:txBody>
          <a:bodyPr wrap="square">
            <a:spAutoFit/>
          </a:bodyPr>
          <a:lstStyle/>
          <a:p>
            <a:r>
              <a:rPr lang="en-US" dirty="0">
                <a:solidFill>
                  <a:srgbClr val="222222"/>
                </a:solidFill>
              </a:rPr>
              <a:t>2-D Region wise splitting of Data</a:t>
            </a:r>
            <a:r>
              <a:rPr lang="en-US" b="0" i="0" dirty="0">
                <a:solidFill>
                  <a:srgbClr val="222222"/>
                </a:solidFill>
                <a:effectLst/>
              </a:rPr>
              <a:t> </a:t>
            </a:r>
            <a:endParaRPr lang="en-IN" dirty="0"/>
          </a:p>
        </p:txBody>
      </p:sp>
      <p:pic>
        <p:nvPicPr>
          <p:cNvPr id="3" name="Picture 2" descr="A blue circle with orange and green numbers&#10;&#10;Description automatically generated">
            <a:extLst>
              <a:ext uri="{FF2B5EF4-FFF2-40B4-BE49-F238E27FC236}">
                <a16:creationId xmlns:a16="http://schemas.microsoft.com/office/drawing/2014/main" id="{DF6868A5-1F74-D5D4-B6C5-E43E860D6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99" y="845940"/>
            <a:ext cx="5832629" cy="4677980"/>
          </a:xfrm>
          <a:prstGeom prst="rect">
            <a:avLst/>
          </a:prstGeom>
        </p:spPr>
      </p:pic>
      <p:sp>
        <p:nvSpPr>
          <p:cNvPr id="9" name="TextBox 8">
            <a:extLst>
              <a:ext uri="{FF2B5EF4-FFF2-40B4-BE49-F238E27FC236}">
                <a16:creationId xmlns:a16="http://schemas.microsoft.com/office/drawing/2014/main" id="{F7D6F22C-B6E3-D4FB-155D-3F0865871B43}"/>
              </a:ext>
            </a:extLst>
          </p:cNvPr>
          <p:cNvSpPr txBox="1"/>
          <p:nvPr/>
        </p:nvSpPr>
        <p:spPr>
          <a:xfrm>
            <a:off x="7721600" y="1488981"/>
            <a:ext cx="6096000" cy="4524315"/>
          </a:xfrm>
          <a:prstGeom prst="rect">
            <a:avLst/>
          </a:prstGeom>
          <a:noFill/>
        </p:spPr>
        <p:txBody>
          <a:bodyPr wrap="square">
            <a:spAutoFit/>
          </a:bodyPr>
          <a:lstStyle/>
          <a:p>
            <a:r>
              <a:rPr lang="en-IN" dirty="0"/>
              <a:t>Country All over World</a:t>
            </a:r>
          </a:p>
          <a:p>
            <a:r>
              <a:rPr lang="en-IN" dirty="0"/>
              <a:t>India                    8652</a:t>
            </a:r>
          </a:p>
          <a:p>
            <a:r>
              <a:rPr lang="en-IN" dirty="0"/>
              <a:t>United States      434</a:t>
            </a:r>
          </a:p>
          <a:p>
            <a:r>
              <a:rPr lang="en-IN" dirty="0"/>
              <a:t>United Kingdom  80</a:t>
            </a:r>
          </a:p>
          <a:p>
            <a:r>
              <a:rPr lang="en-IN" dirty="0"/>
              <a:t>Brazil                      60</a:t>
            </a:r>
          </a:p>
          <a:p>
            <a:r>
              <a:rPr lang="en-IN" dirty="0"/>
              <a:t>UAE                        60</a:t>
            </a:r>
          </a:p>
          <a:p>
            <a:r>
              <a:rPr lang="en-IN" dirty="0"/>
              <a:t>South Africa          60</a:t>
            </a:r>
          </a:p>
          <a:p>
            <a:r>
              <a:rPr lang="en-IN" dirty="0"/>
              <a:t>New Zealand        40</a:t>
            </a:r>
          </a:p>
          <a:p>
            <a:r>
              <a:rPr lang="en-IN" dirty="0"/>
              <a:t>Turkey                    34</a:t>
            </a:r>
          </a:p>
          <a:p>
            <a:r>
              <a:rPr lang="en-IN" dirty="0"/>
              <a:t>Australia                24</a:t>
            </a:r>
          </a:p>
          <a:p>
            <a:r>
              <a:rPr lang="en-IN" dirty="0" err="1"/>
              <a:t>Phillipines</a:t>
            </a:r>
            <a:r>
              <a:rPr lang="en-IN" dirty="0"/>
              <a:t>              22</a:t>
            </a:r>
          </a:p>
          <a:p>
            <a:r>
              <a:rPr lang="en-IN" dirty="0"/>
              <a:t>Indonesia               21</a:t>
            </a:r>
          </a:p>
          <a:p>
            <a:r>
              <a:rPr lang="en-IN" dirty="0"/>
              <a:t>Singapore               20</a:t>
            </a:r>
          </a:p>
          <a:p>
            <a:r>
              <a:rPr lang="en-IN" dirty="0"/>
              <a:t>Qatar                      20</a:t>
            </a:r>
          </a:p>
          <a:p>
            <a:r>
              <a:rPr lang="en-IN" dirty="0"/>
              <a:t>Sri Lanka                 20</a:t>
            </a:r>
          </a:p>
          <a:p>
            <a:r>
              <a:rPr lang="en-IN" dirty="0"/>
              <a:t>Canada                   4</a:t>
            </a:r>
          </a:p>
        </p:txBody>
      </p:sp>
      <p:sp>
        <p:nvSpPr>
          <p:cNvPr id="12" name="TextBox 11">
            <a:extLst>
              <a:ext uri="{FF2B5EF4-FFF2-40B4-BE49-F238E27FC236}">
                <a16:creationId xmlns:a16="http://schemas.microsoft.com/office/drawing/2014/main" id="{5523553A-45FF-05CC-A2E5-A61ADD230F13}"/>
              </a:ext>
            </a:extLst>
          </p:cNvPr>
          <p:cNvSpPr txBox="1"/>
          <p:nvPr/>
        </p:nvSpPr>
        <p:spPr>
          <a:xfrm>
            <a:off x="345440" y="6190067"/>
            <a:ext cx="11379200" cy="646331"/>
          </a:xfrm>
          <a:prstGeom prst="rect">
            <a:avLst/>
          </a:prstGeom>
          <a:noFill/>
        </p:spPr>
        <p:txBody>
          <a:bodyPr wrap="square">
            <a:spAutoFit/>
          </a:bodyPr>
          <a:lstStyle/>
          <a:p>
            <a:r>
              <a:rPr lang="en-US" dirty="0"/>
              <a:t>* All over world India has more number of restaurant under Zomato and Zomato receive maximum transection from India after that USA and UK</a:t>
            </a:r>
            <a:endParaRPr lang="en-IN" dirty="0"/>
          </a:p>
        </p:txBody>
      </p:sp>
    </p:spTree>
    <p:extLst>
      <p:ext uri="{BB962C8B-B14F-4D97-AF65-F5344CB8AC3E}">
        <p14:creationId xmlns:p14="http://schemas.microsoft.com/office/powerpoint/2010/main" val="15250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rial" panose="020B0604020202020204" pitchFamily="34" charset="0"/>
              </a:rPr>
              <a:t>Data Visualization</a:t>
            </a:r>
          </a:p>
        </p:txBody>
      </p:sp>
      <p:pic>
        <p:nvPicPr>
          <p:cNvPr id="3" name="Picture 2" descr="A graph of different colored bars">
            <a:extLst>
              <a:ext uri="{FF2B5EF4-FFF2-40B4-BE49-F238E27FC236}">
                <a16:creationId xmlns:a16="http://schemas.microsoft.com/office/drawing/2014/main" id="{1B49DE77-301A-632F-3C3A-2E3FF4E78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2" y="770146"/>
            <a:ext cx="4871550" cy="2805904"/>
          </a:xfrm>
          <a:prstGeom prst="rect">
            <a:avLst/>
          </a:prstGeom>
        </p:spPr>
      </p:pic>
      <p:pic>
        <p:nvPicPr>
          <p:cNvPr id="2" name="Picture 1" descr="A graph of a number of colored bars">
            <a:extLst>
              <a:ext uri="{FF2B5EF4-FFF2-40B4-BE49-F238E27FC236}">
                <a16:creationId xmlns:a16="http://schemas.microsoft.com/office/drawing/2014/main" id="{A4AC20E9-6798-A363-A011-1B7D9E7A9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377" y="552636"/>
            <a:ext cx="4462715" cy="3251579"/>
          </a:xfrm>
          <a:prstGeom prst="rect">
            <a:avLst/>
          </a:prstGeom>
        </p:spPr>
      </p:pic>
      <p:sp>
        <p:nvSpPr>
          <p:cNvPr id="17" name="TextBox 16">
            <a:extLst>
              <a:ext uri="{FF2B5EF4-FFF2-40B4-BE49-F238E27FC236}">
                <a16:creationId xmlns:a16="http://schemas.microsoft.com/office/drawing/2014/main" id="{2906C343-9C88-E3A3-5339-3BDA36D31632}"/>
              </a:ext>
            </a:extLst>
          </p:cNvPr>
          <p:cNvSpPr txBox="1"/>
          <p:nvPr/>
        </p:nvSpPr>
        <p:spPr>
          <a:xfrm>
            <a:off x="1120140" y="5259163"/>
            <a:ext cx="6446520" cy="923330"/>
          </a:xfrm>
          <a:prstGeom prst="rect">
            <a:avLst/>
          </a:prstGeom>
          <a:noFill/>
        </p:spPr>
        <p:txBody>
          <a:bodyPr wrap="square">
            <a:spAutoFit/>
          </a:bodyPr>
          <a:lstStyle/>
          <a:p>
            <a:r>
              <a:rPr lang="en-IN" b="0" dirty="0">
                <a:effectLst/>
                <a:latin typeface="Consolas" panose="020B0609020204030204" pitchFamily="49" charset="0"/>
              </a:rPr>
              <a:t>*</a:t>
            </a:r>
            <a:r>
              <a:rPr lang="en-IN" b="0" dirty="0" err="1">
                <a:effectLst/>
                <a:latin typeface="Consolas" panose="020B0609020204030204" pitchFamily="49" charset="0"/>
              </a:rPr>
              <a:t>bservation</a:t>
            </a:r>
            <a:r>
              <a:rPr lang="en-IN" b="0" dirty="0">
                <a:effectLst/>
                <a:latin typeface="Consolas" panose="020B0609020204030204" pitchFamily="49" charset="0"/>
              </a:rPr>
              <a:t>: </a:t>
            </a:r>
          </a:p>
          <a:p>
            <a:pPr marL="285750" indent="-285750">
              <a:buFont typeface="Arial" panose="020B0604020202020204" pitchFamily="34" charset="0"/>
              <a:buChar char="•"/>
            </a:pPr>
            <a:r>
              <a:rPr lang="en-IN" b="0" dirty="0">
                <a:effectLst/>
                <a:latin typeface="Consolas" panose="020B0609020204030204" pitchFamily="49" charset="0"/>
              </a:rPr>
              <a:t>Not rated count is very high</a:t>
            </a:r>
          </a:p>
          <a:p>
            <a:pPr marL="285750" indent="-285750">
              <a:buFont typeface="Arial" panose="020B0604020202020204" pitchFamily="34" charset="0"/>
              <a:buChar char="•"/>
            </a:pPr>
            <a:r>
              <a:rPr lang="en-IN" b="0" dirty="0">
                <a:effectLst/>
                <a:latin typeface="Consolas" panose="020B0609020204030204" pitchFamily="49" charset="0"/>
              </a:rPr>
              <a:t>maximum number of rating are between 2.5 to 3.4</a:t>
            </a:r>
          </a:p>
        </p:txBody>
      </p:sp>
      <p:sp>
        <p:nvSpPr>
          <p:cNvPr id="19" name="TextBox 18">
            <a:extLst>
              <a:ext uri="{FF2B5EF4-FFF2-40B4-BE49-F238E27FC236}">
                <a16:creationId xmlns:a16="http://schemas.microsoft.com/office/drawing/2014/main" id="{78C3E99E-D3E8-396C-C15D-4F4DD64C21D2}"/>
              </a:ext>
            </a:extLst>
          </p:cNvPr>
          <p:cNvSpPr txBox="1"/>
          <p:nvPr/>
        </p:nvSpPr>
        <p:spPr>
          <a:xfrm>
            <a:off x="7566660" y="4016221"/>
            <a:ext cx="6096000" cy="1754326"/>
          </a:xfrm>
          <a:prstGeom prst="rect">
            <a:avLst/>
          </a:prstGeom>
          <a:noFill/>
        </p:spPr>
        <p:txBody>
          <a:bodyPr wrap="square">
            <a:spAutoFit/>
          </a:bodyPr>
          <a:lstStyle/>
          <a:p>
            <a:r>
              <a:rPr lang="en-IN" dirty="0"/>
              <a:t>    Aggregate rating         Country     </a:t>
            </a:r>
            <a:r>
              <a:rPr lang="en-IN" dirty="0" err="1"/>
              <a:t>Coutnt</a:t>
            </a:r>
            <a:endParaRPr lang="en-IN" dirty="0"/>
          </a:p>
          <a:p>
            <a:r>
              <a:rPr lang="en-IN" dirty="0"/>
              <a:t>0               0.0                Brazil               5</a:t>
            </a:r>
          </a:p>
          <a:p>
            <a:r>
              <a:rPr lang="en-IN" dirty="0"/>
              <a:t>1               0.0               India                2139</a:t>
            </a:r>
          </a:p>
          <a:p>
            <a:r>
              <a:rPr lang="en-IN" dirty="0"/>
              <a:t>2               0.0             United Kingdom     1</a:t>
            </a:r>
          </a:p>
          <a:p>
            <a:r>
              <a:rPr lang="en-IN" dirty="0"/>
              <a:t>3               0.0             United States        3</a:t>
            </a:r>
          </a:p>
          <a:p>
            <a:r>
              <a:rPr lang="en-IN" dirty="0"/>
              <a:t>4               1.8                India                  1</a:t>
            </a:r>
          </a:p>
        </p:txBody>
      </p:sp>
    </p:spTree>
    <p:extLst>
      <p:ext uri="{BB962C8B-B14F-4D97-AF65-F5344CB8AC3E}">
        <p14:creationId xmlns:p14="http://schemas.microsoft.com/office/powerpoint/2010/main" val="428740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8</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Arial" panose="020B0604020202020204" pitchFamily="34" charset="0"/>
              </a:rPr>
              <a:t>Visualization through Correlation matrix</a:t>
            </a:r>
          </a:p>
        </p:txBody>
      </p:sp>
      <p:pic>
        <p:nvPicPr>
          <p:cNvPr id="3" name="Picture 2" descr="A screenshot of a graph">
            <a:extLst>
              <a:ext uri="{FF2B5EF4-FFF2-40B4-BE49-F238E27FC236}">
                <a16:creationId xmlns:a16="http://schemas.microsoft.com/office/drawing/2014/main" id="{8ED2CD20-955C-91AC-F90C-29AFA2F58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80" y="1010645"/>
            <a:ext cx="8340560" cy="4836709"/>
          </a:xfrm>
          <a:prstGeom prst="rect">
            <a:avLst/>
          </a:prstGeom>
        </p:spPr>
      </p:pic>
    </p:spTree>
    <p:extLst>
      <p:ext uri="{BB962C8B-B14F-4D97-AF65-F5344CB8AC3E}">
        <p14:creationId xmlns:p14="http://schemas.microsoft.com/office/powerpoint/2010/main" val="123479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9</a:t>
            </a:fld>
            <a:endParaRPr lang="en-IN" dirty="0"/>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Arial" panose="020B0604020202020204" pitchFamily="34" charset="0"/>
              </a:rPr>
              <a:t>Data Visualization</a:t>
            </a:r>
          </a:p>
        </p:txBody>
      </p:sp>
      <p:pic>
        <p:nvPicPr>
          <p:cNvPr id="10" name="Picture 9" descr="A bar graph with numbers and a number">
            <a:extLst>
              <a:ext uri="{FF2B5EF4-FFF2-40B4-BE49-F238E27FC236}">
                <a16:creationId xmlns:a16="http://schemas.microsoft.com/office/drawing/2014/main" id="{59199853-1384-8850-B82B-D795A4F70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7" y="828908"/>
            <a:ext cx="5265538" cy="5095642"/>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464419A7-0576-B9A4-FA2C-646EA992F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425" y="1036461"/>
            <a:ext cx="6353175" cy="4633965"/>
          </a:xfrm>
          <a:prstGeom prst="rect">
            <a:avLst/>
          </a:prstGeom>
        </p:spPr>
      </p:pic>
    </p:spTree>
    <p:extLst>
      <p:ext uri="{BB962C8B-B14F-4D97-AF65-F5344CB8AC3E}">
        <p14:creationId xmlns:p14="http://schemas.microsoft.com/office/powerpoint/2010/main" val="3528606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BDFDC8141DF343A559DF16EF55196A" ma:contentTypeVersion="13" ma:contentTypeDescription="Create a new document." ma:contentTypeScope="" ma:versionID="838f73fd2bb20a7e493d18cd57ec4ec6">
  <xsd:schema xmlns:xsd="http://www.w3.org/2001/XMLSchema" xmlns:xs="http://www.w3.org/2001/XMLSchema" xmlns:p="http://schemas.microsoft.com/office/2006/metadata/properties" xmlns:ns3="bcc4a382-c398-4e9a-982e-de28070ea4c5" xmlns:ns4="2139479b-8cee-4d74-8f91-dd38067f1657" targetNamespace="http://schemas.microsoft.com/office/2006/metadata/properties" ma:root="true" ma:fieldsID="d6d826307981a753eb92dbeb0bfb295e" ns3:_="" ns4:_="">
    <xsd:import namespace="bcc4a382-c398-4e9a-982e-de28070ea4c5"/>
    <xsd:import namespace="2139479b-8cee-4d74-8f91-dd38067f165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4a382-c398-4e9a-982e-de28070ea4c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39479b-8cee-4d74-8f91-dd38067f165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cc4a382-c398-4e9a-982e-de28070ea4c5" xsi:nil="true"/>
  </documentManagement>
</p:properties>
</file>

<file path=customXml/itemProps1.xml><?xml version="1.0" encoding="utf-8"?>
<ds:datastoreItem xmlns:ds="http://schemas.openxmlformats.org/officeDocument/2006/customXml" ds:itemID="{27BE8974-54CC-426B-8085-560F362CF3ED}">
  <ds:schemaRefs>
    <ds:schemaRef ds:uri="http://schemas.microsoft.com/sharepoint/v3/contenttype/forms"/>
  </ds:schemaRefs>
</ds:datastoreItem>
</file>

<file path=customXml/itemProps2.xml><?xml version="1.0" encoding="utf-8"?>
<ds:datastoreItem xmlns:ds="http://schemas.openxmlformats.org/officeDocument/2006/customXml" ds:itemID="{DE491E89-D2BA-4A73-81A2-899EB5E473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c4a382-c398-4e9a-982e-de28070ea4c5"/>
    <ds:schemaRef ds:uri="2139479b-8cee-4d74-8f91-dd38067f16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64FA5F-040E-4A4F-96AD-5ABED90E6C9B}">
  <ds:schemaRefs>
    <ds:schemaRef ds:uri="http://purl.org/dc/dcmitype/"/>
    <ds:schemaRef ds:uri="http://www.w3.org/XML/1998/namespace"/>
    <ds:schemaRef ds:uri="http://schemas.microsoft.com/office/2006/metadata/properties"/>
    <ds:schemaRef ds:uri="http://purl.org/dc/elements/1.1/"/>
    <ds:schemaRef ds:uri="http://schemas.microsoft.com/office/infopath/2007/PartnerControls"/>
    <ds:schemaRef ds:uri="bcc4a382-c398-4e9a-982e-de28070ea4c5"/>
    <ds:schemaRef ds:uri="http://schemas.microsoft.com/office/2006/documentManagement/types"/>
    <ds:schemaRef ds:uri="http://schemas.openxmlformats.org/package/2006/metadata/core-properties"/>
    <ds:schemaRef ds:uri="2139479b-8cee-4d74-8f91-dd38067f1657"/>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4742</TotalTime>
  <Words>592</Words>
  <Application>Microsoft Office PowerPoint</Application>
  <PresentationFormat>Widescreen</PresentationFormat>
  <Paragraphs>125</Paragraphs>
  <Slides>15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-apple-system</vt:lpstr>
      <vt:lpstr>Arial</vt:lpstr>
      <vt:lpstr>Arial</vt:lpstr>
      <vt:lpstr>Calibri</vt:lpstr>
      <vt:lpstr>Calibri Light</vt:lpstr>
      <vt:lpstr>Consolas</vt:lpstr>
      <vt:lpstr>Google Sans</vt:lpstr>
      <vt:lpstr>Lato</vt:lpstr>
      <vt:lpstr>Söhne</vt:lpstr>
      <vt:lpstr>Udemy Sans</vt:lpstr>
      <vt:lpstr>Wingdings</vt:lpstr>
      <vt:lpstr>Office Theme</vt:lpstr>
      <vt:lpstr>PowerPoint Presentation</vt:lpstr>
      <vt:lpstr>OUTLINE</vt:lpstr>
      <vt:lpstr>INTRODUCTION  &amp; 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lothesanket@outlook.com</dc:creator>
  <cp:lastModifiedBy>Diganta Diasi</cp:lastModifiedBy>
  <cp:revision>23</cp:revision>
  <dcterms:created xsi:type="dcterms:W3CDTF">2022-01-20T13:45:24Z</dcterms:created>
  <dcterms:modified xsi:type="dcterms:W3CDTF">2023-11-16T09:03:49Z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0x01010055BDFDC8141DF343A559DF16EF55196A</vt:lpwstr>
  </property>
</Properties>
</file>