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61" r:id="rId4"/>
    <p:sldId id="288" r:id="rId5"/>
    <p:sldId id="264" r:id="rId6"/>
    <p:sldId id="268" r:id="rId7"/>
    <p:sldId id="263" r:id="rId8"/>
    <p:sldId id="272" r:id="rId9"/>
    <p:sldId id="290" r:id="rId10"/>
    <p:sldId id="291" r:id="rId11"/>
    <p:sldId id="292" r:id="rId12"/>
    <p:sldId id="258" r:id="rId13"/>
  </p:sldIdLst>
  <p:sldSz cx="9144000" cy="5143500" type="screen16x9"/>
  <p:notesSz cx="6858000" cy="9144000"/>
  <p:embeddedFontLst>
    <p:embeddedFont>
      <p:font typeface="Sniglet" panose="020B0604020202020204" charset="0"/>
      <p:regular r:id="rId15"/>
    </p:embeddedFont>
    <p:embeddedFont>
      <p:font typeface="Walter Turncoat" panose="020B0604020202020204" charset="0"/>
      <p:regular r:id="rId1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9CE79-8E32-4559-B6B4-901CBA8465C9}">
  <a:tblStyle styleId="{3CC9CE79-8E32-4559-B6B4-901CBA8465C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4692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66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1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3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23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1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95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88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/>
            </a:lvl1pPr>
            <a:lvl2pPr algn="ctr" rtl="0">
              <a:spcBef>
                <a:spcPts val="0"/>
              </a:spcBef>
              <a:buSzPct val="100000"/>
              <a:buNone/>
              <a:defRPr sz="3000"/>
            </a:lvl2pPr>
            <a:lvl3pPr algn="ctr" rtl="0">
              <a:spcBef>
                <a:spcPts val="0"/>
              </a:spcBef>
              <a:buSzPct val="100000"/>
              <a:buNone/>
              <a:defRPr sz="3000"/>
            </a:lvl3pPr>
            <a:lvl4pPr algn="ctr" rtl="0">
              <a:spcBef>
                <a:spcPts val="0"/>
              </a:spcBef>
              <a:buSzPct val="100000"/>
              <a:buNone/>
              <a:defRPr sz="3000"/>
            </a:lvl4pPr>
            <a:lvl5pPr algn="ctr" rtl="0">
              <a:spcBef>
                <a:spcPts val="0"/>
              </a:spcBef>
              <a:buSzPct val="100000"/>
              <a:buNone/>
              <a:defRPr sz="3000"/>
            </a:lvl5pPr>
            <a:lvl6pPr algn="ctr" rtl="0">
              <a:spcBef>
                <a:spcPts val="0"/>
              </a:spcBef>
              <a:buSzPct val="100000"/>
              <a:buNone/>
              <a:defRPr sz="3000"/>
            </a:lvl6pPr>
            <a:lvl7pPr algn="ctr" rtl="0">
              <a:spcBef>
                <a:spcPts val="0"/>
              </a:spcBef>
              <a:buSzPct val="100000"/>
              <a:buNone/>
              <a:defRPr sz="3000"/>
            </a:lvl7pPr>
            <a:lvl8pPr algn="ctr" rtl="0">
              <a:spcBef>
                <a:spcPts val="0"/>
              </a:spcBef>
              <a:buSzPct val="100000"/>
              <a:buNone/>
              <a:defRPr sz="3000"/>
            </a:lvl8pPr>
            <a:lvl9pPr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Home Automation </a:t>
            </a:r>
          </a:p>
        </p:txBody>
      </p:sp>
      <p:grpSp>
        <p:nvGrpSpPr>
          <p:cNvPr id="35" name="Shape 35"/>
          <p:cNvGrpSpPr/>
          <p:nvPr/>
        </p:nvGrpSpPr>
        <p:grpSpPr>
          <a:xfrm rot="2194107">
            <a:off x="2923481" y="3857020"/>
            <a:ext cx="1013744" cy="611543"/>
            <a:chOff x="238125" y="1918825"/>
            <a:chExt cx="1042450" cy="660400"/>
          </a:xfrm>
        </p:grpSpPr>
        <p:sp>
          <p:nvSpPr>
            <p:cNvPr id="36" name="Shape 36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" name="Shape 38"/>
          <p:cNvGrpSpPr/>
          <p:nvPr/>
        </p:nvGrpSpPr>
        <p:grpSpPr>
          <a:xfrm rot="-9269861">
            <a:off x="2583276" y="911882"/>
            <a:ext cx="750219" cy="664172"/>
            <a:chOff x="1113100" y="2199475"/>
            <a:chExt cx="801900" cy="709925"/>
          </a:xfrm>
        </p:grpSpPr>
        <p:sp>
          <p:nvSpPr>
            <p:cNvPr id="39" name="Shape 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/>
          <p:nvPr/>
        </p:nvSpPr>
        <p:spPr>
          <a:xfrm>
            <a:off x="1755605" y="3028950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400878" y="1809751"/>
            <a:ext cx="4523922" cy="1703292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0"/>
          <p:cNvSpPr/>
          <p:nvPr/>
        </p:nvSpPr>
        <p:spPr>
          <a:xfrm>
            <a:off x="3581400" y="514350"/>
            <a:ext cx="1400400" cy="88727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361950"/>
            <a:ext cx="9156000" cy="857400"/>
          </a:xfrm>
        </p:spPr>
        <p:txBody>
          <a:bodyPr/>
          <a:lstStyle/>
          <a:p>
            <a:r>
              <a:rPr lang="en-US" dirty="0"/>
              <a:t>Temperature regulation Circuit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61289"/>
            <a:ext cx="7939695" cy="37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Application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8229600" cy="2503199"/>
          </a:xfrm>
        </p:spPr>
        <p:txBody>
          <a:bodyPr/>
          <a:lstStyle/>
          <a:p>
            <a:r>
              <a:rPr lang="en-US" dirty="0"/>
              <a:t> Lighting – This can be set as per our own required settings for dim and bright light.</a:t>
            </a:r>
            <a:endParaRPr lang="en-IN" dirty="0"/>
          </a:p>
          <a:p>
            <a:r>
              <a:rPr lang="en-US" dirty="0"/>
              <a:t> Drapes – With the help of the home automation system, the drapes of the room can be opened and closed during the night time.</a:t>
            </a:r>
          </a:p>
          <a:p>
            <a:r>
              <a:rPr lang="en-US" dirty="0"/>
              <a:t> Lawn sprinklers – The sprinkler system can be activated as per the schedule settings.</a:t>
            </a:r>
          </a:p>
          <a:p>
            <a:r>
              <a:rPr lang="en-US" dirty="0"/>
              <a:t> The list goes </a:t>
            </a:r>
            <a:r>
              <a:rPr lang="en-US"/>
              <a:t>on…</a:t>
            </a:r>
            <a:endParaRPr lang="en-US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25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057400" y="126817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niglet" charset="0"/>
              </a:rPr>
              <a:t>Thank You</a:t>
            </a:r>
          </a:p>
        </p:txBody>
      </p:sp>
      <p:sp>
        <p:nvSpPr>
          <p:cNvPr id="58" name="Shape 58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590800" y="438150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0" y="3486150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bg1"/>
                </a:solidFill>
                <a:latin typeface="Sniglet" charset="0"/>
              </a:rPr>
              <a:t>Jahnavi</a:t>
            </a:r>
            <a:r>
              <a:rPr lang="en-US" sz="1800" dirty="0">
                <a:solidFill>
                  <a:schemeClr val="bg1"/>
                </a:solidFill>
                <a:latin typeface="Sniglet" charset="0"/>
              </a:rPr>
              <a:t> Reddy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Sniglet" charset="0"/>
              </a:rPr>
              <a:t>B </a:t>
            </a:r>
            <a:r>
              <a:rPr lang="en-US" sz="1800" dirty="0" err="1">
                <a:solidFill>
                  <a:schemeClr val="bg1"/>
                </a:solidFill>
                <a:latin typeface="Sniglet" charset="0"/>
              </a:rPr>
              <a:t>Vandana</a:t>
            </a:r>
            <a:endParaRPr lang="en-US" sz="1800" dirty="0">
              <a:solidFill>
                <a:schemeClr val="bg1"/>
              </a:solidFill>
              <a:latin typeface="Sniglet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bg1"/>
                </a:solidFill>
                <a:latin typeface="Sniglet" charset="0"/>
              </a:rPr>
              <a:t>Diganth</a:t>
            </a:r>
            <a:r>
              <a:rPr lang="en-US" sz="1800" dirty="0">
                <a:solidFill>
                  <a:schemeClr val="bg1"/>
                </a:solidFill>
                <a:latin typeface="Sniglet" charset="0"/>
              </a:rPr>
              <a:t> P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bg1"/>
                </a:solidFill>
                <a:latin typeface="Sniglet" charset="0"/>
              </a:rPr>
              <a:t>Dheeraj</a:t>
            </a:r>
            <a:r>
              <a:rPr lang="en-US" sz="1800" dirty="0">
                <a:solidFill>
                  <a:schemeClr val="bg1"/>
                </a:solidFill>
                <a:latin typeface="Sniglet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niglet" charset="0"/>
              </a:rPr>
              <a:t>Kamath</a:t>
            </a:r>
            <a:endParaRPr lang="en-IN" sz="1800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314546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The team: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11" name="Shape 317"/>
          <p:cNvSpPr/>
          <p:nvPr/>
        </p:nvSpPr>
        <p:spPr>
          <a:xfrm>
            <a:off x="6664035" y="3028265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17"/>
          <p:cNvSpPr/>
          <p:nvPr/>
        </p:nvSpPr>
        <p:spPr>
          <a:xfrm>
            <a:off x="6972475" y="3030933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18"/>
          <p:cNvSpPr/>
          <p:nvPr/>
        </p:nvSpPr>
        <p:spPr>
          <a:xfrm>
            <a:off x="6414387" y="3030932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318"/>
          <p:cNvSpPr/>
          <p:nvPr/>
        </p:nvSpPr>
        <p:spPr>
          <a:xfrm>
            <a:off x="6114310" y="3030933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1"/>
          <p:cNvSpPr/>
          <p:nvPr/>
        </p:nvSpPr>
        <p:spPr>
          <a:xfrm>
            <a:off x="838200" y="3380757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95400" y="3413747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Date:</a:t>
            </a:r>
          </a:p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03/11/2015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 Overview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924800" cy="11794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To demonstrate the use of transistor’s to switch on a lamp when dark, fan when temperature is high, when there a user detected in a room!</a:t>
            </a:r>
            <a:endParaRPr lang="en" dirty="0"/>
          </a:p>
        </p:txBody>
      </p:sp>
      <p:sp>
        <p:nvSpPr>
          <p:cNvPr id="66" name="Shape 66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9600" y="2114550"/>
            <a:ext cx="8077200" cy="19520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To design a circuit to control the light, fan and door.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To implement a  logic circuit so that the switching works in coordination.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To not use any microcontroller.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Interfacing the sensors.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8" name="Shape 78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Challenges Faced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ways to design the logic circuit</a:t>
            </a:r>
          </a:p>
          <a:p>
            <a:r>
              <a:rPr lang="en-US" dirty="0"/>
              <a:t>Getting enough voltage from the sensors which are a few millivolts to drive the relay</a:t>
            </a:r>
          </a:p>
          <a:p>
            <a:r>
              <a:rPr lang="en-US" dirty="0"/>
              <a:t>Bypassing the problem of relay draining the battery</a:t>
            </a:r>
          </a:p>
          <a:p>
            <a:r>
              <a:rPr lang="en-US" dirty="0"/>
              <a:t>Effective switching of  devices when object is detected</a:t>
            </a:r>
          </a:p>
          <a:p>
            <a:r>
              <a:rPr lang="en-US" dirty="0"/>
              <a:t>Heating problem of transistors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8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 types of sensors used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 Sensor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G</a:t>
            </a:r>
            <a:r>
              <a:rPr lang="en-IN" dirty="0"/>
              <a:t>i</a:t>
            </a:r>
            <a:r>
              <a:rPr lang="en" dirty="0"/>
              <a:t>ves different voltage outputs for different temperatures. T</a:t>
            </a:r>
            <a:r>
              <a:rPr lang="en-IN" dirty="0"/>
              <a:t>h</a:t>
            </a:r>
            <a:r>
              <a:rPr lang="en" dirty="0"/>
              <a:t>is voltage output will turn the mosfet on, when a threshold temperature is reached.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Proximity Sensor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Emits infrared rays and looks for changes in signal and determines the distance between the object and itself.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5990725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dependent resistor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resistance of this device decreases with the increase in the amount of light falling on it. This will basically act as a switch turning the mosfet off and on, inturn turning the light on and off.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23"/>
          <p:cNvSpPr/>
          <p:nvPr/>
        </p:nvSpPr>
        <p:spPr>
          <a:xfrm>
            <a:off x="4410168" y="415469"/>
            <a:ext cx="251857" cy="536751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33400" y="401399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Truth table for lamp</a:t>
            </a:r>
          </a:p>
        </p:txBody>
      </p:sp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764469047"/>
              </p:ext>
            </p:extLst>
          </p:nvPr>
        </p:nvGraphicFramePr>
        <p:xfrm>
          <a:off x="3200400" y="971550"/>
          <a:ext cx="3581400" cy="3853326"/>
        </p:xfrm>
        <a:graphic>
          <a:graphicData uri="http://schemas.openxmlformats.org/drawingml/2006/table">
            <a:tbl>
              <a:tblPr>
                <a:noFill/>
                <a:tableStyleId>{3CC9CE79-8E32-4559-B6B4-901CBA8465C9}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8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Lamp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Temp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Light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User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44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74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04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234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64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218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2362200" y="268903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557918" y="537592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09600" y="1809750"/>
            <a:ext cx="1948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Solving this the output will be :</a:t>
            </a:r>
          </a:p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Y = LU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634" y="2729575"/>
            <a:ext cx="1964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This is correct when we think logically! Output depends on presence of sunlight and if the user is present in the room!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199" y="2169651"/>
            <a:ext cx="4078897" cy="14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rgbClr val="FF9966"/>
                </a:solidFill>
              </a:rPr>
              <a:t>For  fan </a:t>
            </a:r>
            <a:r>
              <a:rPr lang="en" b="1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Y = TU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An AND logic gate between the outputs of door and fan circuits.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Similarly other outputs….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692274" y="2169651"/>
            <a:ext cx="3994525" cy="101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solidFill>
                  <a:srgbClr val="FF9966"/>
                </a:solidFill>
              </a:rPr>
              <a:t>For door</a:t>
            </a:r>
            <a:r>
              <a:rPr lang="en" b="1" dirty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Y = U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Ouput depends on the presence of user.</a:t>
            </a:r>
          </a:p>
        </p:txBody>
      </p:sp>
      <p:sp>
        <p:nvSpPr>
          <p:cNvPr id="103" name="Shape 10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373895" y="50674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828800" y="379095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Where T – temperature, U – user and L - light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Flow Chart </a:t>
            </a:r>
          </a:p>
        </p:txBody>
      </p:sp>
      <p:sp>
        <p:nvSpPr>
          <p:cNvPr id="198" name="Shape 198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28600" y="2181978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Object 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Sensor</a:t>
            </a:r>
          </a:p>
        </p:txBody>
      </p:sp>
      <p:sp>
        <p:nvSpPr>
          <p:cNvPr id="201" name="Shape 201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LDR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I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ircuit and Temp circuit</a:t>
            </a:r>
          </a:p>
        </p:txBody>
      </p:sp>
      <p:sp>
        <p:nvSpPr>
          <p:cNvPr id="202" name="Shape 202"/>
          <p:cNvSpPr/>
          <p:nvPr/>
        </p:nvSpPr>
        <p:spPr>
          <a:xfrm>
            <a:off x="6547701" y="2019999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  Output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5165804" y="2789960"/>
            <a:ext cx="1371506" cy="233818"/>
            <a:chOff x="2266178" y="2764474"/>
            <a:chExt cx="1792245" cy="232966"/>
          </a:xfrm>
        </p:grpSpPr>
        <p:sp>
          <p:nvSpPr>
            <p:cNvPr id="207" name="Shape 207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314"/>
          <p:cNvSpPr/>
          <p:nvPr/>
        </p:nvSpPr>
        <p:spPr>
          <a:xfrm>
            <a:off x="7696200" y="3785468"/>
            <a:ext cx="914400" cy="83820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85"/>
          <p:cNvSpPr/>
          <p:nvPr/>
        </p:nvSpPr>
        <p:spPr>
          <a:xfrm>
            <a:off x="2348092" y="4134886"/>
            <a:ext cx="1185433" cy="571955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385"/>
          <p:cNvSpPr/>
          <p:nvPr/>
        </p:nvSpPr>
        <p:spPr>
          <a:xfrm>
            <a:off x="2400269" y="2639200"/>
            <a:ext cx="1033456" cy="1074766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8600" y="4066261"/>
            <a:ext cx="16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Op-amp LM741</a:t>
            </a:r>
          </a:p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comparator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20" name="Shape 385"/>
          <p:cNvSpPr/>
          <p:nvPr/>
        </p:nvSpPr>
        <p:spPr>
          <a:xfrm>
            <a:off x="228601" y="4001181"/>
            <a:ext cx="1425561" cy="7460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425693" y="4191642"/>
            <a:ext cx="118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Calibration</a:t>
            </a:r>
          </a:p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 to get 6V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2724" y="2807251"/>
            <a:ext cx="9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niglet" charset="0"/>
              </a:rPr>
              <a:t>Relay </a:t>
            </a:r>
            <a:endParaRPr lang="en-IN" dirty="0">
              <a:solidFill>
                <a:schemeClr val="bg1"/>
              </a:solidFill>
              <a:latin typeface="Sniglet" charset="0"/>
            </a:endParaRPr>
          </a:p>
        </p:txBody>
      </p:sp>
      <p:grpSp>
        <p:nvGrpSpPr>
          <p:cNvPr id="23" name="Shape 377"/>
          <p:cNvGrpSpPr/>
          <p:nvPr/>
        </p:nvGrpSpPr>
        <p:grpSpPr>
          <a:xfrm rot="2090725" flipV="1">
            <a:off x="1708668" y="3623661"/>
            <a:ext cx="407063" cy="429932"/>
            <a:chOff x="1113100" y="2199475"/>
            <a:chExt cx="801900" cy="709925"/>
          </a:xfrm>
        </p:grpSpPr>
        <p:sp>
          <p:nvSpPr>
            <p:cNvPr id="24" name="Shape 37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37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377"/>
          <p:cNvGrpSpPr/>
          <p:nvPr/>
        </p:nvGrpSpPr>
        <p:grpSpPr>
          <a:xfrm rot="2090725">
            <a:off x="1866502" y="4614447"/>
            <a:ext cx="407063" cy="479262"/>
            <a:chOff x="1113100" y="2199475"/>
            <a:chExt cx="801900" cy="709925"/>
          </a:xfrm>
        </p:grpSpPr>
        <p:sp>
          <p:nvSpPr>
            <p:cNvPr id="27" name="Shape 37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37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Shape 380"/>
          <p:cNvGrpSpPr/>
          <p:nvPr/>
        </p:nvGrpSpPr>
        <p:grpSpPr>
          <a:xfrm>
            <a:off x="3327693" y="2807251"/>
            <a:ext cx="523018" cy="369355"/>
            <a:chOff x="271125" y="812725"/>
            <a:chExt cx="766525" cy="221725"/>
          </a:xfrm>
        </p:grpSpPr>
        <p:sp>
          <p:nvSpPr>
            <p:cNvPr id="33" name="Shape 381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8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380">
            <a:extLst>
              <a:ext uri="{FF2B5EF4-FFF2-40B4-BE49-F238E27FC236}">
                <a16:creationId xmlns:a16="http://schemas.microsoft.com/office/drawing/2014/main" id="{C62B4C74-CAAC-487B-84E0-B90F5AF79C07}"/>
              </a:ext>
            </a:extLst>
          </p:cNvPr>
          <p:cNvGrpSpPr/>
          <p:nvPr/>
        </p:nvGrpSpPr>
        <p:grpSpPr>
          <a:xfrm rot="16200000">
            <a:off x="2679298" y="3717077"/>
            <a:ext cx="523018" cy="369355"/>
            <a:chOff x="271125" y="812725"/>
            <a:chExt cx="766525" cy="221725"/>
          </a:xfrm>
        </p:grpSpPr>
        <p:sp>
          <p:nvSpPr>
            <p:cNvPr id="30" name="Shape 381">
              <a:extLst>
                <a:ext uri="{FF2B5EF4-FFF2-40B4-BE49-F238E27FC236}">
                  <a16:creationId xmlns:a16="http://schemas.microsoft.com/office/drawing/2014/main" id="{A61BC19A-F8F3-480D-99A1-1C8F5C8B7305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82">
              <a:extLst>
                <a:ext uri="{FF2B5EF4-FFF2-40B4-BE49-F238E27FC236}">
                  <a16:creationId xmlns:a16="http://schemas.microsoft.com/office/drawing/2014/main" id="{33C2D3E0-5D71-4007-8D04-B9CFAE3756D2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00" y="361950"/>
            <a:ext cx="9156000" cy="857400"/>
          </a:xfrm>
        </p:spPr>
        <p:txBody>
          <a:bodyPr/>
          <a:lstStyle/>
          <a:p>
            <a:r>
              <a:rPr lang="en-US" dirty="0"/>
              <a:t>LDR Circuit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4" y="1123950"/>
            <a:ext cx="7224889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624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429</Words>
  <Application>Microsoft Office PowerPoint</Application>
  <PresentationFormat>On-screen Show (16:9)</PresentationFormat>
  <Paragraphs>98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Sniglet</vt:lpstr>
      <vt:lpstr>Arial</vt:lpstr>
      <vt:lpstr>Walter Turncoat</vt:lpstr>
      <vt:lpstr>Ursula template</vt:lpstr>
      <vt:lpstr>Home Automation </vt:lpstr>
      <vt:lpstr>1.  Project Overview</vt:lpstr>
      <vt:lpstr>Objectives</vt:lpstr>
      <vt:lpstr>Challenges Faced</vt:lpstr>
      <vt:lpstr>Different types of sensors used</vt:lpstr>
      <vt:lpstr>Truth table for lamp</vt:lpstr>
      <vt:lpstr>Similarly other outputs….</vt:lpstr>
      <vt:lpstr>Flow Chart </vt:lpstr>
      <vt:lpstr>LDR Circuit</vt:lpstr>
      <vt:lpstr>Temperature regulation Circuit</vt:lpstr>
      <vt:lpstr>Area of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Mosfets</dc:title>
  <cp:lastModifiedBy>jayanth prakash</cp:lastModifiedBy>
  <cp:revision>48</cp:revision>
  <dcterms:modified xsi:type="dcterms:W3CDTF">2018-06-11T10:25:18Z</dcterms:modified>
</cp:coreProperties>
</file>