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73" r:id="rId4"/>
    <p:sldId id="272" r:id="rId5"/>
    <p:sldId id="274" r:id="rId6"/>
    <p:sldId id="275" r:id="rId7"/>
    <p:sldId id="263" r:id="rId8"/>
    <p:sldId id="264" r:id="rId9"/>
    <p:sldId id="262" r:id="rId10"/>
    <p:sldId id="257" r:id="rId11"/>
    <p:sldId id="258" r:id="rId12"/>
    <p:sldId id="260" r:id="rId13"/>
    <p:sldId id="269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7A8F2-C6CE-49B6-A752-A2227416A48E}" type="datetimeFigureOut">
              <a:rPr lang="pt-BR" smtClean="0"/>
              <a:t>13/03/2025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0C8AA-4100-47FD-9FDF-B52F81DE7BD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834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F1F61-481A-6F04-1AEF-20D4DB0AB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E6D8AB-B66E-11DE-169F-0961080B1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8A0DC8-DB79-8119-D67F-40CB45231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964A6-0D45-4C96-9DF9-1B95F3390CF7}" type="datetime1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07C0BDD-FD57-B22D-69EF-710B6C70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48423-AB59-505A-D6A4-CF935D22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519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B3B90E-710A-AA1D-731D-7A5BCBB3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6441298-91F1-46BB-061C-97E943DA3D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903EFC-2A53-7742-1B4D-80A3C44E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A4ABC-24D2-4238-98FB-983FD1284757}" type="datetime1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417D13-DAD7-275E-ADAB-3055C3115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0930F0-691B-A194-E273-6A3419D68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144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2B7F52-F897-29D6-B9A8-906F00B93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8365B2-DA4D-5CA1-9F49-22228E751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E8685-4AFB-A883-CCAC-E64C0EF4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4A121-C322-42B6-A035-89D16540A94E}" type="datetime1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C104E8-E2B1-0DD0-42BC-BCC0FCC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D9A68F-E45C-FA59-CF44-DA6602BA6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890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CA9E8A-1E8C-E1C7-8FA5-E34A60837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6FBD3-7C79-E388-A131-87FB724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514A74-CC20-FB54-1353-61C013E67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CBEC2-F8B3-4EEA-99DE-803BE0F6CF4F}" type="datetime1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BD161D-5816-6C81-F96B-A1373AA3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5C5D8-BD03-56B8-29BE-F3677BF4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18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F38-1B35-84F0-8834-64782764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A972BA4-8180-D668-495D-C1EBB4F6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A2F62F-7D2A-65F6-2292-5F662044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1BCA5-A3BC-40E2-AC55-29F123383569}" type="datetime1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6BD7F0-B7CB-FDF0-F9E9-F2D77731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3BC067-43CB-7823-7B0B-86FAC4C0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3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3ABAAB-C130-90C0-6E3F-054634022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48B45F-9D5D-388C-F6E2-53D10C7D0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7FD8200-42F5-BEF6-716B-CB50BDA29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2079DD-83DB-F0E2-C7C0-C3E35E72B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FDBD2-31FE-4E39-8410-8CDF5B98ED50}" type="datetime1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B0E7B5-55F9-5CB8-EA6A-8B6714980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BB7851-6086-0B57-B8DE-C563FE65D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3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D2231A-BB7F-4ACB-CD50-7968CEAD2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8D41B0-7BC4-817C-1E0B-D800FAF7D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BB9F29-BC68-95AB-A6B2-5D59187B3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A509F6-916D-AFD7-6F67-E4CF547256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A32423E-245B-2B77-BC97-EFBB931EAB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5CE5957-6E14-C2A0-8C3C-AFE9FB25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D0DA-3959-4E6B-9D6E-8CE2CBD5CEF3}" type="datetime1">
              <a:rPr lang="pt-BR" smtClean="0"/>
              <a:t>13/03/2025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593C9A-CF66-5F5A-8AE4-C91FFB60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921B6D-45F1-6AE6-A9B7-5E984EA0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550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96C144-BE2B-96E2-0A72-2423700E7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688727C-01D1-EE73-D0B2-D94FC2940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641ED-A411-42D7-BE2E-D5CBC256C3AE}" type="datetime1">
              <a:rPr lang="pt-BR" smtClean="0"/>
              <a:t>13/03/2025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7C1265-F524-23BE-6465-633E97060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551776-C3EA-2958-20C0-7CED2E66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544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B912A4D-F514-0241-330B-AF294D39F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213A-0468-4C59-A7E0-F8B0C267523A}" type="datetime1">
              <a:rPr lang="pt-BR" smtClean="0"/>
              <a:t>13/03/2025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BA80157-10C4-BDB6-A43C-D382BD67F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B9AAF3-6A48-E2FE-5B6A-32AD9A66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32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D9C113-805E-76F1-27DF-4C2B2BD06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BED885-AE96-3771-502F-239D9D6D2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EDCEC7-D3F9-A6DA-8D7D-30F93E908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BC02CD-A7FE-EB97-3E64-0CFDCECF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F7E2C-AA48-4D3A-A12D-350C01D90B5D}" type="datetime1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BCA3F7-22E6-64C8-E03C-4D957B10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64C511-A3C2-3E66-228A-2BCFE278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55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0A8B6-0EB3-8330-EA14-2B482261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7793D5-BD7C-682F-3A9D-6ECB64538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41FCC4B-346A-762A-0E31-8F686B613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92531C-35C1-62F1-B941-95B4FEF7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C8F9-59A6-493A-9A64-313DCE6F9DBE}" type="datetime1">
              <a:rPr lang="pt-BR" smtClean="0"/>
              <a:t>13/03/2025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DA17361-AAF1-3293-3425-ED98B247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532350B-C273-A38F-1119-15D60549F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51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3CD4E6A-AC65-BEC6-7A9E-9A0D1F598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CB0D7E-BB78-4610-B8C0-30789FE9A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DD1E84-E161-795D-2026-096BAA71F4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8A9F5-BC6A-437C-A253-83093F56DABA}" type="datetime1">
              <a:rPr lang="pt-BR" smtClean="0"/>
              <a:t>13/03/2025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CF999-CEF3-CEDA-7CC9-D7F652FDE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31966-00CA-8C9D-04EF-7676734D3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B853E-F875-40C7-BA44-D1D1A34315C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06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stedolan.github.io/jq/download/" TargetMode="External"/><Relationship Id="rId3" Type="http://schemas.openxmlformats.org/officeDocument/2006/relationships/hyperlink" Target="https://github.com/digaosss70/Qlik-Cli" TargetMode="External"/><Relationship Id="rId7" Type="http://schemas.openxmlformats.org/officeDocument/2006/relationships/hyperlink" Target="https://stedolan.github.io/jq/" TargetMode="External"/><Relationship Id="rId2" Type="http://schemas.openxmlformats.org/officeDocument/2006/relationships/hyperlink" Target="https://github.com/digaosss70/qlik-api-exemplo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hocolatey.org/" TargetMode="External"/><Relationship Id="rId5" Type="http://schemas.openxmlformats.org/officeDocument/2006/relationships/hyperlink" Target="https://qlik.dev/libraries-and-tools/qlik-cli" TargetMode="External"/><Relationship Id="rId4" Type="http://schemas.openxmlformats.org/officeDocument/2006/relationships/hyperlink" Target="https://qlik.dev/" TargetMode="External"/><Relationship Id="rId9" Type="http://schemas.openxmlformats.org/officeDocument/2006/relationships/hyperlink" Target="https://github.com/danieldonda/PowerShel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lik.dev/toolkits/qlik-cli/install-qlik-cli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qlik-oss/qlik-cli/release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chocolatey.org/instal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qlik.dev/libraries-and-tools/qlik-cl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7A8E4-13C1-4CAF-5285-13F8AD6CA5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CURSO </a:t>
            </a:r>
            <a:r>
              <a:rPr lang="pt-BR" dirty="0" err="1"/>
              <a:t>QLIK</a:t>
            </a:r>
            <a:r>
              <a:rPr lang="pt-BR" dirty="0"/>
              <a:t>-APIs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4F0206-5FEB-2707-13BB-EC5BED3B4F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MARÇO 204</a:t>
            </a:r>
          </a:p>
          <a:p>
            <a:endParaRPr lang="pt-BR" dirty="0"/>
          </a:p>
          <a:p>
            <a:r>
              <a:rPr lang="pt-BR" dirty="0"/>
              <a:t>Rodrigo Soares da Silva</a:t>
            </a:r>
          </a:p>
        </p:txBody>
      </p:sp>
    </p:spTree>
    <p:extLst>
      <p:ext uri="{BB962C8B-B14F-4D97-AF65-F5344CB8AC3E}">
        <p14:creationId xmlns:p14="http://schemas.microsoft.com/office/powerpoint/2010/main" val="2429972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1779981-3D3D-3474-08B9-DCD498BAE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91" y="3127103"/>
            <a:ext cx="7172325" cy="1914525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4FA5319-996D-B6F5-07A7-70E957290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018" y="4131409"/>
            <a:ext cx="7105650" cy="26289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Primeiros Passos “</a:t>
            </a:r>
            <a:r>
              <a:rPr lang="pt-BR" sz="4000" dirty="0" err="1"/>
              <a:t>Logando</a:t>
            </a:r>
            <a:r>
              <a:rPr lang="pt-BR" sz="4000" dirty="0"/>
              <a:t>” no “</a:t>
            </a:r>
            <a:r>
              <a:rPr lang="pt-BR" sz="4000" dirty="0" err="1"/>
              <a:t>tenant</a:t>
            </a:r>
            <a:r>
              <a:rPr lang="pt-BR" sz="4000" dirty="0"/>
              <a:t>” (Ambiente)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318051" y="1205948"/>
            <a:ext cx="10853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instalar é necessário “</a:t>
            </a:r>
            <a:r>
              <a:rPr lang="pt-BR" dirty="0" err="1"/>
              <a:t>logar</a:t>
            </a:r>
            <a:r>
              <a:rPr lang="pt-BR" dirty="0"/>
              <a:t>” no “</a:t>
            </a:r>
            <a:r>
              <a:rPr lang="pt-BR" dirty="0" err="1"/>
              <a:t>tenant</a:t>
            </a:r>
            <a:r>
              <a:rPr lang="pt-BR" dirty="0"/>
              <a:t>” desejado, para isso é necessário saber a </a:t>
            </a:r>
            <a:r>
              <a:rPr lang="pt-BR" dirty="0" err="1"/>
              <a:t>url</a:t>
            </a:r>
            <a:r>
              <a:rPr lang="pt-BR" dirty="0"/>
              <a:t> e chave:</a:t>
            </a:r>
          </a:p>
          <a:p>
            <a:endParaRPr lang="pt-BR" dirty="0"/>
          </a:p>
          <a:p>
            <a:r>
              <a:rPr lang="pt-BR" dirty="0">
                <a:highlight>
                  <a:srgbClr val="FFFF00"/>
                </a:highlight>
              </a:rPr>
              <a:t>Para gerar uma Chave</a:t>
            </a:r>
            <a:r>
              <a:rPr lang="pt-BR" dirty="0"/>
              <a:t>: Acesse seu </a:t>
            </a:r>
            <a:r>
              <a:rPr lang="pt-BR" dirty="0" err="1"/>
              <a:t>Qlik-Saas</a:t>
            </a:r>
            <a:r>
              <a:rPr lang="pt-BR" dirty="0"/>
              <a:t> &gt; Acesse seu perfil &gt; Configurações de Perfil &gt; Chaves de </a:t>
            </a:r>
            <a:r>
              <a:rPr lang="pt-BR" dirty="0" err="1"/>
              <a:t>Api</a:t>
            </a:r>
            <a:r>
              <a:rPr lang="pt-BR" dirty="0"/>
              <a:t>:</a:t>
            </a:r>
          </a:p>
          <a:p>
            <a:r>
              <a:rPr lang="pt-BR" dirty="0"/>
              <a:t>		Gere uma nova chave e salve em um lugar seguro.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59E96DB8-8BC9-7805-7E72-4903C0A87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807" y="2439703"/>
            <a:ext cx="2562225" cy="714375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02336016-8C26-4848-D0D2-0EA4DE9A6AEE}"/>
              </a:ext>
            </a:extLst>
          </p:cNvPr>
          <p:cNvSpPr txBox="1"/>
          <p:nvPr/>
        </p:nvSpPr>
        <p:spPr>
          <a:xfrm>
            <a:off x="39755" y="2439703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5354D65-20E5-D466-6F63-1F9E98455023}"/>
              </a:ext>
            </a:extLst>
          </p:cNvPr>
          <p:cNvSpPr txBox="1"/>
          <p:nvPr/>
        </p:nvSpPr>
        <p:spPr>
          <a:xfrm>
            <a:off x="626509" y="3187504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0795D0A-09ED-47BC-62EF-37D94471C273}"/>
              </a:ext>
            </a:extLst>
          </p:cNvPr>
          <p:cNvSpPr txBox="1"/>
          <p:nvPr/>
        </p:nvSpPr>
        <p:spPr>
          <a:xfrm>
            <a:off x="6454736" y="4101815"/>
            <a:ext cx="318052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8BC897F-D318-617F-A0F7-DB4A8C12AB03}"/>
              </a:ext>
            </a:extLst>
          </p:cNvPr>
          <p:cNvSpPr txBox="1"/>
          <p:nvPr/>
        </p:nvSpPr>
        <p:spPr>
          <a:xfrm>
            <a:off x="106332" y="5276639"/>
            <a:ext cx="4704207" cy="92333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6136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Listar “</a:t>
            </a:r>
            <a:r>
              <a:rPr lang="pt-BR" sz="4000" dirty="0" err="1"/>
              <a:t>tenants</a:t>
            </a:r>
            <a:r>
              <a:rPr lang="pt-BR" sz="4000" dirty="0"/>
              <a:t>” (Ambientes) Logados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6284F2F-1BC5-6C03-CF3D-F44572544078}"/>
              </a:ext>
            </a:extLst>
          </p:cNvPr>
          <p:cNvSpPr txBox="1"/>
          <p:nvPr/>
        </p:nvSpPr>
        <p:spPr>
          <a:xfrm>
            <a:off x="175971" y="973106"/>
            <a:ext cx="10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saber quais “</a:t>
            </a:r>
            <a:r>
              <a:rPr lang="pt-BR" dirty="0" err="1"/>
              <a:t>tenants</a:t>
            </a:r>
            <a:r>
              <a:rPr lang="pt-BR" dirty="0"/>
              <a:t>” você está logado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195AAA1-DF30-2EC4-B068-DA9E202CF641}"/>
              </a:ext>
            </a:extLst>
          </p:cNvPr>
          <p:cNvSpPr txBox="1"/>
          <p:nvPr/>
        </p:nvSpPr>
        <p:spPr>
          <a:xfrm>
            <a:off x="175970" y="2260685"/>
            <a:ext cx="116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Observe que a coluna “</a:t>
            </a:r>
            <a:r>
              <a:rPr lang="pt-BR" dirty="0" err="1"/>
              <a:t>Current</a:t>
            </a:r>
            <a:r>
              <a:rPr lang="pt-BR" dirty="0"/>
              <a:t>” não está preenchida, use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use xxxx.us.qlikcloud.com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7341BD2-FD3E-BD6E-94E2-EE4F06BB0562}"/>
              </a:ext>
            </a:extLst>
          </p:cNvPr>
          <p:cNvSpPr txBox="1"/>
          <p:nvPr/>
        </p:nvSpPr>
        <p:spPr>
          <a:xfrm>
            <a:off x="175969" y="3624027"/>
            <a:ext cx="11403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 se usarmos o comando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qlik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context</a:t>
            </a:r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 </a:t>
            </a:r>
            <a:r>
              <a:rPr lang="pt-BR" dirty="0" err="1">
                <a:solidFill>
                  <a:schemeClr val="bg1"/>
                </a:solidFill>
                <a:highlight>
                  <a:srgbClr val="0000FF"/>
                </a:highlight>
              </a:rPr>
              <a:t>ls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teremos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o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/>
              <a:t>resultado abaixo, já com o campo “</a:t>
            </a:r>
            <a:r>
              <a:rPr lang="pt-BR" dirty="0" err="1"/>
              <a:t>Current</a:t>
            </a:r>
            <a:r>
              <a:rPr lang="pt-BR" dirty="0"/>
              <a:t>” preenchido: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B786C8C-3C2B-F11F-D740-1694229F7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69" y="3952446"/>
            <a:ext cx="6981825" cy="9620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81B51FE-D556-4BF2-9144-230712B0A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04631"/>
            <a:ext cx="6848475" cy="9906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345AAD8-677D-B2B1-3004-EE0FE3A9CBEF}"/>
              </a:ext>
            </a:extLst>
          </p:cNvPr>
          <p:cNvSpPr txBox="1"/>
          <p:nvPr/>
        </p:nvSpPr>
        <p:spPr>
          <a:xfrm>
            <a:off x="2199861" y="5007731"/>
            <a:ext cx="9051235" cy="14773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>
              <a:solidFill>
                <a:schemeClr val="bg1"/>
              </a:solidFill>
              <a:highlight>
                <a:srgbClr val="0000FF"/>
              </a:highlight>
            </a:endParaRP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init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/>
              <a:t>ls</a:t>
            </a:r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use xxxx.us.qlikcloud.com 	</a:t>
            </a: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041EF441-CBB5-8436-7645-DF1E914E7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969" y="2596802"/>
            <a:ext cx="7943850" cy="9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55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Links de Apoio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530086" y="1724153"/>
            <a:ext cx="1117745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Repositório deste curso no GitHub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FFFF00"/>
                </a:highlight>
                <a:latin typeface="-apple-system"/>
                <a:hlinkClick r:id="rId2"/>
              </a:rPr>
              <a:t>https://github.com/digaosss70/qlik-api-exemplos</a:t>
            </a:r>
            <a:endParaRPr lang="pt-BR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1" dirty="0">
              <a:solidFill>
                <a:srgbClr val="24292F"/>
              </a:solidFill>
              <a:highlight>
                <a:srgbClr val="FFFF0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Meu Repositório </a:t>
            </a:r>
            <a:r>
              <a:rPr lang="pt-BR" b="1" dirty="0" err="1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Qlik-Cli</a:t>
            </a:r>
            <a:r>
              <a:rPr lang="pt-BR" b="1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 no GitHub </a:t>
            </a:r>
            <a:r>
              <a:rPr lang="pt-BR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</a:rPr>
              <a:t>- </a:t>
            </a:r>
            <a:r>
              <a:rPr lang="pt-BR" dirty="0">
                <a:solidFill>
                  <a:srgbClr val="24292F"/>
                </a:solidFill>
                <a:highlight>
                  <a:srgbClr val="C0C0C0"/>
                </a:highlight>
                <a:latin typeface="-apple-system"/>
                <a:hlinkClick r:id="rId3"/>
              </a:rPr>
              <a:t>https://github.com/digaosss70/Qlik-Cli</a:t>
            </a:r>
            <a:endParaRPr lang="pt-BR" dirty="0">
              <a:solidFill>
                <a:srgbClr val="24292F"/>
              </a:solidFill>
              <a:highlight>
                <a:srgbClr val="C0C0C0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Qlikdev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Outras ferramentas e tutoriais estão disponíveis aqui: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4"/>
              </a:rPr>
              <a:t>https://qlik.dev/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5"/>
              </a:rPr>
              <a:t>https://qlik.dev/libraries-and-tools/qlik-cli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de apoio para manutenção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de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6"/>
              </a:rPr>
              <a:t>https://chocolatey.org/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Chocolatey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3"/>
              </a:rPr>
              <a:t>https://chocolatey.org/install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modulo para filtros</a:t>
            </a:r>
            <a:r>
              <a:rPr lang="pt-BR" dirty="0">
                <a:solidFill>
                  <a:srgbClr val="24292F"/>
                </a:solidFill>
                <a:latin typeface="-apple-system"/>
              </a:rPr>
              <a:t>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no resultado para ferramentas, módulos de linha de comando: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7"/>
              </a:rPr>
              <a:t>https://stedolan.github.io/jq/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Jq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Instalação 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-  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  <a:hlinkClick r:id="rId8"/>
              </a:rPr>
              <a:t>https://stedolan.github.io/jq/download/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  <a:p>
            <a:pPr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1" i="0" dirty="0">
                <a:solidFill>
                  <a:srgbClr val="24292F"/>
                </a:solidFill>
                <a:effectLst/>
                <a:latin typeface="-apple-system"/>
              </a:rPr>
              <a:t> Guia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Github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com guia sobre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PowerShell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9"/>
              </a:rPr>
              <a:t>https://github.com/danieldonda/PowerShell</a:t>
            </a:r>
            <a:endParaRPr lang="pt-BR" b="0" i="0" u="none" strike="noStrike" dirty="0">
              <a:solidFill>
                <a:srgbClr val="24292F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BR" dirty="0">
              <a:solidFill>
                <a:srgbClr val="24292F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332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38952EC5-1CB2-0121-3039-8CBDA0B801AE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Agradecimentos!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106BB62-0A96-1C77-0339-E9CBB7568BD6}"/>
              </a:ext>
            </a:extLst>
          </p:cNvPr>
          <p:cNvSpPr txBox="1"/>
          <p:nvPr/>
        </p:nvSpPr>
        <p:spPr>
          <a:xfrm>
            <a:off x="175971" y="897343"/>
            <a:ext cx="1132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Isso é só uma pequena parte do que é possível fazer.</a:t>
            </a:r>
          </a:p>
        </p:txBody>
      </p:sp>
    </p:spTree>
    <p:extLst>
      <p:ext uri="{BB962C8B-B14F-4D97-AF65-F5344CB8AC3E}">
        <p14:creationId xmlns:p14="http://schemas.microsoft.com/office/powerpoint/2010/main" val="305059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A6E1DB-6784-73ED-88B5-DA661B86B4E5}"/>
              </a:ext>
            </a:extLst>
          </p:cNvPr>
          <p:cNvSpPr txBox="1"/>
          <p:nvPr/>
        </p:nvSpPr>
        <p:spPr>
          <a:xfrm>
            <a:off x="1251751" y="1686758"/>
            <a:ext cx="636529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Contexto de apis/qlik apis (5 min)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Gerar chave api key (5 min)</a:t>
            </a:r>
          </a:p>
          <a:p>
            <a:pPr lvl="1"/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Instalação e testes qlik-cli (25 min)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Apresentação de outras de usar apis (15 min)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Rest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Automation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Python-sdk;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Duvidas/Sugestões (10 min)</a:t>
            </a:r>
          </a:p>
        </p:txBody>
      </p:sp>
      <p:sp>
        <p:nvSpPr>
          <p:cNvPr id="5" name="CaixaDeTexto 1">
            <a:extLst>
              <a:ext uri="{FF2B5EF4-FFF2-40B4-BE49-F238E27FC236}">
                <a16:creationId xmlns:a16="http://schemas.microsoft.com/office/drawing/2014/main" id="{6F63F82B-BCAB-DD5E-06DD-4540E5B25BDF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2633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">
            <a:extLst>
              <a:ext uri="{FF2B5EF4-FFF2-40B4-BE49-F238E27FC236}">
                <a16:creationId xmlns:a16="http://schemas.microsoft.com/office/drawing/2014/main" id="{6F63F82B-BCAB-DD5E-06DD-4540E5B25BDF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Contexto apis</a:t>
            </a:r>
          </a:p>
        </p:txBody>
      </p:sp>
      <p:pic>
        <p:nvPicPr>
          <p:cNvPr id="1032" name="Picture 8" descr="APIs: introduction and context - Mobapi">
            <a:extLst>
              <a:ext uri="{FF2B5EF4-FFF2-40B4-BE49-F238E27FC236}">
                <a16:creationId xmlns:a16="http://schemas.microsoft.com/office/drawing/2014/main" id="{B2E481DD-ACB9-538C-75D9-50AA508E7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8080" y="1409700"/>
            <a:ext cx="8885342" cy="473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rmazenamento de banco de dados - ícones de tecnologia grátis">
            <a:extLst>
              <a:ext uri="{FF2B5EF4-FFF2-40B4-BE49-F238E27FC236}">
                <a16:creationId xmlns:a16="http://schemas.microsoft.com/office/drawing/2014/main" id="{32575FE8-F9A7-C294-10D8-EC1C5E0CD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71" y="2676525"/>
            <a:ext cx="1952624" cy="1952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1937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1">
            <a:extLst>
              <a:ext uri="{FF2B5EF4-FFF2-40B4-BE49-F238E27FC236}">
                <a16:creationId xmlns:a16="http://schemas.microsoft.com/office/drawing/2014/main" id="{6F63F82B-BCAB-DD5E-06DD-4540E5B25BDF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Contexto de qlik apis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ECC56EE-A220-228E-2495-5EE8F862CDC9}"/>
              </a:ext>
            </a:extLst>
          </p:cNvPr>
          <p:cNvSpPr/>
          <p:nvPr/>
        </p:nvSpPr>
        <p:spPr>
          <a:xfrm>
            <a:off x="4487297" y="3122011"/>
            <a:ext cx="1704512" cy="14648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60701A-E7B8-77ED-AEC0-6883742BA80B}"/>
              </a:ext>
            </a:extLst>
          </p:cNvPr>
          <p:cNvSpPr/>
          <p:nvPr/>
        </p:nvSpPr>
        <p:spPr>
          <a:xfrm>
            <a:off x="10235587" y="691746"/>
            <a:ext cx="1553592" cy="1162975"/>
          </a:xfrm>
          <a:prstGeom prst="rect">
            <a:avLst/>
          </a:prstGeom>
          <a:ln w="76200">
            <a:solidFill>
              <a:srgbClr val="7030A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Qlik-cli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499FE3-4C0F-C2E0-E501-44F6650C8500}"/>
              </a:ext>
            </a:extLst>
          </p:cNvPr>
          <p:cNvSpPr/>
          <p:nvPr/>
        </p:nvSpPr>
        <p:spPr>
          <a:xfrm>
            <a:off x="10235587" y="1990105"/>
            <a:ext cx="1553592" cy="11629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Python-sdk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557926-4814-F537-C0BC-AF2AC6DEBB76}"/>
              </a:ext>
            </a:extLst>
          </p:cNvPr>
          <p:cNvSpPr/>
          <p:nvPr/>
        </p:nvSpPr>
        <p:spPr>
          <a:xfrm>
            <a:off x="10235587" y="3288466"/>
            <a:ext cx="1553592" cy="11629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5566E-0DF7-588E-8599-EE81C0AA5EE3}"/>
              </a:ext>
            </a:extLst>
          </p:cNvPr>
          <p:cNvSpPr/>
          <p:nvPr/>
        </p:nvSpPr>
        <p:spPr>
          <a:xfrm>
            <a:off x="10235587" y="4586827"/>
            <a:ext cx="1553592" cy="116297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automation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9D4D31-A606-9E2A-FCA5-4E31DDBC4BD8}"/>
              </a:ext>
            </a:extLst>
          </p:cNvPr>
          <p:cNvSpPr/>
          <p:nvPr/>
        </p:nvSpPr>
        <p:spPr>
          <a:xfrm>
            <a:off x="10235587" y="5938449"/>
            <a:ext cx="1553592" cy="4541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outros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6EFEEC-7C5F-FC15-4F71-79ECE654D8AB}"/>
              </a:ext>
            </a:extLst>
          </p:cNvPr>
          <p:cNvCxnSpPr/>
          <p:nvPr/>
        </p:nvCxnSpPr>
        <p:spPr>
          <a:xfrm>
            <a:off x="3395711" y="3823034"/>
            <a:ext cx="852256" cy="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4D1B74-B674-36A5-8B91-0DABEF8CD331}"/>
              </a:ext>
            </a:extLst>
          </p:cNvPr>
          <p:cNvCxnSpPr>
            <a:cxnSpLocks/>
          </p:cNvCxnSpPr>
          <p:nvPr/>
        </p:nvCxnSpPr>
        <p:spPr>
          <a:xfrm flipV="1">
            <a:off x="6394698" y="1162213"/>
            <a:ext cx="3583803" cy="1990866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B1BD86-E9BC-8759-3385-C054EF245861}"/>
              </a:ext>
            </a:extLst>
          </p:cNvPr>
          <p:cNvCxnSpPr>
            <a:cxnSpLocks/>
          </p:cNvCxnSpPr>
          <p:nvPr/>
        </p:nvCxnSpPr>
        <p:spPr>
          <a:xfrm flipV="1">
            <a:off x="6507332" y="2571592"/>
            <a:ext cx="3542191" cy="850543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BB7C13-1EDF-FBE0-B07B-C9B0B1E1DDCD}"/>
              </a:ext>
            </a:extLst>
          </p:cNvPr>
          <p:cNvCxnSpPr>
            <a:cxnSpLocks/>
          </p:cNvCxnSpPr>
          <p:nvPr/>
        </p:nvCxnSpPr>
        <p:spPr>
          <a:xfrm>
            <a:off x="6525087" y="3764262"/>
            <a:ext cx="3550329" cy="58772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738AA2-9346-67E6-5F96-5A4ED58CD5B2}"/>
              </a:ext>
            </a:extLst>
          </p:cNvPr>
          <p:cNvCxnSpPr>
            <a:cxnSpLocks/>
          </p:cNvCxnSpPr>
          <p:nvPr/>
        </p:nvCxnSpPr>
        <p:spPr>
          <a:xfrm>
            <a:off x="6394698" y="4451441"/>
            <a:ext cx="3680718" cy="1763555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9DA9721-083A-371C-6CEC-59E58F59C0BF}"/>
              </a:ext>
            </a:extLst>
          </p:cNvPr>
          <p:cNvCxnSpPr>
            <a:cxnSpLocks/>
          </p:cNvCxnSpPr>
          <p:nvPr/>
        </p:nvCxnSpPr>
        <p:spPr>
          <a:xfrm>
            <a:off x="6507332" y="4050542"/>
            <a:ext cx="3639845" cy="1240549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6B0AC8BA-2633-A3C3-D095-86E0A6582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44" y="1039388"/>
            <a:ext cx="2507197" cy="2011854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1EF9DC2E-8771-D050-66FB-21DD8D72B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44" y="3420518"/>
            <a:ext cx="26289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8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B362E3D-2270-C3D6-2CD9-F9C72914C924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Gerar chave api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1A8ADF-3524-C8BC-5497-CBC8F7FAB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7343"/>
            <a:ext cx="12192000" cy="530204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18CC78B-37C8-074A-856A-43DFDF275E47}"/>
              </a:ext>
            </a:extLst>
          </p:cNvPr>
          <p:cNvSpPr/>
          <p:nvPr/>
        </p:nvSpPr>
        <p:spPr>
          <a:xfrm>
            <a:off x="1916098" y="725687"/>
            <a:ext cx="473476" cy="47824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E8C92-D49B-6BBF-C052-63DFFAA1B269}"/>
              </a:ext>
            </a:extLst>
          </p:cNvPr>
          <p:cNvSpPr txBox="1"/>
          <p:nvPr/>
        </p:nvSpPr>
        <p:spPr>
          <a:xfrm>
            <a:off x="2001128" y="780142"/>
            <a:ext cx="1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1767CD8-C648-7067-D79B-4AB25FE06ED5}"/>
              </a:ext>
            </a:extLst>
          </p:cNvPr>
          <p:cNvSpPr/>
          <p:nvPr/>
        </p:nvSpPr>
        <p:spPr>
          <a:xfrm>
            <a:off x="1197007" y="1870326"/>
            <a:ext cx="473476" cy="47824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CB66E-3C5D-E142-8187-9003CAB87697}"/>
              </a:ext>
            </a:extLst>
          </p:cNvPr>
          <p:cNvSpPr txBox="1"/>
          <p:nvPr/>
        </p:nvSpPr>
        <p:spPr>
          <a:xfrm>
            <a:off x="1290915" y="1907025"/>
            <a:ext cx="1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02BB5E-DC0F-228C-885B-EC76E832B38D}"/>
              </a:ext>
            </a:extLst>
          </p:cNvPr>
          <p:cNvSpPr/>
          <p:nvPr/>
        </p:nvSpPr>
        <p:spPr>
          <a:xfrm>
            <a:off x="2152836" y="5314861"/>
            <a:ext cx="473476" cy="47824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BA333E-2AF3-71A0-D8FC-05111621EC68}"/>
              </a:ext>
            </a:extLst>
          </p:cNvPr>
          <p:cNvSpPr txBox="1"/>
          <p:nvPr/>
        </p:nvSpPr>
        <p:spPr>
          <a:xfrm>
            <a:off x="2246744" y="5351560"/>
            <a:ext cx="1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82FB7A-7BF5-9A42-B4D2-583DA8AB23E4}"/>
              </a:ext>
            </a:extLst>
          </p:cNvPr>
          <p:cNvSpPr/>
          <p:nvPr/>
        </p:nvSpPr>
        <p:spPr>
          <a:xfrm>
            <a:off x="11601636" y="3929945"/>
            <a:ext cx="473476" cy="478243"/>
          </a:xfrm>
          <a:prstGeom prst="ellipse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78A12-AB40-F6B3-C782-E104F7944FAB}"/>
              </a:ext>
            </a:extLst>
          </p:cNvPr>
          <p:cNvSpPr txBox="1"/>
          <p:nvPr/>
        </p:nvSpPr>
        <p:spPr>
          <a:xfrm>
            <a:off x="11695544" y="3966644"/>
            <a:ext cx="186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8676539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 qlik-cli (Forma 1)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CE5FF-5F32-CFA0-2F2D-4F8A6E035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182" y="1549997"/>
            <a:ext cx="5090601" cy="27281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E470E8-A05F-1AA7-637C-9CD15D0F30B1}"/>
              </a:ext>
            </a:extLst>
          </p:cNvPr>
          <p:cNvSpPr txBox="1"/>
          <p:nvPr/>
        </p:nvSpPr>
        <p:spPr>
          <a:xfrm>
            <a:off x="523783" y="4731798"/>
            <a:ext cx="64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3"/>
              </a:rPr>
              <a:t>https://qlik.dev/toolkits/qlik-cli/install-qlik-cli/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hlinkClick r:id="rId4"/>
              </a:rPr>
              <a:t>https://github.com/qlik-oss/qlik-cli/releases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85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Instalação qlik-cli (Forma 2)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 err="1">
                <a:solidFill>
                  <a:schemeClr val="bg1"/>
                </a:solidFill>
                <a:effectLst/>
                <a:latin typeface="-apple-system"/>
              </a:rPr>
              <a:t>Chocolatey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</a:rPr>
              <a:t> Instalação:   </a:t>
            </a:r>
            <a:r>
              <a:rPr lang="pt-BR" b="0" i="0" dirty="0">
                <a:solidFill>
                  <a:schemeClr val="bg1"/>
                </a:solidFill>
                <a:effectLst/>
                <a:latin typeface="-apple-system"/>
                <a:hlinkClick r:id="rId2"/>
              </a:rPr>
              <a:t>https://chocolatey.org/install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63220F5-B73A-6F90-06B1-B72BE5AC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922" y="1242238"/>
            <a:ext cx="10925175" cy="120015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4CEDF61-8D9E-CBCA-64A7-B8B6C94A67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495974"/>
            <a:ext cx="12192000" cy="62268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1C8023B-3A06-928E-77B4-649E2E3475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392" y="3771405"/>
            <a:ext cx="3429000" cy="32385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347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Qlik-cli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qlik-cli</a:t>
            </a:r>
            <a:endParaRPr lang="pt-BR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1241AC7-7357-68DB-F114-4BDD9532EA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392" y="4943939"/>
            <a:ext cx="5353050" cy="1800225"/>
          </a:xfrm>
          <a:prstGeom prst="rect">
            <a:avLst/>
          </a:prstGeom>
        </p:spPr>
      </p:pic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31744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Jq</a:t>
            </a:r>
            <a:r>
              <a:rPr lang="pt-BR" dirty="0"/>
              <a:t> Instalação: choco </a:t>
            </a:r>
            <a:r>
              <a:rPr lang="pt-BR" dirty="0" err="1"/>
              <a:t>install</a:t>
            </a:r>
            <a:r>
              <a:rPr lang="pt-BR" dirty="0"/>
              <a:t> </a:t>
            </a:r>
            <a:r>
              <a:rPr lang="pt-BR" dirty="0" err="1"/>
              <a:t>jq</a:t>
            </a:r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123C86B9-B592-FB7E-7322-13DEBFA42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64696" y="4901076"/>
            <a:ext cx="48768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08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Ferramentas para acessar </a:t>
            </a:r>
            <a:r>
              <a:rPr lang="pt-BR" sz="4000" dirty="0" err="1"/>
              <a:t>qlik-cli</a:t>
            </a:r>
            <a:endParaRPr lang="pt-BR" sz="40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290855D-6FB6-2448-3040-E7D73734B1A6}"/>
              </a:ext>
            </a:extLst>
          </p:cNvPr>
          <p:cNvSpPr txBox="1"/>
          <p:nvPr/>
        </p:nvSpPr>
        <p:spPr>
          <a:xfrm>
            <a:off x="175971" y="872906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1" i="0" dirty="0">
                <a:solidFill>
                  <a:schemeClr val="bg1"/>
                </a:solidFill>
                <a:effectLst/>
                <a:latin typeface="-apple-system"/>
              </a:rPr>
              <a:t>CMD</a:t>
            </a:r>
            <a:endParaRPr lang="pt-BR" b="0" i="0" dirty="0">
              <a:solidFill>
                <a:schemeClr val="bg1"/>
              </a:solidFill>
              <a:effectLst/>
              <a:latin typeface="-apple-system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182CE8-8ABB-DD0E-446C-9A1360F32E45}"/>
              </a:ext>
            </a:extLst>
          </p:cNvPr>
          <p:cNvSpPr txBox="1"/>
          <p:nvPr/>
        </p:nvSpPr>
        <p:spPr>
          <a:xfrm>
            <a:off x="175971" y="3207845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08DB891-5E51-730F-8DD5-64FA02B369CF}"/>
              </a:ext>
            </a:extLst>
          </p:cNvPr>
          <p:cNvSpPr txBox="1"/>
          <p:nvPr/>
        </p:nvSpPr>
        <p:spPr>
          <a:xfrm>
            <a:off x="175971" y="4595038"/>
            <a:ext cx="10204174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>
            <a:defPPr>
              <a:defRPr lang="pt-BR"/>
            </a:defPPr>
            <a:lvl1pPr>
              <a:buFont typeface="Arial" panose="020B0604020202020204" pitchFamily="34" charset="0"/>
              <a:buChar char="•"/>
              <a:defRPr b="1" i="0">
                <a:solidFill>
                  <a:schemeClr val="bg1"/>
                </a:solidFill>
                <a:effectLst/>
                <a:latin typeface="-apple-system"/>
              </a:defRPr>
            </a:lvl1pPr>
          </a:lstStyle>
          <a:p>
            <a:r>
              <a:rPr lang="pt-BR" dirty="0" err="1"/>
              <a:t>PowerShell</a:t>
            </a:r>
            <a:r>
              <a:rPr lang="pt-BR" dirty="0"/>
              <a:t> ISE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0A9F7E9-A85B-A0E1-26EC-AF24892B9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5" y="1342259"/>
            <a:ext cx="7239000" cy="16954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9D1D18F-1052-FC8B-17B4-2FA70127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65" y="3699157"/>
            <a:ext cx="6296025" cy="62865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9F9A93C-667B-A526-10FD-EA5A2A4B3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65" y="5086350"/>
            <a:ext cx="69437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532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771A156-4D14-EB44-E0A8-5DDC603ADB4C}"/>
              </a:ext>
            </a:extLst>
          </p:cNvPr>
          <p:cNvSpPr txBox="1"/>
          <p:nvPr/>
        </p:nvSpPr>
        <p:spPr>
          <a:xfrm>
            <a:off x="175971" y="189457"/>
            <a:ext cx="11177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Help/Documentação </a:t>
            </a:r>
            <a:r>
              <a:rPr lang="pt-BR" sz="4000" dirty="0" err="1"/>
              <a:t>qlik-cli</a:t>
            </a:r>
            <a:endParaRPr lang="pt-BR" sz="40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1C610E1-596D-1393-1198-C66C9D2E66BA}"/>
              </a:ext>
            </a:extLst>
          </p:cNvPr>
          <p:cNvSpPr txBox="1"/>
          <p:nvPr/>
        </p:nvSpPr>
        <p:spPr>
          <a:xfrm>
            <a:off x="175971" y="941416"/>
            <a:ext cx="10204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 - Documentação específica do </a:t>
            </a:r>
            <a:r>
              <a:rPr lang="pt-BR" b="0" i="0" dirty="0" err="1">
                <a:solidFill>
                  <a:srgbClr val="24292F"/>
                </a:solidFill>
                <a:effectLst/>
                <a:latin typeface="-apple-system"/>
              </a:rPr>
              <a:t>Qlik-Cli</a:t>
            </a:r>
            <a:r>
              <a:rPr lang="pt-BR" b="0" i="0" dirty="0">
                <a:solidFill>
                  <a:srgbClr val="24292F"/>
                </a:solidFill>
                <a:effectLst/>
                <a:latin typeface="-apple-system"/>
              </a:rPr>
              <a:t>: </a:t>
            </a:r>
            <a:r>
              <a:rPr lang="pt-BR" b="0" i="0" u="none" strike="noStrike" dirty="0">
                <a:solidFill>
                  <a:srgbClr val="24292F"/>
                </a:solidFill>
                <a:effectLst/>
                <a:latin typeface="-apple-system"/>
                <a:hlinkClick r:id="rId2"/>
              </a:rPr>
              <a:t>https://qlik.dev/libraries-and-tools/qlik-cli</a:t>
            </a:r>
            <a:endParaRPr lang="pt-BR" b="0" i="0" dirty="0">
              <a:solidFill>
                <a:srgbClr val="24292F"/>
              </a:solidFill>
              <a:effectLst/>
              <a:latin typeface="-apple-system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20E2A6-A725-C755-8161-F4C178FF5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71" y="1378012"/>
            <a:ext cx="3514725" cy="283845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3B4B1C1-BAD5-268B-EB61-E9677B2D82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8146" y="1354821"/>
            <a:ext cx="2781300" cy="52863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5C0E6A2-C634-B7FA-9DD1-045F7CFEBF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9271" y="1378012"/>
            <a:ext cx="2400300" cy="2733675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7A5375F-9D05-13E5-297B-61D17333D775}"/>
              </a:ext>
            </a:extLst>
          </p:cNvPr>
          <p:cNvSpPr txBox="1"/>
          <p:nvPr/>
        </p:nvSpPr>
        <p:spPr>
          <a:xfrm>
            <a:off x="175971" y="4401996"/>
            <a:ext cx="6493600" cy="203132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highlight>
                  <a:srgbClr val="0000FF"/>
                </a:highlight>
              </a:rPr>
              <a:t>Comando(s) Usado(s) aqui:</a:t>
            </a:r>
          </a:p>
          <a:p>
            <a:endParaRPr lang="pt-BR" dirty="0"/>
          </a:p>
          <a:p>
            <a:r>
              <a:rPr lang="pt-BR" dirty="0" err="1"/>
              <a:t>qlik</a:t>
            </a:r>
            <a:r>
              <a:rPr lang="pt-BR" dirty="0"/>
              <a:t> --help</a:t>
            </a:r>
          </a:p>
          <a:p>
            <a:r>
              <a:rPr lang="pt-BR" dirty="0" err="1"/>
              <a:t>qlik</a:t>
            </a:r>
            <a:r>
              <a:rPr lang="pt-BR" dirty="0"/>
              <a:t> -h</a:t>
            </a:r>
          </a:p>
          <a:p>
            <a:r>
              <a:rPr lang="pt-BR" dirty="0" err="1"/>
              <a:t>qlik</a:t>
            </a:r>
            <a:r>
              <a:rPr lang="pt-BR" dirty="0"/>
              <a:t> </a:t>
            </a:r>
            <a:r>
              <a:rPr lang="pt-BR" dirty="0" err="1"/>
              <a:t>context</a:t>
            </a:r>
            <a:r>
              <a:rPr lang="pt-BR" dirty="0"/>
              <a:t> </a:t>
            </a:r>
            <a:r>
              <a:rPr lang="pt-BR" dirty="0" err="1">
                <a:highlight>
                  <a:srgbClr val="FFFF00"/>
                </a:highlight>
              </a:rPr>
              <a:t>xpto</a:t>
            </a:r>
            <a:r>
              <a:rPr lang="pt-BR" dirty="0">
                <a:highlight>
                  <a:srgbClr val="FFFF00"/>
                </a:highlight>
              </a:rPr>
              <a:t> (Ao digitar errado ele traz o help)</a:t>
            </a:r>
          </a:p>
          <a:p>
            <a:r>
              <a:rPr lang="pt-BR" dirty="0" err="1"/>
              <a:t>cls</a:t>
            </a:r>
            <a:r>
              <a:rPr lang="pt-BR" dirty="0"/>
              <a:t> </a:t>
            </a:r>
            <a:r>
              <a:rPr lang="pt-BR" dirty="0">
                <a:highlight>
                  <a:srgbClr val="FFFF00"/>
                </a:highlight>
              </a:rPr>
              <a:t>(Limpar Tela)</a:t>
            </a:r>
          </a:p>
          <a:p>
            <a:r>
              <a:rPr lang="pt-BR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610707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0754b47-c413-4aa1-bfc3-c33089241f4f}" enabled="1" method="Standard" siteId="{e339bd4b-2e3b-4035-a452-2112d502f2f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545</Words>
  <Application>Microsoft Office PowerPoint</Application>
  <PresentationFormat>Widescreen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Calibri</vt:lpstr>
      <vt:lpstr>Calibri Light</vt:lpstr>
      <vt:lpstr>Tema do Office</vt:lpstr>
      <vt:lpstr>CURSO QLIK-APIs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QLIK-CLI</dc:title>
  <dc:creator>Rodrigo Soares da silva</dc:creator>
  <cp:lastModifiedBy>Silva, Rodrigo Soares da (external)</cp:lastModifiedBy>
  <cp:revision>24</cp:revision>
  <dcterms:created xsi:type="dcterms:W3CDTF">2022-07-20T23:25:33Z</dcterms:created>
  <dcterms:modified xsi:type="dcterms:W3CDTF">2025-03-13T13:56:41Z</dcterms:modified>
</cp:coreProperties>
</file>