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7" r:id="rId10"/>
    <p:sldId id="264" r:id="rId11"/>
    <p:sldId id="266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FBF70"/>
    <a:srgbClr val="DB4848"/>
    <a:srgbClr val="40A2DB"/>
    <a:srgbClr val="61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0D78-6EA3-92D4-FDC8-4D72B0397766}" v="303" dt="2020-04-10T23:17:11.176"/>
    <p1510:client id="{97E0B7FE-5488-6821-8C68-7705957E920F}" v="3355" dt="2020-04-10T22:13:57.155"/>
    <p1510:client id="{C29629F9-418E-4C80-8B92-646C8BB57831}" v="482" dt="2020-04-10T20:34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react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0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1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61DBFB"/>
                </a:solidFill>
                <a:cs typeface="Calibri"/>
              </a:rPr>
              <a:t>JavaScript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85877-9460-4A9F-8739-2D9A485FEE46}"/>
              </a:ext>
            </a:extLst>
          </p:cNvPr>
          <p:cNvSpPr txBox="1"/>
          <p:nvPr/>
        </p:nvSpPr>
        <p:spPr>
          <a:xfrm>
            <a:off x="8653153" y="6347359"/>
            <a:ext cx="33468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Presentation by Diogo Correia</a:t>
            </a:r>
            <a:endParaRPr lang="en-US" sz="14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2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18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list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BBB1F1-8EFD-43D6-B24D-08CA1CF0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554"/>
            <a:ext cx="2953162" cy="74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C119FE-4073-4B68-8F6F-AF356D7B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15" y="3495313"/>
            <a:ext cx="4196694" cy="3094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E49FF6F-A246-4E8F-896A-F88E4533A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474" y="377825"/>
            <a:ext cx="3475617" cy="611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A98ED5C-27C8-4FAE-BA3D-6B2776B4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255" y="1490518"/>
            <a:ext cx="3366326" cy="177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31711815-68BD-4455-BECF-D365ED1B6FB6}"/>
              </a:ext>
            </a:extLst>
          </p:cNvPr>
          <p:cNvSpPr/>
          <p:nvPr/>
        </p:nvSpPr>
        <p:spPr>
          <a:xfrm>
            <a:off x="962046" y="2619375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26E791F9-F6BF-4D97-AF9A-BCC9900D3886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609600" y="2692003"/>
            <a:ext cx="352446" cy="89892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51551B-A39B-4E9B-A54B-AD4F2AA05426}"/>
              </a:ext>
            </a:extLst>
          </p:cNvPr>
          <p:cNvCxnSpPr/>
          <p:nvPr/>
        </p:nvCxnSpPr>
        <p:spPr>
          <a:xfrm>
            <a:off x="609600" y="3581400"/>
            <a:ext cx="108341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23F38EC4-9192-41BC-9F60-DF6117E152D9}"/>
              </a:ext>
            </a:extLst>
          </p:cNvPr>
          <p:cNvSpPr/>
          <p:nvPr/>
        </p:nvSpPr>
        <p:spPr>
          <a:xfrm>
            <a:off x="2146038" y="5124450"/>
            <a:ext cx="1225811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8AC27BA-5F3B-4081-95AB-BA9CD8A49235}"/>
              </a:ext>
            </a:extLst>
          </p:cNvPr>
          <p:cNvSpPr/>
          <p:nvPr/>
        </p:nvSpPr>
        <p:spPr>
          <a:xfrm>
            <a:off x="2153454" y="5815014"/>
            <a:ext cx="1637907" cy="1279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94A5A9C0-7DC4-4494-9B0F-F90B9541F3A1}"/>
              </a:ext>
            </a:extLst>
          </p:cNvPr>
          <p:cNvCxnSpPr>
            <a:cxnSpLocks/>
          </p:cNvCxnSpPr>
          <p:nvPr/>
        </p:nvCxnSpPr>
        <p:spPr>
          <a:xfrm rot="10800000">
            <a:off x="1428750" y="4270378"/>
            <a:ext cx="724705" cy="1611773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: Ângulo Reto 45">
            <a:extLst>
              <a:ext uri="{FF2B5EF4-FFF2-40B4-BE49-F238E27FC236}">
                <a16:creationId xmlns:a16="http://schemas.microsoft.com/office/drawing/2014/main" id="{3FD1238E-8B88-4E6A-85FB-4AA7CED9F2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0213" y="1702165"/>
            <a:ext cx="2663098" cy="2486025"/>
          </a:xfrm>
          <a:prstGeom prst="bentConnector3">
            <a:avLst>
              <a:gd name="adj1" fmla="val 64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04CB254-2FFA-43B6-8305-9DF66EED4FEF}"/>
              </a:ext>
            </a:extLst>
          </p:cNvPr>
          <p:cNvCxnSpPr>
            <a:cxnSpLocks/>
          </p:cNvCxnSpPr>
          <p:nvPr/>
        </p:nvCxnSpPr>
        <p:spPr>
          <a:xfrm>
            <a:off x="3914775" y="1613628"/>
            <a:ext cx="884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6115FAFD-106B-4749-867A-D173E10CCFD5}"/>
              </a:ext>
            </a:extLst>
          </p:cNvPr>
          <p:cNvCxnSpPr>
            <a:stCxn id="30" idx="3"/>
          </p:cNvCxnSpPr>
          <p:nvPr/>
        </p:nvCxnSpPr>
        <p:spPr>
          <a:xfrm flipV="1">
            <a:off x="3371849" y="476250"/>
            <a:ext cx="4105276" cy="485775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4856A8CB-1BA7-4DF5-B311-9F08BFCF0911}"/>
              </a:ext>
            </a:extLst>
          </p:cNvPr>
          <p:cNvCxnSpPr>
            <a:cxnSpLocks/>
          </p:cNvCxnSpPr>
          <p:nvPr/>
        </p:nvCxnSpPr>
        <p:spPr>
          <a:xfrm>
            <a:off x="7488231" y="470627"/>
            <a:ext cx="884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810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2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18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list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 descr="Uma imagem com captura de ecrã, pássaro, flor, árvore&#10;&#10;Descrição gerada automaticamente">
            <a:extLst>
              <a:ext uri="{FF2B5EF4-FFF2-40B4-BE49-F238E27FC236}">
                <a16:creationId xmlns:a16="http://schemas.microsoft.com/office/drawing/2014/main" id="{DE016CD3-3CCF-4FBC-A8AD-06052821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42" y="2136849"/>
            <a:ext cx="3669716" cy="422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8878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3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25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DBA5EA-3E33-43EB-BC3C-0C618DC5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9" y="2517049"/>
            <a:ext cx="2476846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E922C5-9B43-4F4C-95F2-52815BB9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4" y="3954981"/>
            <a:ext cx="2791215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F44E31-3315-4CED-9FFD-5D81AC9D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229" y="533495"/>
            <a:ext cx="2709730" cy="3318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42BDCF-4416-496D-8878-7248280F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229" y="3852078"/>
            <a:ext cx="2709730" cy="138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610D67B-BC80-41F1-A210-C71BDBA5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959" y="533495"/>
            <a:ext cx="3586563" cy="470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A7BBC6E-5F86-4E88-8417-71A669BB5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240" y="4181683"/>
            <a:ext cx="3013262" cy="231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E753625A-30FC-40C7-A4C1-30789EFFBE27}"/>
              </a:ext>
            </a:extLst>
          </p:cNvPr>
          <p:cNvSpPr/>
          <p:nvPr/>
        </p:nvSpPr>
        <p:spPr>
          <a:xfrm>
            <a:off x="7374357" y="4672420"/>
            <a:ext cx="1469605" cy="3424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E8FAF8E4-84AA-4158-AEBB-6AB86AEAD1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6701" y="4861560"/>
            <a:ext cx="3297657" cy="777240"/>
          </a:xfrm>
          <a:prstGeom prst="bentConnector3">
            <a:avLst>
              <a:gd name="adj1" fmla="val 1141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: Ângulo Reto 33">
            <a:extLst>
              <a:ext uri="{FF2B5EF4-FFF2-40B4-BE49-F238E27FC236}">
                <a16:creationId xmlns:a16="http://schemas.microsoft.com/office/drawing/2014/main" id="{CB67D400-D172-4DE5-B543-371CE092EB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79947" y="4842046"/>
            <a:ext cx="1108426" cy="500321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AC2DB5A-CB9E-47DE-8ED2-E82DED868DF6}"/>
              </a:ext>
            </a:extLst>
          </p:cNvPr>
          <p:cNvSpPr/>
          <p:nvPr/>
        </p:nvSpPr>
        <p:spPr>
          <a:xfrm>
            <a:off x="1053486" y="2715050"/>
            <a:ext cx="935334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7C054E68-C83D-4C60-B801-C314522AFE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988820" y="612776"/>
            <a:ext cx="2392680" cy="2174902"/>
          </a:xfrm>
          <a:prstGeom prst="bentConnector3">
            <a:avLst>
              <a:gd name="adj1" fmla="val 9872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2C8865CF-8C85-4E01-828D-D6997383110E}"/>
              </a:ext>
            </a:extLst>
          </p:cNvPr>
          <p:cNvCxnSpPr/>
          <p:nvPr/>
        </p:nvCxnSpPr>
        <p:spPr>
          <a:xfrm>
            <a:off x="4383881" y="609600"/>
            <a:ext cx="663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244C455-CCF3-419F-A25B-19469120000B}"/>
              </a:ext>
            </a:extLst>
          </p:cNvPr>
          <p:cNvSpPr/>
          <p:nvPr/>
        </p:nvSpPr>
        <p:spPr>
          <a:xfrm>
            <a:off x="9443720" y="4750594"/>
            <a:ext cx="1006275" cy="509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83410E8-F06A-4EFA-85FB-FF780B8DEC08}"/>
              </a:ext>
            </a:extLst>
          </p:cNvPr>
          <p:cNvSpPr/>
          <p:nvPr/>
        </p:nvSpPr>
        <p:spPr>
          <a:xfrm>
            <a:off x="9496108" y="5481638"/>
            <a:ext cx="1493361" cy="10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D4D86A6-370F-4367-B467-F18C4B23E5E7}"/>
              </a:ext>
            </a:extLst>
          </p:cNvPr>
          <p:cNvSpPr/>
          <p:nvPr/>
        </p:nvSpPr>
        <p:spPr>
          <a:xfrm>
            <a:off x="9496108" y="5719365"/>
            <a:ext cx="1562417" cy="10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7761009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3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25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3BC0CC-0D9D-41A7-A187-5AADE8AC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76" y="2263894"/>
            <a:ext cx="2702698" cy="310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9B2ABF-D3AF-44F8-A752-DA2B6836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69" y="4733968"/>
            <a:ext cx="3115110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0F40F3-07CA-4EBB-A509-76CA155F0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11" y="187485"/>
            <a:ext cx="3229426" cy="4324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079123B-A572-4919-AB4A-4E5FE749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3495"/>
            <a:ext cx="3013262" cy="231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DCD4B43-B6F6-4217-8E1D-7124A92BE3D5}"/>
              </a:ext>
            </a:extLst>
          </p:cNvPr>
          <p:cNvSpPr/>
          <p:nvPr/>
        </p:nvSpPr>
        <p:spPr>
          <a:xfrm>
            <a:off x="1328680" y="3232406"/>
            <a:ext cx="1006275" cy="509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376779-2422-4AE8-9ECB-5D1EB8F76116}"/>
              </a:ext>
            </a:extLst>
          </p:cNvPr>
          <p:cNvSpPr/>
          <p:nvPr/>
        </p:nvSpPr>
        <p:spPr>
          <a:xfrm>
            <a:off x="1381068" y="3963450"/>
            <a:ext cx="1493361" cy="10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DCE44D-3F54-43E2-99CD-DF175846B70B}"/>
              </a:ext>
            </a:extLst>
          </p:cNvPr>
          <p:cNvSpPr/>
          <p:nvPr/>
        </p:nvSpPr>
        <p:spPr>
          <a:xfrm>
            <a:off x="1381068" y="4201177"/>
            <a:ext cx="1562417" cy="10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A22CDC-8BB0-41F4-8FB9-118EB28FEB7A}"/>
              </a:ext>
            </a:extLst>
          </p:cNvPr>
          <p:cNvSpPr txBox="1"/>
          <p:nvPr/>
        </p:nvSpPr>
        <p:spPr>
          <a:xfrm>
            <a:off x="742617" y="2341573"/>
            <a:ext cx="2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highlight>
                  <a:srgbClr val="404040"/>
                </a:highlight>
              </a:rPr>
              <a:t>…</a:t>
            </a:r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E66882B1-1A6F-4850-88C9-61A966167F4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34955" y="2416029"/>
            <a:ext cx="2137221" cy="107117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4CD09EB4-92AB-4C17-8D11-0E5DD513D95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43485" y="4253565"/>
            <a:ext cx="4405271" cy="1434171"/>
          </a:xfrm>
          <a:prstGeom prst="bentConnector3">
            <a:avLst>
              <a:gd name="adj1" fmla="val 2848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AC1D8BE0-0FCA-426A-8868-991286F7ED4D}"/>
              </a:ext>
            </a:extLst>
          </p:cNvPr>
          <p:cNvCxnSpPr>
            <a:cxnSpLocks/>
          </p:cNvCxnSpPr>
          <p:nvPr/>
        </p:nvCxnSpPr>
        <p:spPr>
          <a:xfrm flipV="1">
            <a:off x="7341136" y="4846320"/>
            <a:ext cx="7620" cy="8490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E4D9872A-075E-4ECF-91FC-9D45F143C39A}"/>
              </a:ext>
            </a:extLst>
          </p:cNvPr>
          <p:cNvCxnSpPr/>
          <p:nvPr/>
        </p:nvCxnSpPr>
        <p:spPr>
          <a:xfrm>
            <a:off x="7341136" y="4853940"/>
            <a:ext cx="14261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Ângulo Reto 42">
            <a:extLst>
              <a:ext uri="{FF2B5EF4-FFF2-40B4-BE49-F238E27FC236}">
                <a16:creationId xmlns:a16="http://schemas.microsoft.com/office/drawing/2014/main" id="{0515AD0F-8DE4-4EBC-AC59-9B8AD08BAC5B}"/>
              </a:ext>
            </a:extLst>
          </p:cNvPr>
          <p:cNvCxnSpPr>
            <a:stCxn id="19" idx="1"/>
          </p:cNvCxnSpPr>
          <p:nvPr/>
        </p:nvCxnSpPr>
        <p:spPr>
          <a:xfrm rot="10800000">
            <a:off x="632460" y="2263894"/>
            <a:ext cx="696220" cy="1223306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: Ângulo Reto 44">
            <a:extLst>
              <a:ext uri="{FF2B5EF4-FFF2-40B4-BE49-F238E27FC236}">
                <a16:creationId xmlns:a16="http://schemas.microsoft.com/office/drawing/2014/main" id="{C9B192BB-395E-4398-8597-BD1252CCB3EC}"/>
              </a:ext>
            </a:extLst>
          </p:cNvPr>
          <p:cNvCxnSpPr>
            <a:cxnSpLocks/>
          </p:cNvCxnSpPr>
          <p:nvPr/>
        </p:nvCxnSpPr>
        <p:spPr>
          <a:xfrm flipV="1">
            <a:off x="624840" y="1498138"/>
            <a:ext cx="6621780" cy="773378"/>
          </a:xfrm>
          <a:prstGeom prst="bentConnector3">
            <a:avLst>
              <a:gd name="adj1" fmla="val 3342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DE77519B-60DC-496C-A95A-3DE6AB438A0F}"/>
              </a:ext>
            </a:extLst>
          </p:cNvPr>
          <p:cNvCxnSpPr/>
          <p:nvPr/>
        </p:nvCxnSpPr>
        <p:spPr>
          <a:xfrm flipV="1">
            <a:off x="7239000" y="387985"/>
            <a:ext cx="0" cy="11253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A66BC006-AA4D-45BB-BD4E-193F71C9B42C}"/>
              </a:ext>
            </a:extLst>
          </p:cNvPr>
          <p:cNvCxnSpPr>
            <a:cxnSpLocks/>
          </p:cNvCxnSpPr>
          <p:nvPr/>
        </p:nvCxnSpPr>
        <p:spPr>
          <a:xfrm>
            <a:off x="7223760" y="387985"/>
            <a:ext cx="195211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076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3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25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DD75A8C6-AF0B-4482-BB81-7814979A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85" y="1613628"/>
            <a:ext cx="2834430" cy="499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186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698-EEA5-4511-975D-4BACC46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08E-5AEE-46D1-B051-D68C74B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React is a JavaScript library for front-end development.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React presents the following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5D23-311A-4382-A7ED-0B170C33371A}"/>
              </a:ext>
            </a:extLst>
          </p:cNvPr>
          <p:cNvSpPr txBox="1"/>
          <p:nvPr/>
        </p:nvSpPr>
        <p:spPr>
          <a:xfrm>
            <a:off x="687198" y="3478074"/>
            <a:ext cx="286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Declarative view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7AFD-AB0D-4CA4-B646-828C1E473C28}"/>
              </a:ext>
            </a:extLst>
          </p:cNvPr>
          <p:cNvSpPr txBox="1"/>
          <p:nvPr/>
        </p:nvSpPr>
        <p:spPr>
          <a:xfrm>
            <a:off x="839561" y="4105274"/>
            <a:ext cx="2871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makes it easier to create UIs through it's declarative programming views, in a way that you have to say what you want, not how you want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2D83-47EA-4805-9273-C9172EBC2BD9}"/>
              </a:ext>
            </a:extLst>
          </p:cNvPr>
          <p:cNvSpPr txBox="1"/>
          <p:nvPr/>
        </p:nvSpPr>
        <p:spPr>
          <a:xfrm>
            <a:off x="4209465" y="347807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Components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63F6C-943A-42C4-B30A-B594006B3FBC}"/>
              </a:ext>
            </a:extLst>
          </p:cNvPr>
          <p:cNvSpPr txBox="1"/>
          <p:nvPr/>
        </p:nvSpPr>
        <p:spPr>
          <a:xfrm>
            <a:off x="4560496" y="4105274"/>
            <a:ext cx="29807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uses a technique of dividing the code into encapsulated components, making use of Object-oriented Programming with JavaScript's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DDF8-3705-4C2C-BF1A-C9A98DAFFC59}"/>
              </a:ext>
            </a:extLst>
          </p:cNvPr>
          <p:cNvSpPr txBox="1"/>
          <p:nvPr/>
        </p:nvSpPr>
        <p:spPr>
          <a:xfrm>
            <a:off x="8051764" y="34290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User Interface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5B8-FFAA-467C-A343-CCEF41333A66}"/>
              </a:ext>
            </a:extLst>
          </p:cNvPr>
          <p:cNvSpPr txBox="1"/>
          <p:nvPr/>
        </p:nvSpPr>
        <p:spPr>
          <a:xfrm>
            <a:off x="8309883" y="4005076"/>
            <a:ext cx="28025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Each component renders a piece of HTML code, with actual HTML syntax, avoiding the painful functions from the document, in JavaScript, to manipulate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689581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91393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1050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setup React locally, it is used NodeJS package manager (NPM).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By running the following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396B-59F1-422D-B9AE-846135A8749A}"/>
              </a:ext>
            </a:extLst>
          </p:cNvPr>
          <p:cNvSpPr txBox="1"/>
          <p:nvPr/>
        </p:nvSpPr>
        <p:spPr>
          <a:xfrm>
            <a:off x="1253961" y="3262868"/>
            <a:ext cx="36932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npx create-react-app my-app</a:t>
            </a:r>
            <a:endParaRPr lang="en-US" dirty="0">
              <a:solidFill>
                <a:srgbClr val="FFC000"/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ED59A-ED8A-4FE8-8D6B-8BF30211B8FF}"/>
              </a:ext>
            </a:extLst>
          </p:cNvPr>
          <p:cNvSpPr txBox="1"/>
          <p:nvPr/>
        </p:nvSpPr>
        <p:spPr>
          <a:xfrm>
            <a:off x="831520" y="3849832"/>
            <a:ext cx="9175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create a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When inside the app directory, the app will be running on localhost after running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24BE-4F7F-43A1-8524-BBD3BB77AFF8}"/>
              </a:ext>
            </a:extLst>
          </p:cNvPr>
          <p:cNvSpPr txBox="1"/>
          <p:nvPr/>
        </p:nvSpPr>
        <p:spPr>
          <a:xfrm>
            <a:off x="1251486" y="4903148"/>
            <a:ext cx="16942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npm start</a:t>
            </a:r>
            <a:endParaRPr lang="en-US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A57A-D0CC-4354-82EE-EBDFAE5AF3F4}"/>
              </a:ext>
            </a:extLst>
          </p:cNvPr>
          <p:cNvSpPr txBox="1"/>
          <p:nvPr/>
        </p:nvSpPr>
        <p:spPr>
          <a:xfrm>
            <a:off x="830283" y="5550724"/>
            <a:ext cx="318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files should start with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FECB-F60A-481D-823B-70CC2E93461A}"/>
              </a:ext>
            </a:extLst>
          </p:cNvPr>
          <p:cNvSpPr txBox="1"/>
          <p:nvPr/>
        </p:nvSpPr>
        <p:spPr>
          <a:xfrm>
            <a:off x="3971678" y="5555053"/>
            <a:ext cx="368333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React from 'react';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ReactDOM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 from 'react-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'./index.css';</a:t>
            </a:r>
            <a:endParaRPr lang="en-US" dirty="0">
              <a:solidFill>
                <a:srgbClr val="40A2DB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63A0-FFF6-4FC1-BD9F-ADD602E3F790}"/>
              </a:ext>
            </a:extLst>
          </p:cNvPr>
          <p:cNvSpPr txBox="1"/>
          <p:nvPr/>
        </p:nvSpPr>
        <p:spPr>
          <a:xfrm>
            <a:off x="7713023" y="5555672"/>
            <a:ext cx="3713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order to gain access to the necessary classes and methods.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4586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60AA1-C994-448E-9355-9257F5C6B89B}"/>
              </a:ext>
            </a:extLst>
          </p:cNvPr>
          <p:cNvSpPr txBox="1"/>
          <p:nvPr/>
        </p:nvSpPr>
        <p:spPr>
          <a:xfrm>
            <a:off x="5302703" y="2403144"/>
            <a:ext cx="1278577" cy="379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Writing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0DE2-EF0A-44DF-B2A9-588CCCD9EA5F}"/>
              </a:ext>
            </a:extLst>
          </p:cNvPr>
          <p:cNvSpPr txBox="1"/>
          <p:nvPr/>
        </p:nvSpPr>
        <p:spPr>
          <a:xfrm>
            <a:off x="1913906" y="3200399"/>
            <a:ext cx="9423069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can be seen as a section of the interface;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can have children components, which can receive information from its parent through props;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information in each component is stored in states.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ABB73-A1CC-47E4-9431-40C444D870B7}"/>
              </a:ext>
            </a:extLst>
          </p:cNvPr>
          <p:cNvSpPr txBox="1"/>
          <p:nvPr/>
        </p:nvSpPr>
        <p:spPr>
          <a:xfrm>
            <a:off x="835231" y="4981698"/>
            <a:ext cx="105017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document is rendered a first time using </a:t>
            </a:r>
            <a:r>
              <a:rPr lang="en-US" dirty="0" err="1">
                <a:solidFill>
                  <a:srgbClr val="FFFFFF"/>
                </a:solidFill>
              </a:rPr>
              <a:t>ReactDOM.render</a:t>
            </a:r>
            <a:r>
              <a:rPr lang="en-US" dirty="0">
                <a:solidFill>
                  <a:srgbClr val="FFFFFF"/>
                </a:solidFill>
              </a:rPr>
              <a:t> and by “passing” the component which renders the first document elements. To update the stored data in a certain component and re-render the interface, you can either use the function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setState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or, if that component doesn’t have a state, you can just use the function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forceUpdate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600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As stated previously, React code is based on</a:t>
            </a:r>
            <a:r>
              <a:rPr lang="en-US" dirty="0">
                <a:cs typeface="Calibri"/>
              </a:rPr>
              <a:t> 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components 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1FA1F9-78AF-44F6-B3C6-7076228FEBC4}"/>
              </a:ext>
            </a:extLst>
          </p:cNvPr>
          <p:cNvSpPr txBox="1"/>
          <p:nvPr/>
        </p:nvSpPr>
        <p:spPr>
          <a:xfrm>
            <a:off x="1372126" y="3294335"/>
            <a:ext cx="450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PT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B143C32-D9E0-45AF-8E00-F8B15F56F206}"/>
              </a:ext>
            </a:extLst>
          </p:cNvPr>
          <p:cNvCxnSpPr>
            <a:cxnSpLocks/>
          </p:cNvCxnSpPr>
          <p:nvPr/>
        </p:nvCxnSpPr>
        <p:spPr>
          <a:xfrm>
            <a:off x="5941991" y="2768146"/>
            <a:ext cx="0" cy="24350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0DCA7E7-F89A-41AD-9A44-4CE12B13808D}"/>
              </a:ext>
            </a:extLst>
          </p:cNvPr>
          <p:cNvCxnSpPr>
            <a:cxnSpLocks/>
          </p:cNvCxnSpPr>
          <p:nvPr/>
        </p:nvCxnSpPr>
        <p:spPr>
          <a:xfrm>
            <a:off x="835231" y="3873500"/>
            <a:ext cx="536895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9E0575C-2AA5-4508-BC82-397CBEA49997}"/>
              </a:ext>
            </a:extLst>
          </p:cNvPr>
          <p:cNvCxnSpPr/>
          <p:nvPr/>
        </p:nvCxnSpPr>
        <p:spPr>
          <a:xfrm flipH="1">
            <a:off x="835231" y="3011648"/>
            <a:ext cx="5106760" cy="0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0B8C092-B56F-4893-8D88-7E06152367A6}"/>
              </a:ext>
            </a:extLst>
          </p:cNvPr>
          <p:cNvCxnSpPr/>
          <p:nvPr/>
        </p:nvCxnSpPr>
        <p:spPr>
          <a:xfrm>
            <a:off x="849517" y="3011648"/>
            <a:ext cx="0" cy="861852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09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912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A99D5-8971-4884-A09A-B19389F9B815}"/>
              </a:ext>
            </a:extLst>
          </p:cNvPr>
          <p:cNvSpPr txBox="1"/>
          <p:nvPr/>
        </p:nvSpPr>
        <p:spPr>
          <a:xfrm>
            <a:off x="842653" y="2475510"/>
            <a:ext cx="3940629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Board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i="1" dirty="0">
                <a:solidFill>
                  <a:srgbClr val="40A2DB"/>
                </a:solidFill>
                <a:cs typeface="Calibri"/>
              </a:rPr>
              <a:t>   constructor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(</a:t>
            </a:r>
            <a:r>
              <a:rPr lang="en-US" sz="1600" i="1" dirty="0">
                <a:solidFill>
                  <a:srgbClr val="40A2DB"/>
                </a:solidFill>
                <a:cs typeface="Calibri"/>
              </a:rPr>
              <a:t>props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) {</a:t>
            </a:r>
          </a:p>
          <a:p>
            <a:r>
              <a:rPr lang="en-US" sz="1600" dirty="0">
                <a:solidFill>
                  <a:srgbClr val="40A2DB"/>
                </a:solidFill>
                <a:cs typeface="Calibri"/>
              </a:rPr>
              <a:t>      ...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renderSquare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)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 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</a:t>
            </a:r>
            <a:r>
              <a:rPr 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value={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this.state.squares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]}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= {() </a:t>
            </a:r>
            <a:r>
              <a:rPr lang="en-US" sz="1600" i="1" dirty="0">
                <a:solidFill>
                  <a:srgbClr val="DB4848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this.handleClick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)}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/&gt;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E264-1AC1-42A3-8F25-562DB0DC888D}"/>
              </a:ext>
            </a:extLst>
          </p:cNvPr>
          <p:cNvSpPr txBox="1"/>
          <p:nvPr/>
        </p:nvSpPr>
        <p:spPr>
          <a:xfrm>
            <a:off x="7351197" y="2472417"/>
            <a:ext cx="4000005" cy="3323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render() {   </a:t>
            </a:r>
            <a:r>
              <a:rPr lang="en-US" sz="1600" dirty="0">
                <a:solidFill>
                  <a:srgbClr val="92D050"/>
                </a:solidFill>
                <a:ea typeface="+mn-lt"/>
                <a:cs typeface="+mn-lt"/>
              </a:rPr>
              <a:t>// renders specific elements</a:t>
            </a:r>
            <a:endParaRPr lang="en-US" sz="1600" dirty="0">
              <a:solidFill>
                <a:srgbClr val="92D050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&lt;button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className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="square"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={() </a:t>
            </a:r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this.props.value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&lt;/button&gt;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63061-2A04-4B25-B710-2BCC2D982239}"/>
              </a:ext>
            </a:extLst>
          </p:cNvPr>
          <p:cNvCxnSpPr/>
          <p:nvPr/>
        </p:nvCxnSpPr>
        <p:spPr>
          <a:xfrm flipV="1">
            <a:off x="4331277" y="3924546"/>
            <a:ext cx="3576452" cy="93617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B796C-6B55-4EFE-A230-966FD5E550D8}"/>
              </a:ext>
            </a:extLst>
          </p:cNvPr>
          <p:cNvCxnSpPr/>
          <p:nvPr/>
        </p:nvCxnSpPr>
        <p:spPr>
          <a:xfrm flipV="1">
            <a:off x="3890283" y="4393993"/>
            <a:ext cx="4021776" cy="22365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FC41C-FCC6-4A63-ACF7-080353212119}"/>
              </a:ext>
            </a:extLst>
          </p:cNvPr>
          <p:cNvCxnSpPr/>
          <p:nvPr/>
        </p:nvCxnSpPr>
        <p:spPr>
          <a:xfrm flipV="1">
            <a:off x="2172689" y="2646713"/>
            <a:ext cx="5169725" cy="169817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27522-EC4E-4C1E-9DBF-C94AF6BE11EA}"/>
              </a:ext>
            </a:extLst>
          </p:cNvPr>
          <p:cNvSpPr/>
          <p:nvPr/>
        </p:nvSpPr>
        <p:spPr>
          <a:xfrm>
            <a:off x="7543181" y="2797999"/>
            <a:ext cx="851065" cy="257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A82CD8-DBFD-4894-BF1C-D8DFF32EC4A1}"/>
              </a:ext>
            </a:extLst>
          </p:cNvPr>
          <p:cNvSpPr txBox="1"/>
          <p:nvPr/>
        </p:nvSpPr>
        <p:spPr>
          <a:xfrm>
            <a:off x="4043494" y="6009866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D713ED-C3D9-47A2-A1C8-0609F2E3357E}"/>
              </a:ext>
            </a:extLst>
          </p:cNvPr>
          <p:cNvSpPr txBox="1"/>
          <p:nvPr/>
        </p:nvSpPr>
        <p:spPr>
          <a:xfrm>
            <a:off x="10865142" y="554820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9E23B3-3540-400F-A0DB-1127FCA77018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2"/>
              </a:rPr>
              <a:t>https://reactjs.org/</a:t>
            </a:r>
            <a:endParaRPr lang="pt-PT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DA507-E712-40EC-BCF1-436A9A123DDA}"/>
              </a:ext>
            </a:extLst>
          </p:cNvPr>
          <p:cNvSpPr txBox="1"/>
          <p:nvPr/>
        </p:nvSpPr>
        <p:spPr>
          <a:xfrm>
            <a:off x="1147525" y="2044365"/>
            <a:ext cx="12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Tic tac toe</a:t>
            </a:r>
            <a:endParaRPr lang="pt-PT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1949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7F9EC-3D7C-4C8E-BE5F-251CC1A8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A41560-BC0F-405B-B0C8-5C1F4D9B45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</a:rPr>
              <a:t>In the interaction that we just saw in the previous slide between Board and Square, we are passing down two props from Board to Square: value and </a:t>
            </a:r>
            <a:r>
              <a:rPr lang="en-US" dirty="0" err="1">
                <a:solidFill>
                  <a:schemeClr val="bg1"/>
                </a:solidFill>
              </a:rPr>
              <a:t>onClick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 algn="just"/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r>
              <a:rPr lang="en-US" dirty="0">
                <a:solidFill>
                  <a:schemeClr val="bg1"/>
                </a:solidFill>
              </a:rPr>
              <a:t> is keeping an array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with the information of the data in each square of the </a:t>
            </a:r>
            <a:r>
              <a:rPr lang="en-US" dirty="0" err="1">
                <a:solidFill>
                  <a:schemeClr val="bg1"/>
                </a:solidFill>
              </a:rPr>
              <a:t>tictactoe</a:t>
            </a:r>
            <a:r>
              <a:rPr lang="en-US" dirty="0">
                <a:solidFill>
                  <a:schemeClr val="bg1"/>
                </a:solidFill>
              </a:rPr>
              <a:t> game. It also has a function that deals with a click event,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>
                <a:solidFill>
                  <a:schemeClr val="bg1"/>
                </a:solidFill>
              </a:rPr>
              <a:t> uses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fill the clicked position in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, and then uses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to get the value that was just filled by the click handler, either ‘X’ or ‘O’, and then writes it in the </a:t>
            </a:r>
            <a:r>
              <a:rPr lang="en-US" dirty="0">
                <a:solidFill>
                  <a:srgbClr val="DB4848"/>
                </a:solidFill>
              </a:rPr>
              <a:t>&lt;button&gt;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PT" dirty="0">
              <a:solidFill>
                <a:srgbClr val="DB484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584DCE-718B-4E4E-B233-14CD8F12C720}"/>
              </a:ext>
            </a:extLst>
          </p:cNvPr>
          <p:cNvSpPr txBox="1"/>
          <p:nvPr/>
        </p:nvSpPr>
        <p:spPr>
          <a:xfrm>
            <a:off x="838200" y="3429000"/>
            <a:ext cx="1028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3FBF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 be more specific…</a:t>
            </a:r>
          </a:p>
        </p:txBody>
      </p:sp>
    </p:spTree>
    <p:extLst>
      <p:ext uri="{BB962C8B-B14F-4D97-AF65-F5344CB8AC3E}">
        <p14:creationId xmlns:p14="http://schemas.microsoft.com/office/powerpoint/2010/main" val="4022406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0B7-4731-4A51-B776-977CD45F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5BF-057D-42D3-94FA-40C0AC0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98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React makes UI updates a much easier and more intuitive job.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There is a very good connection between parent a children components, making it easy to access values within one another through props or callback functions.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FAE366-24FE-4ECF-9B81-082FE664D172}"/>
              </a:ext>
            </a:extLst>
          </p:cNvPr>
          <p:cNvSpPr txBox="1"/>
          <p:nvPr/>
        </p:nvSpPr>
        <p:spPr>
          <a:xfrm>
            <a:off x="1052576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Parent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F3710E-DE95-4343-8631-7DE5E8A24D07}"/>
              </a:ext>
            </a:extLst>
          </p:cNvPr>
          <p:cNvSpPr txBox="1"/>
          <p:nvPr/>
        </p:nvSpPr>
        <p:spPr>
          <a:xfrm>
            <a:off x="4072001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Child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5F71687-B70B-43CF-BEEE-596FE92F570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13728" y="4764018"/>
            <a:ext cx="1858273" cy="0"/>
          </a:xfrm>
          <a:prstGeom prst="straightConnector1">
            <a:avLst/>
          </a:prstGeom>
          <a:ln w="76200">
            <a:solidFill>
              <a:srgbClr val="DB4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063A6A-F087-4AAA-826B-C5C95B8A5CDF}"/>
              </a:ext>
            </a:extLst>
          </p:cNvPr>
          <p:cNvSpPr txBox="1"/>
          <p:nvPr/>
        </p:nvSpPr>
        <p:spPr>
          <a:xfrm>
            <a:off x="2520546" y="4382232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passing data</a:t>
            </a:r>
            <a:endParaRPr lang="pt-PT" sz="1600" i="1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672ACE-27EB-437B-85A4-CEA446B198EB}"/>
              </a:ext>
            </a:extLst>
          </p:cNvPr>
          <p:cNvSpPr txBox="1"/>
          <p:nvPr/>
        </p:nvSpPr>
        <p:spPr>
          <a:xfrm>
            <a:off x="2711977" y="5186248"/>
            <a:ext cx="861774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}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E89C9E-649A-4B26-AF54-D48A14D69D1F}"/>
              </a:ext>
            </a:extLst>
          </p:cNvPr>
          <p:cNvSpPr txBox="1"/>
          <p:nvPr/>
        </p:nvSpPr>
        <p:spPr>
          <a:xfrm>
            <a:off x="2351012" y="5694078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B4848"/>
                </a:highlight>
              </a:rPr>
              <a:t>props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B4848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19B71D-BB19-48FE-8B1A-71A9274A2BF0}"/>
              </a:ext>
            </a:extLst>
          </p:cNvPr>
          <p:cNvSpPr txBox="1"/>
          <p:nvPr/>
        </p:nvSpPr>
        <p:spPr>
          <a:xfrm>
            <a:off x="6262751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Parent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E84055-CD81-4270-8B24-484DE0906C71}"/>
              </a:ext>
            </a:extLst>
          </p:cNvPr>
          <p:cNvSpPr txBox="1"/>
          <p:nvPr/>
        </p:nvSpPr>
        <p:spPr>
          <a:xfrm>
            <a:off x="9282176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Child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32DAC6-A106-4460-AFA0-F65AF6DC48A3}"/>
              </a:ext>
            </a:extLst>
          </p:cNvPr>
          <p:cNvSpPr txBox="1"/>
          <p:nvPr/>
        </p:nvSpPr>
        <p:spPr>
          <a:xfrm>
            <a:off x="7730721" y="4382232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passing data</a:t>
            </a:r>
            <a:endParaRPr lang="pt-PT" sz="1600" i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2A294D-20D2-456E-A7C4-880882AFEEA4}"/>
              </a:ext>
            </a:extLst>
          </p:cNvPr>
          <p:cNvSpPr txBox="1"/>
          <p:nvPr/>
        </p:nvSpPr>
        <p:spPr>
          <a:xfrm>
            <a:off x="7922152" y="5186248"/>
            <a:ext cx="861774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}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913E57-3B57-4314-9C5C-2C0E7343D954}"/>
              </a:ext>
            </a:extLst>
          </p:cNvPr>
          <p:cNvSpPr txBox="1"/>
          <p:nvPr/>
        </p:nvSpPr>
        <p:spPr>
          <a:xfrm>
            <a:off x="6984747" y="5694078"/>
            <a:ext cx="27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FBF70"/>
                </a:highlight>
              </a:rPr>
              <a:t>callback functions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3FBF70"/>
              </a:highlight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A95A7AA6-828A-4EB3-87F4-02E02AA4FB6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423903" y="4764018"/>
            <a:ext cx="1858273" cy="0"/>
          </a:xfrm>
          <a:prstGeom prst="straightConnector1">
            <a:avLst/>
          </a:prstGeom>
          <a:ln w="76200">
            <a:solidFill>
              <a:srgbClr val="3FB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6030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1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156B3-5F1E-4F78-A8AB-5022C092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23" y="297605"/>
            <a:ext cx="3195045" cy="6195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8B62F9-330E-4308-83A1-2D73B56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23" y="6465043"/>
            <a:ext cx="3195045" cy="23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DAE90D-D98D-4708-A040-415390B9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1" y="3637128"/>
            <a:ext cx="2410161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34D04B5-310D-4E41-9C9C-16E36727DBC3}"/>
              </a:ext>
            </a:extLst>
          </p:cNvPr>
          <p:cNvSpPr txBox="1"/>
          <p:nvPr/>
        </p:nvSpPr>
        <p:spPr>
          <a:xfrm>
            <a:off x="9191323" y="4195869"/>
            <a:ext cx="216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Doesn</a:t>
            </a:r>
            <a:r>
              <a:rPr lang="en-US" sz="1100" i="1" dirty="0">
                <a:solidFill>
                  <a:schemeClr val="bg1"/>
                </a:solidFill>
                <a:highlight>
                  <a:srgbClr val="008080"/>
                </a:highlight>
              </a:rPr>
              <a:t>’t need to be a class because it is just returning</a:t>
            </a:r>
            <a:endParaRPr lang="pt-PT" sz="1100" i="1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E1F8A5-156C-48EA-BC75-A4B988AE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85" y="2662130"/>
            <a:ext cx="2162477" cy="15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245864-9B56-4EA2-B5C8-F86F11D98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23171"/>
            <a:ext cx="271500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7FD2E69-9746-47D8-8505-DA898D055E50}"/>
              </a:ext>
            </a:extLst>
          </p:cNvPr>
          <p:cNvSpPr/>
          <p:nvPr/>
        </p:nvSpPr>
        <p:spPr>
          <a:xfrm>
            <a:off x="990621" y="2581275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8CDC04-33C5-4837-A9A3-A5DF21EF031B}"/>
              </a:ext>
            </a:extLst>
          </p:cNvPr>
          <p:cNvSpPr/>
          <p:nvPr/>
        </p:nvSpPr>
        <p:spPr>
          <a:xfrm>
            <a:off x="1645941" y="4455603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026541-F345-45A2-ACC5-053EF5552EC4}"/>
              </a:ext>
            </a:extLst>
          </p:cNvPr>
          <p:cNvSpPr/>
          <p:nvPr/>
        </p:nvSpPr>
        <p:spPr>
          <a:xfrm>
            <a:off x="5097972" y="2669750"/>
            <a:ext cx="1729548" cy="4163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42E50D72-2A63-4BFC-B4FE-29C967D4E751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655321" y="2653902"/>
            <a:ext cx="335301" cy="1102757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535C497C-5D00-4544-8F74-BC09535AE5EC}"/>
              </a:ext>
            </a:extLst>
          </p:cNvPr>
          <p:cNvCxnSpPr/>
          <p:nvPr/>
        </p:nvCxnSpPr>
        <p:spPr>
          <a:xfrm>
            <a:off x="648470" y="3756659"/>
            <a:ext cx="335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334B81D-50A7-4E66-93D6-6E21CA2BA486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7"/>
              </a:rPr>
              <a:t>https://reactjs.org/</a:t>
            </a:r>
            <a:endParaRPr lang="pt-PT" sz="1200" dirty="0"/>
          </a:p>
        </p:txBody>
      </p: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0B9514A3-4FA4-45FA-94C4-DD293A6686F0}"/>
              </a:ext>
            </a:extLst>
          </p:cNvPr>
          <p:cNvCxnSpPr>
            <a:stCxn id="12" idx="3"/>
          </p:cNvCxnSpPr>
          <p:nvPr/>
        </p:nvCxnSpPr>
        <p:spPr>
          <a:xfrm flipV="1">
            <a:off x="2234089" y="365125"/>
            <a:ext cx="2340748" cy="4163106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BCC01648-03FD-4012-9CB6-0CE67D262407}"/>
              </a:ext>
            </a:extLst>
          </p:cNvPr>
          <p:cNvCxnSpPr/>
          <p:nvPr/>
        </p:nvCxnSpPr>
        <p:spPr>
          <a:xfrm>
            <a:off x="4566448" y="365125"/>
            <a:ext cx="24738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2C2A4546-60E7-46AA-B8EC-1427ACF1F5EF}"/>
              </a:ext>
            </a:extLst>
          </p:cNvPr>
          <p:cNvCxnSpPr>
            <a:stCxn id="13" idx="3"/>
          </p:cNvCxnSpPr>
          <p:nvPr/>
        </p:nvCxnSpPr>
        <p:spPr>
          <a:xfrm flipV="1">
            <a:off x="6827520" y="2726531"/>
            <a:ext cx="2332965" cy="15139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4643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1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D33729-802C-4986-B2B1-DEE39E1DC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21" y="1903693"/>
            <a:ext cx="2856758" cy="407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5210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825</Words>
  <Application>Microsoft Office PowerPoint</Application>
  <PresentationFormat>Ecrã Panorâmico</PresentationFormat>
  <Paragraphs>113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React</vt:lpstr>
      <vt:lpstr>What is React?</vt:lpstr>
      <vt:lpstr>How does React work?</vt:lpstr>
      <vt:lpstr>How does React work?</vt:lpstr>
      <vt:lpstr>How does React work?</vt:lpstr>
      <vt:lpstr>How does React work?</vt:lpstr>
      <vt:lpstr>Why React?</vt:lpstr>
      <vt:lpstr>Code examples</vt:lpstr>
      <vt:lpstr>Code examples</vt:lpstr>
      <vt:lpstr>Code examples</vt:lpstr>
      <vt:lpstr>Code examples</vt:lpstr>
      <vt:lpstr>Code examples</vt:lpstr>
      <vt:lpstr>Code examples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Correia</cp:lastModifiedBy>
  <cp:revision>793</cp:revision>
  <dcterms:created xsi:type="dcterms:W3CDTF">2020-04-10T20:18:54Z</dcterms:created>
  <dcterms:modified xsi:type="dcterms:W3CDTF">2020-04-18T23:37:24Z</dcterms:modified>
</cp:coreProperties>
</file>