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59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4848"/>
    <a:srgbClr val="40A2DB"/>
    <a:srgbClr val="3FBF70"/>
    <a:srgbClr val="404040"/>
    <a:srgbClr val="61D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2D0D78-6EA3-92D4-FDC8-4D72B0397766}" v="303" dt="2020-04-10T23:17:11.176"/>
    <p1510:client id="{97E0B7FE-5488-6821-8C68-7705957E920F}" v="3355" dt="2020-04-10T22:13:57.155"/>
    <p1510:client id="{C29629F9-418E-4C80-8B92-646C8BB57831}" v="482" dt="2020-04-10T20:34:27.8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reactjs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hyperlink" Target="https://reactjs.org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65065"/>
            <a:ext cx="9144000" cy="23876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cs typeface="Calibri Light"/>
              </a:rPr>
              <a:t>React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116142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i="1" dirty="0">
                <a:solidFill>
                  <a:srgbClr val="61DBFB"/>
                </a:solidFill>
                <a:cs typeface="Calibri"/>
              </a:rPr>
              <a:t>JavaScript library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B85877-9460-4A9F-8739-2D9A485FEE46}"/>
              </a:ext>
            </a:extLst>
          </p:cNvPr>
          <p:cNvSpPr txBox="1"/>
          <p:nvPr/>
        </p:nvSpPr>
        <p:spPr>
          <a:xfrm>
            <a:off x="8653153" y="6347359"/>
            <a:ext cx="3346862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1400" i="1" dirty="0">
                <a:solidFill>
                  <a:schemeClr val="bg1"/>
                </a:solidFill>
              </a:rPr>
              <a:t>Presentation by Diogo Correia</a:t>
            </a:r>
            <a:endParaRPr lang="en-US" sz="1400" i="1" dirty="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01B399-0524-4323-8132-A42F54EEC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61DBFB"/>
                </a:solidFill>
                <a:cs typeface="Calibri Light"/>
              </a:rPr>
              <a:t>Code examples</a:t>
            </a:r>
            <a:endParaRPr lang="pt-PT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F89434B-29EB-4B26-B4FD-600BB1791797}"/>
              </a:ext>
            </a:extLst>
          </p:cNvPr>
          <p:cNvSpPr txBox="1"/>
          <p:nvPr/>
        </p:nvSpPr>
        <p:spPr>
          <a:xfrm>
            <a:off x="766029" y="149051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8080"/>
                </a:highlight>
              </a:rPr>
              <a:t>3</a:t>
            </a:r>
            <a:endParaRPr lang="pt-PT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008080"/>
              </a:highlight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C0B74A1-CD91-425B-9591-55FB57F402CA}"/>
              </a:ext>
            </a:extLst>
          </p:cNvPr>
          <p:cNvSpPr txBox="1"/>
          <p:nvPr/>
        </p:nvSpPr>
        <p:spPr>
          <a:xfrm>
            <a:off x="1121488" y="1795210"/>
            <a:ext cx="12697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Tic tac toe</a:t>
            </a:r>
            <a:endParaRPr lang="pt-PT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60761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22698-EEA5-4511-975D-4BACC4655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61DBFB"/>
                </a:solidFill>
                <a:cs typeface="Calibri Light"/>
              </a:rPr>
              <a:t>What is React?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3B08E-5AEE-46D1-B051-D68C74BF8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cs typeface="Calibri"/>
              </a:rPr>
              <a:t>React is a JavaScript library for front-end development.</a:t>
            </a:r>
          </a:p>
          <a:p>
            <a:r>
              <a:rPr lang="en-US" dirty="0">
                <a:solidFill>
                  <a:srgbClr val="FFFFFF"/>
                </a:solidFill>
                <a:cs typeface="Calibri"/>
              </a:rPr>
              <a:t>React presents the following features: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005D23-311A-4382-A7ED-0B170C33371A}"/>
              </a:ext>
            </a:extLst>
          </p:cNvPr>
          <p:cNvSpPr txBox="1"/>
          <p:nvPr/>
        </p:nvSpPr>
        <p:spPr>
          <a:xfrm>
            <a:off x="687198" y="3478074"/>
            <a:ext cx="286195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8080"/>
                </a:highlight>
              </a:rPr>
              <a:t>Declarative view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008080"/>
              </a:highligh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BB7AFD-AB0D-4CA4-B646-828C1E473C28}"/>
              </a:ext>
            </a:extLst>
          </p:cNvPr>
          <p:cNvSpPr txBox="1"/>
          <p:nvPr/>
        </p:nvSpPr>
        <p:spPr>
          <a:xfrm>
            <a:off x="839561" y="4105274"/>
            <a:ext cx="2871849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buFont typeface="Arial"/>
              <a:buChar char="•"/>
            </a:pPr>
            <a:r>
              <a:rPr lang="en-US" dirty="0">
                <a:solidFill>
                  <a:srgbClr val="FFFFFF"/>
                </a:solidFill>
                <a:cs typeface="Calibri"/>
              </a:rPr>
              <a:t>React makes it easier to create UIs through it's declarative programming views, in a way that you have to say what you want, not how you want it.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C12D83-47EA-4805-9273-C9172EBC2BD9}"/>
              </a:ext>
            </a:extLst>
          </p:cNvPr>
          <p:cNvSpPr txBox="1"/>
          <p:nvPr/>
        </p:nvSpPr>
        <p:spPr>
          <a:xfrm>
            <a:off x="4209465" y="3478074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8080"/>
                </a:highlight>
              </a:rPr>
              <a:t>Components</a:t>
            </a:r>
            <a:endParaRPr 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008080"/>
              </a:highlight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463F6C-943A-42C4-B30A-B594006B3FBC}"/>
              </a:ext>
            </a:extLst>
          </p:cNvPr>
          <p:cNvSpPr txBox="1"/>
          <p:nvPr/>
        </p:nvSpPr>
        <p:spPr>
          <a:xfrm>
            <a:off x="4560496" y="4105274"/>
            <a:ext cx="2980705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buFont typeface="Arial"/>
              <a:buChar char="•"/>
            </a:pPr>
            <a:r>
              <a:rPr lang="en-US" dirty="0">
                <a:solidFill>
                  <a:srgbClr val="FFFFFF"/>
                </a:solidFill>
                <a:cs typeface="Calibri"/>
              </a:rPr>
              <a:t>React uses a technique of dividing the code into encapsulated components, making use of Object-oriented Programming with JavaScript's classes.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2DDDF8-3705-4C2C-BF1A-C9A98DAFFC59}"/>
              </a:ext>
            </a:extLst>
          </p:cNvPr>
          <p:cNvSpPr txBox="1"/>
          <p:nvPr/>
        </p:nvSpPr>
        <p:spPr>
          <a:xfrm>
            <a:off x="8051764" y="3429000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8080"/>
                </a:highlight>
              </a:rPr>
              <a:t>User Interface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008080"/>
              </a:highlight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A055B8-FFAA-467C-A343-CCEF41333A66}"/>
              </a:ext>
            </a:extLst>
          </p:cNvPr>
          <p:cNvSpPr txBox="1"/>
          <p:nvPr/>
        </p:nvSpPr>
        <p:spPr>
          <a:xfrm>
            <a:off x="8309883" y="4005076"/>
            <a:ext cx="2802576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buFont typeface="Arial"/>
              <a:buChar char="•"/>
            </a:pPr>
            <a:r>
              <a:rPr lang="en-US" dirty="0">
                <a:solidFill>
                  <a:srgbClr val="FFFFFF"/>
                </a:solidFill>
              </a:rPr>
              <a:t>Each component renders a piece of HTML code, with actual HTML syntax, avoiding the painful functions from the document, in JavaScript, to manipulate elements.</a:t>
            </a:r>
          </a:p>
        </p:txBody>
      </p:sp>
    </p:spTree>
    <p:extLst>
      <p:ext uri="{BB962C8B-B14F-4D97-AF65-F5344CB8AC3E}">
        <p14:creationId xmlns:p14="http://schemas.microsoft.com/office/powerpoint/2010/main" val="326895815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7E626-78FC-4CC1-95D9-E1B70D463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61DBFB"/>
                </a:solidFill>
                <a:cs typeface="Calibri Light"/>
              </a:rPr>
              <a:t>How does React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08962-DFCE-4C18-B1FA-A4D071E82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391393" cy="42258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Setup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D28B19-67ED-47A9-B874-F5C807F2D895}"/>
              </a:ext>
            </a:extLst>
          </p:cNvPr>
          <p:cNvSpPr txBox="1"/>
          <p:nvPr/>
        </p:nvSpPr>
        <p:spPr>
          <a:xfrm>
            <a:off x="835231" y="2398814"/>
            <a:ext cx="1050174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To setup React locally, it is used NodeJS package manager (NPM).</a:t>
            </a:r>
            <a:endParaRPr lang="en-US" dirty="0">
              <a:solidFill>
                <a:schemeClr val="bg1"/>
              </a:solidFill>
              <a:cs typeface="Calibri" panose="020F05020202040302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cs typeface="Calibri" panose="020F0502020204030204"/>
              </a:rPr>
              <a:t>By running the following command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25396B-59F1-422D-B9AE-846135A8749A}"/>
              </a:ext>
            </a:extLst>
          </p:cNvPr>
          <p:cNvSpPr txBox="1"/>
          <p:nvPr/>
        </p:nvSpPr>
        <p:spPr>
          <a:xfrm>
            <a:off x="1253961" y="3262868"/>
            <a:ext cx="3693225" cy="3693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rgbClr val="FFC000"/>
                </a:solidFill>
                <a:ea typeface="+mn-lt"/>
                <a:cs typeface="+mn-lt"/>
              </a:rPr>
              <a:t>npx create-react-app my-app</a:t>
            </a:r>
            <a:endParaRPr lang="en-US" dirty="0">
              <a:solidFill>
                <a:srgbClr val="FFC000"/>
              </a:solidFill>
              <a:cs typeface="Calibri" panose="020F0502020204030204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FED59A-ED8A-4FE8-8D6B-8BF30211B8FF}"/>
              </a:ext>
            </a:extLst>
          </p:cNvPr>
          <p:cNvSpPr txBox="1"/>
          <p:nvPr/>
        </p:nvSpPr>
        <p:spPr>
          <a:xfrm>
            <a:off x="831520" y="3849832"/>
            <a:ext cx="9175667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you create a development environment.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  <a:cs typeface="Calibri"/>
              </a:rPr>
              <a:t>When inside the app directory, the app will be running on localhost after running the command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6624BE-4F7F-43A1-8524-BBD3BB77AFF8}"/>
              </a:ext>
            </a:extLst>
          </p:cNvPr>
          <p:cNvSpPr txBox="1"/>
          <p:nvPr/>
        </p:nvSpPr>
        <p:spPr>
          <a:xfrm>
            <a:off x="1251486" y="4903148"/>
            <a:ext cx="1694213" cy="3693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npm start</a:t>
            </a:r>
            <a:endParaRPr lang="en-US" dirty="0">
              <a:solidFill>
                <a:srgbClr val="FFC000"/>
              </a:solidFill>
              <a:cs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92A57A-D0CC-4354-82EE-EBDFAE5AF3F4}"/>
              </a:ext>
            </a:extLst>
          </p:cNvPr>
          <p:cNvSpPr txBox="1"/>
          <p:nvPr/>
        </p:nvSpPr>
        <p:spPr>
          <a:xfrm>
            <a:off x="830283" y="5550724"/>
            <a:ext cx="31885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</a:t>
            </a:r>
            <a:r>
              <a:rPr lang="en-US" i="1" dirty="0">
                <a:solidFill>
                  <a:schemeClr val="bg1"/>
                </a:solidFill>
              </a:rPr>
              <a:t>.</a:t>
            </a:r>
            <a:r>
              <a:rPr lang="en-US" i="1" dirty="0" err="1">
                <a:solidFill>
                  <a:schemeClr val="bg1"/>
                </a:solidFill>
              </a:rPr>
              <a:t>js</a:t>
            </a:r>
            <a:r>
              <a:rPr lang="en-US" dirty="0">
                <a:solidFill>
                  <a:schemeClr val="bg1"/>
                </a:solidFill>
              </a:rPr>
              <a:t> files should start with </a:t>
            </a:r>
            <a:endParaRPr lang="en-US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D0FECB-F60A-481D-823B-70CC2E93461A}"/>
              </a:ext>
            </a:extLst>
          </p:cNvPr>
          <p:cNvSpPr txBox="1"/>
          <p:nvPr/>
        </p:nvSpPr>
        <p:spPr>
          <a:xfrm>
            <a:off x="3971678" y="5555053"/>
            <a:ext cx="3683330" cy="92333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40A2DB"/>
                </a:solidFill>
                <a:ea typeface="+mn-lt"/>
                <a:cs typeface="+mn-lt"/>
              </a:rPr>
              <a:t>import React from 'react';</a:t>
            </a:r>
            <a:endParaRPr lang="en-US">
              <a:solidFill>
                <a:srgbClr val="40A2DB"/>
              </a:solidFill>
              <a:cs typeface="Calibri"/>
            </a:endParaRPr>
          </a:p>
          <a:p>
            <a:r>
              <a:rPr lang="en-US" dirty="0">
                <a:solidFill>
                  <a:srgbClr val="40A2DB"/>
                </a:solidFill>
                <a:ea typeface="+mn-lt"/>
                <a:cs typeface="+mn-lt"/>
              </a:rPr>
              <a:t>import </a:t>
            </a:r>
            <a:r>
              <a:rPr lang="en-US" dirty="0" err="1">
                <a:solidFill>
                  <a:srgbClr val="40A2DB"/>
                </a:solidFill>
                <a:ea typeface="+mn-lt"/>
                <a:cs typeface="+mn-lt"/>
              </a:rPr>
              <a:t>ReactDOM</a:t>
            </a:r>
            <a:r>
              <a:rPr lang="en-US" dirty="0">
                <a:solidFill>
                  <a:srgbClr val="40A2DB"/>
                </a:solidFill>
                <a:ea typeface="+mn-lt"/>
                <a:cs typeface="+mn-lt"/>
              </a:rPr>
              <a:t> from 'react-</a:t>
            </a:r>
            <a:r>
              <a:rPr lang="en-US" dirty="0" err="1">
                <a:solidFill>
                  <a:srgbClr val="40A2DB"/>
                </a:solidFill>
                <a:ea typeface="+mn-lt"/>
                <a:cs typeface="+mn-lt"/>
              </a:rPr>
              <a:t>dom</a:t>
            </a:r>
            <a:r>
              <a:rPr lang="en-US" dirty="0">
                <a:solidFill>
                  <a:srgbClr val="40A2DB"/>
                </a:solidFill>
                <a:ea typeface="+mn-lt"/>
                <a:cs typeface="+mn-lt"/>
              </a:rPr>
              <a:t>';</a:t>
            </a:r>
            <a:endParaRPr lang="en-US">
              <a:solidFill>
                <a:srgbClr val="40A2DB"/>
              </a:solidFill>
              <a:cs typeface="Calibri"/>
            </a:endParaRPr>
          </a:p>
          <a:p>
            <a:r>
              <a:rPr lang="en-US" dirty="0">
                <a:solidFill>
                  <a:srgbClr val="40A2DB"/>
                </a:solidFill>
                <a:ea typeface="+mn-lt"/>
                <a:cs typeface="+mn-lt"/>
              </a:rPr>
              <a:t>import './index.css';</a:t>
            </a:r>
            <a:endParaRPr lang="en-US" dirty="0">
              <a:solidFill>
                <a:srgbClr val="40A2DB"/>
              </a:solidFill>
              <a:cs typeface="Calibri" panose="020F0502020204030204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8363A0-FFF6-4FC1-BD9F-ADD602E3F790}"/>
              </a:ext>
            </a:extLst>
          </p:cNvPr>
          <p:cNvSpPr txBox="1"/>
          <p:nvPr/>
        </p:nvSpPr>
        <p:spPr>
          <a:xfrm>
            <a:off x="7713023" y="5555672"/>
            <a:ext cx="371301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dirty="0">
                <a:solidFill>
                  <a:schemeClr val="bg1"/>
                </a:solidFill>
              </a:rPr>
              <a:t>in order to gain access to the necessary classes and methods.</a:t>
            </a:r>
            <a:endParaRPr lang="en-US" dirty="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42458650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8C60AA1-C994-448E-9355-9257F5C6B89B}"/>
              </a:ext>
            </a:extLst>
          </p:cNvPr>
          <p:cNvSpPr txBox="1"/>
          <p:nvPr/>
        </p:nvSpPr>
        <p:spPr>
          <a:xfrm>
            <a:off x="5302703" y="2403144"/>
            <a:ext cx="1278577" cy="37922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>
              <a:cs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E7E626-78FC-4CC1-95D9-E1B70D463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61DBFB"/>
                </a:solidFill>
                <a:cs typeface="Calibri Light"/>
              </a:rPr>
              <a:t>How does React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08962-DFCE-4C18-B1FA-A4D071E82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588821" cy="42258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Writing code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0A0DE2-EF0A-44DF-B2A9-588CCCD9EA5F}"/>
              </a:ext>
            </a:extLst>
          </p:cNvPr>
          <p:cNvSpPr txBox="1"/>
          <p:nvPr/>
        </p:nvSpPr>
        <p:spPr>
          <a:xfrm>
            <a:off x="1913906" y="3200399"/>
            <a:ext cx="9423069" cy="129586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can be seen as a section of the interface;</a:t>
            </a:r>
            <a:endParaRPr lang="en-US" dirty="0">
              <a:solidFill>
                <a:srgbClr val="FFFFFF"/>
              </a:solidFill>
              <a:cs typeface="Calibri"/>
            </a:endParaRP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FFFFFF"/>
                </a:solidFill>
                <a:cs typeface="Calibri"/>
              </a:rPr>
              <a:t>can have children components, which can receive information from its parent through props;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FFFFFF"/>
                </a:solidFill>
                <a:cs typeface="Calibri"/>
              </a:rPr>
              <a:t>the information in each component is stored in states.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4ABB73-A1CC-47E4-9431-40C444D870B7}"/>
              </a:ext>
            </a:extLst>
          </p:cNvPr>
          <p:cNvSpPr txBox="1"/>
          <p:nvPr/>
        </p:nvSpPr>
        <p:spPr>
          <a:xfrm>
            <a:off x="835231" y="4981698"/>
            <a:ext cx="1050174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The document is rendered a first time using ReactDOM.render and passing the main component which calls a method that returns the page structure. To update the interface within each component, this method must be called again with only the elements that are being updated (i.e.: just a &lt;button&gt;&lt;/button&gt;).</a:t>
            </a:r>
            <a:endParaRPr lang="en-US" dirty="0">
              <a:solidFill>
                <a:srgbClr val="FFFFFF"/>
              </a:solidFill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D28B19-67ED-47A9-B874-F5C807F2D895}"/>
              </a:ext>
            </a:extLst>
          </p:cNvPr>
          <p:cNvSpPr txBox="1"/>
          <p:nvPr/>
        </p:nvSpPr>
        <p:spPr>
          <a:xfrm>
            <a:off x="835231" y="2398814"/>
            <a:ext cx="600891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cs typeface="Calibri"/>
              </a:rPr>
              <a:t>As stated previously, React code is based on</a:t>
            </a:r>
            <a:r>
              <a:rPr lang="en-US" dirty="0">
                <a:cs typeface="Calibri"/>
              </a:rPr>
              <a:t>  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cs typeface="Calibri"/>
              </a:rPr>
              <a:t>components </a:t>
            </a:r>
            <a:r>
              <a:rPr lang="en-US" dirty="0">
                <a:cs typeface="Calibri"/>
              </a:rPr>
              <a:t>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41FA1F9-78AF-44F6-B3C6-7076228FEBC4}"/>
              </a:ext>
            </a:extLst>
          </p:cNvPr>
          <p:cNvSpPr txBox="1"/>
          <p:nvPr/>
        </p:nvSpPr>
        <p:spPr>
          <a:xfrm>
            <a:off x="1372126" y="3294335"/>
            <a:ext cx="45076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endParaRPr lang="pt-PT" sz="6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0" name="Conexão reta 9">
            <a:extLst>
              <a:ext uri="{FF2B5EF4-FFF2-40B4-BE49-F238E27FC236}">
                <a16:creationId xmlns:a16="http://schemas.microsoft.com/office/drawing/2014/main" id="{1B143C32-D9E0-45AF-8E00-F8B15F56F206}"/>
              </a:ext>
            </a:extLst>
          </p:cNvPr>
          <p:cNvCxnSpPr>
            <a:cxnSpLocks/>
          </p:cNvCxnSpPr>
          <p:nvPr/>
        </p:nvCxnSpPr>
        <p:spPr>
          <a:xfrm>
            <a:off x="5941991" y="2768146"/>
            <a:ext cx="0" cy="243502"/>
          </a:xfrm>
          <a:prstGeom prst="line">
            <a:avLst/>
          </a:prstGeom>
          <a:ln w="285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xão reta unidirecional 13">
            <a:extLst>
              <a:ext uri="{FF2B5EF4-FFF2-40B4-BE49-F238E27FC236}">
                <a16:creationId xmlns:a16="http://schemas.microsoft.com/office/drawing/2014/main" id="{20DCA7E7-F89A-41AD-9A44-4CE12B13808D}"/>
              </a:ext>
            </a:extLst>
          </p:cNvPr>
          <p:cNvCxnSpPr>
            <a:cxnSpLocks/>
          </p:cNvCxnSpPr>
          <p:nvPr/>
        </p:nvCxnSpPr>
        <p:spPr>
          <a:xfrm>
            <a:off x="835231" y="3873500"/>
            <a:ext cx="536895" cy="0"/>
          </a:xfrm>
          <a:prstGeom prst="straightConnector1">
            <a:avLst/>
          </a:prstGeom>
          <a:ln w="28575">
            <a:solidFill>
              <a:srgbClr val="4040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xão reta 17">
            <a:extLst>
              <a:ext uri="{FF2B5EF4-FFF2-40B4-BE49-F238E27FC236}">
                <a16:creationId xmlns:a16="http://schemas.microsoft.com/office/drawing/2014/main" id="{09E0575C-2AA5-4508-BC82-397CBEA49997}"/>
              </a:ext>
            </a:extLst>
          </p:cNvPr>
          <p:cNvCxnSpPr/>
          <p:nvPr/>
        </p:nvCxnSpPr>
        <p:spPr>
          <a:xfrm flipH="1">
            <a:off x="835231" y="3011648"/>
            <a:ext cx="5106760" cy="0"/>
          </a:xfrm>
          <a:prstGeom prst="line">
            <a:avLst/>
          </a:prstGeom>
          <a:ln w="28575">
            <a:solidFill>
              <a:srgbClr val="40404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xão reta 19">
            <a:extLst>
              <a:ext uri="{FF2B5EF4-FFF2-40B4-BE49-F238E27FC236}">
                <a16:creationId xmlns:a16="http://schemas.microsoft.com/office/drawing/2014/main" id="{60B8C092-B56F-4893-8D88-7E06152367A6}"/>
              </a:ext>
            </a:extLst>
          </p:cNvPr>
          <p:cNvCxnSpPr/>
          <p:nvPr/>
        </p:nvCxnSpPr>
        <p:spPr>
          <a:xfrm>
            <a:off x="849517" y="3011648"/>
            <a:ext cx="0" cy="861852"/>
          </a:xfrm>
          <a:prstGeom prst="line">
            <a:avLst/>
          </a:prstGeom>
          <a:ln w="28575">
            <a:solidFill>
              <a:srgbClr val="40404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690098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7E626-78FC-4CC1-95D9-E1B70D463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61DBFB"/>
                </a:solidFill>
                <a:cs typeface="Calibri Light"/>
              </a:rPr>
              <a:t>How does React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08962-DFCE-4C18-B1FA-A4D071E82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4912"/>
            <a:ext cx="2588821" cy="42258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3000" b="1" dirty="0">
                <a:solidFill>
                  <a:schemeClr val="bg1"/>
                </a:solidFill>
                <a:cs typeface="Calibri"/>
              </a:rPr>
              <a:t>Writing code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5A99D5-8971-4884-A09A-B19389F9B815}"/>
              </a:ext>
            </a:extLst>
          </p:cNvPr>
          <p:cNvSpPr txBox="1"/>
          <p:nvPr/>
        </p:nvSpPr>
        <p:spPr>
          <a:xfrm>
            <a:off x="842653" y="2475510"/>
            <a:ext cx="3940629" cy="38164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i="1" dirty="0">
                <a:solidFill>
                  <a:srgbClr val="40A2DB"/>
                </a:solidFill>
                <a:ea typeface="+mn-lt"/>
                <a:cs typeface="+mn-lt"/>
              </a:rPr>
              <a:t>class</a:t>
            </a:r>
            <a:r>
              <a:rPr lang="en-US" sz="1600" dirty="0">
                <a:solidFill>
                  <a:srgbClr val="40A2DB"/>
                </a:solidFill>
                <a:ea typeface="+mn-lt"/>
                <a:cs typeface="+mn-lt"/>
              </a:rPr>
              <a:t> </a:t>
            </a:r>
            <a:r>
              <a:rPr lang="en-US" sz="1600" u="sng" dirty="0">
                <a:solidFill>
                  <a:schemeClr val="accent4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Board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600" dirty="0">
                <a:solidFill>
                  <a:srgbClr val="40A2DB"/>
                </a:solidFill>
                <a:ea typeface="+mn-lt"/>
                <a:cs typeface="+mn-lt"/>
              </a:rPr>
              <a:t>extends </a:t>
            </a:r>
            <a:r>
              <a:rPr lang="en-US" sz="1600" u="sng" dirty="0" err="1">
                <a:solidFill>
                  <a:srgbClr val="40A2DB"/>
                </a:solidFill>
                <a:ea typeface="+mn-lt"/>
                <a:cs typeface="+mn-lt"/>
              </a:rPr>
              <a:t>React</a:t>
            </a:r>
            <a:r>
              <a:rPr lang="en-US" sz="1600" dirty="0" err="1">
                <a:solidFill>
                  <a:srgbClr val="40A2DB"/>
                </a:solidFill>
                <a:ea typeface="+mn-lt"/>
                <a:cs typeface="+mn-lt"/>
              </a:rPr>
              <a:t>.</a:t>
            </a:r>
            <a:r>
              <a:rPr lang="en-US" sz="1600" i="1" u="sng" dirty="0" err="1">
                <a:solidFill>
                  <a:srgbClr val="40A2DB"/>
                </a:solidFill>
                <a:ea typeface="+mn-lt"/>
                <a:cs typeface="+mn-lt"/>
              </a:rPr>
              <a:t>Component</a:t>
            </a:r>
            <a:r>
              <a:rPr lang="en-US" sz="1600" dirty="0">
                <a:solidFill>
                  <a:srgbClr val="40A2DB"/>
                </a:solidFill>
                <a:ea typeface="+mn-lt"/>
                <a:cs typeface="+mn-lt"/>
              </a:rPr>
              <a:t> {</a:t>
            </a:r>
            <a:endParaRPr lang="en-US" sz="1600" dirty="0">
              <a:solidFill>
                <a:srgbClr val="40A2DB"/>
              </a:solidFill>
              <a:cs typeface="Calibri"/>
            </a:endParaRPr>
          </a:p>
          <a:p>
            <a:r>
              <a:rPr lang="en-US" sz="1600" i="1" dirty="0">
                <a:solidFill>
                  <a:srgbClr val="40A2DB"/>
                </a:solidFill>
                <a:cs typeface="Calibri"/>
              </a:rPr>
              <a:t>   constructor</a:t>
            </a:r>
            <a:r>
              <a:rPr lang="en-US" sz="1600" dirty="0">
                <a:solidFill>
                  <a:srgbClr val="40A2DB"/>
                </a:solidFill>
                <a:cs typeface="Calibri"/>
              </a:rPr>
              <a:t>(</a:t>
            </a:r>
            <a:r>
              <a:rPr lang="en-US" sz="1600" i="1" dirty="0">
                <a:solidFill>
                  <a:srgbClr val="40A2DB"/>
                </a:solidFill>
                <a:cs typeface="Calibri"/>
              </a:rPr>
              <a:t>props</a:t>
            </a:r>
            <a:r>
              <a:rPr lang="en-US" sz="1600" dirty="0">
                <a:solidFill>
                  <a:srgbClr val="40A2DB"/>
                </a:solidFill>
                <a:cs typeface="Calibri"/>
              </a:rPr>
              <a:t>) {</a:t>
            </a:r>
          </a:p>
          <a:p>
            <a:r>
              <a:rPr lang="en-US" sz="1600" dirty="0">
                <a:solidFill>
                  <a:srgbClr val="40A2DB"/>
                </a:solidFill>
                <a:cs typeface="Calibri"/>
              </a:rPr>
              <a:t>      ...</a:t>
            </a:r>
          </a:p>
          <a:p>
            <a:r>
              <a:rPr lang="en-US" sz="1600" dirty="0">
                <a:solidFill>
                  <a:srgbClr val="40A2DB"/>
                </a:solidFill>
                <a:ea typeface="+mn-lt"/>
                <a:cs typeface="+mn-lt"/>
              </a:rPr>
              <a:t>   }</a:t>
            </a:r>
            <a:endParaRPr lang="en-US" sz="1600" dirty="0">
              <a:solidFill>
                <a:srgbClr val="40A2DB"/>
              </a:solidFill>
              <a:cs typeface="Calibri"/>
            </a:endParaRPr>
          </a:p>
          <a:p>
            <a:endParaRPr lang="en-US" sz="1600" dirty="0">
              <a:solidFill>
                <a:srgbClr val="40A2DB"/>
              </a:solidFill>
              <a:cs typeface="Calibri"/>
            </a:endParaRPr>
          </a:p>
          <a:p>
            <a:r>
              <a:rPr lang="en-US" sz="1600" dirty="0">
                <a:solidFill>
                  <a:srgbClr val="40A2DB"/>
                </a:solidFill>
                <a:ea typeface="+mn-lt"/>
                <a:cs typeface="+mn-lt"/>
              </a:rPr>
              <a:t>   </a:t>
            </a:r>
            <a:r>
              <a:rPr lang="en-US" sz="1600" dirty="0" err="1">
                <a:solidFill>
                  <a:srgbClr val="40A2DB"/>
                </a:solidFill>
                <a:ea typeface="+mn-lt"/>
                <a:cs typeface="+mn-lt"/>
              </a:rPr>
              <a:t>renderSquare</a:t>
            </a:r>
            <a:r>
              <a:rPr lang="en-US" sz="1600" dirty="0">
                <a:solidFill>
                  <a:srgbClr val="40A2DB"/>
                </a:solidFill>
                <a:ea typeface="+mn-lt"/>
                <a:cs typeface="+mn-lt"/>
              </a:rPr>
              <a:t>(</a:t>
            </a:r>
            <a:r>
              <a:rPr lang="en-US" sz="1600" dirty="0" err="1">
                <a:solidFill>
                  <a:srgbClr val="40A2DB"/>
                </a:solidFill>
                <a:ea typeface="+mn-lt"/>
                <a:cs typeface="+mn-lt"/>
              </a:rPr>
              <a:t>i</a:t>
            </a:r>
            <a:r>
              <a:rPr lang="en-US" sz="1600" dirty="0">
                <a:solidFill>
                  <a:srgbClr val="40A2DB"/>
                </a:solidFill>
                <a:ea typeface="+mn-lt"/>
                <a:cs typeface="+mn-lt"/>
              </a:rPr>
              <a:t>) {</a:t>
            </a:r>
            <a:endParaRPr lang="en-US" sz="1600" dirty="0">
              <a:solidFill>
                <a:srgbClr val="40A2DB"/>
              </a:solidFill>
              <a:cs typeface="Calibri"/>
            </a:endParaRPr>
          </a:p>
          <a:p>
            <a:r>
              <a:rPr lang="en-US" sz="1600" dirty="0">
                <a:solidFill>
                  <a:srgbClr val="40A2DB"/>
                </a:solidFill>
                <a:ea typeface="+mn-lt"/>
                <a:cs typeface="+mn-lt"/>
              </a:rPr>
              <a:t>      return ( </a:t>
            </a:r>
          </a:p>
          <a:p>
            <a:r>
              <a:rPr lang="en-US" sz="1600" dirty="0">
                <a:solidFill>
                  <a:srgbClr val="40A2DB"/>
                </a:solidFill>
                <a:ea typeface="+mn-lt"/>
                <a:cs typeface="+mn-lt"/>
              </a:rPr>
              <a:t>         &lt;</a:t>
            </a:r>
            <a:r>
              <a:rPr lang="en-US" sz="1600" i="1" dirty="0">
                <a:solidFill>
                  <a:schemeClr val="accent4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Square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 </a:t>
            </a:r>
            <a:endParaRPr lang="en-US" sz="1600" dirty="0">
              <a:solidFill>
                <a:schemeClr val="accent4">
                  <a:lumMod val="40000"/>
                  <a:lumOff val="60000"/>
                </a:schemeClr>
              </a:solidFill>
              <a:cs typeface="Calibri"/>
            </a:endParaRPr>
          </a:p>
          <a:p>
            <a:r>
              <a:rPr lang="en-US" sz="1600" dirty="0">
                <a:solidFill>
                  <a:srgbClr val="FF0000"/>
                </a:solidFill>
                <a:ea typeface="+mn-lt"/>
                <a:cs typeface="+mn-lt"/>
              </a:rPr>
              <a:t>            </a:t>
            </a:r>
            <a:r>
              <a:rPr lang="en-US" sz="1600" dirty="0">
                <a:solidFill>
                  <a:srgbClr val="DB4848"/>
                </a:solidFill>
                <a:ea typeface="+mn-lt"/>
                <a:cs typeface="+mn-lt"/>
              </a:rPr>
              <a:t>value={</a:t>
            </a:r>
            <a:r>
              <a:rPr lang="en-US" sz="1600" dirty="0" err="1">
                <a:solidFill>
                  <a:srgbClr val="DB4848"/>
                </a:solidFill>
                <a:ea typeface="+mn-lt"/>
                <a:cs typeface="+mn-lt"/>
              </a:rPr>
              <a:t>this.state.squares</a:t>
            </a:r>
            <a:r>
              <a:rPr lang="en-US" sz="1600" dirty="0">
                <a:solidFill>
                  <a:srgbClr val="DB4848"/>
                </a:solidFill>
                <a:ea typeface="+mn-lt"/>
                <a:cs typeface="+mn-lt"/>
              </a:rPr>
              <a:t>[</a:t>
            </a:r>
            <a:r>
              <a:rPr lang="en-US" sz="1600" dirty="0" err="1">
                <a:solidFill>
                  <a:srgbClr val="DB4848"/>
                </a:solidFill>
                <a:ea typeface="+mn-lt"/>
                <a:cs typeface="+mn-lt"/>
              </a:rPr>
              <a:t>i</a:t>
            </a:r>
            <a:r>
              <a:rPr lang="en-US" sz="1600" dirty="0">
                <a:solidFill>
                  <a:srgbClr val="DB4848"/>
                </a:solidFill>
                <a:ea typeface="+mn-lt"/>
                <a:cs typeface="+mn-lt"/>
              </a:rPr>
              <a:t>]}</a:t>
            </a:r>
            <a:endParaRPr lang="en-US" sz="1600" dirty="0">
              <a:solidFill>
                <a:srgbClr val="DB4848"/>
              </a:solidFill>
              <a:cs typeface="Calibri"/>
            </a:endParaRPr>
          </a:p>
          <a:p>
            <a:r>
              <a:rPr lang="en-US" sz="1600" dirty="0">
                <a:solidFill>
                  <a:srgbClr val="40A2DB"/>
                </a:solidFill>
                <a:ea typeface="+mn-lt"/>
                <a:cs typeface="+mn-lt"/>
              </a:rPr>
              <a:t>            </a:t>
            </a:r>
            <a:r>
              <a:rPr lang="en-US" sz="1600" dirty="0" err="1">
                <a:solidFill>
                  <a:srgbClr val="DB4848"/>
                </a:solidFill>
                <a:ea typeface="+mn-lt"/>
                <a:cs typeface="+mn-lt"/>
              </a:rPr>
              <a:t>onClick</a:t>
            </a:r>
            <a:r>
              <a:rPr lang="en-US" sz="1600" dirty="0">
                <a:solidFill>
                  <a:srgbClr val="DB4848"/>
                </a:solidFill>
                <a:ea typeface="+mn-lt"/>
                <a:cs typeface="+mn-lt"/>
              </a:rPr>
              <a:t>= {() </a:t>
            </a:r>
            <a:r>
              <a:rPr lang="en-US" sz="1600" i="1" dirty="0">
                <a:solidFill>
                  <a:srgbClr val="DB4848"/>
                </a:solidFill>
                <a:ea typeface="+mn-lt"/>
                <a:cs typeface="+mn-lt"/>
              </a:rPr>
              <a:t>=&gt;</a:t>
            </a:r>
            <a:r>
              <a:rPr lang="en-US" sz="1600" dirty="0">
                <a:solidFill>
                  <a:srgbClr val="DB4848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DB4848"/>
                </a:solidFill>
                <a:ea typeface="+mn-lt"/>
                <a:cs typeface="+mn-lt"/>
              </a:rPr>
              <a:t>this.handleClick</a:t>
            </a:r>
            <a:r>
              <a:rPr lang="en-US" sz="1600" dirty="0">
                <a:solidFill>
                  <a:srgbClr val="DB4848"/>
                </a:solidFill>
                <a:ea typeface="+mn-lt"/>
                <a:cs typeface="+mn-lt"/>
              </a:rPr>
              <a:t>(</a:t>
            </a:r>
            <a:r>
              <a:rPr lang="en-US" sz="1600" dirty="0" err="1">
                <a:solidFill>
                  <a:srgbClr val="DB4848"/>
                </a:solidFill>
                <a:ea typeface="+mn-lt"/>
                <a:cs typeface="+mn-lt"/>
              </a:rPr>
              <a:t>i</a:t>
            </a:r>
            <a:r>
              <a:rPr lang="en-US" sz="1600" dirty="0">
                <a:solidFill>
                  <a:srgbClr val="DB4848"/>
                </a:solidFill>
                <a:ea typeface="+mn-lt"/>
                <a:cs typeface="+mn-lt"/>
              </a:rPr>
              <a:t>)}</a:t>
            </a:r>
            <a:endParaRPr lang="en-US" sz="1600" dirty="0">
              <a:solidFill>
                <a:srgbClr val="DB4848"/>
              </a:solidFill>
              <a:cs typeface="Calibri"/>
            </a:endParaRPr>
          </a:p>
          <a:p>
            <a:r>
              <a:rPr lang="en-US" sz="1600" dirty="0">
                <a:solidFill>
                  <a:srgbClr val="40A2DB"/>
                </a:solidFill>
                <a:ea typeface="+mn-lt"/>
                <a:cs typeface="+mn-lt"/>
              </a:rPr>
              <a:t>         /&gt;</a:t>
            </a:r>
            <a:endParaRPr lang="en-US" sz="1600" dirty="0">
              <a:solidFill>
                <a:srgbClr val="40A2DB"/>
              </a:solidFill>
              <a:cs typeface="Calibri"/>
            </a:endParaRPr>
          </a:p>
          <a:p>
            <a:r>
              <a:rPr lang="en-US" sz="1600" dirty="0">
                <a:solidFill>
                  <a:srgbClr val="40A2DB"/>
                </a:solidFill>
                <a:ea typeface="+mn-lt"/>
                <a:cs typeface="+mn-lt"/>
              </a:rPr>
              <a:t>      );</a:t>
            </a:r>
            <a:endParaRPr lang="en-US" sz="1600" dirty="0">
              <a:solidFill>
                <a:srgbClr val="40A2DB"/>
              </a:solidFill>
              <a:cs typeface="Calibri"/>
            </a:endParaRPr>
          </a:p>
          <a:p>
            <a:r>
              <a:rPr lang="en-US" sz="1600" dirty="0">
                <a:solidFill>
                  <a:srgbClr val="40A2DB"/>
                </a:solidFill>
                <a:ea typeface="+mn-lt"/>
                <a:cs typeface="+mn-lt"/>
              </a:rPr>
              <a:t>   }</a:t>
            </a:r>
          </a:p>
          <a:p>
            <a:r>
              <a:rPr lang="en-US" sz="1600" dirty="0">
                <a:solidFill>
                  <a:srgbClr val="40A2DB"/>
                </a:solidFill>
                <a:ea typeface="+mn-lt"/>
                <a:cs typeface="+mn-lt"/>
              </a:rPr>
              <a:t>}</a:t>
            </a:r>
            <a:endParaRPr lang="en-US" sz="1600" dirty="0">
              <a:solidFill>
                <a:srgbClr val="000000"/>
              </a:solidFill>
              <a:cs typeface="Calibri" panose="020F0502020204030204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36E264-1AC1-42A3-8F25-562DB0DC888D}"/>
              </a:ext>
            </a:extLst>
          </p:cNvPr>
          <p:cNvSpPr txBox="1"/>
          <p:nvPr/>
        </p:nvSpPr>
        <p:spPr>
          <a:xfrm>
            <a:off x="7351197" y="2472417"/>
            <a:ext cx="4000005" cy="33239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i="1" dirty="0">
                <a:solidFill>
                  <a:srgbClr val="40A2DB"/>
                </a:solidFill>
                <a:ea typeface="+mn-lt"/>
                <a:cs typeface="+mn-lt"/>
              </a:rPr>
              <a:t>class</a:t>
            </a:r>
            <a:r>
              <a:rPr lang="en-US" sz="1600" dirty="0">
                <a:solidFill>
                  <a:srgbClr val="40A2DB"/>
                </a:solidFill>
                <a:ea typeface="+mn-lt"/>
                <a:cs typeface="+mn-lt"/>
              </a:rPr>
              <a:t> </a:t>
            </a:r>
            <a:r>
              <a:rPr lang="en-US" sz="1600" u="sng" dirty="0">
                <a:solidFill>
                  <a:schemeClr val="accent4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Square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600" dirty="0">
                <a:solidFill>
                  <a:srgbClr val="40A2DB"/>
                </a:solidFill>
                <a:ea typeface="+mn-lt"/>
                <a:cs typeface="+mn-lt"/>
              </a:rPr>
              <a:t>extends </a:t>
            </a:r>
            <a:r>
              <a:rPr lang="en-US" sz="1600" u="sng" dirty="0" err="1">
                <a:solidFill>
                  <a:srgbClr val="40A2DB"/>
                </a:solidFill>
                <a:ea typeface="+mn-lt"/>
                <a:cs typeface="+mn-lt"/>
              </a:rPr>
              <a:t>React</a:t>
            </a:r>
            <a:r>
              <a:rPr lang="en-US" sz="1600" dirty="0" err="1">
                <a:solidFill>
                  <a:srgbClr val="40A2DB"/>
                </a:solidFill>
                <a:ea typeface="+mn-lt"/>
                <a:cs typeface="+mn-lt"/>
              </a:rPr>
              <a:t>.</a:t>
            </a:r>
            <a:r>
              <a:rPr lang="en-US" sz="1600" i="1" u="sng" dirty="0" err="1">
                <a:solidFill>
                  <a:srgbClr val="40A2DB"/>
                </a:solidFill>
                <a:ea typeface="+mn-lt"/>
                <a:cs typeface="+mn-lt"/>
              </a:rPr>
              <a:t>Component</a:t>
            </a:r>
            <a:r>
              <a:rPr lang="en-US" sz="1600" dirty="0">
                <a:solidFill>
                  <a:srgbClr val="40A2DB"/>
                </a:solidFill>
                <a:ea typeface="+mn-lt"/>
                <a:cs typeface="+mn-lt"/>
              </a:rPr>
              <a:t> {</a:t>
            </a:r>
            <a:endParaRPr lang="en-US" sz="1600">
              <a:solidFill>
                <a:srgbClr val="40A2DB"/>
              </a:solidFill>
              <a:cs typeface="Calibri"/>
            </a:endParaRPr>
          </a:p>
          <a:p>
            <a:r>
              <a:rPr lang="en-US" sz="1600" dirty="0">
                <a:solidFill>
                  <a:srgbClr val="40A2DB"/>
                </a:solidFill>
                <a:ea typeface="+mn-lt"/>
                <a:cs typeface="+mn-lt"/>
              </a:rPr>
              <a:t>   render() {   </a:t>
            </a:r>
            <a:r>
              <a:rPr lang="en-US" sz="1600" dirty="0">
                <a:solidFill>
                  <a:srgbClr val="92D050"/>
                </a:solidFill>
                <a:ea typeface="+mn-lt"/>
                <a:cs typeface="+mn-lt"/>
              </a:rPr>
              <a:t>// renders specific elements</a:t>
            </a:r>
            <a:endParaRPr lang="en-US" sz="1600">
              <a:solidFill>
                <a:srgbClr val="92D050"/>
              </a:solidFill>
              <a:cs typeface="Calibri"/>
            </a:endParaRPr>
          </a:p>
          <a:p>
            <a:r>
              <a:rPr lang="en-US" sz="1600" dirty="0">
                <a:solidFill>
                  <a:srgbClr val="40A2DB"/>
                </a:solidFill>
                <a:ea typeface="+mn-lt"/>
                <a:cs typeface="+mn-lt"/>
              </a:rPr>
              <a:t>      return (</a:t>
            </a:r>
            <a:endParaRPr lang="en-US" sz="1600">
              <a:solidFill>
                <a:srgbClr val="40A2DB"/>
              </a:solidFill>
              <a:cs typeface="Calibri"/>
            </a:endParaRPr>
          </a:p>
          <a:p>
            <a:r>
              <a:rPr lang="en-US" sz="1600" dirty="0">
                <a:solidFill>
                  <a:srgbClr val="40A2DB"/>
                </a:solidFill>
                <a:ea typeface="+mn-lt"/>
                <a:cs typeface="+mn-lt"/>
              </a:rPr>
              <a:t>         &lt;button</a:t>
            </a:r>
            <a:endParaRPr lang="en-US" sz="1600">
              <a:solidFill>
                <a:srgbClr val="40A2DB"/>
              </a:solidFill>
              <a:cs typeface="Calibri"/>
            </a:endParaRPr>
          </a:p>
          <a:p>
            <a:r>
              <a:rPr lang="en-US" sz="1600" dirty="0">
                <a:solidFill>
                  <a:srgbClr val="40A2DB"/>
                </a:solidFill>
                <a:ea typeface="+mn-lt"/>
                <a:cs typeface="+mn-lt"/>
              </a:rPr>
              <a:t>            </a:t>
            </a:r>
            <a:r>
              <a:rPr lang="en-US" sz="1600" dirty="0" err="1">
                <a:solidFill>
                  <a:srgbClr val="40A2DB"/>
                </a:solidFill>
                <a:ea typeface="+mn-lt"/>
                <a:cs typeface="+mn-lt"/>
              </a:rPr>
              <a:t>className</a:t>
            </a:r>
            <a:r>
              <a:rPr lang="en-US" sz="1600" dirty="0">
                <a:solidFill>
                  <a:srgbClr val="40A2DB"/>
                </a:solidFill>
                <a:ea typeface="+mn-lt"/>
                <a:cs typeface="+mn-lt"/>
              </a:rPr>
              <a:t>="square"</a:t>
            </a:r>
            <a:endParaRPr lang="en-US" sz="1600">
              <a:solidFill>
                <a:srgbClr val="40A2DB"/>
              </a:solidFill>
              <a:cs typeface="Calibri"/>
            </a:endParaRPr>
          </a:p>
          <a:p>
            <a:r>
              <a:rPr lang="en-US" sz="1600" dirty="0">
                <a:solidFill>
                  <a:srgbClr val="40A2DB"/>
                </a:solidFill>
                <a:ea typeface="+mn-lt"/>
                <a:cs typeface="+mn-lt"/>
              </a:rPr>
              <a:t>            </a:t>
            </a:r>
            <a:r>
              <a:rPr lang="en-US" sz="1600" dirty="0" err="1">
                <a:solidFill>
                  <a:srgbClr val="40A2DB"/>
                </a:solidFill>
                <a:ea typeface="+mn-lt"/>
                <a:cs typeface="+mn-lt"/>
              </a:rPr>
              <a:t>onClick</a:t>
            </a:r>
            <a:r>
              <a:rPr lang="en-US" sz="1600" dirty="0">
                <a:solidFill>
                  <a:srgbClr val="40A2DB"/>
                </a:solidFill>
                <a:ea typeface="+mn-lt"/>
                <a:cs typeface="+mn-lt"/>
              </a:rPr>
              <a:t>={() </a:t>
            </a:r>
            <a:r>
              <a:rPr lang="en-US" sz="1600" i="1" dirty="0">
                <a:solidFill>
                  <a:srgbClr val="40A2DB"/>
                </a:solidFill>
                <a:ea typeface="+mn-lt"/>
                <a:cs typeface="+mn-lt"/>
              </a:rPr>
              <a:t>=&gt;</a:t>
            </a:r>
            <a:r>
              <a:rPr lang="en-US" sz="1600" dirty="0">
                <a:solidFill>
                  <a:srgbClr val="40A2DB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DB4848"/>
                </a:solidFill>
                <a:ea typeface="+mn-lt"/>
                <a:cs typeface="+mn-lt"/>
              </a:rPr>
              <a:t>this.props.onClick</a:t>
            </a:r>
            <a:r>
              <a:rPr lang="en-US" sz="1600" dirty="0">
                <a:solidFill>
                  <a:srgbClr val="DB4848"/>
                </a:solidFill>
                <a:ea typeface="+mn-lt"/>
                <a:cs typeface="+mn-lt"/>
              </a:rPr>
              <a:t>()</a:t>
            </a:r>
            <a:r>
              <a:rPr lang="en-US" sz="1600" dirty="0">
                <a:solidFill>
                  <a:srgbClr val="40A2DB"/>
                </a:solidFill>
                <a:ea typeface="+mn-lt"/>
                <a:cs typeface="+mn-lt"/>
              </a:rPr>
              <a:t>}</a:t>
            </a:r>
            <a:endParaRPr lang="en-US" sz="1600">
              <a:solidFill>
                <a:srgbClr val="40A2DB"/>
              </a:solidFill>
              <a:cs typeface="Calibri"/>
            </a:endParaRPr>
          </a:p>
          <a:p>
            <a:r>
              <a:rPr lang="en-US" sz="1600" dirty="0">
                <a:solidFill>
                  <a:srgbClr val="40A2DB"/>
                </a:solidFill>
                <a:ea typeface="+mn-lt"/>
                <a:cs typeface="+mn-lt"/>
              </a:rPr>
              <a:t>         &gt;</a:t>
            </a:r>
            <a:endParaRPr lang="en-US" sz="1600">
              <a:solidFill>
                <a:srgbClr val="40A2DB"/>
              </a:solidFill>
              <a:cs typeface="Calibri"/>
            </a:endParaRPr>
          </a:p>
          <a:p>
            <a:r>
              <a:rPr lang="en-US" sz="1600" dirty="0">
                <a:solidFill>
                  <a:srgbClr val="40A2DB"/>
                </a:solidFill>
                <a:ea typeface="+mn-lt"/>
                <a:cs typeface="+mn-lt"/>
              </a:rPr>
              <a:t>            {</a:t>
            </a:r>
            <a:r>
              <a:rPr lang="en-US" sz="1600" dirty="0" err="1">
                <a:solidFill>
                  <a:srgbClr val="DB4848"/>
                </a:solidFill>
                <a:ea typeface="+mn-lt"/>
                <a:cs typeface="+mn-lt"/>
              </a:rPr>
              <a:t>this.props.value</a:t>
            </a:r>
            <a:r>
              <a:rPr lang="en-US" sz="1600" dirty="0">
                <a:solidFill>
                  <a:srgbClr val="40A2DB"/>
                </a:solidFill>
                <a:ea typeface="+mn-lt"/>
                <a:cs typeface="+mn-lt"/>
              </a:rPr>
              <a:t>}</a:t>
            </a:r>
            <a:endParaRPr lang="en-US" sz="1600">
              <a:solidFill>
                <a:srgbClr val="40A2DB"/>
              </a:solidFill>
              <a:cs typeface="Calibri"/>
            </a:endParaRPr>
          </a:p>
          <a:p>
            <a:r>
              <a:rPr lang="en-US" sz="1600" dirty="0">
                <a:solidFill>
                  <a:srgbClr val="40A2DB"/>
                </a:solidFill>
                <a:ea typeface="+mn-lt"/>
                <a:cs typeface="+mn-lt"/>
              </a:rPr>
              <a:t>         &lt;/button&gt;</a:t>
            </a:r>
            <a:endParaRPr lang="en-US" sz="1600">
              <a:solidFill>
                <a:srgbClr val="40A2DB"/>
              </a:solidFill>
              <a:cs typeface="Calibri"/>
            </a:endParaRPr>
          </a:p>
          <a:p>
            <a:r>
              <a:rPr lang="en-US" sz="1600" dirty="0">
                <a:solidFill>
                  <a:srgbClr val="40A2DB"/>
                </a:solidFill>
                <a:ea typeface="+mn-lt"/>
                <a:cs typeface="+mn-lt"/>
              </a:rPr>
              <a:t>      );</a:t>
            </a:r>
            <a:endParaRPr lang="en-US" sz="1600">
              <a:solidFill>
                <a:srgbClr val="40A2DB"/>
              </a:solidFill>
              <a:cs typeface="Calibri"/>
            </a:endParaRPr>
          </a:p>
          <a:p>
            <a:r>
              <a:rPr lang="en-US" sz="1600" dirty="0">
                <a:solidFill>
                  <a:srgbClr val="40A2DB"/>
                </a:solidFill>
                <a:ea typeface="+mn-lt"/>
                <a:cs typeface="+mn-lt"/>
              </a:rPr>
              <a:t>   }</a:t>
            </a:r>
            <a:endParaRPr lang="en-US" sz="1600">
              <a:solidFill>
                <a:srgbClr val="40A2DB"/>
              </a:solidFill>
              <a:cs typeface="Calibri"/>
            </a:endParaRPr>
          </a:p>
          <a:p>
            <a:r>
              <a:rPr lang="en-US" sz="1600" dirty="0">
                <a:solidFill>
                  <a:srgbClr val="40A2DB"/>
                </a:solidFill>
                <a:ea typeface="+mn-lt"/>
                <a:cs typeface="+mn-lt"/>
              </a:rPr>
              <a:t>}</a:t>
            </a:r>
            <a:endParaRPr lang="en-US" sz="1600">
              <a:solidFill>
                <a:srgbClr val="40A2DB"/>
              </a:solidFill>
              <a:cs typeface="Calibri"/>
            </a:endParaRPr>
          </a:p>
          <a:p>
            <a:pPr algn="l"/>
            <a:endParaRPr lang="en-US" dirty="0">
              <a:cs typeface="Calibri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F663061-2A04-4B25-B710-2BCC2D982239}"/>
              </a:ext>
            </a:extLst>
          </p:cNvPr>
          <p:cNvCxnSpPr/>
          <p:nvPr/>
        </p:nvCxnSpPr>
        <p:spPr>
          <a:xfrm flipV="1">
            <a:off x="4331277" y="3924546"/>
            <a:ext cx="3576452" cy="936172"/>
          </a:xfrm>
          <a:prstGeom prst="straightConnector1">
            <a:avLst/>
          </a:prstGeom>
          <a:ln>
            <a:solidFill>
              <a:srgbClr val="DB4848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B6B796C-6B55-4EFE-A230-966FD5E550D8}"/>
              </a:ext>
            </a:extLst>
          </p:cNvPr>
          <p:cNvCxnSpPr/>
          <p:nvPr/>
        </p:nvCxnSpPr>
        <p:spPr>
          <a:xfrm flipV="1">
            <a:off x="3890283" y="4393993"/>
            <a:ext cx="4021776" cy="223652"/>
          </a:xfrm>
          <a:prstGeom prst="straightConnector1">
            <a:avLst/>
          </a:prstGeom>
          <a:ln>
            <a:solidFill>
              <a:srgbClr val="DB4848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EBFC41C-FCC6-4A63-ACF7-080353212119}"/>
              </a:ext>
            </a:extLst>
          </p:cNvPr>
          <p:cNvCxnSpPr/>
          <p:nvPr/>
        </p:nvCxnSpPr>
        <p:spPr>
          <a:xfrm flipV="1">
            <a:off x="2172689" y="2646713"/>
            <a:ext cx="5169725" cy="1698171"/>
          </a:xfrm>
          <a:prstGeom prst="straightConnector1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7827522-EC4E-4C1E-9DBF-C94AF6BE11EA}"/>
              </a:ext>
            </a:extLst>
          </p:cNvPr>
          <p:cNvSpPr/>
          <p:nvPr/>
        </p:nvSpPr>
        <p:spPr>
          <a:xfrm>
            <a:off x="7543181" y="2797999"/>
            <a:ext cx="851065" cy="257299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BA82CD8-DBFD-4894-BF1C-D8DFF32EC4A1}"/>
              </a:ext>
            </a:extLst>
          </p:cNvPr>
          <p:cNvSpPr txBox="1"/>
          <p:nvPr/>
        </p:nvSpPr>
        <p:spPr>
          <a:xfrm>
            <a:off x="4043494" y="6009866"/>
            <a:ext cx="10327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parent</a:t>
            </a:r>
            <a:endParaRPr lang="pt-PT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BD713ED-C3D9-47A2-A1C8-0609F2E3357E}"/>
              </a:ext>
            </a:extLst>
          </p:cNvPr>
          <p:cNvSpPr txBox="1"/>
          <p:nvPr/>
        </p:nvSpPr>
        <p:spPr>
          <a:xfrm>
            <a:off x="10865142" y="5548201"/>
            <a:ext cx="793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child</a:t>
            </a:r>
            <a:endParaRPr lang="pt-PT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B9E23B3-3540-400F-A0DB-1127FCA77018}"/>
              </a:ext>
            </a:extLst>
          </p:cNvPr>
          <p:cNvSpPr txBox="1"/>
          <p:nvPr/>
        </p:nvSpPr>
        <p:spPr>
          <a:xfrm>
            <a:off x="8891909" y="6439633"/>
            <a:ext cx="27670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 err="1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</a:t>
            </a:r>
            <a:r>
              <a:rPr lang="pt-PT" sz="1200" dirty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PT" sz="1200" dirty="0" err="1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React</a:t>
            </a:r>
            <a:r>
              <a:rPr lang="pt-PT" sz="1200" dirty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tutorial 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@</a:t>
            </a:r>
            <a:r>
              <a:rPr lang="pt-PT" sz="1200" dirty="0">
                <a:hlinkClick r:id="rId2"/>
              </a:rPr>
              <a:t>https://reactjs.org/</a:t>
            </a:r>
            <a:endParaRPr lang="pt-PT" sz="120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08DA507-E712-40EC-BCF1-436A9A123DDA}"/>
              </a:ext>
            </a:extLst>
          </p:cNvPr>
          <p:cNvSpPr txBox="1"/>
          <p:nvPr/>
        </p:nvSpPr>
        <p:spPr>
          <a:xfrm>
            <a:off x="1147525" y="2044365"/>
            <a:ext cx="128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Tic tac toe</a:t>
            </a:r>
            <a:endParaRPr lang="pt-PT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7019490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97F9EC-3D7C-4C8E-BE5F-251CC1A83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61DBFB"/>
                </a:solidFill>
                <a:cs typeface="Calibri Light"/>
              </a:rPr>
              <a:t>How does React work?</a:t>
            </a:r>
            <a:endParaRPr lang="pt-PT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EA41560-BC0F-405B-B0C8-5C1F4D9B458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>
                <a:solidFill>
                  <a:schemeClr val="bg1"/>
                </a:solidFill>
              </a:rPr>
              <a:t>In the interaction that we just saw in the previous slide between Board and Square, we are passing down two props from Board to Square: value and </a:t>
            </a:r>
            <a:r>
              <a:rPr lang="en-US" dirty="0" err="1">
                <a:solidFill>
                  <a:schemeClr val="bg1"/>
                </a:solidFill>
              </a:rPr>
              <a:t>onClick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lvl="1" algn="just"/>
            <a:r>
              <a:rPr lang="en-US" u="sng" dirty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Board</a:t>
            </a:r>
            <a:r>
              <a:rPr lang="en-US" dirty="0">
                <a:solidFill>
                  <a:schemeClr val="bg1"/>
                </a:solidFill>
              </a:rPr>
              <a:t> is keeping an array </a:t>
            </a:r>
            <a:r>
              <a:rPr lang="en-US" i="1" dirty="0">
                <a:solidFill>
                  <a:srgbClr val="40A2D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squares</a:t>
            </a:r>
            <a:r>
              <a:rPr lang="en-US" dirty="0">
                <a:solidFill>
                  <a:schemeClr val="bg1"/>
                </a:solidFill>
              </a:rPr>
              <a:t> with the information of the data in each square of the tic tac toe game. It also has a function that deals with a click event, </a:t>
            </a:r>
            <a:r>
              <a:rPr lang="en-US" i="1" dirty="0" err="1">
                <a:solidFill>
                  <a:srgbClr val="40A2D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handleClick</a:t>
            </a:r>
            <a:r>
              <a:rPr lang="en-US" i="1" dirty="0">
                <a:solidFill>
                  <a:srgbClr val="40A2D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u="sng" dirty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Square</a:t>
            </a:r>
            <a:r>
              <a:rPr lang="en-US" dirty="0">
                <a:solidFill>
                  <a:schemeClr val="bg1"/>
                </a:solidFill>
              </a:rPr>
              <a:t> uses </a:t>
            </a:r>
            <a:r>
              <a:rPr lang="en-US" i="1" dirty="0" err="1">
                <a:solidFill>
                  <a:srgbClr val="40A2D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handleClick</a:t>
            </a:r>
            <a:r>
              <a:rPr lang="en-US" i="1" dirty="0">
                <a:solidFill>
                  <a:srgbClr val="40A2D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r>
              <a:rPr lang="en-US" dirty="0">
                <a:solidFill>
                  <a:srgbClr val="40A2D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to fill the clicked position in </a:t>
            </a:r>
            <a:r>
              <a:rPr lang="en-US" i="1" dirty="0">
                <a:solidFill>
                  <a:srgbClr val="40A2D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squares</a:t>
            </a:r>
            <a:r>
              <a:rPr lang="en-US" dirty="0">
                <a:solidFill>
                  <a:schemeClr val="bg1"/>
                </a:solidFill>
              </a:rPr>
              <a:t>, and then uses </a:t>
            </a:r>
            <a:r>
              <a:rPr lang="en-US" i="1" dirty="0">
                <a:solidFill>
                  <a:srgbClr val="40A2D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squares</a:t>
            </a:r>
            <a:r>
              <a:rPr lang="en-US" dirty="0">
                <a:solidFill>
                  <a:schemeClr val="bg1"/>
                </a:solidFill>
              </a:rPr>
              <a:t> to get the value that was just filled by the click handler, either ‘X’ or ‘O’, and then writes it in the </a:t>
            </a:r>
            <a:r>
              <a:rPr lang="en-US" dirty="0">
                <a:solidFill>
                  <a:srgbClr val="DB4848"/>
                </a:solidFill>
              </a:rPr>
              <a:t>&lt;button&gt;</a:t>
            </a:r>
            <a:r>
              <a:rPr lang="en-US" dirty="0">
                <a:solidFill>
                  <a:schemeClr val="bg1"/>
                </a:solidFill>
              </a:rPr>
              <a:t>.</a:t>
            </a:r>
            <a:endParaRPr lang="pt-PT" dirty="0">
              <a:solidFill>
                <a:srgbClr val="DB4848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5584DCE-718B-4E4E-B233-14CD8F12C720}"/>
              </a:ext>
            </a:extLst>
          </p:cNvPr>
          <p:cNvSpPr txBox="1"/>
          <p:nvPr/>
        </p:nvSpPr>
        <p:spPr>
          <a:xfrm>
            <a:off x="838200" y="3429000"/>
            <a:ext cx="10285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noProof="1">
                <a:solidFill>
                  <a:srgbClr val="3FBF7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To be more specific…</a:t>
            </a:r>
          </a:p>
        </p:txBody>
      </p:sp>
    </p:spTree>
    <p:extLst>
      <p:ext uri="{BB962C8B-B14F-4D97-AF65-F5344CB8AC3E}">
        <p14:creationId xmlns:p14="http://schemas.microsoft.com/office/powerpoint/2010/main" val="4022406703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C40B7-4731-4A51-B776-977CD45FB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61DBFB"/>
                </a:solidFill>
                <a:cs typeface="Calibri Light"/>
              </a:rPr>
              <a:t>Why React?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145BF-057D-42D3-94FA-40C0AC0C0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5981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  <a:cs typeface="Calibri"/>
              </a:rPr>
              <a:t>React makes UI updates a much easier and more intuitive job.</a:t>
            </a:r>
          </a:p>
          <a:p>
            <a:endParaRPr lang="en-US" dirty="0">
              <a:solidFill>
                <a:schemeClr val="bg1"/>
              </a:solidFill>
              <a:cs typeface="Calibri"/>
            </a:endParaRPr>
          </a:p>
          <a:p>
            <a:r>
              <a:rPr lang="en-US" dirty="0">
                <a:solidFill>
                  <a:schemeClr val="bg1"/>
                </a:solidFill>
                <a:cs typeface="Calibri"/>
              </a:rPr>
              <a:t>There is a very good connection between parent a children components, making it easy to access values within one another through props.</a:t>
            </a:r>
          </a:p>
          <a:p>
            <a:endParaRPr lang="en-US" dirty="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65860309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BBEBA-BC94-4022-A529-082895C94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61DBFB"/>
                </a:solidFill>
                <a:cs typeface="Calibri Light"/>
              </a:rPr>
              <a:t>Code examples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5CEBF9C-5BE0-4BC6-A7C5-D88F2C8419EB}"/>
              </a:ext>
            </a:extLst>
          </p:cNvPr>
          <p:cNvSpPr txBox="1"/>
          <p:nvPr/>
        </p:nvSpPr>
        <p:spPr>
          <a:xfrm>
            <a:off x="766029" y="149051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8080"/>
                </a:highlight>
              </a:rPr>
              <a:t>1</a:t>
            </a:r>
            <a:endParaRPr lang="pt-PT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00808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B0156B3-5F1E-4F78-A8AB-5022C0920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2223" y="297605"/>
            <a:ext cx="3195045" cy="619527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518B62F9-330E-4308-83A1-2D73B56F1A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2223" y="6465043"/>
            <a:ext cx="3195045" cy="23422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9CDAE90D-D98D-4708-A040-415390B9F4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21" y="3637128"/>
            <a:ext cx="2410161" cy="2391109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D34D04B5-310D-4E41-9C9C-16E36727DBC3}"/>
              </a:ext>
            </a:extLst>
          </p:cNvPr>
          <p:cNvSpPr txBox="1"/>
          <p:nvPr/>
        </p:nvSpPr>
        <p:spPr>
          <a:xfrm>
            <a:off x="9191323" y="4195869"/>
            <a:ext cx="21624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100" i="1" dirty="0" err="1">
                <a:solidFill>
                  <a:schemeClr val="bg1"/>
                </a:solidFill>
                <a:highlight>
                  <a:srgbClr val="008080"/>
                </a:highlight>
              </a:rPr>
              <a:t>Doesn</a:t>
            </a:r>
            <a:r>
              <a:rPr lang="en-US" sz="1100" i="1" dirty="0">
                <a:solidFill>
                  <a:schemeClr val="bg1"/>
                </a:solidFill>
                <a:highlight>
                  <a:srgbClr val="008080"/>
                </a:highlight>
              </a:rPr>
              <a:t>’t need to be a class because it is just returning</a:t>
            </a:r>
            <a:endParaRPr lang="pt-PT" sz="1100" i="1" dirty="0">
              <a:solidFill>
                <a:schemeClr val="bg1"/>
              </a:solidFill>
              <a:highlight>
                <a:srgbClr val="008080"/>
              </a:highlight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7E1F8A5-156C-48EA-BC75-A4B988AE3B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60485" y="2662130"/>
            <a:ext cx="2162477" cy="153373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60245864-9B56-4EA2-B5C8-F86F11D98F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2423171"/>
            <a:ext cx="2715004" cy="724001"/>
          </a:xfrm>
          <a:prstGeom prst="rect">
            <a:avLst/>
          </a:prstGeom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A7FD2E69-9746-47D8-8505-DA898D055E50}"/>
              </a:ext>
            </a:extLst>
          </p:cNvPr>
          <p:cNvSpPr/>
          <p:nvPr/>
        </p:nvSpPr>
        <p:spPr>
          <a:xfrm>
            <a:off x="990621" y="2581275"/>
            <a:ext cx="588148" cy="145256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6F8CDC04-33C5-4837-A9A3-A5DF21EF031B}"/>
              </a:ext>
            </a:extLst>
          </p:cNvPr>
          <p:cNvSpPr/>
          <p:nvPr/>
        </p:nvSpPr>
        <p:spPr>
          <a:xfrm>
            <a:off x="1645941" y="4455603"/>
            <a:ext cx="588148" cy="145256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1B026541-F345-45A2-ACC5-053EF5552EC4}"/>
              </a:ext>
            </a:extLst>
          </p:cNvPr>
          <p:cNvSpPr/>
          <p:nvPr/>
        </p:nvSpPr>
        <p:spPr>
          <a:xfrm>
            <a:off x="5097972" y="2669750"/>
            <a:ext cx="1729548" cy="416349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26" name="Conexão: Ângulo Reto 25">
            <a:extLst>
              <a:ext uri="{FF2B5EF4-FFF2-40B4-BE49-F238E27FC236}">
                <a16:creationId xmlns:a16="http://schemas.microsoft.com/office/drawing/2014/main" id="{42E50D72-2A63-4BFC-B4FE-29C967D4E751}"/>
              </a:ext>
            </a:extLst>
          </p:cNvPr>
          <p:cNvCxnSpPr>
            <a:stCxn id="11" idx="1"/>
          </p:cNvCxnSpPr>
          <p:nvPr/>
        </p:nvCxnSpPr>
        <p:spPr>
          <a:xfrm rot="10800000" flipV="1">
            <a:off x="655321" y="2653902"/>
            <a:ext cx="335301" cy="1102757"/>
          </a:xfrm>
          <a:prstGeom prst="bentConnector2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xão reta unidirecional 27">
            <a:extLst>
              <a:ext uri="{FF2B5EF4-FFF2-40B4-BE49-F238E27FC236}">
                <a16:creationId xmlns:a16="http://schemas.microsoft.com/office/drawing/2014/main" id="{535C497C-5D00-4544-8F74-BC09535AE5EC}"/>
              </a:ext>
            </a:extLst>
          </p:cNvPr>
          <p:cNvCxnSpPr/>
          <p:nvPr/>
        </p:nvCxnSpPr>
        <p:spPr>
          <a:xfrm>
            <a:off x="648470" y="3756659"/>
            <a:ext cx="335300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A334B81D-50A7-4E66-93D6-6E21CA2BA486}"/>
              </a:ext>
            </a:extLst>
          </p:cNvPr>
          <p:cNvSpPr txBox="1"/>
          <p:nvPr/>
        </p:nvSpPr>
        <p:spPr>
          <a:xfrm>
            <a:off x="8891909" y="6439633"/>
            <a:ext cx="27670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 err="1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</a:t>
            </a:r>
            <a:r>
              <a:rPr lang="pt-PT" sz="1200" dirty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PT" sz="1200" dirty="0" err="1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React</a:t>
            </a:r>
            <a:r>
              <a:rPr lang="pt-PT" sz="1200" dirty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tutorial 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@</a:t>
            </a:r>
            <a:r>
              <a:rPr lang="pt-PT" sz="1200" dirty="0">
                <a:hlinkClick r:id="rId7"/>
              </a:rPr>
              <a:t>https://reactjs.org/</a:t>
            </a:r>
            <a:endParaRPr lang="pt-PT" sz="1200" dirty="0"/>
          </a:p>
        </p:txBody>
      </p:sp>
      <p:cxnSp>
        <p:nvCxnSpPr>
          <p:cNvPr id="35" name="Conexão: Ângulo Reto 34">
            <a:extLst>
              <a:ext uri="{FF2B5EF4-FFF2-40B4-BE49-F238E27FC236}">
                <a16:creationId xmlns:a16="http://schemas.microsoft.com/office/drawing/2014/main" id="{0B9514A3-4FA4-45FA-94C4-DD293A6686F0}"/>
              </a:ext>
            </a:extLst>
          </p:cNvPr>
          <p:cNvCxnSpPr>
            <a:stCxn id="12" idx="3"/>
          </p:cNvCxnSpPr>
          <p:nvPr/>
        </p:nvCxnSpPr>
        <p:spPr>
          <a:xfrm flipV="1">
            <a:off x="2234089" y="365125"/>
            <a:ext cx="2340748" cy="4163106"/>
          </a:xfrm>
          <a:prstGeom prst="bentConnector2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xão reta unidirecional 36">
            <a:extLst>
              <a:ext uri="{FF2B5EF4-FFF2-40B4-BE49-F238E27FC236}">
                <a16:creationId xmlns:a16="http://schemas.microsoft.com/office/drawing/2014/main" id="{BCC01648-03FD-4012-9CB6-0CE67D262407}"/>
              </a:ext>
            </a:extLst>
          </p:cNvPr>
          <p:cNvCxnSpPr/>
          <p:nvPr/>
        </p:nvCxnSpPr>
        <p:spPr>
          <a:xfrm>
            <a:off x="4566448" y="365125"/>
            <a:ext cx="247386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xão: Ângulo Reto 38">
            <a:extLst>
              <a:ext uri="{FF2B5EF4-FFF2-40B4-BE49-F238E27FC236}">
                <a16:creationId xmlns:a16="http://schemas.microsoft.com/office/drawing/2014/main" id="{2C2A4546-60E7-46AA-B8EC-1427ACF1F5EF}"/>
              </a:ext>
            </a:extLst>
          </p:cNvPr>
          <p:cNvCxnSpPr>
            <a:stCxn id="13" idx="3"/>
          </p:cNvCxnSpPr>
          <p:nvPr/>
        </p:nvCxnSpPr>
        <p:spPr>
          <a:xfrm flipV="1">
            <a:off x="6827520" y="2726531"/>
            <a:ext cx="2332965" cy="151394"/>
          </a:xfrm>
          <a:prstGeom prst="bentConnector3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A3638077-DE35-4FB8-84DF-A01C51CC4FA5}"/>
              </a:ext>
            </a:extLst>
          </p:cNvPr>
          <p:cNvSpPr txBox="1"/>
          <p:nvPr/>
        </p:nvSpPr>
        <p:spPr>
          <a:xfrm>
            <a:off x="1121488" y="1795210"/>
            <a:ext cx="12697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Tic tac toe</a:t>
            </a:r>
            <a:endParaRPr lang="pt-PT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01464346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9E4848-E60C-4ED9-9FE9-040DD00B7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61DBFB"/>
                </a:solidFill>
                <a:cs typeface="Calibri Light"/>
              </a:rPr>
              <a:t>Code examples</a:t>
            </a:r>
            <a:endParaRPr lang="pt-PT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A14E176-5312-4B64-A6E5-B324D0F4C198}"/>
              </a:ext>
            </a:extLst>
          </p:cNvPr>
          <p:cNvSpPr txBox="1"/>
          <p:nvPr/>
        </p:nvSpPr>
        <p:spPr>
          <a:xfrm>
            <a:off x="766029" y="149051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8080"/>
                </a:highlight>
              </a:rPr>
              <a:t>2</a:t>
            </a:r>
            <a:endParaRPr lang="pt-PT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008080"/>
              </a:highlight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431F35D-7438-4FD4-8CE3-59485A38A577}"/>
              </a:ext>
            </a:extLst>
          </p:cNvPr>
          <p:cNvSpPr txBox="1"/>
          <p:nvPr/>
        </p:nvSpPr>
        <p:spPr>
          <a:xfrm>
            <a:off x="1121488" y="1795210"/>
            <a:ext cx="12697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Tic tac toe</a:t>
            </a:r>
            <a:endParaRPr lang="pt-PT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54461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356</TotalTime>
  <Words>785</Words>
  <Application>Microsoft Office PowerPoint</Application>
  <PresentationFormat>Ecrã Panorâmico</PresentationFormat>
  <Paragraphs>86</Paragraphs>
  <Slides>10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office theme</vt:lpstr>
      <vt:lpstr>React</vt:lpstr>
      <vt:lpstr>What is React?</vt:lpstr>
      <vt:lpstr>How does React work?</vt:lpstr>
      <vt:lpstr>How does React work?</vt:lpstr>
      <vt:lpstr>How does React work?</vt:lpstr>
      <vt:lpstr>How does React work?</vt:lpstr>
      <vt:lpstr>Why React?</vt:lpstr>
      <vt:lpstr>Code examples</vt:lpstr>
      <vt:lpstr>Code examples</vt:lpstr>
      <vt:lpstr>Code examples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Diogo Correia</cp:lastModifiedBy>
  <cp:revision>782</cp:revision>
  <dcterms:created xsi:type="dcterms:W3CDTF">2020-04-10T20:18:54Z</dcterms:created>
  <dcterms:modified xsi:type="dcterms:W3CDTF">2020-04-18T00:31:18Z</dcterms:modified>
</cp:coreProperties>
</file>