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.jpg" ContentType="image/p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7" d="100"/>
          <a:sy n="77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C1C96-BB63-438B-83AF-99303C598120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DAD3-37A5-4955-A703-542010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26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45B09-AD31-409C-B2BB-E7C534396A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221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45B09-AD31-409C-B2BB-E7C534396A2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10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45B09-AD31-409C-B2BB-E7C534396A2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527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45B09-AD31-409C-B2BB-E7C534396A2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599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45B09-AD31-409C-B2BB-E7C534396A2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061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45B09-AD31-409C-B2BB-E7C534396A2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267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45B09-AD31-409C-B2BB-E7C534396A2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141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45B09-AD31-409C-B2BB-E7C534396A2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509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45B09-AD31-409C-B2BB-E7C534396A2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17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45B09-AD31-409C-B2BB-E7C534396A2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104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45B09-AD31-409C-B2BB-E7C534396A2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596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45B09-AD31-409C-B2BB-E7C534396A2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378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45B09-AD31-409C-B2BB-E7C534396A2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967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45B09-AD31-409C-B2BB-E7C534396A2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192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45B09-AD31-409C-B2BB-E7C534396A2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69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45B09-AD31-409C-B2BB-E7C534396A2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775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45B09-AD31-409C-B2BB-E7C534396A2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46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EF6E-9203-49EE-9DED-14F940240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571A4-E57F-47DA-90AA-AFE4C434D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122B-5260-4E2A-9D35-0C97E9EA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C6E8-66F6-4D34-B545-73B5B9D3556D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DFC50-611E-419A-9569-CE4BA53E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41691-1018-4FEA-A685-81189D7A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3C42-2A69-49C5-AEFE-AD88DD597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01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0175-055F-493E-A9BC-FA8D4CD6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F963C-D699-436D-A861-DCDB62BD2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22D2-D0D5-47F6-B39D-5CD6AAB3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C6E8-66F6-4D34-B545-73B5B9D3556D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C9BB8-BF05-4D4B-BC97-8F0EF7C6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38696-1F63-480F-9BA4-FC4B33B7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3C42-2A69-49C5-AEFE-AD88DD597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03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6AF98-5CB0-47CF-B07C-FA683F8A2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D7656-38FE-4152-84C7-F562F158B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B94C8-5DB6-4B19-9C7F-AE2FE387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C6E8-66F6-4D34-B545-73B5B9D3556D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78600-2563-4731-924B-9578F89B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ADA9C-1024-4B52-B83F-46FDDBE9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3C42-2A69-49C5-AEFE-AD88DD597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06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412" y="379413"/>
            <a:ext cx="11425237" cy="82296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79410" y="1295401"/>
            <a:ext cx="11430000" cy="4953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182563" marR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314325" marR="0" indent="-1317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3pPr>
            <a:lvl4pPr marL="473075" marR="0" indent="-1158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4pPr>
            <a:lvl5pPr marL="642938" marR="0" indent="-1031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Third level</a:t>
            </a:r>
          </a:p>
          <a:p>
            <a:pPr marL="0" marR="0" lvl="3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Fifth level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7DB69-820F-41BD-AED8-27F06F0EF12A}"/>
              </a:ext>
            </a:extLst>
          </p:cNvPr>
          <p:cNvSpPr txBox="1"/>
          <p:nvPr userDrawn="1"/>
        </p:nvSpPr>
        <p:spPr>
          <a:xfrm>
            <a:off x="11590811" y="6574731"/>
            <a:ext cx="21868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9B7B62B-0732-4BEA-A6C8-5CF96588F2B9}" type="slidenum">
              <a:rPr lang="en-US" sz="800" smtClean="0"/>
              <a:pPr algn="r"/>
              <a:t>‹#›</a:t>
            </a:fld>
            <a:endParaRPr lang="en-US" sz="800" dirty="0" err="1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4115B-255F-4168-995A-C88FF2AE586A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910048" y="6477000"/>
            <a:ext cx="363963" cy="194400"/>
          </a:xfrm>
          <a:custGeom>
            <a:avLst/>
            <a:gdLst>
              <a:gd name="T0" fmla="*/ 134 w 170"/>
              <a:gd name="T1" fmla="*/ 3 h 90"/>
              <a:gd name="T2" fmla="*/ 122 w 170"/>
              <a:gd name="T3" fmla="*/ 52 h 90"/>
              <a:gd name="T4" fmla="*/ 109 w 170"/>
              <a:gd name="T5" fmla="*/ 3 h 90"/>
              <a:gd name="T6" fmla="*/ 74 w 170"/>
              <a:gd name="T7" fmla="*/ 3 h 90"/>
              <a:gd name="T8" fmla="*/ 74 w 170"/>
              <a:gd name="T9" fmla="*/ 21 h 90"/>
              <a:gd name="T10" fmla="*/ 40 w 170"/>
              <a:gd name="T11" fmla="*/ 1 h 90"/>
              <a:gd name="T12" fmla="*/ 4 w 170"/>
              <a:gd name="T13" fmla="*/ 31 h 90"/>
              <a:gd name="T14" fmla="*/ 28 w 170"/>
              <a:gd name="T15" fmla="*/ 31 h 90"/>
              <a:gd name="T16" fmla="*/ 39 w 170"/>
              <a:gd name="T17" fmla="*/ 20 h 90"/>
              <a:gd name="T18" fmla="*/ 50 w 170"/>
              <a:gd name="T19" fmla="*/ 28 h 90"/>
              <a:gd name="T20" fmla="*/ 39 w 170"/>
              <a:gd name="T21" fmla="*/ 35 h 90"/>
              <a:gd name="T22" fmla="*/ 31 w 170"/>
              <a:gd name="T23" fmla="*/ 35 h 90"/>
              <a:gd name="T24" fmla="*/ 31 w 170"/>
              <a:gd name="T25" fmla="*/ 51 h 90"/>
              <a:gd name="T26" fmla="*/ 38 w 170"/>
              <a:gd name="T27" fmla="*/ 51 h 90"/>
              <a:gd name="T28" fmla="*/ 48 w 170"/>
              <a:gd name="T29" fmla="*/ 60 h 90"/>
              <a:gd name="T30" fmla="*/ 38 w 170"/>
              <a:gd name="T31" fmla="*/ 70 h 90"/>
              <a:gd name="T32" fmla="*/ 25 w 170"/>
              <a:gd name="T33" fmla="*/ 54 h 90"/>
              <a:gd name="T34" fmla="*/ 1 w 170"/>
              <a:gd name="T35" fmla="*/ 54 h 90"/>
              <a:gd name="T36" fmla="*/ 38 w 170"/>
              <a:gd name="T37" fmla="*/ 90 h 90"/>
              <a:gd name="T38" fmla="*/ 74 w 170"/>
              <a:gd name="T39" fmla="*/ 71 h 90"/>
              <a:gd name="T40" fmla="*/ 74 w 170"/>
              <a:gd name="T41" fmla="*/ 88 h 90"/>
              <a:gd name="T42" fmla="*/ 98 w 170"/>
              <a:gd name="T43" fmla="*/ 88 h 90"/>
              <a:gd name="T44" fmla="*/ 98 w 170"/>
              <a:gd name="T45" fmla="*/ 34 h 90"/>
              <a:gd name="T46" fmla="*/ 111 w 170"/>
              <a:gd name="T47" fmla="*/ 88 h 90"/>
              <a:gd name="T48" fmla="*/ 132 w 170"/>
              <a:gd name="T49" fmla="*/ 88 h 90"/>
              <a:gd name="T50" fmla="*/ 146 w 170"/>
              <a:gd name="T51" fmla="*/ 34 h 90"/>
              <a:gd name="T52" fmla="*/ 146 w 170"/>
              <a:gd name="T53" fmla="*/ 88 h 90"/>
              <a:gd name="T54" fmla="*/ 170 w 170"/>
              <a:gd name="T55" fmla="*/ 88 h 90"/>
              <a:gd name="T56" fmla="*/ 170 w 170"/>
              <a:gd name="T57" fmla="*/ 3 h 90"/>
              <a:gd name="T58" fmla="*/ 134 w 170"/>
              <a:gd name="T59" fmla="*/ 3 h 90"/>
              <a:gd name="T60" fmla="*/ 74 w 170"/>
              <a:gd name="T61" fmla="*/ 52 h 90"/>
              <a:gd name="T62" fmla="*/ 64 w 170"/>
              <a:gd name="T63" fmla="*/ 42 h 90"/>
              <a:gd name="T64" fmla="*/ 74 w 170"/>
              <a:gd name="T65" fmla="*/ 31 h 90"/>
              <a:gd name="T66" fmla="*/ 74 w 170"/>
              <a:gd name="T67" fmla="*/ 5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0" h="90">
                <a:moveTo>
                  <a:pt x="134" y="3"/>
                </a:moveTo>
                <a:cubicBezTo>
                  <a:pt x="122" y="52"/>
                  <a:pt x="122" y="52"/>
                  <a:pt x="122" y="52"/>
                </a:cubicBezTo>
                <a:cubicBezTo>
                  <a:pt x="109" y="3"/>
                  <a:pt x="109" y="3"/>
                  <a:pt x="109" y="3"/>
                </a:cubicBezTo>
                <a:cubicBezTo>
                  <a:pt x="74" y="3"/>
                  <a:pt x="74" y="3"/>
                  <a:pt x="74" y="3"/>
                </a:cubicBezTo>
                <a:cubicBezTo>
                  <a:pt x="74" y="21"/>
                  <a:pt x="74" y="21"/>
                  <a:pt x="74" y="21"/>
                </a:cubicBezTo>
                <a:cubicBezTo>
                  <a:pt x="69" y="5"/>
                  <a:pt x="54" y="1"/>
                  <a:pt x="40" y="1"/>
                </a:cubicBezTo>
                <a:cubicBezTo>
                  <a:pt x="23" y="0"/>
                  <a:pt x="5" y="8"/>
                  <a:pt x="4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24"/>
                  <a:pt x="33" y="20"/>
                  <a:pt x="39" y="20"/>
                </a:cubicBezTo>
                <a:cubicBezTo>
                  <a:pt x="46" y="20"/>
                  <a:pt x="50" y="23"/>
                  <a:pt x="50" y="28"/>
                </a:cubicBezTo>
                <a:cubicBezTo>
                  <a:pt x="49" y="32"/>
                  <a:pt x="47" y="35"/>
                  <a:pt x="39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51"/>
                  <a:pt x="31" y="51"/>
                  <a:pt x="31" y="51"/>
                </a:cubicBezTo>
                <a:cubicBezTo>
                  <a:pt x="38" y="51"/>
                  <a:pt x="38" y="51"/>
                  <a:pt x="38" y="51"/>
                </a:cubicBezTo>
                <a:cubicBezTo>
                  <a:pt x="42" y="51"/>
                  <a:pt x="48" y="54"/>
                  <a:pt x="48" y="60"/>
                </a:cubicBezTo>
                <a:cubicBezTo>
                  <a:pt x="49" y="67"/>
                  <a:pt x="44" y="70"/>
                  <a:pt x="38" y="70"/>
                </a:cubicBezTo>
                <a:cubicBezTo>
                  <a:pt x="27" y="69"/>
                  <a:pt x="25" y="61"/>
                  <a:pt x="25" y="54"/>
                </a:cubicBezTo>
                <a:cubicBezTo>
                  <a:pt x="1" y="54"/>
                  <a:pt x="1" y="54"/>
                  <a:pt x="1" y="54"/>
                </a:cubicBezTo>
                <a:cubicBezTo>
                  <a:pt x="1" y="59"/>
                  <a:pt x="0" y="90"/>
                  <a:pt x="38" y="90"/>
                </a:cubicBezTo>
                <a:cubicBezTo>
                  <a:pt x="57" y="90"/>
                  <a:pt x="70" y="82"/>
                  <a:pt x="74" y="71"/>
                </a:cubicBezTo>
                <a:cubicBezTo>
                  <a:pt x="74" y="88"/>
                  <a:pt x="74" y="88"/>
                  <a:pt x="74" y="88"/>
                </a:cubicBezTo>
                <a:cubicBezTo>
                  <a:pt x="98" y="88"/>
                  <a:pt x="98" y="88"/>
                  <a:pt x="98" y="88"/>
                </a:cubicBezTo>
                <a:cubicBezTo>
                  <a:pt x="98" y="34"/>
                  <a:pt x="98" y="34"/>
                  <a:pt x="98" y="34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132" y="88"/>
                  <a:pt x="132" y="88"/>
                  <a:pt x="132" y="88"/>
                </a:cubicBezTo>
                <a:cubicBezTo>
                  <a:pt x="146" y="34"/>
                  <a:pt x="146" y="34"/>
                  <a:pt x="146" y="34"/>
                </a:cubicBezTo>
                <a:cubicBezTo>
                  <a:pt x="146" y="88"/>
                  <a:pt x="146" y="88"/>
                  <a:pt x="146" y="88"/>
                </a:cubicBezTo>
                <a:cubicBezTo>
                  <a:pt x="170" y="88"/>
                  <a:pt x="170" y="88"/>
                  <a:pt x="170" y="88"/>
                </a:cubicBezTo>
                <a:cubicBezTo>
                  <a:pt x="170" y="3"/>
                  <a:pt x="170" y="3"/>
                  <a:pt x="170" y="3"/>
                </a:cubicBezTo>
                <a:lnTo>
                  <a:pt x="134" y="3"/>
                </a:lnTo>
                <a:close/>
                <a:moveTo>
                  <a:pt x="74" y="52"/>
                </a:moveTo>
                <a:cubicBezTo>
                  <a:pt x="71" y="46"/>
                  <a:pt x="66" y="43"/>
                  <a:pt x="64" y="42"/>
                </a:cubicBezTo>
                <a:cubicBezTo>
                  <a:pt x="69" y="40"/>
                  <a:pt x="72" y="37"/>
                  <a:pt x="74" y="31"/>
                </a:cubicBezTo>
                <a:lnTo>
                  <a:pt x="74" y="5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EA5B7C-FF4F-417B-956F-81F3E1FB79E9}"/>
              </a:ext>
            </a:extLst>
          </p:cNvPr>
          <p:cNvGrpSpPr/>
          <p:nvPr userDrawn="1"/>
        </p:nvGrpSpPr>
        <p:grpSpPr>
          <a:xfrm>
            <a:off x="-22860" y="6569823"/>
            <a:ext cx="2766060" cy="138337"/>
            <a:chOff x="-22860" y="6595827"/>
            <a:chExt cx="2766060" cy="138337"/>
          </a:xfrm>
        </p:grpSpPr>
        <p:sp>
          <p:nvSpPr>
            <p:cNvPr id="19" name="Footer Placeholder 3">
              <a:extLst>
                <a:ext uri="{FF2B5EF4-FFF2-40B4-BE49-F238E27FC236}">
                  <a16:creationId xmlns:a16="http://schemas.microsoft.com/office/drawing/2014/main" id="{ECD7EFF2-07E6-4CAD-9169-36648AED724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7721" y="6596419"/>
              <a:ext cx="1064702" cy="137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912813" eaLnBrk="0" hangingPunct="0">
                <a:tabLst>
                  <a:tab pos="798513" algn="r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912813" eaLnBrk="0" hangingPunct="0">
                <a:tabLst>
                  <a:tab pos="798513" algn="r"/>
                </a:tabLs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912813" eaLnBrk="0" hangingPunct="0">
                <a:tabLst>
                  <a:tab pos="798513" algn="r"/>
                </a:tabLs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912813" eaLnBrk="0" hangingPunct="0">
                <a:tabLst>
                  <a:tab pos="798513" algn="r"/>
                </a:tabLs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912813" eaLnBrk="0" hangingPunct="0">
                <a:tabLst>
                  <a:tab pos="798513" algn="r"/>
                </a:tabLs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98513" algn="r"/>
                </a:tabLs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98513" algn="r"/>
                </a:tabLs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98513" algn="r"/>
                </a:tabLs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98513" algn="r"/>
                </a:tabLs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r" defTabSz="91281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798513" algn="r"/>
                </a:tabLst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3M Circular TT Book" panose="020B0604020101020102" pitchFamily="34" charset="0"/>
                  <a:ea typeface="ＭＳ Ｐゴシック" charset="0"/>
                  <a:cs typeface="3M Circular TT Book" panose="020B0604020101020102" pitchFamily="34" charset="0"/>
                </a:rPr>
                <a:t>. All Rights Reserved.</a:t>
              </a:r>
            </a:p>
          </p:txBody>
        </p:sp>
        <p:sp>
          <p:nvSpPr>
            <p:cNvPr id="20" name="TextBox 25">
              <a:extLst>
                <a:ext uri="{FF2B5EF4-FFF2-40B4-BE49-F238E27FC236}">
                  <a16:creationId xmlns:a16="http://schemas.microsoft.com/office/drawing/2014/main" id="{157396FE-7B91-4A37-A6F8-03D47123C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2860" y="6596425"/>
              <a:ext cx="927172" cy="12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912813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912813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912813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912813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r" defTabSz="91281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fld id="{7297CC28-9273-45A3-A669-8857AEF43BF8}" type="datetime3"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3M Circular TT Book" panose="020B0604020101020102" pitchFamily="34" charset="0"/>
                  <a:ea typeface="ＭＳ Ｐゴシック" charset="0"/>
                  <a:cs typeface="3M Circular TT Book" panose="020B0604020101020102" pitchFamily="34" charset="0"/>
                </a:rPr>
                <a:t>25 August 2021</a:t>
              </a:fld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3M Circular TT Book" panose="020B0604020101020102" pitchFamily="34" charset="0"/>
                <a:ea typeface="ＭＳ Ｐゴシック" charset="0"/>
                <a:cs typeface="3M Circular TT Book" panose="020B0604020101020102" pitchFamily="34" charset="0"/>
              </a:endParaRPr>
            </a:p>
          </p:txBody>
        </p:sp>
        <p:sp>
          <p:nvSpPr>
            <p:cNvPr id="21" name="Rectangle 26">
              <a:extLst>
                <a:ext uri="{FF2B5EF4-FFF2-40B4-BE49-F238E27FC236}">
                  <a16:creationId xmlns:a16="http://schemas.microsoft.com/office/drawing/2014/main" id="{8D8E6FC6-BA29-4FA4-8430-93640B1FD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595827"/>
              <a:ext cx="666749" cy="12308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281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0"/>
                <a:cs typeface="3M Circular TT Book" panose="020B0604020101020102" pitchFamily="34" charset="0"/>
              </a:endParaRPr>
            </a:p>
          </p:txBody>
        </p:sp>
        <p:sp>
          <p:nvSpPr>
            <p:cNvPr id="22" name="TextBox 24">
              <a:extLst>
                <a:ext uri="{FF2B5EF4-FFF2-40B4-BE49-F238E27FC236}">
                  <a16:creationId xmlns:a16="http://schemas.microsoft.com/office/drawing/2014/main" id="{B14C4B13-84E7-42C9-95A5-A8B070CD0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839" y="6596418"/>
              <a:ext cx="279621" cy="122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3M Circular TT Book" panose="020B0604020101020102" pitchFamily="34" charset="0"/>
                  <a:ea typeface="ＭＳ Ｐゴシック" charset="0"/>
                  <a:cs typeface="3M Circular TT Book" panose="020B0604020101020102" pitchFamily="34" charset="0"/>
                </a:rPr>
                <a:t>© 3M</a:t>
              </a:r>
            </a:p>
          </p:txBody>
        </p:sp>
        <p:sp>
          <p:nvSpPr>
            <p:cNvPr id="23" name="Footer Placeholder 3">
              <a:extLst>
                <a:ext uri="{FF2B5EF4-FFF2-40B4-BE49-F238E27FC236}">
                  <a16:creationId xmlns:a16="http://schemas.microsoft.com/office/drawing/2014/main" id="{00F35879-CB8E-47B5-9FA9-89A9327E8FB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05198" y="6596401"/>
              <a:ext cx="838002" cy="137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l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prstClr val="black"/>
                  </a:solidFill>
                  <a:latin typeface="3M Circular TT Book" panose="020B0604020101020102" pitchFamily="34" charset="0"/>
                  <a:cs typeface="3M Circular TT Book" panose="020B0604020101020102" pitchFamily="34" charset="0"/>
                </a:rPr>
                <a:t>3M Confidential.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3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AA08-2F55-46FF-A242-571C0396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9B16-AC4A-4EAF-8FB1-D9687B651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ECC33-7390-411D-89FD-63B956CD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C6E8-66F6-4D34-B545-73B5B9D3556D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D7D76-CEB1-4C18-AD10-881629FE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59ED1-83B2-4B80-897D-0D76DAD7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3C42-2A69-49C5-AEFE-AD88DD597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27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A046-D0E7-42F2-9882-D3CE484C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DE7F-0A6A-4FCB-863A-5367E5B61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159D-B269-4AED-9D70-BD3F2760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C6E8-66F6-4D34-B545-73B5B9D3556D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D1B2A-B517-4918-B742-AF99FEC0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460BA-1EDE-4B31-A0E4-41E5FE74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3C42-2A69-49C5-AEFE-AD88DD597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9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DE35-D5F8-483A-B8B2-763FFC6D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CC97-3D48-4657-A422-7932E6854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1E2C3-B2C6-4D1B-9D7D-1D5A43828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6D17B-E82F-4400-B064-F7D6E89B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C6E8-66F6-4D34-B545-73B5B9D3556D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2D3A3-13B6-4C6A-996C-11817DD7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FA50B-73D5-4AD9-9789-89D5E67E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3C42-2A69-49C5-AEFE-AD88DD597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454A-8CBB-4E4D-845A-A351838D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8920F-B035-411D-9186-EB611ABE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5CEAB-782E-4DA2-8F9E-E2F271CF9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A9028-EFE3-4442-A0C9-9881998B5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2261F-E05B-40F6-B1FE-E289804F1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4F29A-B9D1-4942-BE70-7267AA9C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C6E8-66F6-4D34-B545-73B5B9D3556D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AD022-33D9-4021-A555-54445EFF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0ED04-A568-443F-90EC-F7E48603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3C42-2A69-49C5-AEFE-AD88DD597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99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24FD-7A74-4D9F-ACD8-262BF5EA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B82E5-55DE-4DA3-88D5-45D92F2A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C6E8-66F6-4D34-B545-73B5B9D3556D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DAA4D-33B8-47F7-B6A3-74434005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B5A32-390E-49F5-857D-CDC0333A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3C42-2A69-49C5-AEFE-AD88DD597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4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B1832-3528-47FC-9398-48CAE6F5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C6E8-66F6-4D34-B545-73B5B9D3556D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3D3E8-98A4-4F25-A96B-FCA533E4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F0CD8-A4B2-4339-9C80-5715A935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3C42-2A69-49C5-AEFE-AD88DD597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1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EF43-D00E-471E-825B-B3BB75E7E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FAEE-9C6A-433C-9297-604A22223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AE648-2923-4A4A-8099-A32EB6883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79FCC-D428-496A-8078-D8D856B9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C6E8-66F6-4D34-B545-73B5B9D3556D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361D-2283-45D1-8027-35FC096B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C131C-5CDE-41EE-8F53-F2CB0F9C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3C42-2A69-49C5-AEFE-AD88DD597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8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199F-4314-4E7D-A7D9-C69B5A0B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B3BEA-CA08-4B25-BDA1-9E01FE676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1ECC5-1ECA-4CC8-8EC5-9C0C3F0E3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458AF-DAE7-4DC6-9525-B4C152BC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C6E8-66F6-4D34-B545-73B5B9D3556D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EA1AE-F66F-44EC-A4BB-3164BEA4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50825-7B58-4F08-B52B-32A18A8B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3C42-2A69-49C5-AEFE-AD88DD597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6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B874F-4326-43B0-AC26-2EC19495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4DA50-60C9-4402-9D50-6D9175454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E0BC-5E3C-4BA7-942D-847CF8E2F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1C6E8-66F6-4D34-B545-73B5B9D3556D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93E71-E4AD-40CF-82FC-7E8CCFD6F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277D3-70E9-40A6-A69A-A99963C06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A3C42-2A69-49C5-AEFE-AD88DD597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2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BF193-9E9A-4EC3-8F69-B4199B2A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41" y="1285420"/>
            <a:ext cx="5011579" cy="822960"/>
          </a:xfrm>
        </p:spPr>
        <p:txBody>
          <a:bodyPr/>
          <a:lstStyle/>
          <a:p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Cross selling</a:t>
            </a:r>
            <a:endParaRPr lang="zh-CN" altLang="en-US" dirty="0">
              <a:latin typeface="3M Circular TT Bold" panose="020B0804020101010102" pitchFamily="34" charset="0"/>
              <a:cs typeface="3M Circular TT Bold" panose="020B0804020101010102" pitchFamily="34" charset="0"/>
            </a:endParaRPr>
          </a:p>
        </p:txBody>
      </p:sp>
      <p:pic>
        <p:nvPicPr>
          <p:cNvPr id="15" name="Picture 1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0E8D4FB-1712-4436-8A73-4120A425B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8BABF4-746A-4171-B30E-78DFD6A2069E}"/>
              </a:ext>
            </a:extLst>
          </p:cNvPr>
          <p:cNvSpPr txBox="1"/>
          <p:nvPr/>
        </p:nvSpPr>
        <p:spPr>
          <a:xfrm>
            <a:off x="8900160" y="5923280"/>
            <a:ext cx="166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         CO  R&amp;A          </a:t>
            </a:r>
          </a:p>
          <a:p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Aragon Li CW</a:t>
            </a:r>
            <a:endParaRPr lang="zh-CN" altLang="en-US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09021920-0427-4128-91E4-D969182C1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74" y="134105"/>
            <a:ext cx="2262618" cy="4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F4ECF5C-BEBE-43BD-9474-67AD0C6F9D8E}"/>
              </a:ext>
            </a:extLst>
          </p:cNvPr>
          <p:cNvSpPr txBox="1">
            <a:spLocks/>
          </p:cNvSpPr>
          <p:nvPr/>
        </p:nvSpPr>
        <p:spPr>
          <a:xfrm>
            <a:off x="592103" y="667647"/>
            <a:ext cx="3234462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Application </a:t>
            </a:r>
            <a:endParaRPr lang="zh-CN" altLang="en-US" dirty="0">
              <a:latin typeface="3M Circular TT Bold" panose="020B0804020101010102" pitchFamily="34" charset="0"/>
              <a:cs typeface="3M Circular TT Bold" panose="020B0804020101010102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940E3-078B-41C3-A822-2426EF422A88}"/>
              </a:ext>
            </a:extLst>
          </p:cNvPr>
          <p:cNvSpPr txBox="1"/>
          <p:nvPr/>
        </p:nvSpPr>
        <p:spPr>
          <a:xfrm>
            <a:off x="4286095" y="1261722"/>
            <a:ext cx="3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POS – 2020 - EMD</a:t>
            </a:r>
            <a:endParaRPr lang="zh-CN" altLang="en-US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A838F34-6E09-43DD-81F7-282B95B0B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65" y="1631054"/>
            <a:ext cx="3858349" cy="4055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8D874E-10B9-47FF-843D-A81FE770C7B9}"/>
              </a:ext>
            </a:extLst>
          </p:cNvPr>
          <p:cNvSpPr txBox="1"/>
          <p:nvPr/>
        </p:nvSpPr>
        <p:spPr>
          <a:xfrm>
            <a:off x="1915700" y="5837590"/>
            <a:ext cx="768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Feature</a:t>
            </a:r>
            <a:r>
              <a:rPr lang="zh-CN" altLang="en-US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 </a:t>
            </a:r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used</a:t>
            </a:r>
            <a:r>
              <a:rPr lang="zh-CN" altLang="en-US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 </a:t>
            </a:r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in</a:t>
            </a:r>
            <a:r>
              <a:rPr lang="zh-CN" altLang="en-US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 </a:t>
            </a:r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the</a:t>
            </a:r>
            <a:r>
              <a:rPr lang="zh-CN" altLang="en-US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 </a:t>
            </a:r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dataset(Comm, GSC, SKU Desc, </a:t>
            </a:r>
            <a:r>
              <a:rPr lang="en-US" altLang="zh-CN" dirty="0" err="1">
                <a:latin typeface="3M Circular TT Book" panose="020B0604020101020102" pitchFamily="34" charset="0"/>
                <a:cs typeface="3M Circular TT Book" panose="020B0604020101020102" pitchFamily="34" charset="0"/>
              </a:rPr>
              <a:t>InAcc</a:t>
            </a:r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 ID, Amount)</a:t>
            </a:r>
            <a:endParaRPr lang="zh-CN" altLang="en-US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65940F-7DB3-44B1-BBB5-C0400F2BFAC8}"/>
              </a:ext>
            </a:extLst>
          </p:cNvPr>
          <p:cNvSpPr txBox="1"/>
          <p:nvPr/>
        </p:nvSpPr>
        <p:spPr>
          <a:xfrm>
            <a:off x="4114800" y="3143077"/>
            <a:ext cx="606287" cy="146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33B3B-DFA2-444E-9F7F-1D591A12F8EE}"/>
              </a:ext>
            </a:extLst>
          </p:cNvPr>
          <p:cNvSpPr txBox="1"/>
          <p:nvPr/>
        </p:nvSpPr>
        <p:spPr>
          <a:xfrm>
            <a:off x="4114800" y="3280515"/>
            <a:ext cx="606287" cy="146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C516A-E034-44BA-8674-B22B1509D3CB}"/>
              </a:ext>
            </a:extLst>
          </p:cNvPr>
          <p:cNvSpPr txBox="1"/>
          <p:nvPr/>
        </p:nvSpPr>
        <p:spPr>
          <a:xfrm>
            <a:off x="4114800" y="3891825"/>
            <a:ext cx="795130" cy="146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8C7E08-235F-45F2-A18C-61AF778B0E25}"/>
              </a:ext>
            </a:extLst>
          </p:cNvPr>
          <p:cNvSpPr txBox="1"/>
          <p:nvPr/>
        </p:nvSpPr>
        <p:spPr>
          <a:xfrm>
            <a:off x="4114800" y="4042823"/>
            <a:ext cx="795130" cy="146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C8784-983C-4C07-AA8C-2399B614CFD0}"/>
              </a:ext>
            </a:extLst>
          </p:cNvPr>
          <p:cNvSpPr txBox="1"/>
          <p:nvPr/>
        </p:nvSpPr>
        <p:spPr>
          <a:xfrm>
            <a:off x="4124739" y="5403848"/>
            <a:ext cx="795130" cy="146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7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D987771-C1C7-4924-9AFB-D030FB0E547E}"/>
              </a:ext>
            </a:extLst>
          </p:cNvPr>
          <p:cNvSpPr txBox="1">
            <a:spLocks/>
          </p:cNvSpPr>
          <p:nvPr/>
        </p:nvSpPr>
        <p:spPr>
          <a:xfrm>
            <a:off x="383381" y="1214300"/>
            <a:ext cx="4983749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Confirm target Item</a:t>
            </a:r>
            <a:endParaRPr lang="zh-CN" altLang="en-US" dirty="0">
              <a:latin typeface="3M Circular TT Bold" panose="020B0804020101010102" pitchFamily="34" charset="0"/>
              <a:cs typeface="3M Circular TT Bold" panose="020B0804020101010102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5F463A-F562-4403-8263-FD3D13C8F48B}"/>
              </a:ext>
            </a:extLst>
          </p:cNvPr>
          <p:cNvSpPr txBox="1">
            <a:spLocks/>
          </p:cNvSpPr>
          <p:nvPr/>
        </p:nvSpPr>
        <p:spPr>
          <a:xfrm>
            <a:off x="535781" y="1366700"/>
            <a:ext cx="6383179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C3151-926C-42C8-8E29-A01F2A93FDEE}"/>
              </a:ext>
            </a:extLst>
          </p:cNvPr>
          <p:cNvSpPr txBox="1"/>
          <p:nvPr/>
        </p:nvSpPr>
        <p:spPr>
          <a:xfrm>
            <a:off x="874201" y="2439998"/>
            <a:ext cx="768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Feature</a:t>
            </a:r>
            <a:r>
              <a:rPr lang="zh-CN" altLang="en-US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 </a:t>
            </a:r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used</a:t>
            </a:r>
            <a:r>
              <a:rPr lang="zh-CN" altLang="en-US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 </a:t>
            </a:r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in</a:t>
            </a:r>
            <a:r>
              <a:rPr lang="zh-CN" altLang="en-US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 </a:t>
            </a:r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the</a:t>
            </a:r>
            <a:r>
              <a:rPr lang="zh-CN" altLang="en-US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 </a:t>
            </a:r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dataset(Comm, GSC, SKU Desc, </a:t>
            </a:r>
            <a:r>
              <a:rPr lang="en-US" altLang="zh-CN" dirty="0" err="1">
                <a:latin typeface="3M Circular TT Book" panose="020B0604020101020102" pitchFamily="34" charset="0"/>
                <a:cs typeface="3M Circular TT Book" panose="020B0604020101020102" pitchFamily="34" charset="0"/>
              </a:rPr>
              <a:t>InAcc</a:t>
            </a:r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 ID, Amount)</a:t>
            </a:r>
            <a:endParaRPr lang="zh-CN" altLang="en-US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021E6-F3C4-4A91-8E6C-1CF30CB746CC}"/>
              </a:ext>
            </a:extLst>
          </p:cNvPr>
          <p:cNvSpPr txBox="1"/>
          <p:nvPr/>
        </p:nvSpPr>
        <p:spPr>
          <a:xfrm>
            <a:off x="874201" y="3429000"/>
            <a:ext cx="1131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3M Circular TT Book" panose="020B0604020101020102" pitchFamily="34" charset="0"/>
                <a:cs typeface="3M Circular TT Book" panose="020B0604020101020102" pitchFamily="34" charset="0"/>
              </a:rPr>
              <a:t>Features can be selected as target Item(Comm, GSC, SKU Desc, the result of SKU Desc after clustering)</a:t>
            </a:r>
            <a:endParaRPr lang="zh-CN" altLang="en-US" dirty="0">
              <a:solidFill>
                <a:schemeClr val="tx1"/>
              </a:solidFill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  <a:p>
            <a:endParaRPr lang="zh-CN" altLang="en-US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C968EB-EDD4-489E-9F3C-F9B2AB235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06407"/>
              </p:ext>
            </p:extLst>
          </p:nvPr>
        </p:nvGraphicFramePr>
        <p:xfrm>
          <a:off x="1624495" y="407533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61864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5899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 size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61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8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GSC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52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SKU Desc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853067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417B698-31F0-48E9-A9D0-8B2AD6E3A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61609"/>
              </p:ext>
            </p:extLst>
          </p:nvPr>
        </p:nvGraphicFramePr>
        <p:xfrm>
          <a:off x="1624495" y="301466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100078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62460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InAcc</a:t>
                      </a:r>
                      <a:r>
                        <a:rPr lang="en-US" altLang="zh-CN" dirty="0"/>
                        <a:t>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0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82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D987771-C1C7-4924-9AFB-D030FB0E547E}"/>
              </a:ext>
            </a:extLst>
          </p:cNvPr>
          <p:cNvSpPr txBox="1">
            <a:spLocks/>
          </p:cNvSpPr>
          <p:nvPr/>
        </p:nvSpPr>
        <p:spPr>
          <a:xfrm>
            <a:off x="383381" y="1214300"/>
            <a:ext cx="11425237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Compare the effects of classification</a:t>
            </a:r>
            <a:endParaRPr lang="zh-CN" altLang="en-US" dirty="0">
              <a:latin typeface="3M Circular TT Bold" panose="020B0804020101010102" pitchFamily="34" charset="0"/>
              <a:cs typeface="3M Circular TT Bold" panose="020B0804020101010102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5741AC-2DA3-4183-8A16-330A05AAE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04852"/>
              </p:ext>
            </p:extLst>
          </p:nvPr>
        </p:nvGraphicFramePr>
        <p:xfrm>
          <a:off x="1259840" y="2756039"/>
          <a:ext cx="3931920" cy="2064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1920">
                  <a:extLst>
                    <a:ext uri="{9D8B030D-6E8A-4147-A177-3AD203B41FA5}">
                      <a16:colId xmlns:a16="http://schemas.microsoft.com/office/drawing/2014/main" val="4050837181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BQD - DIELECTRIC AND COSMETIC FILM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0" marR="7620" marT="7620" marB="0" anchor="ctr"/>
                </a:tc>
                <a:extLst>
                  <a:ext uri="{0D108BD9-81ED-4DB2-BD59-A6C34878D82A}">
                    <a16:rowId xmlns:a16="http://schemas.microsoft.com/office/drawing/2014/main" val="4072338126"/>
                  </a:ext>
                </a:extLst>
              </a:tr>
              <a:tr h="3441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EPE D300 </a:t>
                      </a:r>
                      <a:r>
                        <a:rPr lang="zh-CN" altLang="en-US" sz="1100" u="none" strike="noStrike">
                          <a:effectLst/>
                        </a:rPr>
                        <a:t>白色复合膜</a:t>
                      </a:r>
                      <a:r>
                        <a:rPr lang="en-US" altLang="zh-CN" sz="1100" u="none" strike="noStrike">
                          <a:effectLst/>
                        </a:rPr>
                        <a:t>980 </a:t>
                      </a:r>
                      <a:r>
                        <a:rPr lang="en-US" sz="1100" u="none" strike="noStrike">
                          <a:effectLst/>
                        </a:rPr>
                        <a:t>MM × 103 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28600" marR="7620" marT="7620" marB="0" anchor="ctr"/>
                </a:tc>
                <a:extLst>
                  <a:ext uri="{0D108BD9-81ED-4DB2-BD59-A6C34878D82A}">
                    <a16:rowId xmlns:a16="http://schemas.microsoft.com/office/drawing/2014/main" val="1638241532"/>
                  </a:ext>
                </a:extLst>
              </a:tr>
              <a:tr h="3441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EPE D300 </a:t>
                      </a:r>
                      <a:r>
                        <a:rPr lang="zh-CN" altLang="en-US" sz="1100" u="none" strike="noStrike">
                          <a:effectLst/>
                        </a:rPr>
                        <a:t>白色复合膜尺寸：</a:t>
                      </a:r>
                      <a:r>
                        <a:rPr lang="en-US" altLang="zh-CN" sz="1100" u="none" strike="noStrike">
                          <a:effectLst/>
                        </a:rPr>
                        <a:t>620 </a:t>
                      </a:r>
                      <a:r>
                        <a:rPr lang="en-US" sz="1100" u="none" strike="noStrike">
                          <a:effectLst/>
                        </a:rPr>
                        <a:t>MM × 80 MM（</a:t>
                      </a:r>
                      <a:r>
                        <a:rPr lang="zh-CN" altLang="en-US" sz="1100" u="none" strike="noStrike">
                          <a:effectLst/>
                        </a:rPr>
                        <a:t>小片）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28600" marR="7620" marT="7620" marB="0" anchor="ctr"/>
                </a:tc>
                <a:extLst>
                  <a:ext uri="{0D108BD9-81ED-4DB2-BD59-A6C34878D82A}">
                    <a16:rowId xmlns:a16="http://schemas.microsoft.com/office/drawing/2014/main" val="1970825606"/>
                  </a:ext>
                </a:extLst>
              </a:tr>
              <a:tr h="3441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EPE D500X </a:t>
                      </a:r>
                      <a:r>
                        <a:rPr lang="zh-CN" altLang="en-US" sz="1100" u="none" strike="noStrike">
                          <a:effectLst/>
                        </a:rPr>
                        <a:t>白色复合膜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28600" marR="7620" marT="7620" marB="0" anchor="ctr"/>
                </a:tc>
                <a:extLst>
                  <a:ext uri="{0D108BD9-81ED-4DB2-BD59-A6C34878D82A}">
                    <a16:rowId xmlns:a16="http://schemas.microsoft.com/office/drawing/2014/main" val="4020832979"/>
                  </a:ext>
                </a:extLst>
              </a:tr>
              <a:tr h="3441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EPE9131 </a:t>
                      </a:r>
                      <a:r>
                        <a:rPr lang="zh-CN" altLang="en-US" sz="1100" u="none" strike="noStrike">
                          <a:effectLst/>
                        </a:rPr>
                        <a:t>白色复合膜</a:t>
                      </a:r>
                      <a:r>
                        <a:rPr lang="en-US" altLang="zh-CN" sz="1100" u="none" strike="noStrike">
                          <a:effectLst/>
                        </a:rPr>
                        <a:t>980</a:t>
                      </a:r>
                      <a:r>
                        <a:rPr lang="en-US" sz="1100" u="none" strike="noStrike">
                          <a:effectLst/>
                        </a:rPr>
                        <a:t>MM X 103M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28600" marR="7620" marT="7620" marB="0" anchor="ctr"/>
                </a:tc>
                <a:extLst>
                  <a:ext uri="{0D108BD9-81ED-4DB2-BD59-A6C34878D82A}">
                    <a16:rowId xmlns:a16="http://schemas.microsoft.com/office/drawing/2014/main" val="3263724043"/>
                  </a:ext>
                </a:extLst>
              </a:tr>
              <a:tr h="3441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高效抗紫外复合膜</a:t>
                      </a:r>
                      <a:r>
                        <a:rPr lang="en-US" sz="1100" u="none" strike="noStrike" dirty="0">
                          <a:effectLst/>
                        </a:rPr>
                        <a:t>D300980MM*103M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28600" marR="7620" marT="7620" marB="0" anchor="ctr"/>
                </a:tc>
                <a:extLst>
                  <a:ext uri="{0D108BD9-81ED-4DB2-BD59-A6C34878D82A}">
                    <a16:rowId xmlns:a16="http://schemas.microsoft.com/office/drawing/2014/main" val="23590131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973855-5A92-4ED6-A938-9788AD6E0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82161"/>
              </p:ext>
            </p:extLst>
          </p:nvPr>
        </p:nvGraphicFramePr>
        <p:xfrm>
          <a:off x="6864350" y="2756039"/>
          <a:ext cx="3671570" cy="2064702"/>
        </p:xfrm>
        <a:graphic>
          <a:graphicData uri="http://schemas.openxmlformats.org/drawingml/2006/table">
            <a:tbl>
              <a:tblPr/>
              <a:tblGrid>
                <a:gridCol w="3671570">
                  <a:extLst>
                    <a:ext uri="{9D8B030D-6E8A-4147-A177-3AD203B41FA5}">
                      <a16:colId xmlns:a16="http://schemas.microsoft.com/office/drawing/2014/main" val="1127441376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EPE D500X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白色复合膜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77200"/>
                  </a:ext>
                </a:extLst>
              </a:tr>
              <a:tr h="3441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导光膜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LRF-1.2MM1.2MM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49048"/>
                  </a:ext>
                </a:extLst>
              </a:tr>
              <a:tr h="3441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EPE D300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白色复合膜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980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MM × 103 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004627"/>
                  </a:ext>
                </a:extLst>
              </a:tr>
              <a:tr h="3441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EPE9131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白色复合膜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980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MM X 103M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104195"/>
                  </a:ext>
                </a:extLst>
              </a:tr>
              <a:tr h="3441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EPE D300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白色复合膜尺寸：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620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MM × 80 MM（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小片）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761993"/>
                  </a:ext>
                </a:extLst>
              </a:tr>
              <a:tr h="3441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3M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风能保护胶带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W8750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尺寸：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254mm x 21m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048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20BBA5-5F42-4624-AA44-1683883583BB}"/>
              </a:ext>
            </a:extLst>
          </p:cNvPr>
          <p:cNvSpPr txBox="1"/>
          <p:nvPr/>
        </p:nvSpPr>
        <p:spPr>
          <a:xfrm>
            <a:off x="7399655" y="5274368"/>
            <a:ext cx="260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Kmeans</a:t>
            </a:r>
            <a:r>
              <a:rPr lang="zh-CN" altLang="en-US" sz="1400" dirty="0"/>
              <a:t>聚类效果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A9D92D-31C9-479C-8FA3-0FBA655862F0}"/>
              </a:ext>
            </a:extLst>
          </p:cNvPr>
          <p:cNvSpPr txBox="1"/>
          <p:nvPr/>
        </p:nvSpPr>
        <p:spPr>
          <a:xfrm>
            <a:off x="2191386" y="5274368"/>
            <a:ext cx="260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GSC</a:t>
            </a:r>
            <a:r>
              <a:rPr lang="zh-CN" altLang="en-US" sz="1400" dirty="0"/>
              <a:t>本身分类效果</a:t>
            </a:r>
          </a:p>
        </p:txBody>
      </p:sp>
    </p:spTree>
    <p:extLst>
      <p:ext uri="{BB962C8B-B14F-4D97-AF65-F5344CB8AC3E}">
        <p14:creationId xmlns:p14="http://schemas.microsoft.com/office/powerpoint/2010/main" val="250001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D987771-C1C7-4924-9AFB-D030FB0E547E}"/>
              </a:ext>
            </a:extLst>
          </p:cNvPr>
          <p:cNvSpPr txBox="1">
            <a:spLocks/>
          </p:cNvSpPr>
          <p:nvPr/>
        </p:nvSpPr>
        <p:spPr>
          <a:xfrm>
            <a:off x="383381" y="1214300"/>
            <a:ext cx="11425237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BASKET ANALYSIS</a:t>
            </a:r>
            <a:endParaRPr lang="zh-CN" altLang="en-US" dirty="0">
              <a:latin typeface="3M Circular TT Bold" panose="020B0804020101010102" pitchFamily="34" charset="0"/>
              <a:cs typeface="3M Circular TT Bold" panose="020B0804020101010102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36A26-CCB7-4DCE-88FB-3711923AB9CF}"/>
                  </a:ext>
                </a:extLst>
              </p:cNvPr>
              <p:cNvSpPr txBox="1"/>
              <p:nvPr/>
            </p:nvSpPr>
            <p:spPr>
              <a:xfrm>
                <a:off x="1310640" y="2861038"/>
                <a:ext cx="2456698" cy="533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)∩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36A26-CCB7-4DCE-88FB-3711923AB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40" y="2861038"/>
                <a:ext cx="2456698" cy="5336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1F7D0D-28C4-48EE-A8E4-482A3AFF5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53043"/>
              </p:ext>
            </p:extLst>
          </p:nvPr>
        </p:nvGraphicFramePr>
        <p:xfrm>
          <a:off x="4185920" y="2598148"/>
          <a:ext cx="7594600" cy="1059453"/>
        </p:xfrm>
        <a:graphic>
          <a:graphicData uri="http://schemas.openxmlformats.org/drawingml/2006/table">
            <a:tbl>
              <a:tblPr/>
              <a:tblGrid>
                <a:gridCol w="6929379">
                  <a:extLst>
                    <a:ext uri="{9D8B030D-6E8A-4147-A177-3AD203B41FA5}">
                      <a16:colId xmlns:a16="http://schemas.microsoft.com/office/drawing/2014/main" val="737910157"/>
                    </a:ext>
                  </a:extLst>
                </a:gridCol>
                <a:gridCol w="665221">
                  <a:extLst>
                    <a:ext uri="{9D8B030D-6E8A-4147-A177-3AD203B41FA5}">
                      <a16:colId xmlns:a16="http://schemas.microsoft.com/office/drawing/2014/main" val="3603405569"/>
                    </a:ext>
                  </a:extLst>
                </a:gridCol>
              </a:tblGrid>
              <a:tr h="353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FJF - QSIII &amp; QS-2000 SPLICES and FJL - QTII,RUBBER, PORCELAIN TERMI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9.1667%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20325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FJF - QSIII &amp; QS-2000 SPLICES and FJM - QTIII RUBBER TERMINATIONS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8.6559%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515943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FJL - QTII,RUBBER, PORCELAIN TERMI and FJM - QTIII RUBBER TERMINATIONS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6.129%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0709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899F1C5-39B9-41D9-BEE5-537E1EBAAB1C}"/>
              </a:ext>
            </a:extLst>
          </p:cNvPr>
          <p:cNvSpPr txBox="1"/>
          <p:nvPr/>
        </p:nvSpPr>
        <p:spPr>
          <a:xfrm>
            <a:off x="4231640" y="2133038"/>
            <a:ext cx="34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Two baskets</a:t>
            </a:r>
            <a:endParaRPr lang="zh-CN" altLang="en-US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6797-49B2-46D8-8B53-E4A2ABD3D5EB}"/>
              </a:ext>
            </a:extLst>
          </p:cNvPr>
          <p:cNvSpPr txBox="1"/>
          <p:nvPr/>
        </p:nvSpPr>
        <p:spPr>
          <a:xfrm>
            <a:off x="4231640" y="4237758"/>
            <a:ext cx="34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Three baskets</a:t>
            </a:r>
            <a:endParaRPr lang="zh-CN" altLang="en-US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ADAB97-1E5B-4C45-AFF5-52C29D4661DD}"/>
                  </a:ext>
                </a:extLst>
              </p:cNvPr>
              <p:cNvSpPr txBox="1"/>
              <p:nvPr/>
            </p:nvSpPr>
            <p:spPr>
              <a:xfrm>
                <a:off x="680720" y="4601429"/>
                <a:ext cx="3395481" cy="533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)∩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)∩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ADAB97-1E5B-4C45-AFF5-52C29D466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20" y="4601429"/>
                <a:ext cx="3395481" cy="533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48AB91B-DB13-4E43-B62F-ABB0E933D7EF}"/>
              </a:ext>
            </a:extLst>
          </p:cNvPr>
          <p:cNvSpPr txBox="1"/>
          <p:nvPr/>
        </p:nvSpPr>
        <p:spPr>
          <a:xfrm>
            <a:off x="4185920" y="5173878"/>
            <a:ext cx="786892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i="0" u="none" strike="noStrike" baseline="0" dirty="0">
                <a:solidFill>
                  <a:srgbClr val="000000"/>
                </a:solidFill>
                <a:latin typeface="3M Circular TT Book" panose="020B0604020101020102" pitchFamily="34" charset="0"/>
                <a:ea typeface="等线" panose="02010600030101010101" pitchFamily="2" charset="-122"/>
                <a:cs typeface="3M Circular TT Book" panose="020B0604020101020102" pitchFamily="34" charset="0"/>
              </a:rPr>
              <a:t>FJF - QSIII &amp; QS-2000 SPLICES and FJM - QTIII RUBBER TERMINATIONS and FJL - QTII,RUBBER, PORCELAIN TERMI</a:t>
            </a:r>
            <a:r>
              <a:rPr lang="en-US" altLang="zh-CN" sz="1000" dirty="0">
                <a:solidFill>
                  <a:srgbClr val="000000"/>
                </a:solidFill>
                <a:latin typeface="3M Circular TT Book" panose="020B0604020101020102" pitchFamily="34" charset="0"/>
                <a:ea typeface="等线" panose="02010600030101010101" pitchFamily="2" charset="-122"/>
                <a:cs typeface="3M Circular TT Book" panose="020B0604020101020102" pitchFamily="34" charset="0"/>
              </a:rPr>
              <a:t>      </a:t>
            </a:r>
            <a:r>
              <a:rPr lang="en-US" altLang="zh-CN" sz="1000" b="0" i="0" u="none" strike="noStrike" baseline="0" dirty="0">
                <a:solidFill>
                  <a:srgbClr val="000000"/>
                </a:solidFill>
                <a:latin typeface="3M Circular TT Book" panose="020B0604020101020102" pitchFamily="34" charset="0"/>
                <a:ea typeface="等线" panose="02010600030101010101" pitchFamily="2" charset="-122"/>
                <a:cs typeface="3M Circular TT Book" panose="020B0604020101020102" pitchFamily="34" charset="0"/>
              </a:rPr>
              <a:t> 3.978%	</a:t>
            </a:r>
          </a:p>
        </p:txBody>
      </p:sp>
    </p:spTree>
    <p:extLst>
      <p:ext uri="{BB962C8B-B14F-4D97-AF65-F5344CB8AC3E}">
        <p14:creationId xmlns:p14="http://schemas.microsoft.com/office/powerpoint/2010/main" val="145112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D987771-C1C7-4924-9AFB-D030FB0E547E}"/>
              </a:ext>
            </a:extLst>
          </p:cNvPr>
          <p:cNvSpPr txBox="1">
            <a:spLocks/>
          </p:cNvSpPr>
          <p:nvPr/>
        </p:nvSpPr>
        <p:spPr>
          <a:xfrm>
            <a:off x="383381" y="1214300"/>
            <a:ext cx="11425237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Establish the inverted list of User-Item</a:t>
            </a:r>
            <a:endParaRPr lang="zh-CN" altLang="en-US" dirty="0">
              <a:latin typeface="3M Circular TT Bold" panose="020B0804020101010102" pitchFamily="34" charset="0"/>
              <a:cs typeface="3M Circular TT Bold" panose="020B0804020101010102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B7DCCE-2FCD-4DA4-92B2-DDAAB9343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5" y="2767294"/>
            <a:ext cx="7698866" cy="21768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9C92AE-19B1-49EC-8D36-40C39216163C}"/>
              </a:ext>
            </a:extLst>
          </p:cNvPr>
          <p:cNvSpPr txBox="1"/>
          <p:nvPr/>
        </p:nvSpPr>
        <p:spPr>
          <a:xfrm>
            <a:off x="811275" y="2387802"/>
            <a:ext cx="794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3M Circular TT Book" panose="020B0604020101020102" pitchFamily="34" charset="0"/>
                <a:cs typeface="3M Circular TT Book" panose="020B0604020101020102" pitchFamily="34" charset="0"/>
              </a:rPr>
              <a:t>InAcc</a:t>
            </a:r>
            <a:r>
              <a:rPr lang="en-US" altLang="zh-CN" sz="1200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 ID</a:t>
            </a:r>
            <a:endParaRPr lang="zh-CN" altLang="en-US" sz="1200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32DA72-6310-401A-80B8-B877D663BB81}"/>
              </a:ext>
            </a:extLst>
          </p:cNvPr>
          <p:cNvSpPr txBox="1"/>
          <p:nvPr/>
        </p:nvSpPr>
        <p:spPr>
          <a:xfrm>
            <a:off x="2396235" y="2387801"/>
            <a:ext cx="794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GSC</a:t>
            </a:r>
            <a:endParaRPr lang="zh-CN" altLang="en-US" sz="1200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8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D987771-C1C7-4924-9AFB-D030FB0E547E}"/>
              </a:ext>
            </a:extLst>
          </p:cNvPr>
          <p:cNvSpPr txBox="1">
            <a:spLocks/>
          </p:cNvSpPr>
          <p:nvPr/>
        </p:nvSpPr>
        <p:spPr>
          <a:xfrm>
            <a:off x="383381" y="1214300"/>
            <a:ext cx="11425237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Establish the co-occurrence matrix of Item-Item</a:t>
            </a:r>
            <a:endParaRPr lang="zh-CN" altLang="en-US" dirty="0">
              <a:latin typeface="3M Circular TT Bold" panose="020B0804020101010102" pitchFamily="34" charset="0"/>
              <a:cs typeface="3M Circular TT Bold" panose="020B0804020101010102" pitchFamily="34" charset="0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E639A9B-8474-4E9D-93F4-3098A3426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5" y="2663117"/>
            <a:ext cx="8550950" cy="21576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0F6855-DDF8-4211-9109-7B6595527EE2}"/>
              </a:ext>
            </a:extLst>
          </p:cNvPr>
          <p:cNvSpPr txBox="1"/>
          <p:nvPr/>
        </p:nvSpPr>
        <p:spPr>
          <a:xfrm>
            <a:off x="787115" y="2214880"/>
            <a:ext cx="1011205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GSC</a:t>
            </a:r>
            <a:endParaRPr lang="zh-CN" altLang="en-US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18BD8-203B-4353-85FA-5269EA5E4F5F}"/>
              </a:ext>
            </a:extLst>
          </p:cNvPr>
          <p:cNvSpPr txBox="1"/>
          <p:nvPr/>
        </p:nvSpPr>
        <p:spPr>
          <a:xfrm>
            <a:off x="4556987" y="2214880"/>
            <a:ext cx="1011205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GSC</a:t>
            </a:r>
            <a:endParaRPr lang="zh-CN" altLang="en-US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8FB5F-2E83-40A4-81DF-4FDF2D789B4C}"/>
              </a:ext>
            </a:extLst>
          </p:cNvPr>
          <p:cNvSpPr txBox="1"/>
          <p:nvPr/>
        </p:nvSpPr>
        <p:spPr>
          <a:xfrm>
            <a:off x="9660835" y="2802835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establish</a:t>
            </a:r>
            <a:endParaRPr lang="zh-CN" altLang="en-US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5C0F7-BC6F-480A-B7D5-F3B7A5855362}"/>
              </a:ext>
            </a:extLst>
          </p:cNvPr>
          <p:cNvSpPr txBox="1"/>
          <p:nvPr/>
        </p:nvSpPr>
        <p:spPr>
          <a:xfrm>
            <a:off x="9660835" y="4248186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traversal</a:t>
            </a:r>
            <a:endParaRPr lang="zh-CN" altLang="en-US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D987771-C1C7-4924-9AFB-D030FB0E547E}"/>
              </a:ext>
            </a:extLst>
          </p:cNvPr>
          <p:cNvSpPr txBox="1">
            <a:spLocks/>
          </p:cNvSpPr>
          <p:nvPr/>
        </p:nvSpPr>
        <p:spPr>
          <a:xfrm>
            <a:off x="383381" y="1214300"/>
            <a:ext cx="11425237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Establish the similarity matrix of GSC</a:t>
            </a:r>
            <a:endParaRPr lang="zh-CN" altLang="en-US" dirty="0">
              <a:latin typeface="3M Circular TT Bold" panose="020B0804020101010102" pitchFamily="34" charset="0"/>
              <a:cs typeface="3M Circular TT Bold" panose="020B0804020101010102" pitchFamily="34" charset="0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20CFE52-4F67-436A-A8B9-00DC1180D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45" y="2583036"/>
            <a:ext cx="8189333" cy="2218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838A65-3A06-49D8-8F3B-569ACB1500CC}"/>
              </a:ext>
            </a:extLst>
          </p:cNvPr>
          <p:cNvSpPr txBox="1"/>
          <p:nvPr/>
        </p:nvSpPr>
        <p:spPr>
          <a:xfrm>
            <a:off x="727445" y="2207116"/>
            <a:ext cx="1011205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GSC</a:t>
            </a:r>
            <a:endParaRPr lang="zh-CN" altLang="en-US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EBCAD-C32A-401B-88A0-2862950C8102}"/>
              </a:ext>
            </a:extLst>
          </p:cNvPr>
          <p:cNvSpPr txBox="1"/>
          <p:nvPr/>
        </p:nvSpPr>
        <p:spPr>
          <a:xfrm>
            <a:off x="4595055" y="2207116"/>
            <a:ext cx="1011205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GSC</a:t>
            </a:r>
            <a:endParaRPr lang="zh-CN" altLang="en-US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69BFA9-7EAB-4C16-937C-5116623C368A}"/>
                  </a:ext>
                </a:extLst>
              </p:cNvPr>
              <p:cNvSpPr txBox="1"/>
              <p:nvPr/>
            </p:nvSpPr>
            <p:spPr>
              <a:xfrm>
                <a:off x="9062359" y="3366436"/>
                <a:ext cx="2402196" cy="651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)∩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69BFA9-7EAB-4C16-937C-5116623C3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359" y="3366436"/>
                <a:ext cx="2402196" cy="651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8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D987771-C1C7-4924-9AFB-D030FB0E547E}"/>
              </a:ext>
            </a:extLst>
          </p:cNvPr>
          <p:cNvSpPr txBox="1">
            <a:spLocks/>
          </p:cNvSpPr>
          <p:nvPr/>
        </p:nvSpPr>
        <p:spPr>
          <a:xfrm>
            <a:off x="383381" y="1214300"/>
            <a:ext cx="11425237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Establish the Interest level</a:t>
            </a:r>
            <a:endParaRPr lang="zh-CN" altLang="en-US" dirty="0">
              <a:latin typeface="3M Circular TT Bold" panose="020B0804020101010102" pitchFamily="34" charset="0"/>
              <a:cs typeface="3M Circular TT Bold" panose="020B0804020101010102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06735E-2AB1-4638-B1EB-F967C499304A}"/>
                  </a:ext>
                </a:extLst>
              </p:cNvPr>
              <p:cNvSpPr txBox="1"/>
              <p:nvPr/>
            </p:nvSpPr>
            <p:spPr>
              <a:xfrm>
                <a:off x="792480" y="2048670"/>
                <a:ext cx="45821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以</a:t>
                </a:r>
                <a:r>
                  <a:rPr lang="en-US" altLang="zh-CN" dirty="0"/>
                  <a:t>Amount</a:t>
                </a:r>
                <a:r>
                  <a:rPr lang="zh-CN" altLang="en-US" dirty="0"/>
                  <a:t>代表</a:t>
                </a:r>
                <a:r>
                  <a:rPr lang="en-US" altLang="zh-CN" dirty="0"/>
                  <a:t>User</a:t>
                </a:r>
                <a:r>
                  <a:rPr lang="zh-CN" altLang="en-US" dirty="0"/>
                  <a:t>对于</a:t>
                </a:r>
                <a:r>
                  <a:rPr lang="en-US" altLang="zh-CN" dirty="0"/>
                  <a:t>Item</a:t>
                </a:r>
                <a:r>
                  <a:rPr lang="zh-CN" altLang="en-US" dirty="0"/>
                  <a:t>的兴趣程度，即公式中的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06735E-2AB1-4638-B1EB-F967C4993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2048670"/>
                <a:ext cx="4582160" cy="646331"/>
              </a:xfrm>
              <a:prstGeom prst="rect">
                <a:avLst/>
              </a:prstGeom>
              <a:blipFill>
                <a:blip r:embed="rId3"/>
                <a:stretch>
                  <a:fillRect l="-1064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D080BC-D53F-4CCB-ACE2-AA561087C595}"/>
                  </a:ext>
                </a:extLst>
              </p:cNvPr>
              <p:cNvSpPr txBox="1"/>
              <p:nvPr/>
            </p:nvSpPr>
            <p:spPr>
              <a:xfrm>
                <a:off x="4838479" y="1909406"/>
                <a:ext cx="5778722" cy="9438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)∩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D080BC-D53F-4CCB-ACE2-AA561087C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479" y="1909406"/>
                <a:ext cx="5778722" cy="9438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pink, yellow, parked, bright&#10;&#10;Description automatically generated">
            <a:extLst>
              <a:ext uri="{FF2B5EF4-FFF2-40B4-BE49-F238E27FC236}">
                <a16:creationId xmlns:a16="http://schemas.microsoft.com/office/drawing/2014/main" id="{0E859B2D-4987-4914-8C95-C92726BB8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73" y="3165174"/>
            <a:ext cx="5382467" cy="25278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E22AB5-C2C7-4875-84A5-6EC9F1834E11}"/>
              </a:ext>
            </a:extLst>
          </p:cNvPr>
          <p:cNvSpPr txBox="1"/>
          <p:nvPr/>
        </p:nvSpPr>
        <p:spPr>
          <a:xfrm>
            <a:off x="1219199" y="4074160"/>
            <a:ext cx="112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3M Circular TT Book" panose="020B0604020101020102" pitchFamily="34" charset="0"/>
                <a:cs typeface="3M Circular TT Book" panose="020B0604020101020102" pitchFamily="34" charset="0"/>
              </a:rPr>
              <a:t>InAcc</a:t>
            </a:r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 ID</a:t>
            </a:r>
            <a:endParaRPr lang="zh-CN" altLang="en-US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41FA7-50AE-42AB-AA08-36F9DD32E224}"/>
              </a:ext>
            </a:extLst>
          </p:cNvPr>
          <p:cNvSpPr txBox="1"/>
          <p:nvPr/>
        </p:nvSpPr>
        <p:spPr>
          <a:xfrm>
            <a:off x="3389519" y="2787034"/>
            <a:ext cx="119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Amount</a:t>
            </a:r>
            <a:endParaRPr lang="zh-CN" altLang="en-US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7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D987771-C1C7-4924-9AFB-D030FB0E547E}"/>
              </a:ext>
            </a:extLst>
          </p:cNvPr>
          <p:cNvSpPr txBox="1">
            <a:spLocks/>
          </p:cNvSpPr>
          <p:nvPr/>
        </p:nvSpPr>
        <p:spPr>
          <a:xfrm>
            <a:off x="383381" y="1214300"/>
            <a:ext cx="11425237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Form</a:t>
            </a:r>
            <a:r>
              <a:rPr lang="zh-CN" altLang="en-US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 </a:t>
            </a:r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recommendation lists and organize data</a:t>
            </a:r>
            <a:endParaRPr lang="zh-CN" altLang="en-US" dirty="0">
              <a:latin typeface="3M Circular TT Bold" panose="020B0804020101010102" pitchFamily="34" charset="0"/>
              <a:cs typeface="3M Circular TT Bold" panose="020B0804020101010102" pitchFamily="34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6C6FA14-BF6F-4056-AED5-849C1B44A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10838"/>
              </p:ext>
            </p:extLst>
          </p:nvPr>
        </p:nvGraphicFramePr>
        <p:xfrm>
          <a:off x="191689" y="2156529"/>
          <a:ext cx="11808620" cy="2972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724">
                  <a:extLst>
                    <a:ext uri="{9D8B030D-6E8A-4147-A177-3AD203B41FA5}">
                      <a16:colId xmlns:a16="http://schemas.microsoft.com/office/drawing/2014/main" val="268007127"/>
                    </a:ext>
                  </a:extLst>
                </a:gridCol>
                <a:gridCol w="2361724">
                  <a:extLst>
                    <a:ext uri="{9D8B030D-6E8A-4147-A177-3AD203B41FA5}">
                      <a16:colId xmlns:a16="http://schemas.microsoft.com/office/drawing/2014/main" val="4066388047"/>
                    </a:ext>
                  </a:extLst>
                </a:gridCol>
                <a:gridCol w="2361724">
                  <a:extLst>
                    <a:ext uri="{9D8B030D-6E8A-4147-A177-3AD203B41FA5}">
                      <a16:colId xmlns:a16="http://schemas.microsoft.com/office/drawing/2014/main" val="3403041850"/>
                    </a:ext>
                  </a:extLst>
                </a:gridCol>
                <a:gridCol w="2361724">
                  <a:extLst>
                    <a:ext uri="{9D8B030D-6E8A-4147-A177-3AD203B41FA5}">
                      <a16:colId xmlns:a16="http://schemas.microsoft.com/office/drawing/2014/main" val="4262893127"/>
                    </a:ext>
                  </a:extLst>
                </a:gridCol>
                <a:gridCol w="2361724">
                  <a:extLst>
                    <a:ext uri="{9D8B030D-6E8A-4147-A177-3AD203B41FA5}">
                      <a16:colId xmlns:a16="http://schemas.microsoft.com/office/drawing/2014/main" val="1446783492"/>
                    </a:ext>
                  </a:extLst>
                </a:gridCol>
              </a:tblGrid>
              <a:tr h="4582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InAcc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 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 2020 total amount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GSC Top3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GSC Top3 pct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GSC Recommendation Top3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0821014"/>
                  </a:ext>
                </a:extLst>
              </a:tr>
              <a:tr h="837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71488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33,750,937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FIQ - TAPE TERM/SPLICING KITS,FIL - 23 RUBBER TAPE,FIR - 13 SEMI-CONDUCTING TAPE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0.932540775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('FIC - 33 VINYL TAPE', 3193839.64)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('FIN - ALL MASTICS', 3020771.33)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('FIE - 35 VINYL TAPE', 2355333.08)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3999253"/>
                  </a:ext>
                </a:extLst>
              </a:tr>
              <a:tr h="762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215051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13,308,399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SLR - LIGHT REDIRECTING FILMS,FJM - QTIII RUBBER TERMINATIONS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('RWI - DIELECTRIC TAPES', 1976106.74)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('BQD - DIELECTRIC AND COSMETIC FILM', 1717685.31)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('FJF - QSIII &amp; QS-2000 SPLICES', 1554.76)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6874201"/>
                  </a:ext>
                </a:extLst>
              </a:tr>
              <a:tr h="913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156337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10,636,447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FTM - POLYESTER FILM TAPES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('FTB - COMPOSITE, ACETATE &amp; PAPER', 4480055.58)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('FTU - 92/1205 &amp; OTH HI-TEMP', 3383480.23)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3M Circular TT Book" panose="020B0604020101020102" pitchFamily="34" charset="0"/>
                          <a:ea typeface="等线" panose="02010600030101010101" pitchFamily="2" charset="-122"/>
                          <a:cs typeface="3M Circular TT Book" panose="020B0604020101020102" pitchFamily="34" charset="0"/>
                        </a:rPr>
                        <a:t>('FTZ - 1/S10/S20 EPOXY TAPES', 3277799.61)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2227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61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0C5F-F393-4D35-9E72-45E67D09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005" y="1910039"/>
            <a:ext cx="5193990" cy="82296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Thanks for listening</a:t>
            </a:r>
            <a:endParaRPr lang="zh-CN" altLang="en-US" dirty="0">
              <a:latin typeface="3M Circular TT Bold" panose="020B0804020101010102" pitchFamily="34" charset="0"/>
              <a:cs typeface="3M Circular TT Bold" panose="020B08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6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BF193-9E9A-4EC3-8F69-B4199B2A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41" y="1285420"/>
            <a:ext cx="5519579" cy="8229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What is cross selling?</a:t>
            </a:r>
            <a:endParaRPr lang="zh-CN" altLang="en-US" dirty="0">
              <a:latin typeface="3M Circular TT Bold" panose="020B0804020101010102" pitchFamily="34" charset="0"/>
              <a:cs typeface="3M Circular TT Bold" panose="020B0804020101010102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11C79-90D6-45AA-906D-56A89DBF5CAF}"/>
              </a:ext>
            </a:extLst>
          </p:cNvPr>
          <p:cNvSpPr txBox="1"/>
          <p:nvPr/>
        </p:nvSpPr>
        <p:spPr>
          <a:xfrm>
            <a:off x="6965538" y="3257198"/>
            <a:ext cx="455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  <a:latin typeface="3M Circular TT Book" panose="020B0604020101020102" pitchFamily="34" charset="0"/>
                <a:cs typeface="3M Circular TT Book" panose="020B0604020101020102" pitchFamily="34" charset="0"/>
              </a:rPr>
              <a:t>Cross-selling</a:t>
            </a:r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 is the action or practice of selling among or between clients, markets, traders, etc. or the action or practice of selling an </a:t>
            </a:r>
            <a:r>
              <a:rPr lang="en-US" altLang="zh-CN" dirty="0">
                <a:highlight>
                  <a:srgbClr val="FFFF00"/>
                </a:highlight>
                <a:latin typeface="3M Circular TT Book" panose="020B0604020101020102" pitchFamily="34" charset="0"/>
                <a:cs typeface="3M Circular TT Book" panose="020B0604020101020102" pitchFamily="34" charset="0"/>
              </a:rPr>
              <a:t>additional product or service</a:t>
            </a:r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 to an </a:t>
            </a:r>
            <a:r>
              <a:rPr lang="en-US" altLang="zh-CN" dirty="0">
                <a:highlight>
                  <a:srgbClr val="FFFF00"/>
                </a:highlight>
                <a:latin typeface="3M Circular TT Book" panose="020B0604020101020102" pitchFamily="34" charset="0"/>
                <a:cs typeface="3M Circular TT Book" panose="020B0604020101020102" pitchFamily="34" charset="0"/>
              </a:rPr>
              <a:t>existing</a:t>
            </a:r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 customer.</a:t>
            </a:r>
            <a:endParaRPr lang="zh-CN" altLang="en-US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</p:txBody>
      </p:sp>
      <p:pic>
        <p:nvPicPr>
          <p:cNvPr id="5" name="Picture 4" descr="A bouquet of flowers&#10;&#10;Description automatically generated with medium confidence">
            <a:extLst>
              <a:ext uri="{FF2B5EF4-FFF2-40B4-BE49-F238E27FC236}">
                <a16:creationId xmlns:a16="http://schemas.microsoft.com/office/drawing/2014/main" id="{81AA2F70-10BF-415C-A886-A306E40DE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26" y="2468839"/>
            <a:ext cx="5455564" cy="305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9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7EC835D-D9CD-4274-A298-79DBACDDD29B}"/>
              </a:ext>
            </a:extLst>
          </p:cNvPr>
          <p:cNvSpPr txBox="1">
            <a:spLocks/>
          </p:cNvSpPr>
          <p:nvPr/>
        </p:nvSpPr>
        <p:spPr>
          <a:xfrm>
            <a:off x="383381" y="1214300"/>
            <a:ext cx="11425237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Collaborative Filtering Recommendation</a:t>
            </a:r>
            <a:endParaRPr lang="zh-CN" altLang="en-US" dirty="0">
              <a:latin typeface="3M Circular TT Bold" panose="020B0804020101010102" pitchFamily="34" charset="0"/>
              <a:cs typeface="3M Circular TT Bold" panose="020B0804020101010102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32DA34-8B19-4331-89D8-F3A0B9C5694A}"/>
              </a:ext>
            </a:extLst>
          </p:cNvPr>
          <p:cNvGrpSpPr/>
          <p:nvPr/>
        </p:nvGrpSpPr>
        <p:grpSpPr>
          <a:xfrm>
            <a:off x="4206841" y="2409274"/>
            <a:ext cx="7601777" cy="2888283"/>
            <a:chOff x="2937013" y="2339700"/>
            <a:chExt cx="7601777" cy="28882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D34A12-5938-46AF-B992-B9DFFEC57F6C}"/>
                </a:ext>
              </a:extLst>
            </p:cNvPr>
            <p:cNvSpPr txBox="1"/>
            <p:nvPr/>
          </p:nvSpPr>
          <p:spPr>
            <a:xfrm>
              <a:off x="5426764" y="4470942"/>
              <a:ext cx="5112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3M Circular TT Book" panose="020B0604020101020102" pitchFamily="34" charset="0"/>
                  <a:cs typeface="3M Circular TT Book" panose="020B0604020101020102" pitchFamily="34" charset="0"/>
                </a:rPr>
                <a:t>基于模型的</a:t>
              </a:r>
              <a:r>
                <a:rPr lang="en-US" altLang="zh-CN" dirty="0">
                  <a:latin typeface="3M Circular TT Book" panose="020B0604020101020102" pitchFamily="34" charset="0"/>
                  <a:cs typeface="3M Circular TT Book" panose="020B0604020101020102" pitchFamily="34" charset="0"/>
                </a:rPr>
                <a:t>(Model-Based)</a:t>
              </a:r>
              <a:r>
                <a:rPr lang="zh-CN" altLang="en-US" dirty="0">
                  <a:latin typeface="3M Circular TT Book" panose="020B0604020101020102" pitchFamily="34" charset="0"/>
                  <a:cs typeface="3M Circular TT Book" panose="020B0604020101020102" pitchFamily="34" charset="0"/>
                </a:rPr>
                <a:t>的协同过滤算法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AD71A8-FBE0-437A-B4DB-BA81B43FF4FA}"/>
                </a:ext>
              </a:extLst>
            </p:cNvPr>
            <p:cNvGrpSpPr/>
            <p:nvPr/>
          </p:nvGrpSpPr>
          <p:grpSpPr>
            <a:xfrm>
              <a:off x="4984473" y="2339700"/>
              <a:ext cx="5554317" cy="1490871"/>
              <a:chOff x="1575352" y="2305877"/>
              <a:chExt cx="5554317" cy="149087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5ABFC3-3C3F-4233-81A3-8D51C35BDF21}"/>
                  </a:ext>
                </a:extLst>
              </p:cNvPr>
              <p:cNvSpPr txBox="1"/>
              <p:nvPr/>
            </p:nvSpPr>
            <p:spPr>
              <a:xfrm>
                <a:off x="2017643" y="2305877"/>
                <a:ext cx="5112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3M Circular TT Book" panose="020B0604020101020102" pitchFamily="34" charset="0"/>
                    <a:cs typeface="3M Circular TT Book" panose="020B0604020101020102" pitchFamily="34" charset="0"/>
                  </a:rPr>
                  <a:t>基于用户的</a:t>
                </a:r>
                <a:r>
                  <a:rPr lang="en-US" altLang="zh-CN" dirty="0">
                    <a:latin typeface="3M Circular TT Book" panose="020B0604020101020102" pitchFamily="34" charset="0"/>
                    <a:cs typeface="3M Circular TT Book" panose="020B0604020101020102" pitchFamily="34" charset="0"/>
                  </a:rPr>
                  <a:t>(User-Based)</a:t>
                </a:r>
                <a:r>
                  <a:rPr lang="zh-CN" altLang="en-US" dirty="0">
                    <a:latin typeface="3M Circular TT Book" panose="020B0604020101020102" pitchFamily="34" charset="0"/>
                    <a:cs typeface="3M Circular TT Book" panose="020B0604020101020102" pitchFamily="34" charset="0"/>
                  </a:rPr>
                  <a:t>的协同过滤算法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78F92E-F667-4A00-8C0D-81AA476EDD69}"/>
                  </a:ext>
                </a:extLst>
              </p:cNvPr>
              <p:cNvSpPr txBox="1"/>
              <p:nvPr/>
            </p:nvSpPr>
            <p:spPr>
              <a:xfrm>
                <a:off x="2017643" y="3219444"/>
                <a:ext cx="4469296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3M Circular TT Book" panose="020B0604020101020102" pitchFamily="34" charset="0"/>
                    <a:cs typeface="3M Circular TT Book" panose="020B0604020101020102" pitchFamily="34" charset="0"/>
                  </a:rPr>
                  <a:t>基于物品的</a:t>
                </a:r>
                <a:r>
                  <a:rPr lang="en-US" altLang="zh-CN" dirty="0">
                    <a:latin typeface="3M Circular TT Book" panose="020B0604020101020102" pitchFamily="34" charset="0"/>
                    <a:cs typeface="3M Circular TT Book" panose="020B0604020101020102" pitchFamily="34" charset="0"/>
                  </a:rPr>
                  <a:t>(Item-Based)</a:t>
                </a:r>
                <a:r>
                  <a:rPr lang="zh-CN" altLang="en-US" dirty="0">
                    <a:latin typeface="3M Circular TT Book" panose="020B0604020101020102" pitchFamily="34" charset="0"/>
                    <a:cs typeface="3M Circular TT Book" panose="020B0604020101020102" pitchFamily="34" charset="0"/>
                  </a:rPr>
                  <a:t>的协同过滤算法</a:t>
                </a:r>
              </a:p>
            </p:txBody>
          </p:sp>
          <p:sp>
            <p:nvSpPr>
              <p:cNvPr id="12" name="Left Brace 11">
                <a:extLst>
                  <a:ext uri="{FF2B5EF4-FFF2-40B4-BE49-F238E27FC236}">
                    <a16:creationId xmlns:a16="http://schemas.microsoft.com/office/drawing/2014/main" id="{6FA070DC-537D-4F85-AD5B-CD62DEE7BB75}"/>
                  </a:ext>
                </a:extLst>
              </p:cNvPr>
              <p:cNvSpPr/>
              <p:nvPr/>
            </p:nvSpPr>
            <p:spPr>
              <a:xfrm>
                <a:off x="1575352" y="2305877"/>
                <a:ext cx="303144" cy="149087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9B3815-91AF-4BEB-9551-BAA5D42C1921}"/>
                </a:ext>
              </a:extLst>
            </p:cNvPr>
            <p:cNvSpPr txBox="1"/>
            <p:nvPr/>
          </p:nvSpPr>
          <p:spPr>
            <a:xfrm>
              <a:off x="3359426" y="2892287"/>
              <a:ext cx="1401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基于启发式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C590B7-B5BA-4D67-BB82-7108CF7A8FB0}"/>
                </a:ext>
              </a:extLst>
            </p:cNvPr>
            <p:cNvSpPr txBox="1"/>
            <p:nvPr/>
          </p:nvSpPr>
          <p:spPr>
            <a:xfrm>
              <a:off x="3359426" y="4470942"/>
              <a:ext cx="1401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基于模型式</a:t>
              </a:r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229F3A65-1D77-4595-8374-07281DC1A16F}"/>
                </a:ext>
              </a:extLst>
            </p:cNvPr>
            <p:cNvSpPr/>
            <p:nvPr/>
          </p:nvSpPr>
          <p:spPr>
            <a:xfrm>
              <a:off x="4984473" y="4287860"/>
              <a:ext cx="303144" cy="73549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B69F38FC-B1FF-41AC-9B29-2E9074A544BF}"/>
                </a:ext>
              </a:extLst>
            </p:cNvPr>
            <p:cNvSpPr/>
            <p:nvPr/>
          </p:nvSpPr>
          <p:spPr>
            <a:xfrm>
              <a:off x="2937013" y="2623758"/>
              <a:ext cx="303144" cy="260422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84ADBB0-C9C4-4967-B73C-D3A9619B2B97}"/>
              </a:ext>
            </a:extLst>
          </p:cNvPr>
          <p:cNvSpPr txBox="1"/>
          <p:nvPr/>
        </p:nvSpPr>
        <p:spPr>
          <a:xfrm>
            <a:off x="1809751" y="3810778"/>
            <a:ext cx="16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协同过滤算法</a:t>
            </a:r>
          </a:p>
        </p:txBody>
      </p:sp>
    </p:spTree>
    <p:extLst>
      <p:ext uri="{BB962C8B-B14F-4D97-AF65-F5344CB8AC3E}">
        <p14:creationId xmlns:p14="http://schemas.microsoft.com/office/powerpoint/2010/main" val="203280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35C9FA-8504-4BBA-916C-D2E97D84C443}"/>
              </a:ext>
            </a:extLst>
          </p:cNvPr>
          <p:cNvSpPr txBox="1">
            <a:spLocks/>
          </p:cNvSpPr>
          <p:nvPr/>
        </p:nvSpPr>
        <p:spPr>
          <a:xfrm>
            <a:off x="383381" y="1214300"/>
            <a:ext cx="11425237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Item-based collaborative filtering </a:t>
            </a:r>
            <a:endParaRPr lang="zh-CN" altLang="en-US" dirty="0">
              <a:latin typeface="3M Circular TT Bold" panose="020B0804020101010102" pitchFamily="34" charset="0"/>
              <a:cs typeface="3M Circular TT Bold" panose="020B0804020101010102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0BC47D-6B46-45D5-B2B7-8D4C7ABA9F2B}"/>
              </a:ext>
            </a:extLst>
          </p:cNvPr>
          <p:cNvSpPr txBox="1"/>
          <p:nvPr/>
        </p:nvSpPr>
        <p:spPr>
          <a:xfrm>
            <a:off x="4962939" y="3587150"/>
            <a:ext cx="713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3M Circular TT Book" panose="020B0604020101020102" pitchFamily="34" charset="0"/>
                <a:cs typeface="3M Circular TT Book" panose="020B0604020101020102" pitchFamily="34" charset="0"/>
              </a:rPr>
              <a:t>Step two: generate a recommendation list for users based on</a:t>
            </a:r>
          </a:p>
          <a:p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3M Circular TT Book" panose="020B0604020101020102" pitchFamily="34" charset="0"/>
                <a:cs typeface="3M Circular TT Book" panose="020B0604020101020102" pitchFamily="34" charset="0"/>
              </a:rPr>
              <a:t>                  similarity of items and their historical behavior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FD345-E1D5-4132-ABEE-3EF31AF16B0D}"/>
              </a:ext>
            </a:extLst>
          </p:cNvPr>
          <p:cNvSpPr txBox="1"/>
          <p:nvPr/>
        </p:nvSpPr>
        <p:spPr>
          <a:xfrm>
            <a:off x="4962939" y="2756153"/>
            <a:ext cx="64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3M Circular TT Book" panose="020B0604020101020102" pitchFamily="34" charset="0"/>
                <a:cs typeface="3M Circular TT Book" panose="020B0604020101020102" pitchFamily="34" charset="0"/>
              </a:rPr>
              <a:t>Step one: calculate the similarity between items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8147A-7397-4811-B19D-0289C7A4FE6E}"/>
              </a:ext>
            </a:extLst>
          </p:cNvPr>
          <p:cNvSpPr txBox="1"/>
          <p:nvPr/>
        </p:nvSpPr>
        <p:spPr>
          <a:xfrm>
            <a:off x="798444" y="2756153"/>
            <a:ext cx="3692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According to the users’ historical </a:t>
            </a:r>
            <a:r>
              <a:rPr lang="en-US" altLang="zh-CN" dirty="0">
                <a:highlight>
                  <a:srgbClr val="FFFF00"/>
                </a:highlight>
                <a:latin typeface="3M Circular TT Book" panose="020B0604020101020102" pitchFamily="34" charset="0"/>
                <a:cs typeface="3M Circular TT Book" panose="020B0604020101020102" pitchFamily="34" charset="0"/>
              </a:rPr>
              <a:t>behavior</a:t>
            </a:r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 of selecting items, recommend other items to the users through the </a:t>
            </a:r>
            <a:r>
              <a:rPr lang="en-US" altLang="zh-CN" dirty="0">
                <a:highlight>
                  <a:srgbClr val="FFFF00"/>
                </a:highlight>
                <a:latin typeface="3M Circular TT Book" panose="020B0604020101020102" pitchFamily="34" charset="0"/>
                <a:cs typeface="3M Circular TT Book" panose="020B0604020101020102" pitchFamily="34" charset="0"/>
              </a:rPr>
              <a:t>similarity</a:t>
            </a:r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 between items.</a:t>
            </a:r>
            <a:endParaRPr lang="zh-CN" altLang="en-US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D987771-C1C7-4924-9AFB-D030FB0E547E}"/>
              </a:ext>
            </a:extLst>
          </p:cNvPr>
          <p:cNvSpPr txBox="1">
            <a:spLocks/>
          </p:cNvSpPr>
          <p:nvPr/>
        </p:nvSpPr>
        <p:spPr>
          <a:xfrm>
            <a:off x="383381" y="1214300"/>
            <a:ext cx="11425237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Similarity calculation between items</a:t>
            </a:r>
            <a:endParaRPr lang="zh-CN" altLang="en-US" dirty="0">
              <a:latin typeface="3M Circular TT Bold" panose="020B0804020101010102" pitchFamily="34" charset="0"/>
              <a:cs typeface="3M Circular TT Bold" panose="020B0804020101010102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3E185-4728-40A5-A92E-16C051719113}"/>
              </a:ext>
            </a:extLst>
          </p:cNvPr>
          <p:cNvSpPr txBox="1"/>
          <p:nvPr/>
        </p:nvSpPr>
        <p:spPr>
          <a:xfrm>
            <a:off x="785190" y="2107096"/>
            <a:ext cx="1036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ItemCF</a:t>
            </a:r>
            <a:r>
              <a:rPr lang="zh-CN" altLang="en-US" dirty="0"/>
              <a:t>并不是直接根据物品本身的特征计算相似度，而是通过分析</a:t>
            </a:r>
            <a:r>
              <a:rPr lang="zh-CN" altLang="en-US" dirty="0">
                <a:highlight>
                  <a:srgbClr val="FFFF00"/>
                </a:highlight>
              </a:rPr>
              <a:t>用户的行为</a:t>
            </a:r>
            <a:r>
              <a:rPr lang="zh-CN" altLang="en-US" dirty="0"/>
              <a:t>计算物品之间的相似度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AE3E83-DFF0-4845-875C-324CE4A9EF75}"/>
                  </a:ext>
                </a:extLst>
              </p:cNvPr>
              <p:cNvSpPr txBox="1"/>
              <p:nvPr/>
            </p:nvSpPr>
            <p:spPr>
              <a:xfrm>
                <a:off x="752230" y="3152001"/>
                <a:ext cx="2176045" cy="584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)∩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AE3E83-DFF0-4845-875C-324CE4A9E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30" y="3152001"/>
                <a:ext cx="2176045" cy="584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879D8F-DC8C-438E-B514-5015AEC0F400}"/>
              </a:ext>
            </a:extLst>
          </p:cNvPr>
          <p:cNvCxnSpPr/>
          <p:nvPr/>
        </p:nvCxnSpPr>
        <p:spPr>
          <a:xfrm>
            <a:off x="3200400" y="3477891"/>
            <a:ext cx="954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0D33C2-FEED-4DBB-B1AE-6C7DB709C772}"/>
                  </a:ext>
                </a:extLst>
              </p:cNvPr>
              <p:cNvSpPr txBox="1"/>
              <p:nvPr/>
            </p:nvSpPr>
            <p:spPr>
              <a:xfrm>
                <a:off x="4422156" y="3152001"/>
                <a:ext cx="2402196" cy="651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)∩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0D33C2-FEED-4DBB-B1AE-6C7DB709C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156" y="3152001"/>
                <a:ext cx="2402196" cy="651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D4B7A4-1E0E-496A-A02C-460A6574AD85}"/>
              </a:ext>
            </a:extLst>
          </p:cNvPr>
          <p:cNvCxnSpPr/>
          <p:nvPr/>
        </p:nvCxnSpPr>
        <p:spPr>
          <a:xfrm>
            <a:off x="7070034" y="3482472"/>
            <a:ext cx="954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E16CF5-9DF8-49B9-A873-0C1711E08C97}"/>
                  </a:ext>
                </a:extLst>
              </p:cNvPr>
              <p:cNvSpPr txBox="1"/>
              <p:nvPr/>
            </p:nvSpPr>
            <p:spPr>
              <a:xfrm>
                <a:off x="8318233" y="3038764"/>
                <a:ext cx="3519745" cy="8782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)∩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(1+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E16CF5-9DF8-49B9-A873-0C1711E08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233" y="3038764"/>
                <a:ext cx="3519745" cy="878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24579C1-28DC-41AA-A556-6DAEC5969C2C}"/>
              </a:ext>
            </a:extLst>
          </p:cNvPr>
          <p:cNvSpPr txBox="1"/>
          <p:nvPr/>
        </p:nvSpPr>
        <p:spPr>
          <a:xfrm>
            <a:off x="5212501" y="4384741"/>
            <a:ext cx="151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余弦相似度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603B30-E1C8-459F-A4AE-91ECF309D133}"/>
              </a:ext>
            </a:extLst>
          </p:cNvPr>
          <p:cNvSpPr txBox="1"/>
          <p:nvPr/>
        </p:nvSpPr>
        <p:spPr>
          <a:xfrm>
            <a:off x="9220197" y="4386325"/>
            <a:ext cx="193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余弦相似度改进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EF4627-5B1F-438A-8A02-5E39A7736652}"/>
              </a:ext>
            </a:extLst>
          </p:cNvPr>
          <p:cNvSpPr txBox="1"/>
          <p:nvPr/>
        </p:nvSpPr>
        <p:spPr>
          <a:xfrm>
            <a:off x="785190" y="5459034"/>
            <a:ext cx="336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N(</a:t>
            </a:r>
            <a:r>
              <a:rPr lang="en-US" altLang="zh-CN" dirty="0" err="1">
                <a:highlight>
                  <a:srgbClr val="FFFF00"/>
                </a:highlight>
              </a:rPr>
              <a:t>i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r>
              <a:rPr lang="zh-CN" altLang="en-US" dirty="0">
                <a:highlight>
                  <a:srgbClr val="FFFF00"/>
                </a:highlight>
              </a:rPr>
              <a:t>表示喜欢物品</a:t>
            </a:r>
            <a:r>
              <a:rPr lang="en-US" altLang="zh-CN" dirty="0" err="1">
                <a:highlight>
                  <a:srgbClr val="FFFF00"/>
                </a:highlight>
              </a:rPr>
              <a:t>i</a:t>
            </a:r>
            <a:r>
              <a:rPr lang="zh-CN" altLang="en-US" dirty="0">
                <a:highlight>
                  <a:srgbClr val="FFFF00"/>
                </a:highlight>
              </a:rPr>
              <a:t>的用户的集合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E2625-A18C-4858-9BCB-6AFAAACC1DE0}"/>
              </a:ext>
            </a:extLst>
          </p:cNvPr>
          <p:cNvSpPr txBox="1"/>
          <p:nvPr/>
        </p:nvSpPr>
        <p:spPr>
          <a:xfrm>
            <a:off x="3019184" y="3840682"/>
            <a:ext cx="149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惩罚</a:t>
            </a:r>
            <a:r>
              <a:rPr lang="en-US" altLang="zh-CN" dirty="0"/>
              <a:t>b</a:t>
            </a:r>
            <a:r>
              <a:rPr lang="zh-CN" altLang="en-US" dirty="0"/>
              <a:t>的权重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6F6D12-0493-4D10-ACF7-B76ECB8D3E43}"/>
              </a:ext>
            </a:extLst>
          </p:cNvPr>
          <p:cNvSpPr txBox="1"/>
          <p:nvPr/>
        </p:nvSpPr>
        <p:spPr>
          <a:xfrm>
            <a:off x="6824352" y="3914638"/>
            <a:ext cx="178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惩罚活跃用户</a:t>
            </a:r>
          </a:p>
        </p:txBody>
      </p:sp>
    </p:spTree>
    <p:extLst>
      <p:ext uri="{BB962C8B-B14F-4D97-AF65-F5344CB8AC3E}">
        <p14:creationId xmlns:p14="http://schemas.microsoft.com/office/powerpoint/2010/main" val="94767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D987771-C1C7-4924-9AFB-D030FB0E547E}"/>
              </a:ext>
            </a:extLst>
          </p:cNvPr>
          <p:cNvSpPr txBox="1">
            <a:spLocks/>
          </p:cNvSpPr>
          <p:nvPr/>
        </p:nvSpPr>
        <p:spPr>
          <a:xfrm>
            <a:off x="383381" y="1214300"/>
            <a:ext cx="11425237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Calculation</a:t>
            </a:r>
            <a:r>
              <a:rPr lang="zh-CN" altLang="en-US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 </a:t>
            </a:r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of</a:t>
            </a:r>
            <a:r>
              <a:rPr lang="zh-CN" altLang="en-US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 </a:t>
            </a:r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the users’ interest in the item</a:t>
            </a:r>
            <a:endParaRPr lang="zh-CN" altLang="en-US" dirty="0">
              <a:latin typeface="3M Circular TT Bold" panose="020B0804020101010102" pitchFamily="34" charset="0"/>
              <a:cs typeface="3M Circular TT Bold" panose="020B0804020101010102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4323D2-13C6-433A-9759-75988914ED9E}"/>
                  </a:ext>
                </a:extLst>
              </p:cNvPr>
              <p:cNvSpPr txBox="1"/>
              <p:nvPr/>
            </p:nvSpPr>
            <p:spPr>
              <a:xfrm>
                <a:off x="1038638" y="2238935"/>
                <a:ext cx="5809423" cy="11011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)∩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4323D2-13C6-433A-9759-75988914E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38" y="2238935"/>
                <a:ext cx="5809423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F5C021-FD2D-4160-AA6B-E661D059EC81}"/>
                  </a:ext>
                </a:extLst>
              </p:cNvPr>
              <p:cNvSpPr txBox="1"/>
              <p:nvPr/>
            </p:nvSpPr>
            <p:spPr>
              <a:xfrm>
                <a:off x="6848061" y="2544941"/>
                <a:ext cx="3349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用户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en-US" dirty="0"/>
                  <a:t>对于物品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的兴趣程度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F5C021-FD2D-4160-AA6B-E661D059E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061" y="2544941"/>
                <a:ext cx="3349487" cy="369332"/>
              </a:xfrm>
              <a:prstGeom prst="rect">
                <a:avLst/>
              </a:prstGeom>
              <a:blipFill>
                <a:blip r:embed="rId4"/>
                <a:stretch>
                  <a:fillRect l="-145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5203AF-F578-4804-B8EC-7F864D6CD42A}"/>
                  </a:ext>
                </a:extLst>
              </p:cNvPr>
              <p:cNvSpPr txBox="1"/>
              <p:nvPr/>
            </p:nvSpPr>
            <p:spPr>
              <a:xfrm>
                <a:off x="1630016" y="3730026"/>
                <a:ext cx="3349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用户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en-US" dirty="0"/>
                  <a:t>喜欢的物品的集合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5203AF-F578-4804-B8EC-7F864D6CD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016" y="3730026"/>
                <a:ext cx="3349487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18B50E-A2FC-44AD-A49B-8019C0713E99}"/>
                  </a:ext>
                </a:extLst>
              </p:cNvPr>
              <p:cNvSpPr txBox="1"/>
              <p:nvPr/>
            </p:nvSpPr>
            <p:spPr>
              <a:xfrm>
                <a:off x="1630015" y="4489314"/>
                <a:ext cx="4340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dirty="0"/>
                  <a:t>物品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最相似的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个物品的集合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18B50E-A2FC-44AD-A49B-8019C0713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015" y="4489314"/>
                <a:ext cx="4340087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34AB6C-920D-4475-841D-A75C4373676E}"/>
                  </a:ext>
                </a:extLst>
              </p:cNvPr>
              <p:cNvSpPr txBox="1"/>
              <p:nvPr/>
            </p:nvSpPr>
            <p:spPr>
              <a:xfrm>
                <a:off x="1630016" y="5111928"/>
                <a:ext cx="4340087" cy="393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物品</m:t>
                    </m:r>
                  </m:oMath>
                </a14:m>
                <a:r>
                  <a:rPr lang="en-US" altLang="zh-CN" dirty="0"/>
                  <a:t>j</a:t>
                </a:r>
                <a:r>
                  <a:rPr lang="zh-CN" altLang="en-US" dirty="0"/>
                  <a:t>与物品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的相似度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34AB6C-920D-4475-841D-A75C43736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016" y="5111928"/>
                <a:ext cx="4340087" cy="393634"/>
              </a:xfrm>
              <a:prstGeom prst="rect">
                <a:avLst/>
              </a:prstGeom>
              <a:blipFill>
                <a:blip r:embed="rId7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753057-D966-4502-9D44-89F4D6D27EAC}"/>
                  </a:ext>
                </a:extLst>
              </p:cNvPr>
              <p:cNvSpPr txBox="1"/>
              <p:nvPr/>
            </p:nvSpPr>
            <p:spPr>
              <a:xfrm>
                <a:off x="1630015" y="5758844"/>
                <a:ext cx="4340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 用户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en-US" dirty="0"/>
                  <a:t>对于物品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的兴趣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753057-D966-4502-9D44-89F4D6D27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015" y="5758844"/>
                <a:ext cx="4340087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61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D987771-C1C7-4924-9AFB-D030FB0E547E}"/>
              </a:ext>
            </a:extLst>
          </p:cNvPr>
          <p:cNvSpPr txBox="1">
            <a:spLocks/>
          </p:cNvSpPr>
          <p:nvPr/>
        </p:nvSpPr>
        <p:spPr>
          <a:xfrm>
            <a:off x="531191" y="450302"/>
            <a:ext cx="11425237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>
                <a:latin typeface="3M Circular TT Bold" panose="020B0804020101010102" pitchFamily="34" charset="0"/>
                <a:cs typeface="3M Circular TT Bold" panose="020B0804020101010102" pitchFamily="34" charset="0"/>
              </a:rPr>
              <a:t>ItemCF</a:t>
            </a:r>
            <a:r>
              <a:rPr lang="zh-CN" altLang="en-US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 </a:t>
            </a:r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example</a:t>
            </a:r>
            <a:r>
              <a:rPr lang="zh-CN" altLang="en-US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 </a:t>
            </a:r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process</a:t>
            </a:r>
            <a:endParaRPr lang="zh-CN" altLang="en-US" dirty="0">
              <a:latin typeface="3M Circular TT Bold" panose="020B0804020101010102" pitchFamily="34" charset="0"/>
              <a:cs typeface="3M Circular TT Bold" panose="020B0804020101010102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BA62877-6031-476F-BC33-02B650786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392686"/>
              </p:ext>
            </p:extLst>
          </p:nvPr>
        </p:nvGraphicFramePr>
        <p:xfrm>
          <a:off x="312530" y="1659572"/>
          <a:ext cx="5462106" cy="334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053">
                  <a:extLst>
                    <a:ext uri="{9D8B030D-6E8A-4147-A177-3AD203B41FA5}">
                      <a16:colId xmlns:a16="http://schemas.microsoft.com/office/drawing/2014/main" val="2531727771"/>
                    </a:ext>
                  </a:extLst>
                </a:gridCol>
                <a:gridCol w="2731053">
                  <a:extLst>
                    <a:ext uri="{9D8B030D-6E8A-4147-A177-3AD203B41FA5}">
                      <a16:colId xmlns:a16="http://schemas.microsoft.com/office/drawing/2014/main" val="4230804615"/>
                    </a:ext>
                  </a:extLst>
                </a:gridCol>
              </a:tblGrid>
              <a:tr h="558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喜欢的物品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18782"/>
                  </a:ext>
                </a:extLst>
              </a:tr>
              <a:tr h="558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</a:t>
                      </a:r>
                      <a:r>
                        <a:rPr lang="en-US" altLang="zh-CN" dirty="0" err="1"/>
                        <a:t>a,b,d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977101"/>
                  </a:ext>
                </a:extLst>
              </a:tr>
              <a:tr h="558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</a:t>
                      </a:r>
                      <a:r>
                        <a:rPr lang="en-US" altLang="zh-CN" dirty="0" err="1"/>
                        <a:t>b,c,e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15864"/>
                  </a:ext>
                </a:extLst>
              </a:tr>
              <a:tr h="558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</a:t>
                      </a:r>
                      <a:r>
                        <a:rPr lang="en-US" altLang="zh-CN" dirty="0" err="1"/>
                        <a:t>c,d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38141"/>
                  </a:ext>
                </a:extLst>
              </a:tr>
              <a:tr h="558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</a:t>
                      </a:r>
                      <a:r>
                        <a:rPr lang="en-US" altLang="zh-CN" dirty="0" err="1"/>
                        <a:t>b,c,d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240151"/>
                  </a:ext>
                </a:extLst>
              </a:tr>
              <a:tr h="558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</a:t>
                      </a:r>
                      <a:r>
                        <a:rPr lang="en-US" altLang="zh-CN" dirty="0" err="1"/>
                        <a:t>a,d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9381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8048818-06F9-49B4-A05D-B90D0757B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9328"/>
            <a:ext cx="5993295" cy="33497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4C18BB-51F0-4298-9B8C-68E3D75102CE}"/>
                  </a:ext>
                </a:extLst>
              </p:cNvPr>
              <p:cNvSpPr txBox="1"/>
              <p:nvPr/>
            </p:nvSpPr>
            <p:spPr>
              <a:xfrm>
                <a:off x="7121385" y="5276095"/>
                <a:ext cx="461838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 同时喜欢物品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和物品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的用户数量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4C18BB-51F0-4298-9B8C-68E3D7510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385" y="5276095"/>
                <a:ext cx="4618383" cy="391646"/>
              </a:xfrm>
              <a:prstGeom prst="rect">
                <a:avLst/>
              </a:prstGeom>
              <a:blipFill>
                <a:blip r:embed="rId4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0C6294C6-C970-43FF-8650-D1CDC77868C7}"/>
              </a:ext>
            </a:extLst>
          </p:cNvPr>
          <p:cNvSpPr/>
          <p:nvPr/>
        </p:nvSpPr>
        <p:spPr>
          <a:xfrm>
            <a:off x="5070616" y="5140968"/>
            <a:ext cx="1749287" cy="57646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45E8A-15F6-49EB-8E61-C37353E6AF3A}"/>
              </a:ext>
            </a:extLst>
          </p:cNvPr>
          <p:cNvSpPr txBox="1"/>
          <p:nvPr/>
        </p:nvSpPr>
        <p:spPr>
          <a:xfrm>
            <a:off x="5221356" y="5781944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建立共现矩阵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38E015-C565-407B-B6D3-C09ED903346A}"/>
              </a:ext>
            </a:extLst>
          </p:cNvPr>
          <p:cNvSpPr txBox="1"/>
          <p:nvPr/>
        </p:nvSpPr>
        <p:spPr>
          <a:xfrm>
            <a:off x="1740176" y="5298409"/>
            <a:ext cx="260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Users</a:t>
            </a:r>
            <a:r>
              <a:rPr lang="zh-CN" altLang="en-US" dirty="0"/>
              <a:t>和</a:t>
            </a:r>
            <a:r>
              <a:rPr lang="en-US" altLang="zh-CN" dirty="0"/>
              <a:t>items</a:t>
            </a:r>
            <a:r>
              <a:rPr lang="zh-CN" altLang="en-US" dirty="0"/>
              <a:t>的倒排表</a:t>
            </a:r>
          </a:p>
        </p:txBody>
      </p:sp>
    </p:spTree>
    <p:extLst>
      <p:ext uri="{BB962C8B-B14F-4D97-AF65-F5344CB8AC3E}">
        <p14:creationId xmlns:p14="http://schemas.microsoft.com/office/powerpoint/2010/main" val="253216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D987771-C1C7-4924-9AFB-D030FB0E547E}"/>
              </a:ext>
            </a:extLst>
          </p:cNvPr>
          <p:cNvSpPr txBox="1">
            <a:spLocks/>
          </p:cNvSpPr>
          <p:nvPr/>
        </p:nvSpPr>
        <p:spPr>
          <a:xfrm>
            <a:off x="979730" y="824948"/>
            <a:ext cx="6285774" cy="834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Establish the similarity matrix</a:t>
            </a:r>
            <a:endParaRPr lang="zh-CN" altLang="en-US" dirty="0">
              <a:latin typeface="3M Circular TT Bold" panose="020B0804020101010102" pitchFamily="34" charset="0"/>
              <a:cs typeface="3M Circular TT Bold" panose="020B0804020101010102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AA4562-300C-4825-AB98-59163B57FABE}"/>
                  </a:ext>
                </a:extLst>
              </p:cNvPr>
              <p:cNvSpPr txBox="1"/>
              <p:nvPr/>
            </p:nvSpPr>
            <p:spPr>
              <a:xfrm>
                <a:off x="8235295" y="2226368"/>
                <a:ext cx="4238314" cy="499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2∗3</m:t>
                              </m:r>
                            </m:e>
                          </m:rad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AA4562-300C-4825-AB98-59163B57F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295" y="2226368"/>
                <a:ext cx="4238314" cy="499432"/>
              </a:xfrm>
              <a:prstGeom prst="rect">
                <a:avLst/>
              </a:prstGeom>
              <a:blipFill>
                <a:blip r:embed="rId3"/>
                <a:stretch>
                  <a:fillRect b="-13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124CC50-8435-4801-BBA3-034F30513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120380"/>
              </p:ext>
            </p:extLst>
          </p:nvPr>
        </p:nvGraphicFramePr>
        <p:xfrm>
          <a:off x="4759286" y="1749290"/>
          <a:ext cx="3803376" cy="339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1546722693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970885656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2566008955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2700985630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324359235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4080227290"/>
                    </a:ext>
                  </a:extLst>
                </a:gridCol>
              </a:tblGrid>
              <a:tr h="56653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719437"/>
                  </a:ext>
                </a:extLst>
              </a:tr>
              <a:tr h="566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5105"/>
                  </a:ext>
                </a:extLst>
              </a:tr>
              <a:tr h="566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150945"/>
                  </a:ext>
                </a:extLst>
              </a:tr>
              <a:tr h="566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38608"/>
                  </a:ext>
                </a:extLst>
              </a:tr>
              <a:tr h="566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652287"/>
                  </a:ext>
                </a:extLst>
              </a:tr>
              <a:tr h="566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9347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852DF90-82C8-43F7-837C-60D762F76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27952"/>
              </p:ext>
            </p:extLst>
          </p:nvPr>
        </p:nvGraphicFramePr>
        <p:xfrm>
          <a:off x="543337" y="1749290"/>
          <a:ext cx="3803376" cy="339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1546722693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970885656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2566008955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2700985630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324359235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4080227290"/>
                    </a:ext>
                  </a:extLst>
                </a:gridCol>
              </a:tblGrid>
              <a:tr h="56653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719437"/>
                  </a:ext>
                </a:extLst>
              </a:tr>
              <a:tr h="566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5105"/>
                  </a:ext>
                </a:extLst>
              </a:tr>
              <a:tr h="566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150945"/>
                  </a:ext>
                </a:extLst>
              </a:tr>
              <a:tr h="566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38608"/>
                  </a:ext>
                </a:extLst>
              </a:tr>
              <a:tr h="566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652287"/>
                  </a:ext>
                </a:extLst>
              </a:tr>
              <a:tr h="566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93479"/>
                  </a:ext>
                </a:extLst>
              </a:tr>
            </a:tbl>
          </a:graphicData>
        </a:graphic>
      </p:graphicFrame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A1FCBE46-0F44-43D4-AF5A-13CCB74E91C5}"/>
              </a:ext>
            </a:extLst>
          </p:cNvPr>
          <p:cNvSpPr/>
          <p:nvPr/>
        </p:nvSpPr>
        <p:spPr>
          <a:xfrm>
            <a:off x="3472069" y="5218047"/>
            <a:ext cx="1749287" cy="57646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8407C-78B7-4205-8A1B-D2F2DBCD41A2}"/>
              </a:ext>
            </a:extLst>
          </p:cNvPr>
          <p:cNvSpPr txBox="1"/>
          <p:nvPr/>
        </p:nvSpPr>
        <p:spPr>
          <a:xfrm>
            <a:off x="1888848" y="5321615"/>
            <a:ext cx="111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共现矩阵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291649-5CC3-4B81-8BD0-D0E74B1B590E}"/>
              </a:ext>
            </a:extLst>
          </p:cNvPr>
          <p:cNvSpPr txBox="1"/>
          <p:nvPr/>
        </p:nvSpPr>
        <p:spPr>
          <a:xfrm>
            <a:off x="5986198" y="5321615"/>
            <a:ext cx="134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相似度矩阵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777833-98BF-4D5B-B37F-A8ACB5264740}"/>
                  </a:ext>
                </a:extLst>
              </p:cNvPr>
              <p:cNvSpPr txBox="1"/>
              <p:nvPr/>
            </p:nvSpPr>
            <p:spPr>
              <a:xfrm>
                <a:off x="8235295" y="3202878"/>
                <a:ext cx="4238314" cy="5137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2∗4</m:t>
                              </m:r>
                            </m:e>
                          </m:rad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777833-98BF-4D5B-B37F-A8ACB5264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295" y="3202878"/>
                <a:ext cx="4238314" cy="513730"/>
              </a:xfrm>
              <a:prstGeom prst="rect">
                <a:avLst/>
              </a:prstGeom>
              <a:blipFill>
                <a:blip r:embed="rId4"/>
                <a:stretch>
                  <a:fillRect b="-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DA001AC-8FCE-42D4-A3F2-B3DD642C1677}"/>
              </a:ext>
            </a:extLst>
          </p:cNvPr>
          <p:cNvSpPr txBox="1"/>
          <p:nvPr/>
        </p:nvSpPr>
        <p:spPr>
          <a:xfrm>
            <a:off x="8826774" y="4193686"/>
            <a:ext cx="28218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128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D987771-C1C7-4924-9AFB-D030FB0E547E}"/>
              </a:ext>
            </a:extLst>
          </p:cNvPr>
          <p:cNvSpPr txBox="1">
            <a:spLocks/>
          </p:cNvSpPr>
          <p:nvPr/>
        </p:nvSpPr>
        <p:spPr>
          <a:xfrm>
            <a:off x="383381" y="1214300"/>
            <a:ext cx="11425237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Example:</a:t>
            </a:r>
            <a:r>
              <a:rPr lang="zh-CN" altLang="en-US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 </a:t>
            </a:r>
            <a:r>
              <a:rPr lang="en-US" altLang="zh-CN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form user C’s recommendation list</a:t>
            </a:r>
            <a:endParaRPr lang="zh-CN" altLang="en-US" dirty="0">
              <a:latin typeface="3M Circular TT Bold" panose="020B0804020101010102" pitchFamily="34" charset="0"/>
              <a:cs typeface="3M Circular TT Bold" panose="020B0804020101010102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C16BC9B-F3DA-4A18-AF59-B2D7ECA49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16553"/>
              </p:ext>
            </p:extLst>
          </p:nvPr>
        </p:nvGraphicFramePr>
        <p:xfrm>
          <a:off x="7030720" y="2081475"/>
          <a:ext cx="352552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760">
                  <a:extLst>
                    <a:ext uri="{9D8B030D-6E8A-4147-A177-3AD203B41FA5}">
                      <a16:colId xmlns:a16="http://schemas.microsoft.com/office/drawing/2014/main" val="3509542063"/>
                    </a:ext>
                  </a:extLst>
                </a:gridCol>
                <a:gridCol w="1762760">
                  <a:extLst>
                    <a:ext uri="{9D8B030D-6E8A-4147-A177-3AD203B41FA5}">
                      <a16:colId xmlns:a16="http://schemas.microsoft.com/office/drawing/2014/main" val="92132908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喜欢的物品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04063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</a:t>
                      </a:r>
                      <a:r>
                        <a:rPr lang="en-US" altLang="zh-CN" dirty="0" err="1"/>
                        <a:t>c,d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25670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E43353F-F5BB-4A6E-B0B4-B2E97C494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21253"/>
              </p:ext>
            </p:extLst>
          </p:nvPr>
        </p:nvGraphicFramePr>
        <p:xfrm>
          <a:off x="751840" y="2249115"/>
          <a:ext cx="4638264" cy="3906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044">
                  <a:extLst>
                    <a:ext uri="{9D8B030D-6E8A-4147-A177-3AD203B41FA5}">
                      <a16:colId xmlns:a16="http://schemas.microsoft.com/office/drawing/2014/main" val="1546722693"/>
                    </a:ext>
                  </a:extLst>
                </a:gridCol>
                <a:gridCol w="773044">
                  <a:extLst>
                    <a:ext uri="{9D8B030D-6E8A-4147-A177-3AD203B41FA5}">
                      <a16:colId xmlns:a16="http://schemas.microsoft.com/office/drawing/2014/main" val="970885656"/>
                    </a:ext>
                  </a:extLst>
                </a:gridCol>
                <a:gridCol w="773044">
                  <a:extLst>
                    <a:ext uri="{9D8B030D-6E8A-4147-A177-3AD203B41FA5}">
                      <a16:colId xmlns:a16="http://schemas.microsoft.com/office/drawing/2014/main" val="2566008955"/>
                    </a:ext>
                  </a:extLst>
                </a:gridCol>
                <a:gridCol w="773044">
                  <a:extLst>
                    <a:ext uri="{9D8B030D-6E8A-4147-A177-3AD203B41FA5}">
                      <a16:colId xmlns:a16="http://schemas.microsoft.com/office/drawing/2014/main" val="2700985630"/>
                    </a:ext>
                  </a:extLst>
                </a:gridCol>
                <a:gridCol w="773044">
                  <a:extLst>
                    <a:ext uri="{9D8B030D-6E8A-4147-A177-3AD203B41FA5}">
                      <a16:colId xmlns:a16="http://schemas.microsoft.com/office/drawing/2014/main" val="324359235"/>
                    </a:ext>
                  </a:extLst>
                </a:gridCol>
                <a:gridCol w="773044">
                  <a:extLst>
                    <a:ext uri="{9D8B030D-6E8A-4147-A177-3AD203B41FA5}">
                      <a16:colId xmlns:a16="http://schemas.microsoft.com/office/drawing/2014/main" val="4080227290"/>
                    </a:ext>
                  </a:extLst>
                </a:gridCol>
              </a:tblGrid>
              <a:tr h="65101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719437"/>
                  </a:ext>
                </a:extLst>
              </a:tr>
              <a:tr h="651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5105"/>
                  </a:ext>
                </a:extLst>
              </a:tr>
              <a:tr h="651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150945"/>
                  </a:ext>
                </a:extLst>
              </a:tr>
              <a:tr h="651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38608"/>
                  </a:ext>
                </a:extLst>
              </a:tr>
              <a:tr h="651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652287"/>
                  </a:ext>
                </a:extLst>
              </a:tr>
              <a:tr h="651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934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943172-FAB3-4984-BB99-586F89EF966E}"/>
                  </a:ext>
                </a:extLst>
              </p:cNvPr>
              <p:cNvSpPr txBox="1"/>
              <p:nvPr/>
            </p:nvSpPr>
            <p:spPr>
              <a:xfrm>
                <a:off x="7030720" y="3290500"/>
                <a:ext cx="2855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=0.71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943172-FAB3-4984-BB99-586F89EF9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720" y="3290500"/>
                <a:ext cx="2855141" cy="276999"/>
              </a:xfrm>
              <a:prstGeom prst="rect">
                <a:avLst/>
              </a:prstGeom>
              <a:blipFill>
                <a:blip r:embed="rId3"/>
                <a:stretch>
                  <a:fillRect l="-1493" r="-149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CBAC76-C4E5-4588-9352-E340063E713D}"/>
                  </a:ext>
                </a:extLst>
              </p:cNvPr>
              <p:cNvSpPr txBox="1"/>
              <p:nvPr/>
            </p:nvSpPr>
            <p:spPr>
              <a:xfrm>
                <a:off x="7030720" y="3815064"/>
                <a:ext cx="4304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=0.67+0.58=1.25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CBAC76-C4E5-4588-9352-E340063E7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720" y="3815064"/>
                <a:ext cx="4304127" cy="276999"/>
              </a:xfrm>
              <a:prstGeom prst="rect">
                <a:avLst/>
              </a:prstGeom>
              <a:blipFill>
                <a:blip r:embed="rId4"/>
                <a:stretch>
                  <a:fillRect l="-850" r="-85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001F09-F6FA-4149-82F7-D46455D83138}"/>
                  </a:ext>
                </a:extLst>
              </p:cNvPr>
              <p:cNvSpPr txBox="1"/>
              <p:nvPr/>
            </p:nvSpPr>
            <p:spPr>
              <a:xfrm>
                <a:off x="7030719" y="4339628"/>
                <a:ext cx="2813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=0.58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001F09-F6FA-4149-82F7-D46455D83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719" y="4339628"/>
                <a:ext cx="2813206" cy="276999"/>
              </a:xfrm>
              <a:prstGeom prst="rect">
                <a:avLst/>
              </a:prstGeom>
              <a:blipFill>
                <a:blip r:embed="rId5"/>
                <a:stretch>
                  <a:fillRect l="-1515" r="-151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6BB5053-F8D4-46CF-8BA8-76FE089931AB}"/>
              </a:ext>
            </a:extLst>
          </p:cNvPr>
          <p:cNvSpPr txBox="1"/>
          <p:nvPr/>
        </p:nvSpPr>
        <p:spPr>
          <a:xfrm>
            <a:off x="6801896" y="5022137"/>
            <a:ext cx="463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Recommendation</a:t>
            </a:r>
            <a:r>
              <a:rPr lang="zh-CN" altLang="en-US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 </a:t>
            </a:r>
            <a:r>
              <a:rPr lang="en-US" altLang="zh-CN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list {b:1.25, a:0.71, e:0.58}</a:t>
            </a:r>
            <a:endParaRPr lang="zh-CN" altLang="en-US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31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1157</Words>
  <Application>Microsoft Office PowerPoint</Application>
  <PresentationFormat>Widescreen</PresentationFormat>
  <Paragraphs>275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3M Circular TT Bold</vt:lpstr>
      <vt:lpstr>3M Circular TT Book</vt:lpstr>
      <vt:lpstr>Arial</vt:lpstr>
      <vt:lpstr>Cambria Math</vt:lpstr>
      <vt:lpstr>Office Theme</vt:lpstr>
      <vt:lpstr>Cross selling</vt:lpstr>
      <vt:lpstr>What is cross selling?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Aragon Li CW</dc:creator>
  <cp:lastModifiedBy>Aragon Li CW</cp:lastModifiedBy>
  <cp:revision>62</cp:revision>
  <dcterms:created xsi:type="dcterms:W3CDTF">2021-08-23T14:14:06Z</dcterms:created>
  <dcterms:modified xsi:type="dcterms:W3CDTF">2021-08-25T03:02:43Z</dcterms:modified>
</cp:coreProperties>
</file>