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5" r:id="rId9"/>
    <p:sldId id="275" r:id="rId10"/>
    <p:sldId id="266" r:id="rId11"/>
    <p:sldId id="264" r:id="rId12"/>
    <p:sldId id="267" r:id="rId13"/>
    <p:sldId id="269" r:id="rId14"/>
    <p:sldId id="270" r:id="rId15"/>
    <p:sldId id="268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20:07:01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27,'4'-3,"0"0,-1 0,2 1,-1 0,0 0,0 0,1 0,-1 1,0 0,1 0,0 0,8-1,64 1,-49 1,765-1,-376 3,-384-2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20:07:03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0 103,'1178'-20,"-443"-1,458 10,-1098 12,226-14,-48 2,54 12,233-8,-447-1,166-6,429 15,-666-1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20:07:06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0,'7602'0,"-7108"14,-120-2,-294-11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4298-D7CF-445F-9184-2F57AFD8D27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0C356-5513-4CDE-BD90-AFFA45EB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0C356-5513-4CDE-BD90-AFFA45EBC8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4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1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7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4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4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8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llections.tricolib.brynmawr.edu/collections/her-own-right" TargetMode="External"/><Relationship Id="rId2" Type="http://schemas.openxmlformats.org/officeDocument/2006/relationships/hyperlink" Target="https://digitalcollections.tricolib.brynmawr.edu/collections/college-wome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gitalcollections.tricolib.brynmawr.edu/collections/summer-school-women-workers-industry" TargetMode="External"/><Relationship Id="rId4" Type="http://schemas.openxmlformats.org/officeDocument/2006/relationships/hyperlink" Target="https://digitalcollections.tricolib.brynmawr.edu/collections/1918-pandemic-bryn-mawr-college?items_per_page=5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bright1@brynmawr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archivists.org/entry/metadata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riarte.brynmawr.edu/objects-1/info/15319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ty.edu/publications/intrometadat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://www.getty.edu/publications/intrometadata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8C80-18C8-F934-57B5-25B5BE16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en-US" sz="6000" dirty="0"/>
              <a:t>Metadata and Digital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A76D8-FC43-1D7C-528B-DEDEEEE0F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040" y="4382814"/>
            <a:ext cx="4928615" cy="1403837"/>
          </a:xfrm>
        </p:spPr>
        <p:txBody>
          <a:bodyPr anchor="t">
            <a:normAutofit/>
          </a:bodyPr>
          <a:lstStyle/>
          <a:p>
            <a:r>
              <a:rPr lang="en-US" dirty="0"/>
              <a:t>Jessica Bright (she/her)</a:t>
            </a:r>
          </a:p>
          <a:p>
            <a:r>
              <a:rPr lang="en-US" sz="2000" dirty="0"/>
              <a:t>Digital Collections &amp; Metadata Librarian</a:t>
            </a:r>
          </a:p>
          <a:p>
            <a:r>
              <a:rPr lang="en-US" sz="2000" dirty="0"/>
              <a:t>jbright1@brynmawr.edu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2352AB6-1045-2268-1272-60F094C7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" r="-2" b="-2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5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" y="621792"/>
            <a:ext cx="10671048" cy="822960"/>
          </a:xfrm>
        </p:spPr>
        <p:txBody>
          <a:bodyPr>
            <a:normAutofit/>
          </a:bodyPr>
          <a:lstStyle/>
          <a:p>
            <a:r>
              <a:rPr lang="en-US" sz="3600" b="1" dirty="0"/>
              <a:t>Dublin Core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939EA-03A7-0DA2-6853-9E5B6015E563}"/>
              </a:ext>
            </a:extLst>
          </p:cNvPr>
          <p:cNvSpPr txBox="1"/>
          <p:nvPr/>
        </p:nvSpPr>
        <p:spPr>
          <a:xfrm>
            <a:off x="518662" y="1711893"/>
            <a:ext cx="29032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Originally created to describe web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in 1998 in Dublin, 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 basic element set with 15 terms, each are optional and repeatable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Qualified Dublin Core expanded these 15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B2156-8241-71B0-5BEB-4AB80C853047}"/>
              </a:ext>
            </a:extLst>
          </p:cNvPr>
          <p:cNvSpPr txBox="1"/>
          <p:nvPr/>
        </p:nvSpPr>
        <p:spPr>
          <a:xfrm>
            <a:off x="9395229" y="6610722"/>
            <a:ext cx="578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https://en.wikipedia.org/wiki/Dublin_Core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75B22C-980D-F068-79E6-D18556C9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7" y="8063"/>
            <a:ext cx="1788499" cy="6626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B2656-C759-78CC-978E-C249F90B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30" y="0"/>
            <a:ext cx="5540453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D2D6F-3CD2-102C-89CB-1F2BDFEDA422}"/>
              </a:ext>
            </a:extLst>
          </p:cNvPr>
          <p:cNvSpPr txBox="1"/>
          <p:nvPr/>
        </p:nvSpPr>
        <p:spPr>
          <a:xfrm>
            <a:off x="443248" y="6222751"/>
            <a:ext cx="332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https://guides.library.ucsc.edu/c.php?g=618773&amp;p=4306386#:~:text=Originally%20developed%20to%20describe%20web,for%20greater%20specificity%20and%20granularity.</a:t>
            </a:r>
          </a:p>
        </p:txBody>
      </p:sp>
    </p:spTree>
    <p:extLst>
      <p:ext uri="{BB962C8B-B14F-4D97-AF65-F5344CB8AC3E}">
        <p14:creationId xmlns:p14="http://schemas.microsoft.com/office/powerpoint/2010/main" val="311728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184" y="448056"/>
            <a:ext cx="6391656" cy="1792224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of a DC type record from DPLA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342F5-F960-9EF8-D8FB-8395319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65" y="0"/>
            <a:ext cx="513763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F1605F-9558-C549-BA58-DE7B561CBD0F}"/>
              </a:ext>
            </a:extLst>
          </p:cNvPr>
          <p:cNvSpPr txBox="1"/>
          <p:nvPr/>
        </p:nvSpPr>
        <p:spPr>
          <a:xfrm>
            <a:off x="7054365" y="6596390"/>
            <a:ext cx="578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https://dp.la/item/3f1ac38f0baeaa66d3c57e5dbb633b8f?q=cat&amp;page=2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955A-A778-255A-8BCE-3B2B04A4F79C}"/>
              </a:ext>
            </a:extLst>
          </p:cNvPr>
          <p:cNvSpPr txBox="1"/>
          <p:nvPr/>
        </p:nvSpPr>
        <p:spPr>
          <a:xfrm>
            <a:off x="329184" y="2240280"/>
            <a:ext cx="63080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isn’t exactly DC, but it is based on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beauty of standardization is that you can aggregate mass amounts of data for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libraries digitize their materials and DPLA will harvest their metadata records for greater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Libraries can use different metadata schemas and then map the elements to Dublin Core, which is more basic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End users then search on DPLA and find more materials than just searching their local institution</a:t>
            </a:r>
          </a:p>
        </p:txBody>
      </p:sp>
    </p:spTree>
    <p:extLst>
      <p:ext uri="{BB962C8B-B14F-4D97-AF65-F5344CB8AC3E}">
        <p14:creationId xmlns:p14="http://schemas.microsoft.com/office/powerpoint/2010/main" val="311470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65E0851-285E-F716-9F72-A8EE1AD3DBEA}"/>
              </a:ext>
            </a:extLst>
          </p:cNvPr>
          <p:cNvSpPr txBox="1">
            <a:spLocks/>
          </p:cNvSpPr>
          <p:nvPr/>
        </p:nvSpPr>
        <p:spPr>
          <a:xfrm>
            <a:off x="461299" y="664464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LCSH and LCNAF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61F57-93EC-74F7-4073-1F5BC97224C2}"/>
              </a:ext>
            </a:extLst>
          </p:cNvPr>
          <p:cNvSpPr txBox="1"/>
          <p:nvPr/>
        </p:nvSpPr>
        <p:spPr>
          <a:xfrm>
            <a:off x="301752" y="1746503"/>
            <a:ext cx="10826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LCSH = Library of Congress Subject Headings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LCNAF= Library of Congress Name Authority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8313E-2011-6E25-1874-1F23D9C2FDB3}"/>
              </a:ext>
            </a:extLst>
          </p:cNvPr>
          <p:cNvSpPr txBox="1"/>
          <p:nvPr/>
        </p:nvSpPr>
        <p:spPr>
          <a:xfrm>
            <a:off x="301752" y="3355848"/>
            <a:ext cx="1162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Controlled vocabularies of subject headings and names maintained by the US Library of Congress for use in bibliographic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they’re so robust, many libraries use them for cataloging books, describing digital collection materials, and more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They’re controlled by LC, so they are </a:t>
            </a:r>
            <a:r>
              <a:rPr lang="en-US" sz="2400" i="1" dirty="0"/>
              <a:t>not</a:t>
            </a:r>
            <a:r>
              <a:rPr lang="en-US" sz="2400" dirty="0"/>
              <a:t> perfect, but they help with standardization and searching</a:t>
            </a:r>
          </a:p>
        </p:txBody>
      </p:sp>
    </p:spTree>
    <p:extLst>
      <p:ext uri="{BB962C8B-B14F-4D97-AF65-F5344CB8AC3E}">
        <p14:creationId xmlns:p14="http://schemas.microsoft.com/office/powerpoint/2010/main" val="216717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63640-38D5-C8D4-C948-D000A14A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3" y="0"/>
            <a:ext cx="392540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16B7E-7E05-381F-B337-308AD1F45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22"/>
          <a:stretch/>
        </p:blipFill>
        <p:spPr>
          <a:xfrm>
            <a:off x="8408036" y="23258"/>
            <a:ext cx="3167563" cy="67056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F29F78FF-235E-DC8A-977B-AA8C2BA0C2EA}"/>
              </a:ext>
            </a:extLst>
          </p:cNvPr>
          <p:cNvSpPr/>
          <p:nvPr/>
        </p:nvSpPr>
        <p:spPr>
          <a:xfrm>
            <a:off x="4306555" y="1967068"/>
            <a:ext cx="914400" cy="3602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1910B1F-5D7A-DA04-FBD2-811D9C84EC36}"/>
              </a:ext>
            </a:extLst>
          </p:cNvPr>
          <p:cNvSpPr/>
          <p:nvPr/>
        </p:nvSpPr>
        <p:spPr>
          <a:xfrm rot="10800000">
            <a:off x="7195356" y="4734652"/>
            <a:ext cx="914400" cy="3602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7A2D8-F165-3985-965E-89D1D87B1DA7}"/>
              </a:ext>
            </a:extLst>
          </p:cNvPr>
          <p:cNvSpPr txBox="1"/>
          <p:nvPr/>
        </p:nvSpPr>
        <p:spPr>
          <a:xfrm>
            <a:off x="5275819" y="1967068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83D1C-4D65-4D75-C78F-7035F126D96B}"/>
              </a:ext>
            </a:extLst>
          </p:cNvPr>
          <p:cNvSpPr txBox="1"/>
          <p:nvPr/>
        </p:nvSpPr>
        <p:spPr>
          <a:xfrm>
            <a:off x="6202765" y="4725540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LCNAF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74FAE-3104-58B1-820B-538DDF5ABC33}"/>
              </a:ext>
            </a:extLst>
          </p:cNvPr>
          <p:cNvSpPr txBox="1"/>
          <p:nvPr/>
        </p:nvSpPr>
        <p:spPr>
          <a:xfrm>
            <a:off x="1997086" y="6596390"/>
            <a:ext cx="3816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https://id.loc.gov/authorities/subjects/sh85028378.html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DE287-8EAC-BFBD-6A9F-30E59050BEBE}"/>
              </a:ext>
            </a:extLst>
          </p:cNvPr>
          <p:cNvSpPr txBox="1"/>
          <p:nvPr/>
        </p:nvSpPr>
        <p:spPr>
          <a:xfrm>
            <a:off x="8299978" y="6639093"/>
            <a:ext cx="3656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https://id.loc.gov/authorities/names/n84079379.html</a:t>
            </a:r>
          </a:p>
        </p:txBody>
      </p:sp>
    </p:spTree>
    <p:extLst>
      <p:ext uri="{BB962C8B-B14F-4D97-AF65-F5344CB8AC3E}">
        <p14:creationId xmlns:p14="http://schemas.microsoft.com/office/powerpoint/2010/main" val="172598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82DABBE-857C-2581-0BB9-42A1F312A421}"/>
              </a:ext>
            </a:extLst>
          </p:cNvPr>
          <p:cNvSpPr txBox="1">
            <a:spLocks/>
          </p:cNvSpPr>
          <p:nvPr/>
        </p:nvSpPr>
        <p:spPr>
          <a:xfrm>
            <a:off x="373853" y="1033272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5C8E6E3-1763-16A0-F947-A311F36890A8}"/>
              </a:ext>
            </a:extLst>
          </p:cNvPr>
          <p:cNvSpPr txBox="1">
            <a:spLocks/>
          </p:cNvSpPr>
          <p:nvPr/>
        </p:nvSpPr>
        <p:spPr>
          <a:xfrm>
            <a:off x="373853" y="621792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How collections are organized physically/digitally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03C80-4E6F-1EA4-94A7-9D604AC141C7}"/>
              </a:ext>
            </a:extLst>
          </p:cNvPr>
          <p:cNvSpPr txBox="1"/>
          <p:nvPr/>
        </p:nvSpPr>
        <p:spPr>
          <a:xfrm>
            <a:off x="515585" y="1645920"/>
            <a:ext cx="10387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Collections can be organized in a number of ways, but generally you will always see a link between the physical and 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Generally, this refers to the filename/identifier linking back to where the item came from within the collection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E.g. filename: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BMC-M124_b2f02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BMC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400" dirty="0"/>
              <a:t>anuscript Collection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124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400" dirty="0"/>
              <a:t>ox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2400" dirty="0"/>
              <a:t>older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you have a digital collection, there is no one perfect way to organize things because you don’t know how people are coming in and searching your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can sort it and organize it themselves in any number of ways</a:t>
            </a:r>
          </a:p>
        </p:txBody>
      </p:sp>
    </p:spTree>
    <p:extLst>
      <p:ext uri="{BB962C8B-B14F-4D97-AF65-F5344CB8AC3E}">
        <p14:creationId xmlns:p14="http://schemas.microsoft.com/office/powerpoint/2010/main" val="379903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82DABBE-857C-2581-0BB9-42A1F312A421}"/>
              </a:ext>
            </a:extLst>
          </p:cNvPr>
          <p:cNvSpPr txBox="1">
            <a:spLocks/>
          </p:cNvSpPr>
          <p:nvPr/>
        </p:nvSpPr>
        <p:spPr>
          <a:xfrm>
            <a:off x="382997" y="292608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How to navigate 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5DC9C-5482-78ED-B728-14DCC06D0D9E}"/>
              </a:ext>
            </a:extLst>
          </p:cNvPr>
          <p:cNvSpPr txBox="1"/>
          <p:nvPr/>
        </p:nvSpPr>
        <p:spPr>
          <a:xfrm>
            <a:off x="475488" y="1773936"/>
            <a:ext cx="9418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https://digitalcollections.tricolib.brynmawr.edu/collections/college-women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https://digitalcollections.tricolib.brynmawr.edu/collections/her-own-right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https://digitalcollections.tricolib.brynmawr.edu/collections/1918-pandemic-bryn-mawr-college?items_per_page=50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https://digitalcollections.tricolib.brynmawr.edu/collections/summer-school-women-workers-industry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58582-D7A9-F6D6-505C-5919C941CFE2}"/>
              </a:ext>
            </a:extLst>
          </p:cNvPr>
          <p:cNvSpPr txBox="1"/>
          <p:nvPr/>
        </p:nvSpPr>
        <p:spPr>
          <a:xfrm>
            <a:off x="731520" y="4123944"/>
            <a:ext cx="664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Facets/filters are your friend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Keyword search is most helpful</a:t>
            </a:r>
          </a:p>
        </p:txBody>
      </p:sp>
    </p:spTree>
    <p:extLst>
      <p:ext uri="{BB962C8B-B14F-4D97-AF65-F5344CB8AC3E}">
        <p14:creationId xmlns:p14="http://schemas.microsoft.com/office/powerpoint/2010/main" val="346671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E85B1B8-B52B-CD92-A3B9-0B1B56CABC96}"/>
              </a:ext>
            </a:extLst>
          </p:cNvPr>
          <p:cNvSpPr txBox="1">
            <a:spLocks/>
          </p:cNvSpPr>
          <p:nvPr/>
        </p:nvSpPr>
        <p:spPr>
          <a:xfrm>
            <a:off x="382997" y="292608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What to do if metadata is missing?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6CA83-ABB6-FFD3-6844-CC61947943AD}"/>
              </a:ext>
            </a:extLst>
          </p:cNvPr>
          <p:cNvSpPr txBox="1"/>
          <p:nvPr/>
        </p:nvSpPr>
        <p:spPr>
          <a:xfrm>
            <a:off x="763051" y="1700784"/>
            <a:ext cx="9972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Oftentimes there are missing pieces of metadata. You might not know: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Who is in the photo (description) or who took it (creator)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year a digitized photographic print was originally taken (date)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doesn’t necessarily mean that you can’t use the material! (You </a:t>
            </a:r>
            <a:r>
              <a:rPr lang="en-US" sz="2400"/>
              <a:t>do need </a:t>
            </a:r>
            <a:r>
              <a:rPr lang="en-US" sz="2400" dirty="0"/>
              <a:t>to have the required permissions to use 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Note in the metadata any unknown information (in a standard way, so you can retrieve it via search)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Crowdsourcing, especially with community-based projects, can be a powerful way to solve some of these unknowns.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476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82DABBE-857C-2581-0BB9-42A1F312A421}"/>
              </a:ext>
            </a:extLst>
          </p:cNvPr>
          <p:cNvSpPr txBox="1">
            <a:spLocks/>
          </p:cNvSpPr>
          <p:nvPr/>
        </p:nvSpPr>
        <p:spPr>
          <a:xfrm>
            <a:off x="373853" y="1033272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23E09FC-4380-5F53-6E0A-D576AB338818}"/>
              </a:ext>
            </a:extLst>
          </p:cNvPr>
          <p:cNvSpPr txBox="1">
            <a:spLocks/>
          </p:cNvSpPr>
          <p:nvPr/>
        </p:nvSpPr>
        <p:spPr>
          <a:xfrm>
            <a:off x="382997" y="292608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Wrap-up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C161A-F9AF-5C66-41B3-A64E9595932C}"/>
              </a:ext>
            </a:extLst>
          </p:cNvPr>
          <p:cNvSpPr txBox="1"/>
          <p:nvPr/>
        </p:nvSpPr>
        <p:spPr>
          <a:xfrm>
            <a:off x="579120" y="1877407"/>
            <a:ext cx="104749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Metadata can seem confusing, but we all use and interact with metadata more than you might think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Standardization and clarity is key!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There are lots of helpful resources out there to help create metadata</a:t>
            </a:r>
          </a:p>
        </p:txBody>
      </p:sp>
    </p:spTree>
    <p:extLst>
      <p:ext uri="{BB962C8B-B14F-4D97-AF65-F5344CB8AC3E}">
        <p14:creationId xmlns:p14="http://schemas.microsoft.com/office/powerpoint/2010/main" val="288408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82DABBE-857C-2581-0BB9-42A1F312A421}"/>
              </a:ext>
            </a:extLst>
          </p:cNvPr>
          <p:cNvSpPr txBox="1">
            <a:spLocks/>
          </p:cNvSpPr>
          <p:nvPr/>
        </p:nvSpPr>
        <p:spPr>
          <a:xfrm>
            <a:off x="373853" y="1033272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F667FB5-AB00-2243-7FF3-95AE3649AF2C}"/>
              </a:ext>
            </a:extLst>
          </p:cNvPr>
          <p:cNvSpPr txBox="1">
            <a:spLocks/>
          </p:cNvSpPr>
          <p:nvPr/>
        </p:nvSpPr>
        <p:spPr>
          <a:xfrm>
            <a:off x="382997" y="292608"/>
            <a:ext cx="1067104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Any questions?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3C1527A-6E24-63A3-CA56-FAE14766604A}"/>
              </a:ext>
            </a:extLst>
          </p:cNvPr>
          <p:cNvSpPr>
            <a:spLocks noGrp="1"/>
          </p:cNvSpPr>
          <p:nvPr/>
        </p:nvSpPr>
        <p:spPr>
          <a:xfrm>
            <a:off x="847530" y="1389842"/>
            <a:ext cx="10496939" cy="40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Please </a:t>
            </a:r>
            <a:r>
              <a:rPr lang="en-US" sz="2800" dirty="0"/>
              <a:t>feel free to reach out!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11480" lvl="2" indent="0">
              <a:buNone/>
            </a:pPr>
            <a:r>
              <a:rPr lang="en-US" sz="2800" dirty="0"/>
              <a:t>Jessica Bright (she/her)</a:t>
            </a:r>
          </a:p>
          <a:p>
            <a:pPr marL="411480" lvl="2" indent="0">
              <a:buNone/>
            </a:pPr>
            <a:r>
              <a:rPr lang="en-US" sz="2800" dirty="0"/>
              <a:t>Digital Collections and Metadata Librarian</a:t>
            </a:r>
          </a:p>
          <a:p>
            <a:pPr marL="411480" lvl="2" indent="0">
              <a:buNone/>
            </a:pPr>
            <a:r>
              <a:rPr lang="en-US" sz="2800" dirty="0"/>
              <a:t>Special Collections, </a:t>
            </a:r>
            <a:r>
              <a:rPr lang="en-US" sz="2800" dirty="0" err="1"/>
              <a:t>Canaday</a:t>
            </a:r>
            <a:r>
              <a:rPr lang="en-US" sz="2800" dirty="0"/>
              <a:t> Library 2nd Floor</a:t>
            </a:r>
          </a:p>
          <a:p>
            <a:pPr marL="411480" lvl="2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jbright1@brynmawr.edu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4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932688"/>
            <a:ext cx="10671048" cy="822960"/>
          </a:xfrm>
        </p:spPr>
        <p:txBody>
          <a:bodyPr>
            <a:normAutofit/>
          </a:bodyPr>
          <a:lstStyle/>
          <a:p>
            <a:r>
              <a:rPr lang="en-US" sz="3600" b="1" dirty="0"/>
              <a:t>What are we talking about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D806E-1D8D-59F9-263C-A6BA190B4CA9}"/>
              </a:ext>
            </a:extLst>
          </p:cNvPr>
          <p:cNvSpPr txBox="1"/>
          <p:nvPr/>
        </p:nvSpPr>
        <p:spPr>
          <a:xfrm>
            <a:off x="868680" y="1965960"/>
            <a:ext cx="10259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metadata?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Standards that make up metadata (structure, value, content, and format standards)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Where things like Dublin Core and Library of Congress Subject Headings fit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is an online archival collection organized?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 you navigate an online archival collection?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What to do if pieces of metadata are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5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978408"/>
            <a:ext cx="10671048" cy="822960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metadata?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38781-FBC0-B93B-4D07-350B043BAD5D}"/>
              </a:ext>
            </a:extLst>
          </p:cNvPr>
          <p:cNvSpPr txBox="1"/>
          <p:nvPr/>
        </p:nvSpPr>
        <p:spPr>
          <a:xfrm>
            <a:off x="1024128" y="2063163"/>
            <a:ext cx="39044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Metadata is most simply data about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be most useful, metadata is structured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AB9461-AC73-7226-5A9F-D3BEADAB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34" y="1980659"/>
            <a:ext cx="6013676" cy="2896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C9393-5D21-E570-B3CD-2AF048844C8D}"/>
              </a:ext>
            </a:extLst>
          </p:cNvPr>
          <p:cNvSpPr txBox="1"/>
          <p:nvPr/>
        </p:nvSpPr>
        <p:spPr>
          <a:xfrm>
            <a:off x="5722634" y="4944892"/>
            <a:ext cx="601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Society of American Archivists, Dictionary of Archives Terminology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https://dictionary.archivists.org/entry/metadata.html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5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61" y="189160"/>
            <a:ext cx="10671048" cy="822960"/>
          </a:xfrm>
        </p:spPr>
        <p:txBody>
          <a:bodyPr>
            <a:normAutofit/>
          </a:bodyPr>
          <a:lstStyle/>
          <a:p>
            <a:r>
              <a:rPr lang="en-US" sz="3200" b="1" dirty="0"/>
              <a:t>What does metadata look like?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62A0C-86A3-5D8C-9E1C-E9E3BC2E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1" y="1145308"/>
            <a:ext cx="5568673" cy="4835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A805A-C41F-7FD5-12BB-0E70E6E0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77" y="0"/>
            <a:ext cx="5745123" cy="6538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9E212B-34DD-964F-AFA2-97D3E77A2DDE}"/>
              </a:ext>
            </a:extLst>
          </p:cNvPr>
          <p:cNvSpPr txBox="1"/>
          <p:nvPr/>
        </p:nvSpPr>
        <p:spPr>
          <a:xfrm>
            <a:off x="75461" y="6068676"/>
            <a:ext cx="55686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Tripod library catalog book record</a:t>
            </a:r>
          </a:p>
          <a:p>
            <a:r>
              <a:rPr lang="en-US" sz="1100" dirty="0"/>
              <a:t>https://tripod.brynmawr.edu/permalink/01TRI_INST/1ijd0uu/alma991019256706004921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16CED-1E95-910C-80CB-EB3C714B3158}"/>
              </a:ext>
            </a:extLst>
          </p:cNvPr>
          <p:cNvSpPr txBox="1"/>
          <p:nvPr/>
        </p:nvSpPr>
        <p:spPr>
          <a:xfrm>
            <a:off x="6263640" y="6538035"/>
            <a:ext cx="5928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Digital Collections image record https://digitalcollections.tricolib.brynmawr.edu/260091</a:t>
            </a:r>
          </a:p>
        </p:txBody>
      </p:sp>
    </p:spTree>
    <p:extLst>
      <p:ext uri="{BB962C8B-B14F-4D97-AF65-F5344CB8AC3E}">
        <p14:creationId xmlns:p14="http://schemas.microsoft.com/office/powerpoint/2010/main" val="422229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843" y="272288"/>
            <a:ext cx="10671048" cy="822960"/>
          </a:xfrm>
        </p:spPr>
        <p:txBody>
          <a:bodyPr>
            <a:normAutofit/>
          </a:bodyPr>
          <a:lstStyle/>
          <a:p>
            <a:r>
              <a:rPr lang="en-US" sz="3600" b="1" dirty="0"/>
              <a:t>What does metadata look like?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B801D-0C83-E0FF-67CB-D95FDF98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43" y="1468796"/>
            <a:ext cx="3343849" cy="3273862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67734F00-6EA2-7AA4-DA1C-9CE432866940}"/>
              </a:ext>
            </a:extLst>
          </p:cNvPr>
          <p:cNvSpPr txBox="1"/>
          <p:nvPr/>
        </p:nvSpPr>
        <p:spPr>
          <a:xfrm>
            <a:off x="324843" y="4900090"/>
            <a:ext cx="3343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Embedded technical metadata in Adobe Bridge for a digital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153D7-EA18-0B12-208D-F4247B5D4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6"/>
          <a:stretch/>
        </p:blipFill>
        <p:spPr>
          <a:xfrm>
            <a:off x="4889426" y="1538753"/>
            <a:ext cx="5522109" cy="3361337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36F6D7B-7ABF-CAEA-65BB-FF914F768A66}"/>
              </a:ext>
            </a:extLst>
          </p:cNvPr>
          <p:cNvSpPr txBox="1"/>
          <p:nvPr/>
        </p:nvSpPr>
        <p:spPr>
          <a:xfrm>
            <a:off x="4889426" y="5057637"/>
            <a:ext cx="5522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Metadata record from </a:t>
            </a:r>
            <a:r>
              <a:rPr lang="en-US" sz="1100" dirty="0" err="1"/>
              <a:t>TriArte</a:t>
            </a:r>
            <a:r>
              <a:rPr lang="en-US" sz="1100" dirty="0"/>
              <a:t> </a:t>
            </a:r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http://triarte.brynmawr.edu/objects-1/info/153198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39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237744"/>
            <a:ext cx="10671048" cy="822960"/>
          </a:xfrm>
        </p:spPr>
        <p:txBody>
          <a:bodyPr>
            <a:normAutofit/>
          </a:bodyPr>
          <a:lstStyle/>
          <a:p>
            <a:r>
              <a:rPr lang="en-US" sz="3600" b="1" dirty="0"/>
              <a:t>Why is metadata important?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F42670-711A-7D16-1813-6651B9B71D94}"/>
              </a:ext>
            </a:extLst>
          </p:cNvPr>
          <p:cNvSpPr>
            <a:spLocks noGrp="1"/>
          </p:cNvSpPr>
          <p:nvPr/>
        </p:nvSpPr>
        <p:spPr>
          <a:xfrm>
            <a:off x="365760" y="1344168"/>
            <a:ext cx="11417416" cy="5317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“Certifies the authenticity and degree of completeness of the content”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Was the entire letter digitized and who is the creator?</a:t>
            </a:r>
          </a:p>
          <a:p>
            <a:r>
              <a:rPr lang="en-US" sz="2400" dirty="0">
                <a:solidFill>
                  <a:schemeClr val="tx2"/>
                </a:solidFill>
              </a:rPr>
              <a:t>“Establishes and documents the context of the content”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Provenance information, who/how was it acquired?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What collection is it from?</a:t>
            </a:r>
          </a:p>
          <a:p>
            <a:r>
              <a:rPr lang="en-US" sz="2400" dirty="0">
                <a:solidFill>
                  <a:schemeClr val="tx2"/>
                </a:solidFill>
              </a:rPr>
              <a:t>“Identifies and exploits the structural relationships that exist within and between information objects”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Filenames/identifiers can track the page numbers of a digitized book </a:t>
            </a:r>
          </a:p>
          <a:p>
            <a:r>
              <a:rPr lang="en-US" sz="2400" dirty="0">
                <a:solidFill>
                  <a:schemeClr val="tx2"/>
                </a:solidFill>
              </a:rPr>
              <a:t>“Provides a range of intellectual access points for an increasingly diverse range of users”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Different search terms like subject headings, descriptions, creator, and general keywords are available in a robust metadata record </a:t>
            </a:r>
          </a:p>
          <a:p>
            <a:pPr marL="0" indent="0">
              <a:buNone/>
            </a:pP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2"/>
                </a:solidFill>
              </a:rPr>
              <a:t>Baca, Murtha, ed. </a:t>
            </a:r>
            <a:r>
              <a:rPr lang="en-US" sz="1100" i="1" dirty="0">
                <a:solidFill>
                  <a:schemeClr val="tx2"/>
                </a:solidFill>
              </a:rPr>
              <a:t>Introduction to Metadata: Setting the Stage </a:t>
            </a:r>
            <a:r>
              <a:rPr lang="en-US" sz="1100" dirty="0">
                <a:solidFill>
                  <a:schemeClr val="tx2"/>
                </a:solidFill>
              </a:rPr>
              <a:t>3rd ed. Los Angeles: Getty Publications, 2016. </a:t>
            </a:r>
            <a:r>
              <a:rPr lang="en-US" sz="11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http://www.getty.edu/publications/intrometadata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49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676656"/>
            <a:ext cx="10671048" cy="822960"/>
          </a:xfrm>
        </p:spPr>
        <p:txBody>
          <a:bodyPr>
            <a:normAutofit/>
          </a:bodyPr>
          <a:lstStyle/>
          <a:p>
            <a:r>
              <a:rPr lang="en-US" sz="3600" b="1" dirty="0"/>
              <a:t>What does this really mean?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13738-515F-90EB-0559-4A4E2E5B79FD}"/>
              </a:ext>
            </a:extLst>
          </p:cNvPr>
          <p:cNvSpPr txBox="1"/>
          <p:nvPr/>
        </p:nvSpPr>
        <p:spPr>
          <a:xfrm>
            <a:off x="932688" y="2035731"/>
            <a:ext cx="940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Structured data allows us to query information in a (human </a:t>
            </a:r>
            <a:r>
              <a:rPr lang="en-US" sz="2800" i="1" dirty="0"/>
              <a:t>and</a:t>
            </a:r>
            <a:r>
              <a:rPr lang="en-US" sz="2800" dirty="0"/>
              <a:t> machine) predictable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allows us to search more effectively and efficiently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Example: Think of how difficult it is to search on Instagram for things that aren’t an account or place name and don’t fit neatly into a hashtag. </a:t>
            </a:r>
          </a:p>
        </p:txBody>
      </p:sp>
    </p:spTree>
    <p:extLst>
      <p:ext uri="{BB962C8B-B14F-4D97-AF65-F5344CB8AC3E}">
        <p14:creationId xmlns:p14="http://schemas.microsoft.com/office/powerpoint/2010/main" val="214285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19" y="219456"/>
            <a:ext cx="10597896" cy="1106424"/>
          </a:xfrm>
        </p:spPr>
        <p:txBody>
          <a:bodyPr>
            <a:normAutofit/>
          </a:bodyPr>
          <a:lstStyle/>
          <a:p>
            <a:r>
              <a:rPr lang="en-US" sz="3600" b="1" dirty="0"/>
              <a:t>What makes up metadata?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46039-0D87-F85F-0058-98A432D7B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680"/>
          <a:stretch/>
        </p:blipFill>
        <p:spPr>
          <a:xfrm>
            <a:off x="762000" y="1344168"/>
            <a:ext cx="8129016" cy="5298629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B83ED2F6-D646-1F08-CEB4-402FAF329F4B}"/>
              </a:ext>
            </a:extLst>
          </p:cNvPr>
          <p:cNvSpPr txBox="1"/>
          <p:nvPr/>
        </p:nvSpPr>
        <p:spPr>
          <a:xfrm>
            <a:off x="213919" y="6618427"/>
            <a:ext cx="1176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Baca, Murtha, ed. </a:t>
            </a:r>
            <a:r>
              <a:rPr lang="en-US" sz="1000" i="1" dirty="0"/>
              <a:t>Introduction to Metadata: Setting the Stage </a:t>
            </a:r>
            <a:r>
              <a:rPr lang="en-US" sz="1000" dirty="0"/>
              <a:t>3rd ed. Los Angeles: Getty Publications, 2016. </a:t>
            </a:r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http://www.getty.edu/publications/intrometadata</a:t>
            </a:r>
            <a:r>
              <a:rPr lang="en-US" sz="1000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969CED-8F91-45F2-5DCC-9EDD9B5B992A}"/>
                  </a:ext>
                </a:extLst>
              </p14:cNvPr>
              <p14:cNvContentPartPr/>
              <p14:nvPr/>
            </p14:nvContentPartPr>
            <p14:xfrm>
              <a:off x="8010144" y="2651184"/>
              <a:ext cx="508680" cy="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969CED-8F91-45F2-5DCC-9EDD9B5B9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6144" y="2543184"/>
                <a:ext cx="6163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9B627F-D138-D79F-DDE8-9AD07180D5BD}"/>
                  </a:ext>
                </a:extLst>
              </p14:cNvPr>
              <p14:cNvContentPartPr/>
              <p14:nvPr/>
            </p14:nvContentPartPr>
            <p14:xfrm>
              <a:off x="4892112" y="2879856"/>
              <a:ext cx="2096640" cy="37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9B627F-D138-D79F-DDE8-9AD07180D5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38112" y="2771856"/>
                <a:ext cx="2204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E11C91-77DE-CBF2-D581-2A6249352ACE}"/>
                  </a:ext>
                </a:extLst>
              </p14:cNvPr>
              <p14:cNvContentPartPr/>
              <p14:nvPr/>
            </p14:nvContentPartPr>
            <p14:xfrm>
              <a:off x="4826508" y="3639096"/>
              <a:ext cx="3078360" cy="10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E11C91-77DE-CBF2-D581-2A6249352A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2508" y="3531096"/>
                <a:ext cx="318600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79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933E0-D5BD-EDA7-0983-D49830FE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66EB4-C2F0-E54D-EE4D-F36B9CA7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184" y="448056"/>
            <a:ext cx="9793224" cy="1792224"/>
          </a:xfrm>
        </p:spPr>
        <p:txBody>
          <a:bodyPr>
            <a:normAutofit/>
          </a:bodyPr>
          <a:lstStyle/>
          <a:p>
            <a:r>
              <a:rPr lang="en-US" sz="3600" b="1" dirty="0"/>
              <a:t>Pause and consider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E955A-A778-255A-8BCE-3B2B04A4F79C}"/>
              </a:ext>
            </a:extLst>
          </p:cNvPr>
          <p:cNvSpPr txBox="1"/>
          <p:nvPr/>
        </p:nvSpPr>
        <p:spPr>
          <a:xfrm>
            <a:off x="329184" y="2240280"/>
            <a:ext cx="11173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Of the different types of standards, which seem the most accessible/inaccessible?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kinds of guidelines would you anticipate seeing in a content standard that governs how you format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Date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Name structures (direct order, inverse, etc.)</a:t>
            </a:r>
          </a:p>
        </p:txBody>
      </p:sp>
    </p:spTree>
    <p:extLst>
      <p:ext uri="{BB962C8B-B14F-4D97-AF65-F5344CB8AC3E}">
        <p14:creationId xmlns:p14="http://schemas.microsoft.com/office/powerpoint/2010/main" val="169540685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F2441"/>
      </a:dk2>
      <a:lt2>
        <a:srgbClr val="E8E8E2"/>
      </a:lt2>
      <a:accent1>
        <a:srgbClr val="9699C6"/>
      </a:accent1>
      <a:accent2>
        <a:srgbClr val="947FBA"/>
      </a:accent2>
      <a:accent3>
        <a:srgbClr val="BB96C6"/>
      </a:accent3>
      <a:accent4>
        <a:srgbClr val="BA7FAF"/>
      </a:accent4>
      <a:accent5>
        <a:srgbClr val="C696A9"/>
      </a:accent5>
      <a:accent6>
        <a:srgbClr val="BA807F"/>
      </a:accent6>
      <a:hlink>
        <a:srgbClr val="88845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1198</Words>
  <Application>Microsoft Office PowerPoint</Application>
  <PresentationFormat>Widescreen</PresentationFormat>
  <Paragraphs>115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Avenir Next LT Pro</vt:lpstr>
      <vt:lpstr>Sitka Banner</vt:lpstr>
      <vt:lpstr>Wingdings</vt:lpstr>
      <vt:lpstr>HeadlinesVTI</vt:lpstr>
      <vt:lpstr>Metadata and Digital Collections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 </vt:lpstr>
      <vt:lpstr> </vt:lpstr>
      <vt:lpstr> </vt:lpstr>
      <vt:lpstr>PowerPoint Presentation</vt:lpstr>
      <vt:lpstr> </vt:lpstr>
      <vt:lpstr>PowerPoint Presentation</vt:lpstr>
      <vt:lpstr>PowerPoint Presentation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Bright</dc:creator>
  <cp:lastModifiedBy>Jessica Bright</cp:lastModifiedBy>
  <cp:revision>28</cp:revision>
  <dcterms:created xsi:type="dcterms:W3CDTF">2024-06-25T17:35:04Z</dcterms:created>
  <dcterms:modified xsi:type="dcterms:W3CDTF">2024-07-01T18:44:49Z</dcterms:modified>
</cp:coreProperties>
</file>