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5" r:id="rId10"/>
    <p:sldId id="287" r:id="rId11"/>
    <p:sldId id="267" r:id="rId12"/>
    <p:sldId id="266" r:id="rId13"/>
    <p:sldId id="268" r:id="rId14"/>
    <p:sldId id="298" r:id="rId15"/>
    <p:sldId id="291" r:id="rId16"/>
    <p:sldId id="270" r:id="rId17"/>
    <p:sldId id="301" r:id="rId18"/>
    <p:sldId id="302" r:id="rId19"/>
    <p:sldId id="269" r:id="rId20"/>
    <p:sldId id="299" r:id="rId21"/>
    <p:sldId id="300" r:id="rId22"/>
    <p:sldId id="273" r:id="rId23"/>
    <p:sldId id="275" r:id="rId24"/>
    <p:sldId id="304" r:id="rId25"/>
    <p:sldId id="305" r:id="rId26"/>
    <p:sldId id="288" r:id="rId27"/>
    <p:sldId id="277" r:id="rId28"/>
    <p:sldId id="286" r:id="rId29"/>
    <p:sldId id="289" r:id="rId30"/>
    <p:sldId id="279" r:id="rId31"/>
    <p:sldId id="306" r:id="rId32"/>
    <p:sldId id="290" r:id="rId33"/>
    <p:sldId id="281" r:id="rId34"/>
    <p:sldId id="282" r:id="rId35"/>
    <p:sldId id="283" r:id="rId36"/>
    <p:sldId id="284"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2B2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66191" autoAdjust="0"/>
  </p:normalViewPr>
  <p:slideViewPr>
    <p:cSldViewPr snapToGrid="0">
      <p:cViewPr varScale="1">
        <p:scale>
          <a:sx n="59" d="100"/>
          <a:sy n="59" d="100"/>
        </p:scale>
        <p:origin x="1023"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40FED-F4B8-4899-972D-D9EE58169F44}" type="datetimeFigureOut">
              <a:rPr lang="en-US" smtClean="0"/>
              <a:t>29-Apr-20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33C3D-B346-4BF6-B466-AF9BEC64CBD6}" type="slidenum">
              <a:rPr lang="en-US" smtClean="0"/>
              <a:t>‹#›</a:t>
            </a:fld>
            <a:endParaRPr lang="en-US"/>
          </a:p>
        </p:txBody>
      </p:sp>
    </p:spTree>
    <p:extLst>
      <p:ext uri="{BB962C8B-B14F-4D97-AF65-F5344CB8AC3E}">
        <p14:creationId xmlns:p14="http://schemas.microsoft.com/office/powerpoint/2010/main" val="354490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Story: formatting team had lots of bugs. May related to inconsistencies – code &amp; UI - between teams.</a:t>
            </a:r>
          </a:p>
          <a:p>
            <a:r>
              <a:rPr lang="en-US" dirty="0"/>
              <a:t>Cross team pairing reduced bugs by about 50%</a:t>
            </a:r>
          </a:p>
        </p:txBody>
      </p:sp>
      <p:sp>
        <p:nvSpPr>
          <p:cNvPr id="4" name="Slide Number Placeholder 3"/>
          <p:cNvSpPr>
            <a:spLocks noGrp="1"/>
          </p:cNvSpPr>
          <p:nvPr>
            <p:ph type="sldNum" sz="quarter" idx="5"/>
          </p:nvPr>
        </p:nvSpPr>
        <p:spPr/>
        <p:txBody>
          <a:bodyPr/>
          <a:lstStyle/>
          <a:p>
            <a:fld id="{69C33C3D-B346-4BF6-B466-AF9BEC64CBD6}" type="slidenum">
              <a:rPr lang="en-US" smtClean="0"/>
              <a:t>2</a:t>
            </a:fld>
            <a:endParaRPr lang="en-US"/>
          </a:p>
        </p:txBody>
      </p:sp>
    </p:spTree>
    <p:extLst>
      <p:ext uri="{BB962C8B-B14F-4D97-AF65-F5344CB8AC3E}">
        <p14:creationId xmlns:p14="http://schemas.microsoft.com/office/powerpoint/2010/main" val="1699604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of you had different bugs, yet group collaboration worked without knowing the detail of each bug. You found some hazards that were unique to a particular bug, and others that showed up repeatedly.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same way, you will find that taking it one bug at a time in the workplace will become a similar pattern. This allows you to not worry about which hazards are worst – just fix some for each bug, and you will tend to get the repeating ones more often.</a:t>
            </a:r>
          </a:p>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15</a:t>
            </a:fld>
            <a:endParaRPr lang="en-US"/>
          </a:p>
        </p:txBody>
      </p:sp>
    </p:spTree>
    <p:extLst>
      <p:ext uri="{BB962C8B-B14F-4D97-AF65-F5344CB8AC3E}">
        <p14:creationId xmlns:p14="http://schemas.microsoft.com/office/powerpoint/2010/main" val="398036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19</a:t>
            </a:fld>
            <a:endParaRPr lang="en-US"/>
          </a:p>
        </p:txBody>
      </p:sp>
    </p:spTree>
    <p:extLst>
      <p:ext uri="{BB962C8B-B14F-4D97-AF65-F5344CB8AC3E}">
        <p14:creationId xmlns:p14="http://schemas.microsoft.com/office/powerpoint/2010/main" val="327316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23</a:t>
            </a:fld>
            <a:endParaRPr lang="en-US"/>
          </a:p>
        </p:txBody>
      </p:sp>
    </p:spTree>
    <p:extLst>
      <p:ext uri="{BB962C8B-B14F-4D97-AF65-F5344CB8AC3E}">
        <p14:creationId xmlns:p14="http://schemas.microsoft.com/office/powerpoint/2010/main" val="140242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[Show Jay’s commit graph?]</a:t>
            </a:r>
          </a:p>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30</a:t>
            </a:fld>
            <a:endParaRPr lang="en-US"/>
          </a:p>
        </p:txBody>
      </p:sp>
    </p:spTree>
    <p:extLst>
      <p:ext uri="{BB962C8B-B14F-4D97-AF65-F5344CB8AC3E}">
        <p14:creationId xmlns:p14="http://schemas.microsoft.com/office/powerpoint/2010/main" val="1832354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31</a:t>
            </a:fld>
            <a:endParaRPr lang="en-US"/>
          </a:p>
        </p:txBody>
      </p:sp>
    </p:spTree>
    <p:extLst>
      <p:ext uri="{BB962C8B-B14F-4D97-AF65-F5344CB8AC3E}">
        <p14:creationId xmlns:p14="http://schemas.microsoft.com/office/powerpoint/2010/main" val="4087571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demo that have completed some value &amp; not started more – can do with next bug if important]</a:t>
            </a:r>
          </a:p>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33</a:t>
            </a:fld>
            <a:endParaRPr lang="en-US"/>
          </a:p>
        </p:txBody>
      </p:sp>
    </p:spTree>
    <p:extLst>
      <p:ext uri="{BB962C8B-B14F-4D97-AF65-F5344CB8AC3E}">
        <p14:creationId xmlns:p14="http://schemas.microsoft.com/office/powerpoint/2010/main" val="233437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Tell story: ratio of desired spend, by role</a:t>
            </a:r>
          </a:p>
        </p:txBody>
      </p:sp>
      <p:sp>
        <p:nvSpPr>
          <p:cNvPr id="4" name="Slide Number Placeholder 3"/>
          <p:cNvSpPr>
            <a:spLocks noGrp="1"/>
          </p:cNvSpPr>
          <p:nvPr>
            <p:ph type="sldNum" sz="quarter" idx="5"/>
          </p:nvPr>
        </p:nvSpPr>
        <p:spPr/>
        <p:txBody>
          <a:bodyPr/>
          <a:lstStyle/>
          <a:p>
            <a:fld id="{69C33C3D-B346-4BF6-B466-AF9BEC64CBD6}" type="slidenum">
              <a:rPr lang="en-US" smtClean="0"/>
              <a:t>3</a:t>
            </a:fld>
            <a:endParaRPr lang="en-US"/>
          </a:p>
        </p:txBody>
      </p:sp>
    </p:spTree>
    <p:extLst>
      <p:ext uri="{BB962C8B-B14F-4D97-AF65-F5344CB8AC3E}">
        <p14:creationId xmlns:p14="http://schemas.microsoft.com/office/powerpoint/2010/main" val="187497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5</a:t>
            </a:fld>
            <a:endParaRPr lang="en-US"/>
          </a:p>
        </p:txBody>
      </p:sp>
    </p:spTree>
    <p:extLst>
      <p:ext uri="{BB962C8B-B14F-4D97-AF65-F5344CB8AC3E}">
        <p14:creationId xmlns:p14="http://schemas.microsoft.com/office/powerpoint/2010/main" val="357386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6</a:t>
            </a:fld>
            <a:endParaRPr lang="en-US"/>
          </a:p>
        </p:txBody>
      </p:sp>
    </p:spTree>
    <p:extLst>
      <p:ext uri="{BB962C8B-B14F-4D97-AF65-F5344CB8AC3E}">
        <p14:creationId xmlns:p14="http://schemas.microsoft.com/office/powerpoint/2010/main" val="137939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Regardless of the framework, there is always a budget step, a planning step, an execute step, and a demo step.</a:t>
            </a:r>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7</a:t>
            </a:fld>
            <a:endParaRPr lang="en-US"/>
          </a:p>
        </p:txBody>
      </p:sp>
    </p:spTree>
    <p:extLst>
      <p:ext uri="{BB962C8B-B14F-4D97-AF65-F5344CB8AC3E}">
        <p14:creationId xmlns:p14="http://schemas.microsoft.com/office/powerpoint/2010/main" val="13419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these four steps apply whether you’re practicing Scrum, XP, SAFe, </a:t>
            </a:r>
            <a:r>
              <a:rPr lang="en-US" sz="1200" dirty="0" err="1"/>
              <a:t>LeSS</a:t>
            </a:r>
            <a:endParaRPr lang="en-US" sz="1200" dirty="0"/>
          </a:p>
        </p:txBody>
      </p:sp>
      <p:sp>
        <p:nvSpPr>
          <p:cNvPr id="4" name="Slide Number Placeholder 3"/>
          <p:cNvSpPr>
            <a:spLocks noGrp="1"/>
          </p:cNvSpPr>
          <p:nvPr>
            <p:ph type="sldNum" sz="quarter" idx="5"/>
          </p:nvPr>
        </p:nvSpPr>
        <p:spPr/>
        <p:txBody>
          <a:bodyPr/>
          <a:lstStyle/>
          <a:p>
            <a:fld id="{69C33C3D-B346-4BF6-B466-AF9BEC64CBD6}" type="slidenum">
              <a:rPr lang="en-US" smtClean="0"/>
              <a:t>8</a:t>
            </a:fld>
            <a:endParaRPr lang="en-US"/>
          </a:p>
        </p:txBody>
      </p:sp>
    </p:spTree>
    <p:extLst>
      <p:ext uri="{BB962C8B-B14F-4D97-AF65-F5344CB8AC3E}">
        <p14:creationId xmlns:p14="http://schemas.microsoft.com/office/powerpoint/2010/main" val="80056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Times New Roman" panose="02020603050405020304" pitchFamily="18" charset="0"/>
              </a:rPr>
              <a:t>Budget, Execute, and Demo each have one simple action to additionally do in order to safeguard successfully.</a:t>
            </a:r>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9</a:t>
            </a:fld>
            <a:endParaRPr lang="en-US"/>
          </a:p>
        </p:txBody>
      </p:sp>
    </p:spTree>
    <p:extLst>
      <p:ext uri="{BB962C8B-B14F-4D97-AF65-F5344CB8AC3E}">
        <p14:creationId xmlns:p14="http://schemas.microsoft.com/office/powerpoint/2010/main" val="28568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Planning, however, is where our mind and behavioural shift really occurs. So we will start with what happens in planning, and then you will easily see the value of the single extra action in the other 3 steps you already have well practiced.</a:t>
            </a:r>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10</a:t>
            </a:fld>
            <a:endParaRPr lang="en-US"/>
          </a:p>
        </p:txBody>
      </p:sp>
    </p:spTree>
    <p:extLst>
      <p:ext uri="{BB962C8B-B14F-4D97-AF65-F5344CB8AC3E}">
        <p14:creationId xmlns:p14="http://schemas.microsoft.com/office/powerpoint/2010/main" val="281728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3C3D-B346-4BF6-B466-AF9BEC64CBD6}" type="slidenum">
              <a:rPr lang="en-US" smtClean="0"/>
              <a:t>12</a:t>
            </a:fld>
            <a:endParaRPr lang="en-US"/>
          </a:p>
        </p:txBody>
      </p:sp>
    </p:spTree>
    <p:extLst>
      <p:ext uri="{BB962C8B-B14F-4D97-AF65-F5344CB8AC3E}">
        <p14:creationId xmlns:p14="http://schemas.microsoft.com/office/powerpoint/2010/main" val="3861629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863ED6-E56A-4011-B13C-AA7E5CBFC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CFF3A3-38A4-4C1F-B97E-03FB6AD636C8}"/>
              </a:ext>
            </a:extLst>
          </p:cNvPr>
          <p:cNvSpPr>
            <a:spLocks noGrp="1"/>
          </p:cNvSpPr>
          <p:nvPr>
            <p:ph type="ctrTitle"/>
          </p:nvPr>
        </p:nvSpPr>
        <p:spPr>
          <a:xfrm>
            <a:off x="1524000" y="1122363"/>
            <a:ext cx="9144000" cy="2306637"/>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09ACEE3-2797-42B0-BFBE-A873B959DB5C}"/>
              </a:ext>
            </a:extLst>
          </p:cNvPr>
          <p:cNvSpPr>
            <a:spLocks noGrp="1"/>
          </p:cNvSpPr>
          <p:nvPr>
            <p:ph type="subTitle" idx="1"/>
          </p:nvPr>
        </p:nvSpPr>
        <p:spPr>
          <a:xfrm>
            <a:off x="1524000" y="3807920"/>
            <a:ext cx="9144000" cy="1243998"/>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 name="Picture 9">
            <a:extLst>
              <a:ext uri="{FF2B5EF4-FFF2-40B4-BE49-F238E27FC236}">
                <a16:creationId xmlns:a16="http://schemas.microsoft.com/office/drawing/2014/main" id="{039ADEAF-3C30-45B4-AF47-5496461A6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975" y="6256637"/>
            <a:ext cx="1924050" cy="238125"/>
          </a:xfrm>
          <a:prstGeom prst="rect">
            <a:avLst/>
          </a:prstGeom>
        </p:spPr>
      </p:pic>
    </p:spTree>
    <p:extLst>
      <p:ext uri="{BB962C8B-B14F-4D97-AF65-F5344CB8AC3E}">
        <p14:creationId xmlns:p14="http://schemas.microsoft.com/office/powerpoint/2010/main" val="25096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0C0B-75F1-4655-A3DF-11955A5BDD81}"/>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29FD4284-04EB-4477-936A-AD65BCEF2F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5" name="TextBox 4">
            <a:extLst>
              <a:ext uri="{FF2B5EF4-FFF2-40B4-BE49-F238E27FC236}">
                <a16:creationId xmlns:a16="http://schemas.microsoft.com/office/drawing/2014/main" id="{11D97187-8302-463B-A68A-C4A64AE10445}"/>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316451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CE57-DCD3-43C9-8558-183894223F4D}"/>
              </a:ext>
            </a:extLst>
          </p:cNvPr>
          <p:cNvSpPr>
            <a:spLocks noGrp="1"/>
          </p:cNvSpPr>
          <p:nvPr>
            <p:ph type="title"/>
          </p:nvPr>
        </p:nvSpPr>
        <p:spPr>
          <a:xfrm>
            <a:off x="609600" y="609600"/>
            <a:ext cx="4162425" cy="14478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33FD4-1208-4AF9-A6C0-BCE3DC46510C}"/>
              </a:ext>
            </a:extLst>
          </p:cNvPr>
          <p:cNvSpPr>
            <a:spLocks noGrp="1"/>
          </p:cNvSpPr>
          <p:nvPr>
            <p:ph idx="1"/>
          </p:nvPr>
        </p:nvSpPr>
        <p:spPr>
          <a:xfrm>
            <a:off x="5183188" y="609600"/>
            <a:ext cx="6399212" cy="5333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34CD3-DBE7-4212-B68D-06F80919E54B}"/>
              </a:ext>
            </a:extLst>
          </p:cNvPr>
          <p:cNvSpPr>
            <a:spLocks noGrp="1"/>
          </p:cNvSpPr>
          <p:nvPr>
            <p:ph type="body" sz="half" idx="2"/>
          </p:nvPr>
        </p:nvSpPr>
        <p:spPr>
          <a:xfrm>
            <a:off x="609600" y="2057400"/>
            <a:ext cx="4162425"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6" name="Picture 5">
            <a:extLst>
              <a:ext uri="{FF2B5EF4-FFF2-40B4-BE49-F238E27FC236}">
                <a16:creationId xmlns:a16="http://schemas.microsoft.com/office/drawing/2014/main" id="{30860B4A-C04F-4990-AFAB-424B4BA6A4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7" name="TextBox 6">
            <a:extLst>
              <a:ext uri="{FF2B5EF4-FFF2-40B4-BE49-F238E27FC236}">
                <a16:creationId xmlns:a16="http://schemas.microsoft.com/office/drawing/2014/main" id="{320A1C17-9111-4878-A620-17092F3BBE6B}"/>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24108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B9C1-A5D4-464D-ABC2-FE22718FEB41}"/>
              </a:ext>
            </a:extLst>
          </p:cNvPr>
          <p:cNvSpPr>
            <a:spLocks noGrp="1"/>
          </p:cNvSpPr>
          <p:nvPr>
            <p:ph type="title"/>
          </p:nvPr>
        </p:nvSpPr>
        <p:spPr>
          <a:xfrm>
            <a:off x="609600" y="609600"/>
            <a:ext cx="4162425" cy="14478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BB800D-7A55-4140-8D15-CF0E7175286B}"/>
              </a:ext>
            </a:extLst>
          </p:cNvPr>
          <p:cNvSpPr>
            <a:spLocks noGrp="1"/>
          </p:cNvSpPr>
          <p:nvPr>
            <p:ph type="pic" idx="1"/>
          </p:nvPr>
        </p:nvSpPr>
        <p:spPr>
          <a:xfrm>
            <a:off x="5183188" y="609601"/>
            <a:ext cx="6399212"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56C5B7-18AA-4561-8D74-02CDD25364AC}"/>
              </a:ext>
            </a:extLst>
          </p:cNvPr>
          <p:cNvSpPr>
            <a:spLocks noGrp="1"/>
          </p:cNvSpPr>
          <p:nvPr>
            <p:ph type="body" sz="half" idx="2"/>
          </p:nvPr>
        </p:nvSpPr>
        <p:spPr>
          <a:xfrm>
            <a:off x="609600" y="2057400"/>
            <a:ext cx="4162425"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6" name="Picture 5">
            <a:extLst>
              <a:ext uri="{FF2B5EF4-FFF2-40B4-BE49-F238E27FC236}">
                <a16:creationId xmlns:a16="http://schemas.microsoft.com/office/drawing/2014/main" id="{0D481CCA-A5B6-4BAC-AE2E-F211DF996D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7" name="TextBox 6">
            <a:extLst>
              <a:ext uri="{FF2B5EF4-FFF2-40B4-BE49-F238E27FC236}">
                <a16:creationId xmlns:a16="http://schemas.microsoft.com/office/drawing/2014/main" id="{5737D20E-5400-438A-BF29-20263158FC69}"/>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340344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 Backgroun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1069E6-40A4-4A81-B248-DF1A725B94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6" name="TextBox 5">
            <a:extLst>
              <a:ext uri="{FF2B5EF4-FFF2-40B4-BE49-F238E27FC236}">
                <a16:creationId xmlns:a16="http://schemas.microsoft.com/office/drawing/2014/main" id="{8BA2180A-977F-4BC0-8A2F-DBA37A91BC54}"/>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182658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Image Backgroun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F46132-1F90-46FA-80C4-8A63968E9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8350" y="6225996"/>
            <a:ext cx="1924050" cy="238125"/>
          </a:xfrm>
          <a:prstGeom prst="rect">
            <a:avLst/>
          </a:prstGeom>
        </p:spPr>
      </p:pic>
      <p:sp>
        <p:nvSpPr>
          <p:cNvPr id="2" name="TextBox 1">
            <a:extLst>
              <a:ext uri="{FF2B5EF4-FFF2-40B4-BE49-F238E27FC236}">
                <a16:creationId xmlns:a16="http://schemas.microsoft.com/office/drawing/2014/main" id="{786094E9-ECB9-438D-9B30-9DAB1057988D}"/>
              </a:ext>
            </a:extLst>
          </p:cNvPr>
          <p:cNvSpPr txBox="1"/>
          <p:nvPr userDrawn="1"/>
        </p:nvSpPr>
        <p:spPr>
          <a:xfrm>
            <a:off x="9575346" y="6464121"/>
            <a:ext cx="2090058" cy="369332"/>
          </a:xfrm>
          <a:prstGeom prst="rect">
            <a:avLst/>
          </a:prstGeom>
          <a:noFill/>
        </p:spPr>
        <p:txBody>
          <a:bodyPr wrap="square" rtlCol="0">
            <a:spAutoFit/>
          </a:bodyPr>
          <a:lstStyle/>
          <a:p>
            <a:r>
              <a:rPr lang="en-US" b="1" dirty="0">
                <a:solidFill>
                  <a:srgbClr val="FFFFFF"/>
                </a:solidFill>
              </a:rPr>
              <a:t>@DigDeepRoots</a:t>
            </a:r>
          </a:p>
        </p:txBody>
      </p:sp>
    </p:spTree>
    <p:extLst>
      <p:ext uri="{BB962C8B-B14F-4D97-AF65-F5344CB8AC3E}">
        <p14:creationId xmlns:p14="http://schemas.microsoft.com/office/powerpoint/2010/main" val="401485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Image Background">
    <p:bg>
      <p:bgPr>
        <a:solidFill>
          <a:schemeClr val="accent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7BC27D-993C-4C95-9AE1-F1F52E0B2C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25996"/>
            <a:ext cx="1924050" cy="238125"/>
          </a:xfrm>
          <a:prstGeom prst="rect">
            <a:avLst/>
          </a:prstGeom>
        </p:spPr>
      </p:pic>
      <p:sp>
        <p:nvSpPr>
          <p:cNvPr id="7" name="TextBox 6">
            <a:extLst>
              <a:ext uri="{FF2B5EF4-FFF2-40B4-BE49-F238E27FC236}">
                <a16:creationId xmlns:a16="http://schemas.microsoft.com/office/drawing/2014/main" id="{856427F8-E0B5-4800-A825-ED2B280FAEE0}"/>
              </a:ext>
            </a:extLst>
          </p:cNvPr>
          <p:cNvSpPr txBox="1"/>
          <p:nvPr userDrawn="1"/>
        </p:nvSpPr>
        <p:spPr>
          <a:xfrm>
            <a:off x="9575346" y="6464121"/>
            <a:ext cx="2090058" cy="369332"/>
          </a:xfrm>
          <a:prstGeom prst="rect">
            <a:avLst/>
          </a:prstGeom>
          <a:noFill/>
        </p:spPr>
        <p:txBody>
          <a:bodyPr wrap="square" rtlCol="0">
            <a:spAutoFit/>
          </a:bodyPr>
          <a:lstStyle/>
          <a:p>
            <a:r>
              <a:rPr lang="en-US" b="1" dirty="0">
                <a:solidFill>
                  <a:srgbClr val="FFFFFF"/>
                </a:solidFill>
              </a:rPr>
              <a:t>@DigDeepRoots</a:t>
            </a:r>
          </a:p>
        </p:txBody>
      </p:sp>
    </p:spTree>
    <p:extLst>
      <p:ext uri="{BB962C8B-B14F-4D97-AF65-F5344CB8AC3E}">
        <p14:creationId xmlns:p14="http://schemas.microsoft.com/office/powerpoint/2010/main" val="572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Image Background">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B3B523-D1A4-47B1-8687-3392E091B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25996"/>
            <a:ext cx="1924050" cy="238125"/>
          </a:xfrm>
          <a:prstGeom prst="rect">
            <a:avLst/>
          </a:prstGeom>
        </p:spPr>
      </p:pic>
      <p:sp>
        <p:nvSpPr>
          <p:cNvPr id="5" name="TextBox 4">
            <a:extLst>
              <a:ext uri="{FF2B5EF4-FFF2-40B4-BE49-F238E27FC236}">
                <a16:creationId xmlns:a16="http://schemas.microsoft.com/office/drawing/2014/main" id="{3CAE00C7-B3C8-4404-B334-C8A72238DB8D}"/>
              </a:ext>
            </a:extLst>
          </p:cNvPr>
          <p:cNvSpPr txBox="1"/>
          <p:nvPr userDrawn="1"/>
        </p:nvSpPr>
        <p:spPr>
          <a:xfrm>
            <a:off x="9575346" y="6464121"/>
            <a:ext cx="2090058" cy="369332"/>
          </a:xfrm>
          <a:prstGeom prst="rect">
            <a:avLst/>
          </a:prstGeom>
          <a:noFill/>
        </p:spPr>
        <p:txBody>
          <a:bodyPr wrap="square" rtlCol="0">
            <a:spAutoFit/>
          </a:bodyPr>
          <a:lstStyle/>
          <a:p>
            <a:r>
              <a:rPr lang="en-US" b="1" dirty="0">
                <a:solidFill>
                  <a:srgbClr val="FFFFFF"/>
                </a:solidFill>
              </a:rPr>
              <a:t>@DigDeepRoots</a:t>
            </a:r>
          </a:p>
        </p:txBody>
      </p:sp>
    </p:spTree>
    <p:extLst>
      <p:ext uri="{BB962C8B-B14F-4D97-AF65-F5344CB8AC3E}">
        <p14:creationId xmlns:p14="http://schemas.microsoft.com/office/powerpoint/2010/main" val="164705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C39D-1EF0-4D46-8FAA-A47223A783F4}"/>
              </a:ext>
            </a:extLst>
          </p:cNvPr>
          <p:cNvSpPr>
            <a:spLocks noGrp="1"/>
          </p:cNvSpPr>
          <p:nvPr>
            <p:ph type="title"/>
          </p:nvPr>
        </p:nvSpPr>
        <p:spPr/>
        <p:txBody>
          <a:bodyPr/>
          <a:lstStyle>
            <a:lvl1pPr>
              <a:lnSpc>
                <a:spcPct val="100000"/>
              </a:lnSpc>
              <a:defRPr/>
            </a:lvl1pPr>
          </a:lstStyle>
          <a:p>
            <a:r>
              <a:rPr lang="en-US" dirty="0"/>
              <a:t>Click to edit Master title style</a:t>
            </a:r>
          </a:p>
        </p:txBody>
      </p:sp>
      <p:sp>
        <p:nvSpPr>
          <p:cNvPr id="3" name="Content Placeholder 2">
            <a:extLst>
              <a:ext uri="{FF2B5EF4-FFF2-40B4-BE49-F238E27FC236}">
                <a16:creationId xmlns:a16="http://schemas.microsoft.com/office/drawing/2014/main" id="{40B25B87-92A1-4696-A56F-8F9C148F12D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94F61527-1890-4704-A609-9097BEE1A5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8" name="TextBox 7">
            <a:extLst>
              <a:ext uri="{FF2B5EF4-FFF2-40B4-BE49-F238E27FC236}">
                <a16:creationId xmlns:a16="http://schemas.microsoft.com/office/drawing/2014/main" id="{3DADCF26-96AF-4646-970C-4CCE83AA19DD}"/>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88594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1D96-C8CA-43D3-8940-7DE03E169CA9}"/>
              </a:ext>
            </a:extLst>
          </p:cNvPr>
          <p:cNvSpPr>
            <a:spLocks noGrp="1"/>
          </p:cNvSpPr>
          <p:nvPr>
            <p:ph type="title"/>
          </p:nvPr>
        </p:nvSpPr>
        <p:spPr>
          <a:xfrm>
            <a:off x="609600" y="1709738"/>
            <a:ext cx="109728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56A38F9-8B69-4348-9A54-A624B3ED0F3F}"/>
              </a:ext>
            </a:extLst>
          </p:cNvPr>
          <p:cNvSpPr>
            <a:spLocks noGrp="1"/>
          </p:cNvSpPr>
          <p:nvPr>
            <p:ph type="body" idx="1"/>
          </p:nvPr>
        </p:nvSpPr>
        <p:spPr>
          <a:xfrm>
            <a:off x="609600" y="4589463"/>
            <a:ext cx="10972800" cy="13541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5" name="Picture 4">
            <a:extLst>
              <a:ext uri="{FF2B5EF4-FFF2-40B4-BE49-F238E27FC236}">
                <a16:creationId xmlns:a16="http://schemas.microsoft.com/office/drawing/2014/main" id="{F77FE224-4FDF-4693-831C-ECF16F21B6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6" name="TextBox 5">
            <a:extLst>
              <a:ext uri="{FF2B5EF4-FFF2-40B4-BE49-F238E27FC236}">
                <a16:creationId xmlns:a16="http://schemas.microsoft.com/office/drawing/2014/main" id="{4DB047A6-A67A-4C79-A405-4D4E63E1FDDD}"/>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290927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BABC-7C9C-4B30-B338-521C7D46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00DF71-ACEF-48D5-89C2-2BAC9C7D9D82}"/>
              </a:ext>
            </a:extLst>
          </p:cNvPr>
          <p:cNvSpPr>
            <a:spLocks noGrp="1"/>
          </p:cNvSpPr>
          <p:nvPr>
            <p:ph sz="half" idx="1"/>
          </p:nvPr>
        </p:nvSpPr>
        <p:spPr>
          <a:xfrm>
            <a:off x="609600" y="1899457"/>
            <a:ext cx="5181600" cy="4044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F21554E-0C57-4F89-A444-A5BD8C393225}"/>
              </a:ext>
            </a:extLst>
          </p:cNvPr>
          <p:cNvSpPr>
            <a:spLocks noGrp="1"/>
          </p:cNvSpPr>
          <p:nvPr>
            <p:ph sz="half" idx="2"/>
          </p:nvPr>
        </p:nvSpPr>
        <p:spPr>
          <a:xfrm>
            <a:off x="6400800" y="1899457"/>
            <a:ext cx="5181600" cy="4044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26751815-842B-4069-91CE-7952BD1669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7" name="TextBox 6">
            <a:extLst>
              <a:ext uri="{FF2B5EF4-FFF2-40B4-BE49-F238E27FC236}">
                <a16:creationId xmlns:a16="http://schemas.microsoft.com/office/drawing/2014/main" id="{BA452C6D-E9E8-4025-BA82-EC88805B00EB}"/>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407500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6D36-A117-4A32-B943-E1259E372984}"/>
              </a:ext>
            </a:extLst>
          </p:cNvPr>
          <p:cNvSpPr>
            <a:spLocks noGrp="1"/>
          </p:cNvSpPr>
          <p:nvPr>
            <p:ph type="title"/>
          </p:nvPr>
        </p:nvSpPr>
        <p:spPr>
          <a:xfrm>
            <a:off x="609599" y="609600"/>
            <a:ext cx="10972799" cy="10810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2E5B9-E9D9-4663-8176-9CB52E6DD407}"/>
              </a:ext>
            </a:extLst>
          </p:cNvPr>
          <p:cNvSpPr>
            <a:spLocks noGrp="1"/>
          </p:cNvSpPr>
          <p:nvPr>
            <p:ph type="body" idx="1"/>
          </p:nvPr>
        </p:nvSpPr>
        <p:spPr>
          <a:xfrm>
            <a:off x="6096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201895-4A71-49B8-84F9-30BAEA78DCAB}"/>
              </a:ext>
            </a:extLst>
          </p:cNvPr>
          <p:cNvSpPr>
            <a:spLocks noGrp="1"/>
          </p:cNvSpPr>
          <p:nvPr>
            <p:ph sz="half" idx="2"/>
          </p:nvPr>
        </p:nvSpPr>
        <p:spPr>
          <a:xfrm>
            <a:off x="609600" y="2505075"/>
            <a:ext cx="5183188" cy="3438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06E41-9EC1-41F7-8646-461772D96E75}"/>
              </a:ext>
            </a:extLst>
          </p:cNvPr>
          <p:cNvSpPr>
            <a:spLocks noGrp="1"/>
          </p:cNvSpPr>
          <p:nvPr>
            <p:ph type="body" sz="quarter" idx="3"/>
          </p:nvPr>
        </p:nvSpPr>
        <p:spPr>
          <a:xfrm>
            <a:off x="6399212" y="1681163"/>
            <a:ext cx="518318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4427EA-1102-435B-B46B-8E6E875D73F3}"/>
              </a:ext>
            </a:extLst>
          </p:cNvPr>
          <p:cNvSpPr>
            <a:spLocks noGrp="1"/>
          </p:cNvSpPr>
          <p:nvPr>
            <p:ph sz="quarter" idx="4"/>
          </p:nvPr>
        </p:nvSpPr>
        <p:spPr>
          <a:xfrm>
            <a:off x="6399212" y="2505075"/>
            <a:ext cx="5183186" cy="3438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81F2F356-7DCF-430E-BA3B-906C28653F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8350" y="6238303"/>
            <a:ext cx="1924050" cy="238125"/>
          </a:xfrm>
          <a:prstGeom prst="rect">
            <a:avLst/>
          </a:prstGeom>
        </p:spPr>
      </p:pic>
      <p:sp>
        <p:nvSpPr>
          <p:cNvPr id="9" name="TextBox 8">
            <a:extLst>
              <a:ext uri="{FF2B5EF4-FFF2-40B4-BE49-F238E27FC236}">
                <a16:creationId xmlns:a16="http://schemas.microsoft.com/office/drawing/2014/main" id="{F55C7BF3-DA6C-4D30-B00C-C1F2CF761DBD}"/>
              </a:ext>
            </a:extLst>
          </p:cNvPr>
          <p:cNvSpPr txBox="1"/>
          <p:nvPr userDrawn="1"/>
        </p:nvSpPr>
        <p:spPr>
          <a:xfrm>
            <a:off x="9575346" y="6472543"/>
            <a:ext cx="2090058" cy="369332"/>
          </a:xfrm>
          <a:prstGeom prst="rect">
            <a:avLst/>
          </a:prstGeom>
          <a:noFill/>
        </p:spPr>
        <p:txBody>
          <a:bodyPr wrap="square" rtlCol="0">
            <a:spAutoFit/>
          </a:bodyPr>
          <a:lstStyle/>
          <a:p>
            <a:r>
              <a:rPr lang="en-US" b="1" dirty="0">
                <a:solidFill>
                  <a:srgbClr val="3E2B2E"/>
                </a:solidFill>
              </a:rPr>
              <a:t>@DigDeepRoots</a:t>
            </a:r>
          </a:p>
        </p:txBody>
      </p:sp>
    </p:spTree>
    <p:extLst>
      <p:ext uri="{BB962C8B-B14F-4D97-AF65-F5344CB8AC3E}">
        <p14:creationId xmlns:p14="http://schemas.microsoft.com/office/powerpoint/2010/main" val="241364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C97EB-F71E-4851-BD3C-A27B9CC5295D}"/>
              </a:ext>
            </a:extLst>
          </p:cNvPr>
          <p:cNvSpPr>
            <a:spLocks noGrp="1"/>
          </p:cNvSpPr>
          <p:nvPr>
            <p:ph type="title"/>
          </p:nvPr>
        </p:nvSpPr>
        <p:spPr>
          <a:xfrm>
            <a:off x="609600" y="609599"/>
            <a:ext cx="10972800" cy="10972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CA21158-A1C2-46F2-80F2-DBB8A1DC05CF}"/>
              </a:ext>
            </a:extLst>
          </p:cNvPr>
          <p:cNvSpPr>
            <a:spLocks noGrp="1"/>
          </p:cNvSpPr>
          <p:nvPr>
            <p:ph type="body" idx="1"/>
          </p:nvPr>
        </p:nvSpPr>
        <p:spPr>
          <a:xfrm>
            <a:off x="609600" y="1880090"/>
            <a:ext cx="10972800" cy="40635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2638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5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7" orient="horz" pos="37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1.png"/><Relationship Id="rId11" Type="http://schemas.openxmlformats.org/officeDocument/2006/relationships/image" Target="../media/image19.png"/><Relationship Id="rId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digdeeproots.com/safeguardin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1EFF-089C-4779-80DF-5B65DD9ECACA}"/>
              </a:ext>
            </a:extLst>
          </p:cNvPr>
          <p:cNvSpPr>
            <a:spLocks noGrp="1"/>
          </p:cNvSpPr>
          <p:nvPr>
            <p:ph type="ctrTitle"/>
          </p:nvPr>
        </p:nvSpPr>
        <p:spPr>
          <a:xfrm>
            <a:off x="609600" y="1665288"/>
            <a:ext cx="10972800" cy="2387600"/>
          </a:xfrm>
        </p:spPr>
        <p:txBody>
          <a:bodyPr>
            <a:normAutofit/>
          </a:bodyPr>
          <a:lstStyle/>
          <a:p>
            <a:pPr>
              <a:lnSpc>
                <a:spcPct val="100000"/>
              </a:lnSpc>
            </a:pPr>
            <a:r>
              <a:rPr lang="en-US" sz="4000" dirty="0"/>
              <a:t>Using your Bugs to prevent Bugs </a:t>
            </a:r>
            <a:br>
              <a:rPr lang="en-US" sz="4000" dirty="0"/>
            </a:br>
            <a:r>
              <a:rPr lang="en-US" sz="4000" dirty="0"/>
              <a:t>and Fund Technical Debt Fixes</a:t>
            </a:r>
          </a:p>
        </p:txBody>
      </p:sp>
      <p:sp>
        <p:nvSpPr>
          <p:cNvPr id="3" name="Subtitle 2">
            <a:extLst>
              <a:ext uri="{FF2B5EF4-FFF2-40B4-BE49-F238E27FC236}">
                <a16:creationId xmlns:a16="http://schemas.microsoft.com/office/drawing/2014/main" id="{513821BB-0CDF-410C-9DA0-A0FBDB3CB44A}"/>
              </a:ext>
            </a:extLst>
          </p:cNvPr>
          <p:cNvSpPr>
            <a:spLocks noGrp="1"/>
          </p:cNvSpPr>
          <p:nvPr>
            <p:ph type="subTitle" idx="1"/>
          </p:nvPr>
        </p:nvSpPr>
        <p:spPr>
          <a:xfrm>
            <a:off x="1524000" y="4214718"/>
            <a:ext cx="9144000" cy="1380125"/>
          </a:xfrm>
        </p:spPr>
        <p:txBody>
          <a:bodyPr>
            <a:normAutofit fontScale="92500" lnSpcReduction="20000"/>
          </a:bodyPr>
          <a:lstStyle/>
          <a:p>
            <a:r>
              <a:rPr lang="en-US" dirty="0"/>
              <a:t>Arlo Belshee, Principal</a:t>
            </a:r>
            <a:br>
              <a:rPr lang="en-US" dirty="0"/>
            </a:br>
            <a:r>
              <a:rPr lang="en-US" sz="1500" dirty="0"/>
              <a:t>Technical &amp; Leadership Coach</a:t>
            </a:r>
            <a:br>
              <a:rPr lang="en-US" dirty="0"/>
            </a:br>
            <a:br>
              <a:rPr lang="en-US" dirty="0"/>
            </a:br>
            <a:br>
              <a:rPr lang="en-US" dirty="0"/>
            </a:br>
            <a:r>
              <a:rPr lang="en-US" dirty="0"/>
              <a:t>@ArloBelshee</a:t>
            </a:r>
            <a:br>
              <a:rPr lang="en-US" dirty="0"/>
            </a:br>
            <a:r>
              <a:rPr lang="en-US" dirty="0"/>
              <a:t>@DigDeepRoots</a:t>
            </a:r>
          </a:p>
        </p:txBody>
      </p:sp>
    </p:spTree>
    <p:extLst>
      <p:ext uri="{BB962C8B-B14F-4D97-AF65-F5344CB8AC3E}">
        <p14:creationId xmlns:p14="http://schemas.microsoft.com/office/powerpoint/2010/main" val="1728125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E4F981-3ED0-4599-B3AE-1468F6240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776" y="219075"/>
            <a:ext cx="6543676" cy="6543676"/>
          </a:xfrm>
          <a:prstGeom prst="rect">
            <a:avLst/>
          </a:prstGeom>
        </p:spPr>
      </p:pic>
      <p:pic>
        <p:nvPicPr>
          <p:cNvPr id="5" name="Picture 4">
            <a:extLst>
              <a:ext uri="{FF2B5EF4-FFF2-40B4-BE49-F238E27FC236}">
                <a16:creationId xmlns:a16="http://schemas.microsoft.com/office/drawing/2014/main" id="{70F4BB30-D014-4258-AA27-B4DBA45EF2DF}"/>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07659" y="813138"/>
            <a:ext cx="1191491" cy="1191491"/>
          </a:xfrm>
          <a:prstGeom prst="rect">
            <a:avLst/>
          </a:prstGeom>
        </p:spPr>
      </p:pic>
      <p:pic>
        <p:nvPicPr>
          <p:cNvPr id="9" name="Picture 8">
            <a:extLst>
              <a:ext uri="{FF2B5EF4-FFF2-40B4-BE49-F238E27FC236}">
                <a16:creationId xmlns:a16="http://schemas.microsoft.com/office/drawing/2014/main" id="{7F467423-D9CA-48DA-9877-9415B9EBCC7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032170" y="881493"/>
            <a:ext cx="1073727" cy="1073727"/>
          </a:xfrm>
          <a:prstGeom prst="rect">
            <a:avLst/>
          </a:prstGeom>
        </p:spPr>
      </p:pic>
      <p:pic>
        <p:nvPicPr>
          <p:cNvPr id="13" name="Picture 12">
            <a:extLst>
              <a:ext uri="{FF2B5EF4-FFF2-40B4-BE49-F238E27FC236}">
                <a16:creationId xmlns:a16="http://schemas.microsoft.com/office/drawing/2014/main" id="{84A8814A-0230-4613-AD2F-2DEBDED8EA13}"/>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970817" y="881493"/>
            <a:ext cx="1073727" cy="1073727"/>
          </a:xfrm>
          <a:prstGeom prst="rect">
            <a:avLst/>
          </a:prstGeom>
        </p:spPr>
      </p:pic>
      <p:pic>
        <p:nvPicPr>
          <p:cNvPr id="22" name="Picture 21">
            <a:extLst>
              <a:ext uri="{FF2B5EF4-FFF2-40B4-BE49-F238E27FC236}">
                <a16:creationId xmlns:a16="http://schemas.microsoft.com/office/drawing/2014/main" id="{76B6AC30-E3B6-41E8-B2ED-2C48E96009B8}"/>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046276" y="811224"/>
            <a:ext cx="1195318" cy="1195318"/>
          </a:xfrm>
          <a:prstGeom prst="rect">
            <a:avLst/>
          </a:prstGeom>
          <a:noFill/>
          <a:ln>
            <a:noFill/>
          </a:ln>
        </p:spPr>
      </p:pic>
      <p:pic>
        <p:nvPicPr>
          <p:cNvPr id="16" name="Picture 15">
            <a:extLst>
              <a:ext uri="{FF2B5EF4-FFF2-40B4-BE49-F238E27FC236}">
                <a16:creationId xmlns:a16="http://schemas.microsoft.com/office/drawing/2014/main" id="{4DD53452-AFC0-407A-9B18-54DE7198F3D1}"/>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09850" y="1615787"/>
            <a:ext cx="1122217" cy="1122217"/>
          </a:xfrm>
          <a:prstGeom prst="rect">
            <a:avLst/>
          </a:prstGeom>
        </p:spPr>
      </p:pic>
      <p:pic>
        <p:nvPicPr>
          <p:cNvPr id="17" name="Picture 16">
            <a:extLst>
              <a:ext uri="{FF2B5EF4-FFF2-40B4-BE49-F238E27FC236}">
                <a16:creationId xmlns:a16="http://schemas.microsoft.com/office/drawing/2014/main" id="{5BB76283-D719-426A-BE0D-8815D0AEC0F1}"/>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927327" y="2829791"/>
            <a:ext cx="1122218" cy="1122218"/>
          </a:xfrm>
          <a:prstGeom prst="rect">
            <a:avLst/>
          </a:prstGeom>
        </p:spPr>
      </p:pic>
      <p:pic>
        <p:nvPicPr>
          <p:cNvPr id="18" name="Picture 17">
            <a:extLst>
              <a:ext uri="{FF2B5EF4-FFF2-40B4-BE49-F238E27FC236}">
                <a16:creationId xmlns:a16="http://schemas.microsoft.com/office/drawing/2014/main" id="{7B9ECAAB-9FB5-48AD-B6C1-FB761CB1BDAF}"/>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617621" y="4585852"/>
            <a:ext cx="1080655" cy="1080655"/>
          </a:xfrm>
          <a:prstGeom prst="rect">
            <a:avLst/>
          </a:prstGeom>
        </p:spPr>
      </p:pic>
      <p:pic>
        <p:nvPicPr>
          <p:cNvPr id="19" name="Picture 18">
            <a:extLst>
              <a:ext uri="{FF2B5EF4-FFF2-40B4-BE49-F238E27FC236}">
                <a16:creationId xmlns:a16="http://schemas.microsoft.com/office/drawing/2014/main" id="{10A2DFBC-8BA7-4EB4-9A8F-4D7B167C1D8E}"/>
              </a:ext>
            </a:extLst>
          </p:cNvPr>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922330" y="2772641"/>
            <a:ext cx="1110096" cy="1110096"/>
          </a:xfrm>
          <a:prstGeom prst="rect">
            <a:avLst/>
          </a:prstGeom>
        </p:spPr>
      </p:pic>
      <p:pic>
        <p:nvPicPr>
          <p:cNvPr id="21" name="Picture 20">
            <a:extLst>
              <a:ext uri="{FF2B5EF4-FFF2-40B4-BE49-F238E27FC236}">
                <a16:creationId xmlns:a16="http://schemas.microsoft.com/office/drawing/2014/main" id="{C544EFBB-9339-47D9-BFD7-F2245FC37204}"/>
              </a:ext>
            </a:extLst>
          </p:cNvPr>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10820" y="4585851"/>
            <a:ext cx="1080655" cy="1080655"/>
          </a:xfrm>
          <a:prstGeom prst="rect">
            <a:avLst/>
          </a:prstGeom>
        </p:spPr>
      </p:pic>
    </p:spTree>
    <p:extLst>
      <p:ext uri="{BB962C8B-B14F-4D97-AF65-F5344CB8AC3E}">
        <p14:creationId xmlns:p14="http://schemas.microsoft.com/office/powerpoint/2010/main" val="213213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F5A7-DAA8-4521-AD0E-CBBE7DFF25DD}"/>
              </a:ext>
            </a:extLst>
          </p:cNvPr>
          <p:cNvSpPr>
            <a:spLocks noGrp="1"/>
          </p:cNvSpPr>
          <p:nvPr>
            <p:ph type="title"/>
          </p:nvPr>
        </p:nvSpPr>
        <p:spPr>
          <a:xfrm>
            <a:off x="2152650" y="969884"/>
            <a:ext cx="9429750" cy="1097280"/>
          </a:xfrm>
        </p:spPr>
        <p:txBody>
          <a:bodyPr/>
          <a:lstStyle/>
          <a:p>
            <a:r>
              <a:rPr lang="en-US" dirty="0"/>
              <a:t>Planning Step</a:t>
            </a:r>
          </a:p>
        </p:txBody>
      </p:sp>
      <p:sp>
        <p:nvSpPr>
          <p:cNvPr id="3" name="Text Placeholder 2">
            <a:extLst>
              <a:ext uri="{FF2B5EF4-FFF2-40B4-BE49-F238E27FC236}">
                <a16:creationId xmlns:a16="http://schemas.microsoft.com/office/drawing/2014/main" id="{1C4E1892-E3CC-431D-90DF-7DA731DBB4FF}"/>
              </a:ext>
            </a:extLst>
          </p:cNvPr>
          <p:cNvSpPr>
            <a:spLocks noGrp="1"/>
          </p:cNvSpPr>
          <p:nvPr>
            <p:ph idx="1"/>
          </p:nvPr>
        </p:nvSpPr>
        <p:spPr>
          <a:xfrm>
            <a:off x="609600" y="2567422"/>
            <a:ext cx="10972800" cy="3376177"/>
          </a:xfrm>
        </p:spPr>
        <p:txBody>
          <a:bodyPr>
            <a:normAutofit/>
          </a:bodyPr>
          <a:lstStyle/>
          <a:p>
            <a:pPr marL="0" indent="0" algn="ctr">
              <a:buNone/>
            </a:pPr>
            <a:r>
              <a:rPr lang="en-US" dirty="0"/>
              <a:t>Where the real shift happens!</a:t>
            </a:r>
          </a:p>
        </p:txBody>
      </p:sp>
      <p:pic>
        <p:nvPicPr>
          <p:cNvPr id="4" name="Picture 3">
            <a:extLst>
              <a:ext uri="{FF2B5EF4-FFF2-40B4-BE49-F238E27FC236}">
                <a16:creationId xmlns:a16="http://schemas.microsoft.com/office/drawing/2014/main" id="{6A327A85-51E0-423F-9D97-5748F9849AF5}"/>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85303" y="219075"/>
            <a:ext cx="2348347" cy="2348347"/>
          </a:xfrm>
          <a:prstGeom prst="rect">
            <a:avLst/>
          </a:prstGeom>
        </p:spPr>
      </p:pic>
      <p:pic>
        <p:nvPicPr>
          <p:cNvPr id="6" name="Picture 5">
            <a:extLst>
              <a:ext uri="{FF2B5EF4-FFF2-40B4-BE49-F238E27FC236}">
                <a16:creationId xmlns:a16="http://schemas.microsoft.com/office/drawing/2014/main" id="{A68B3122-DF45-45EC-8BDA-A1535DBEE7D9}"/>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02351" y="3429000"/>
            <a:ext cx="2108074" cy="2108074"/>
          </a:xfrm>
          <a:prstGeom prst="rect">
            <a:avLst/>
          </a:prstGeom>
        </p:spPr>
      </p:pic>
      <p:pic>
        <p:nvPicPr>
          <p:cNvPr id="7" name="Picture 6">
            <a:extLst>
              <a:ext uri="{FF2B5EF4-FFF2-40B4-BE49-F238E27FC236}">
                <a16:creationId xmlns:a16="http://schemas.microsoft.com/office/drawing/2014/main" id="{D0C71E16-2F95-4D42-9389-848A2318410E}"/>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67573" y="3429000"/>
            <a:ext cx="2107956" cy="2107956"/>
          </a:xfrm>
          <a:prstGeom prst="rect">
            <a:avLst/>
          </a:prstGeom>
        </p:spPr>
      </p:pic>
      <p:pic>
        <p:nvPicPr>
          <p:cNvPr id="8" name="Picture 7">
            <a:extLst>
              <a:ext uri="{FF2B5EF4-FFF2-40B4-BE49-F238E27FC236}">
                <a16:creationId xmlns:a16="http://schemas.microsoft.com/office/drawing/2014/main" id="{8DB2635C-7F9D-4251-ACF1-E91E4F03E3F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32677" y="3429000"/>
            <a:ext cx="2016986" cy="2016986"/>
          </a:xfrm>
          <a:prstGeom prst="rect">
            <a:avLst/>
          </a:prstGeom>
        </p:spPr>
      </p:pic>
      <p:pic>
        <p:nvPicPr>
          <p:cNvPr id="9" name="Picture 8">
            <a:extLst>
              <a:ext uri="{FF2B5EF4-FFF2-40B4-BE49-F238E27FC236}">
                <a16:creationId xmlns:a16="http://schemas.microsoft.com/office/drawing/2014/main" id="{7419F7E2-35CA-44BD-B570-EDC655183263}"/>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506811" y="3429000"/>
            <a:ext cx="2016986" cy="2016986"/>
          </a:xfrm>
          <a:prstGeom prst="rect">
            <a:avLst/>
          </a:prstGeom>
        </p:spPr>
      </p:pic>
    </p:spTree>
    <p:extLst>
      <p:ext uri="{BB962C8B-B14F-4D97-AF65-F5344CB8AC3E}">
        <p14:creationId xmlns:p14="http://schemas.microsoft.com/office/powerpoint/2010/main" val="275341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E50C-2858-4788-B93D-783F88404483}"/>
              </a:ext>
            </a:extLst>
          </p:cNvPr>
          <p:cNvSpPr>
            <a:spLocks noGrp="1"/>
          </p:cNvSpPr>
          <p:nvPr>
            <p:ph idx="1"/>
          </p:nvPr>
        </p:nvSpPr>
        <p:spPr>
          <a:ln/>
        </p:spPr>
        <p:style>
          <a:lnRef idx="2">
            <a:schemeClr val="accent2">
              <a:shade val="50000"/>
            </a:schemeClr>
          </a:lnRef>
          <a:fillRef idx="1">
            <a:schemeClr val="accent2"/>
          </a:fillRef>
          <a:effectRef idx="0">
            <a:schemeClr val="accent2"/>
          </a:effectRef>
          <a:fontRef idx="minor">
            <a:schemeClr val="lt1"/>
          </a:fontRef>
        </p:style>
        <p:txBody>
          <a:bodyPr anchor="ctr">
            <a:normAutofit/>
          </a:bodyPr>
          <a:lstStyle/>
          <a:p>
            <a:pPr marL="0" indent="0">
              <a:buNone/>
            </a:pPr>
            <a:r>
              <a:rPr lang="en-US" sz="2500" b="1" dirty="0">
                <a:solidFill>
                  <a:schemeClr val="tx1"/>
                </a:solidFill>
              </a:rPr>
              <a:t>Hazards Exercise</a:t>
            </a:r>
          </a:p>
          <a:p>
            <a:pPr marL="0" indent="0">
              <a:buNone/>
            </a:pPr>
            <a:endParaRPr lang="en-US" sz="2000" dirty="0"/>
          </a:p>
          <a:p>
            <a:pPr marL="457200" indent="-457200">
              <a:buFont typeface="+mj-lt"/>
              <a:buAutoNum type="arabicPeriod"/>
            </a:pPr>
            <a:r>
              <a:rPr lang="en-US" sz="2000" dirty="0"/>
              <a:t>Remember the last bug you wrote</a:t>
            </a:r>
          </a:p>
          <a:p>
            <a:pPr marL="457200" indent="-457200">
              <a:buFont typeface="+mj-lt"/>
              <a:buAutoNum type="arabicPeriod"/>
            </a:pPr>
            <a:endParaRPr lang="en-US" sz="2000" dirty="0"/>
          </a:p>
          <a:p>
            <a:pPr marL="457200" indent="-457200">
              <a:buFont typeface="+mj-lt"/>
              <a:buAutoNum type="arabicPeriod"/>
            </a:pPr>
            <a:r>
              <a:rPr lang="en-US" sz="2000" dirty="0"/>
              <a:t>Use the Hazards Exercise sheet on your table</a:t>
            </a:r>
          </a:p>
          <a:p>
            <a:pPr marL="457200" indent="-457200">
              <a:buFont typeface="+mj-lt"/>
              <a:buAutoNum type="arabicPeriod"/>
            </a:pPr>
            <a:endParaRPr lang="en-US" sz="2000" dirty="0"/>
          </a:p>
          <a:p>
            <a:pPr marL="457200" indent="-457200">
              <a:buFont typeface="+mj-lt"/>
              <a:buAutoNum type="arabicPeriod"/>
            </a:pPr>
            <a:r>
              <a:rPr lang="en-US" sz="2000" dirty="0"/>
              <a:t>Based on your bug, build a question and answer tree under each question</a:t>
            </a:r>
          </a:p>
        </p:txBody>
      </p:sp>
      <p:sp>
        <p:nvSpPr>
          <p:cNvPr id="4" name="Text Placeholder 3">
            <a:extLst>
              <a:ext uri="{FF2B5EF4-FFF2-40B4-BE49-F238E27FC236}">
                <a16:creationId xmlns:a16="http://schemas.microsoft.com/office/drawing/2014/main" id="{BFB3CEC7-6C85-434B-8D32-89BA8465A6C4}"/>
              </a:ext>
            </a:extLst>
          </p:cNvPr>
          <p:cNvSpPr>
            <a:spLocks noGrp="1"/>
          </p:cNvSpPr>
          <p:nvPr>
            <p:ph type="body" sz="half" idx="2"/>
          </p:nvPr>
        </p:nvSpPr>
        <p:spPr/>
        <p:txBody>
          <a:bodyPr anchor="ctr"/>
          <a:lstStyle/>
          <a:p>
            <a:endParaRPr lang="en-US" dirty="0"/>
          </a:p>
          <a:p>
            <a:pPr algn="ctr"/>
            <a:r>
              <a:rPr lang="en-US" dirty="0"/>
              <a:t>Our biggest mind shift … </a:t>
            </a:r>
          </a:p>
          <a:p>
            <a:endParaRPr lang="en-US" dirty="0"/>
          </a:p>
          <a:p>
            <a:r>
              <a:rPr lang="en-US" dirty="0"/>
              <a:t>… turning expenses into investment by taking a single bug fix and preventing a category of future bugs.</a:t>
            </a:r>
          </a:p>
          <a:p>
            <a:endParaRPr lang="en-US" dirty="0"/>
          </a:p>
        </p:txBody>
      </p:sp>
      <p:pic>
        <p:nvPicPr>
          <p:cNvPr id="5" name="Picture 4">
            <a:extLst>
              <a:ext uri="{FF2B5EF4-FFF2-40B4-BE49-F238E27FC236}">
                <a16:creationId xmlns:a16="http://schemas.microsoft.com/office/drawing/2014/main" id="{64546186-0D3B-4963-BE22-7618F42902AC}"/>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87756" y="914400"/>
            <a:ext cx="1948961" cy="1948961"/>
          </a:xfrm>
          <a:prstGeom prst="rect">
            <a:avLst/>
          </a:prstGeom>
        </p:spPr>
      </p:pic>
    </p:spTree>
    <p:extLst>
      <p:ext uri="{BB962C8B-B14F-4D97-AF65-F5344CB8AC3E}">
        <p14:creationId xmlns:p14="http://schemas.microsoft.com/office/powerpoint/2010/main" val="25921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Hazard Exercise Debrief</a:t>
            </a:r>
          </a:p>
        </p:txBody>
      </p:sp>
      <p:sp>
        <p:nvSpPr>
          <p:cNvPr id="7" name="Rectangle 6">
            <a:extLst>
              <a:ext uri="{FF2B5EF4-FFF2-40B4-BE49-F238E27FC236}">
                <a16:creationId xmlns:a16="http://schemas.microsoft.com/office/drawing/2014/main" id="{D620C530-0469-4050-9533-4FCDEEA55FE4}"/>
              </a:ext>
            </a:extLst>
          </p:cNvPr>
          <p:cNvSpPr/>
          <p:nvPr/>
        </p:nvSpPr>
        <p:spPr>
          <a:xfrm>
            <a:off x="1405154" y="4255339"/>
            <a:ext cx="10262534" cy="477054"/>
          </a:xfrm>
          <a:prstGeom prst="rect">
            <a:avLst/>
          </a:prstGeom>
        </p:spPr>
        <p:txBody>
          <a:bodyPr wrap="square">
            <a:spAutoFit/>
          </a:bodyPr>
          <a:lstStyle/>
          <a:p>
            <a:r>
              <a:rPr lang="en-US" sz="2500" dirty="0"/>
              <a:t>Who feels that person made the mistake as a legitimate choice?</a:t>
            </a:r>
          </a:p>
        </p:txBody>
      </p:sp>
      <p:sp>
        <p:nvSpPr>
          <p:cNvPr id="8" name="Rectangle 7">
            <a:extLst>
              <a:ext uri="{FF2B5EF4-FFF2-40B4-BE49-F238E27FC236}">
                <a16:creationId xmlns:a16="http://schemas.microsoft.com/office/drawing/2014/main" id="{81878506-435D-4DAF-BEDB-C5C418558B23}"/>
              </a:ext>
            </a:extLst>
          </p:cNvPr>
          <p:cNvSpPr/>
          <p:nvPr/>
        </p:nvSpPr>
        <p:spPr>
          <a:xfrm>
            <a:off x="1405154" y="2742582"/>
            <a:ext cx="10433110" cy="477054"/>
          </a:xfrm>
          <a:prstGeom prst="rect">
            <a:avLst/>
          </a:prstGeom>
        </p:spPr>
        <p:txBody>
          <a:bodyPr wrap="square">
            <a:spAutoFit/>
          </a:bodyPr>
          <a:lstStyle/>
          <a:p>
            <a:r>
              <a:rPr lang="en-US" sz="2500" dirty="0"/>
              <a:t>Who identified a person who made a mistake?</a:t>
            </a:r>
          </a:p>
        </p:txBody>
      </p:sp>
      <p:pic>
        <p:nvPicPr>
          <p:cNvPr id="10" name="Picture 9">
            <a:extLst>
              <a:ext uri="{FF2B5EF4-FFF2-40B4-BE49-F238E27FC236}">
                <a16:creationId xmlns:a16="http://schemas.microsoft.com/office/drawing/2014/main" id="{509A2241-6E84-466A-A399-F797B49DB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2359696"/>
            <a:ext cx="1047577" cy="1047577"/>
          </a:xfrm>
          <a:prstGeom prst="rect">
            <a:avLst/>
          </a:prstGeom>
        </p:spPr>
      </p:pic>
      <p:pic>
        <p:nvPicPr>
          <p:cNvPr id="11" name="Picture 10">
            <a:extLst>
              <a:ext uri="{FF2B5EF4-FFF2-40B4-BE49-F238E27FC236}">
                <a16:creationId xmlns:a16="http://schemas.microsoft.com/office/drawing/2014/main" id="{E9B2AD1A-2D77-4A85-89E2-83F694745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3970077"/>
            <a:ext cx="1047577" cy="1047577"/>
          </a:xfrm>
          <a:prstGeom prst="rect">
            <a:avLst/>
          </a:prstGeom>
        </p:spPr>
      </p:pic>
    </p:spTree>
    <p:extLst>
      <p:ext uri="{BB962C8B-B14F-4D97-AF65-F5344CB8AC3E}">
        <p14:creationId xmlns:p14="http://schemas.microsoft.com/office/powerpoint/2010/main" val="11633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Hazard Exercise Debrief</a:t>
            </a:r>
          </a:p>
        </p:txBody>
      </p:sp>
      <p:sp>
        <p:nvSpPr>
          <p:cNvPr id="6" name="Rectangle 5">
            <a:extLst>
              <a:ext uri="{FF2B5EF4-FFF2-40B4-BE49-F238E27FC236}">
                <a16:creationId xmlns:a16="http://schemas.microsoft.com/office/drawing/2014/main" id="{D261D892-66F5-4BE3-9046-8030FEB22BE5}"/>
              </a:ext>
            </a:extLst>
          </p:cNvPr>
          <p:cNvSpPr/>
          <p:nvPr/>
        </p:nvSpPr>
        <p:spPr>
          <a:xfrm>
            <a:off x="2662106" y="4033708"/>
            <a:ext cx="6096000" cy="861774"/>
          </a:xfrm>
          <a:prstGeom prst="rect">
            <a:avLst/>
          </a:prstGeom>
        </p:spPr>
        <p:txBody>
          <a:bodyPr>
            <a:spAutoFit/>
          </a:bodyPr>
          <a:lstStyle/>
          <a:p>
            <a:pPr algn="ctr"/>
            <a:endParaRPr lang="en-US" sz="2500" dirty="0"/>
          </a:p>
          <a:p>
            <a:pPr algn="ctr"/>
            <a:r>
              <a:rPr lang="en-US" sz="2500" b="1" dirty="0"/>
              <a:t>Who explored that?</a:t>
            </a:r>
          </a:p>
        </p:txBody>
      </p:sp>
      <p:sp>
        <p:nvSpPr>
          <p:cNvPr id="12" name="Rectangle 11">
            <a:extLst>
              <a:ext uri="{FF2B5EF4-FFF2-40B4-BE49-F238E27FC236}">
                <a16:creationId xmlns:a16="http://schemas.microsoft.com/office/drawing/2014/main" id="{D6CD7612-4A1D-435F-9362-19C8ED13F4AB}"/>
              </a:ext>
            </a:extLst>
          </p:cNvPr>
          <p:cNvSpPr/>
          <p:nvPr/>
        </p:nvSpPr>
        <p:spPr>
          <a:xfrm>
            <a:off x="388688" y="3061940"/>
            <a:ext cx="10642835" cy="861774"/>
          </a:xfrm>
          <a:prstGeom prst="rect">
            <a:avLst/>
          </a:prstGeom>
        </p:spPr>
        <p:txBody>
          <a:bodyPr wrap="square">
            <a:spAutoFit/>
          </a:bodyPr>
          <a:lstStyle/>
          <a:p>
            <a:pPr algn="ctr"/>
            <a:r>
              <a:rPr lang="en-US" sz="2500" dirty="0"/>
              <a:t>That legitimate choice is a result </a:t>
            </a:r>
            <a:br>
              <a:rPr lang="en-US" sz="2500" dirty="0"/>
            </a:br>
            <a:r>
              <a:rPr lang="en-US" sz="2500" dirty="0"/>
              <a:t>of the system around them.</a:t>
            </a:r>
          </a:p>
        </p:txBody>
      </p:sp>
      <p:pic>
        <p:nvPicPr>
          <p:cNvPr id="14" name="Picture 13">
            <a:extLst>
              <a:ext uri="{FF2B5EF4-FFF2-40B4-BE49-F238E27FC236}">
                <a16:creationId xmlns:a16="http://schemas.microsoft.com/office/drawing/2014/main" id="{FB22BF4A-634B-4E6B-B32D-BA4C03C45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60" y="1982854"/>
            <a:ext cx="969092" cy="969092"/>
          </a:xfrm>
          <a:prstGeom prst="rect">
            <a:avLst/>
          </a:prstGeom>
        </p:spPr>
      </p:pic>
    </p:spTree>
    <p:extLst>
      <p:ext uri="{BB962C8B-B14F-4D97-AF65-F5344CB8AC3E}">
        <p14:creationId xmlns:p14="http://schemas.microsoft.com/office/powerpoint/2010/main" val="248476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F5D7-A5A9-482F-8AB2-BA2413479028}"/>
              </a:ext>
            </a:extLst>
          </p:cNvPr>
          <p:cNvSpPr>
            <a:spLocks noGrp="1"/>
          </p:cNvSpPr>
          <p:nvPr>
            <p:ph type="title"/>
          </p:nvPr>
        </p:nvSpPr>
        <p:spPr/>
        <p:txBody>
          <a:bodyPr/>
          <a:lstStyle/>
          <a:p>
            <a:r>
              <a:rPr lang="en-US" dirty="0"/>
              <a:t>Hazards repeat…</a:t>
            </a:r>
          </a:p>
        </p:txBody>
      </p:sp>
      <p:sp>
        <p:nvSpPr>
          <p:cNvPr id="4" name="Content Placeholder 3">
            <a:extLst>
              <a:ext uri="{FF2B5EF4-FFF2-40B4-BE49-F238E27FC236}">
                <a16:creationId xmlns:a16="http://schemas.microsoft.com/office/drawing/2014/main" id="{6721BEBC-10FE-419D-863D-1F7F25C5FBE0}"/>
              </a:ext>
            </a:extLst>
          </p:cNvPr>
          <p:cNvSpPr>
            <a:spLocks noGrp="1"/>
          </p:cNvSpPr>
          <p:nvPr>
            <p:ph idx="1"/>
          </p:nvPr>
        </p:nvSpPr>
        <p:spPr>
          <a:xfrm>
            <a:off x="4552427" y="2391818"/>
            <a:ext cx="5287861" cy="921833"/>
          </a:xfrm>
        </p:spPr>
        <p:txBody>
          <a:bodyPr/>
          <a:lstStyle/>
          <a:p>
            <a:pPr marL="0" indent="0">
              <a:buNone/>
            </a:pPr>
            <a:r>
              <a:rPr lang="en-US" dirty="0"/>
              <a:t>…except when they don’t.</a:t>
            </a:r>
          </a:p>
        </p:txBody>
      </p:sp>
    </p:spTree>
    <p:extLst>
      <p:ext uri="{BB962C8B-B14F-4D97-AF65-F5344CB8AC3E}">
        <p14:creationId xmlns:p14="http://schemas.microsoft.com/office/powerpoint/2010/main" val="85302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E50C-2858-4788-B93D-783F88404483}"/>
              </a:ext>
            </a:extLst>
          </p:cNvPr>
          <p:cNvSpPr>
            <a:spLocks noGrp="1"/>
          </p:cNvSpPr>
          <p:nvPr>
            <p:ph idx="1"/>
          </p:nvPr>
        </p:nvSpPr>
        <p:spPr>
          <a:ln/>
        </p:spPr>
        <p:style>
          <a:lnRef idx="2">
            <a:schemeClr val="accent2">
              <a:shade val="50000"/>
            </a:schemeClr>
          </a:lnRef>
          <a:fillRef idx="1">
            <a:schemeClr val="accent2"/>
          </a:fillRef>
          <a:effectRef idx="0">
            <a:schemeClr val="accent2"/>
          </a:effectRef>
          <a:fontRef idx="minor">
            <a:schemeClr val="lt1"/>
          </a:fontRef>
        </p:style>
        <p:txBody>
          <a:bodyPr anchor="ctr">
            <a:normAutofit/>
          </a:bodyPr>
          <a:lstStyle/>
          <a:p>
            <a:pPr marL="0" indent="0">
              <a:buNone/>
            </a:pPr>
            <a:r>
              <a:rPr lang="en-US" sz="2500" b="1" dirty="0">
                <a:solidFill>
                  <a:schemeClr val="tx1"/>
                </a:solidFill>
              </a:rPr>
              <a:t>Parallel Writing Exercise</a:t>
            </a:r>
          </a:p>
          <a:p>
            <a:pPr marL="0" indent="0">
              <a:buNone/>
            </a:pPr>
            <a:endParaRPr lang="en-US" sz="2000" dirty="0"/>
          </a:p>
          <a:p>
            <a:pPr marL="457200" indent="-457200">
              <a:buFont typeface="+mj-lt"/>
              <a:buAutoNum type="arabicPeriod"/>
            </a:pPr>
            <a:r>
              <a:rPr lang="en-US" sz="2000" dirty="0"/>
              <a:t>Remember the last bug you were a part of that impacted multiple teams </a:t>
            </a:r>
          </a:p>
          <a:p>
            <a:pPr marL="457200" indent="-457200">
              <a:buFont typeface="+mj-lt"/>
              <a:buAutoNum type="arabicPeriod"/>
            </a:pPr>
            <a:endParaRPr lang="en-US" sz="2000" dirty="0"/>
          </a:p>
          <a:p>
            <a:pPr marL="457200" indent="-457200">
              <a:buFont typeface="+mj-lt"/>
              <a:buAutoNum type="arabicPeriod"/>
            </a:pPr>
            <a:r>
              <a:rPr lang="en-US" sz="2000" dirty="0"/>
              <a:t>Use the Parallel Writing sheet on your table</a:t>
            </a:r>
          </a:p>
          <a:p>
            <a:pPr marL="457200" indent="-457200">
              <a:buFont typeface="+mj-lt"/>
              <a:buAutoNum type="arabicPeriod"/>
            </a:pPr>
            <a:endParaRPr lang="en-US" sz="2000" dirty="0"/>
          </a:p>
          <a:p>
            <a:pPr marL="457200" indent="-457200">
              <a:buFont typeface="+mj-lt"/>
              <a:buAutoNum type="arabicPeriod"/>
            </a:pPr>
            <a:r>
              <a:rPr lang="en-US" sz="2000" dirty="0"/>
              <a:t>Based on your bug, build a question and answer tree under each question </a:t>
            </a:r>
            <a:r>
              <a:rPr lang="en-US" sz="2000" b="1" dirty="0"/>
              <a:t>without speaking</a:t>
            </a:r>
          </a:p>
          <a:p>
            <a:pPr marL="457200" indent="-457200">
              <a:buFont typeface="+mj-lt"/>
              <a:buAutoNum type="arabicPeriod"/>
            </a:pPr>
            <a:endParaRPr lang="en-US" sz="2000" dirty="0"/>
          </a:p>
          <a:p>
            <a:pPr marL="457200" indent="-457200">
              <a:buFont typeface="+mj-lt"/>
              <a:buAutoNum type="arabicPeriod"/>
            </a:pPr>
            <a:r>
              <a:rPr lang="en-US" sz="2000" dirty="0"/>
              <a:t>Work on all 3 questions at once</a:t>
            </a:r>
          </a:p>
        </p:txBody>
      </p:sp>
      <p:sp>
        <p:nvSpPr>
          <p:cNvPr id="4" name="Text Placeholder 3">
            <a:extLst>
              <a:ext uri="{FF2B5EF4-FFF2-40B4-BE49-F238E27FC236}">
                <a16:creationId xmlns:a16="http://schemas.microsoft.com/office/drawing/2014/main" id="{BFB3CEC7-6C85-434B-8D32-89BA8465A6C4}"/>
              </a:ext>
            </a:extLst>
          </p:cNvPr>
          <p:cNvSpPr>
            <a:spLocks noGrp="1"/>
          </p:cNvSpPr>
          <p:nvPr>
            <p:ph type="body" sz="half" idx="2"/>
          </p:nvPr>
        </p:nvSpPr>
        <p:spPr/>
        <p:txBody>
          <a:bodyPr anchor="ctr">
            <a:normAutofit/>
          </a:bodyPr>
          <a:lstStyle/>
          <a:p>
            <a:endParaRPr lang="en-US" dirty="0"/>
          </a:p>
          <a:p>
            <a:r>
              <a:rPr lang="en-US" dirty="0"/>
              <a:t>Our first behavioural shift … </a:t>
            </a:r>
          </a:p>
          <a:p>
            <a:endParaRPr lang="en-US" dirty="0"/>
          </a:p>
          <a:p>
            <a:r>
              <a:rPr lang="en-US" dirty="0"/>
              <a:t>… getting all the voices represented effectively and ideas explored in parallel.</a:t>
            </a:r>
          </a:p>
          <a:p>
            <a:endParaRPr lang="en-US" dirty="0"/>
          </a:p>
          <a:p>
            <a:r>
              <a:rPr lang="en-US" dirty="0"/>
              <a:t>Just like the Hazards exercise, but silently.</a:t>
            </a:r>
          </a:p>
        </p:txBody>
      </p:sp>
      <p:pic>
        <p:nvPicPr>
          <p:cNvPr id="5" name="Picture 4">
            <a:extLst>
              <a:ext uri="{FF2B5EF4-FFF2-40B4-BE49-F238E27FC236}">
                <a16:creationId xmlns:a16="http://schemas.microsoft.com/office/drawing/2014/main" id="{69E4A418-98F0-499D-B998-0CAE604B5C7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16331" y="609600"/>
            <a:ext cx="1948961" cy="1948961"/>
          </a:xfrm>
          <a:prstGeom prst="rect">
            <a:avLst/>
          </a:prstGeom>
        </p:spPr>
      </p:pic>
    </p:spTree>
    <p:extLst>
      <p:ext uri="{BB962C8B-B14F-4D97-AF65-F5344CB8AC3E}">
        <p14:creationId xmlns:p14="http://schemas.microsoft.com/office/powerpoint/2010/main" val="24255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Parallel Writing Exercise Debrief</a:t>
            </a:r>
          </a:p>
        </p:txBody>
      </p:sp>
      <p:sp>
        <p:nvSpPr>
          <p:cNvPr id="7" name="Rectangle 6">
            <a:extLst>
              <a:ext uri="{FF2B5EF4-FFF2-40B4-BE49-F238E27FC236}">
                <a16:creationId xmlns:a16="http://schemas.microsoft.com/office/drawing/2014/main" id="{D620C530-0469-4050-9533-4FCDEEA55FE4}"/>
              </a:ext>
            </a:extLst>
          </p:cNvPr>
          <p:cNvSpPr/>
          <p:nvPr/>
        </p:nvSpPr>
        <p:spPr>
          <a:xfrm>
            <a:off x="1426128" y="4125888"/>
            <a:ext cx="10262534" cy="861774"/>
          </a:xfrm>
          <a:prstGeom prst="rect">
            <a:avLst/>
          </a:prstGeom>
        </p:spPr>
        <p:txBody>
          <a:bodyPr wrap="square">
            <a:spAutoFit/>
          </a:bodyPr>
          <a:lstStyle/>
          <a:p>
            <a:r>
              <a:rPr lang="en-US" sz="2500" dirty="0"/>
              <a:t>Which ones of you felt you contributed </a:t>
            </a:r>
            <a:r>
              <a:rPr lang="en-US" sz="2500" b="1" dirty="0"/>
              <a:t>more</a:t>
            </a:r>
            <a:r>
              <a:rPr lang="en-US" sz="2500" dirty="0"/>
              <a:t>?</a:t>
            </a:r>
            <a:br>
              <a:rPr lang="en-US" sz="2500" dirty="0"/>
            </a:br>
            <a:r>
              <a:rPr lang="en-US" sz="2500" dirty="0"/>
              <a:t>Which ones of you felt you contributed </a:t>
            </a:r>
            <a:r>
              <a:rPr lang="en-US" sz="2500" b="1" dirty="0"/>
              <a:t>less</a:t>
            </a:r>
            <a:r>
              <a:rPr lang="en-US" sz="2500" dirty="0"/>
              <a:t>?</a:t>
            </a:r>
          </a:p>
        </p:txBody>
      </p:sp>
      <p:sp>
        <p:nvSpPr>
          <p:cNvPr id="8" name="Rectangle 7">
            <a:extLst>
              <a:ext uri="{FF2B5EF4-FFF2-40B4-BE49-F238E27FC236}">
                <a16:creationId xmlns:a16="http://schemas.microsoft.com/office/drawing/2014/main" id="{81878506-435D-4DAF-BEDB-C5C418558B23}"/>
              </a:ext>
            </a:extLst>
          </p:cNvPr>
          <p:cNvSpPr/>
          <p:nvPr/>
        </p:nvSpPr>
        <p:spPr>
          <a:xfrm>
            <a:off x="1405154" y="2742582"/>
            <a:ext cx="10716938" cy="477054"/>
          </a:xfrm>
          <a:prstGeom prst="rect">
            <a:avLst/>
          </a:prstGeom>
        </p:spPr>
        <p:txBody>
          <a:bodyPr wrap="square">
            <a:spAutoFit/>
          </a:bodyPr>
          <a:lstStyle/>
          <a:p>
            <a:r>
              <a:rPr lang="en-US" sz="2500" dirty="0"/>
              <a:t>With the silent mode, who saw more ideas being explored at once?</a:t>
            </a:r>
          </a:p>
        </p:txBody>
      </p:sp>
      <p:pic>
        <p:nvPicPr>
          <p:cNvPr id="10" name="Picture 9">
            <a:extLst>
              <a:ext uri="{FF2B5EF4-FFF2-40B4-BE49-F238E27FC236}">
                <a16:creationId xmlns:a16="http://schemas.microsoft.com/office/drawing/2014/main" id="{509A2241-6E84-466A-A399-F797B49DB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2359696"/>
            <a:ext cx="1047577" cy="1047577"/>
          </a:xfrm>
          <a:prstGeom prst="rect">
            <a:avLst/>
          </a:prstGeom>
        </p:spPr>
      </p:pic>
      <p:pic>
        <p:nvPicPr>
          <p:cNvPr id="11" name="Picture 10">
            <a:extLst>
              <a:ext uri="{FF2B5EF4-FFF2-40B4-BE49-F238E27FC236}">
                <a16:creationId xmlns:a16="http://schemas.microsoft.com/office/drawing/2014/main" id="{E9B2AD1A-2D77-4A85-89E2-83F694745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3970077"/>
            <a:ext cx="1047577" cy="1047577"/>
          </a:xfrm>
          <a:prstGeom prst="rect">
            <a:avLst/>
          </a:prstGeom>
        </p:spPr>
      </p:pic>
    </p:spTree>
    <p:extLst>
      <p:ext uri="{BB962C8B-B14F-4D97-AF65-F5344CB8AC3E}">
        <p14:creationId xmlns:p14="http://schemas.microsoft.com/office/powerpoint/2010/main" val="6741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Parallel Writing Exercise Debrief</a:t>
            </a:r>
          </a:p>
        </p:txBody>
      </p:sp>
      <p:sp>
        <p:nvSpPr>
          <p:cNvPr id="6" name="Rectangle 5">
            <a:extLst>
              <a:ext uri="{FF2B5EF4-FFF2-40B4-BE49-F238E27FC236}">
                <a16:creationId xmlns:a16="http://schemas.microsoft.com/office/drawing/2014/main" id="{D261D892-66F5-4BE3-9046-8030FEB22BE5}"/>
              </a:ext>
            </a:extLst>
          </p:cNvPr>
          <p:cNvSpPr/>
          <p:nvPr/>
        </p:nvSpPr>
        <p:spPr>
          <a:xfrm>
            <a:off x="2662106" y="4033708"/>
            <a:ext cx="6096000" cy="2015936"/>
          </a:xfrm>
          <a:prstGeom prst="rect">
            <a:avLst/>
          </a:prstGeom>
        </p:spPr>
        <p:txBody>
          <a:bodyPr>
            <a:spAutoFit/>
          </a:bodyPr>
          <a:lstStyle/>
          <a:p>
            <a:pPr algn="ctr"/>
            <a:r>
              <a:rPr lang="en-US" sz="2500" b="1" dirty="0"/>
              <a:t>For those who felt they contributed LESS, please share how it felt.</a:t>
            </a:r>
          </a:p>
          <a:p>
            <a:pPr algn="ctr"/>
            <a:endParaRPr lang="en-US" sz="2500" b="1" dirty="0"/>
          </a:p>
          <a:p>
            <a:pPr algn="ctr"/>
            <a:r>
              <a:rPr lang="en-US" sz="2500" b="1" dirty="0"/>
              <a:t>For those who felt they contributed MORE, please share how it felt.</a:t>
            </a:r>
          </a:p>
        </p:txBody>
      </p:sp>
      <p:sp>
        <p:nvSpPr>
          <p:cNvPr id="12" name="Rectangle 11">
            <a:extLst>
              <a:ext uri="{FF2B5EF4-FFF2-40B4-BE49-F238E27FC236}">
                <a16:creationId xmlns:a16="http://schemas.microsoft.com/office/drawing/2014/main" id="{D6CD7612-4A1D-435F-9362-19C8ED13F4AB}"/>
              </a:ext>
            </a:extLst>
          </p:cNvPr>
          <p:cNvSpPr/>
          <p:nvPr/>
        </p:nvSpPr>
        <p:spPr>
          <a:xfrm>
            <a:off x="388688" y="3061940"/>
            <a:ext cx="10642835" cy="477054"/>
          </a:xfrm>
          <a:prstGeom prst="rect">
            <a:avLst/>
          </a:prstGeom>
        </p:spPr>
        <p:txBody>
          <a:bodyPr wrap="square">
            <a:spAutoFit/>
          </a:bodyPr>
          <a:lstStyle/>
          <a:p>
            <a:pPr algn="ctr"/>
            <a:r>
              <a:rPr lang="en-US" sz="2500" dirty="0"/>
              <a:t>Speaking makes conversation linear, and that’s fragile.</a:t>
            </a:r>
          </a:p>
        </p:txBody>
      </p:sp>
      <p:pic>
        <p:nvPicPr>
          <p:cNvPr id="14" name="Picture 13">
            <a:extLst>
              <a:ext uri="{FF2B5EF4-FFF2-40B4-BE49-F238E27FC236}">
                <a16:creationId xmlns:a16="http://schemas.microsoft.com/office/drawing/2014/main" id="{FB22BF4A-634B-4E6B-B32D-BA4C03C45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60" y="1982854"/>
            <a:ext cx="969092" cy="969092"/>
          </a:xfrm>
          <a:prstGeom prst="rect">
            <a:avLst/>
          </a:prstGeom>
        </p:spPr>
      </p:pic>
    </p:spTree>
    <p:extLst>
      <p:ext uri="{BB962C8B-B14F-4D97-AF65-F5344CB8AC3E}">
        <p14:creationId xmlns:p14="http://schemas.microsoft.com/office/powerpoint/2010/main" val="64871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E50C-2858-4788-B93D-783F88404483}"/>
              </a:ext>
            </a:extLst>
          </p:cNvPr>
          <p:cNvSpPr>
            <a:spLocks noGrp="1"/>
          </p:cNvSpPr>
          <p:nvPr>
            <p:ph idx="1"/>
          </p:nvPr>
        </p:nvSpPr>
        <p:spPr>
          <a:ln/>
        </p:spPr>
        <p:style>
          <a:lnRef idx="2">
            <a:schemeClr val="accent2">
              <a:shade val="50000"/>
            </a:schemeClr>
          </a:lnRef>
          <a:fillRef idx="1">
            <a:schemeClr val="accent2"/>
          </a:fillRef>
          <a:effectRef idx="0">
            <a:schemeClr val="accent2"/>
          </a:effectRef>
          <a:fontRef idx="minor">
            <a:schemeClr val="lt1"/>
          </a:fontRef>
        </p:style>
        <p:txBody>
          <a:bodyPr anchor="ctr">
            <a:normAutofit/>
          </a:bodyPr>
          <a:lstStyle/>
          <a:p>
            <a:pPr marL="0" indent="0">
              <a:buNone/>
            </a:pPr>
            <a:r>
              <a:rPr lang="en-US" sz="2500" b="1" dirty="0">
                <a:solidFill>
                  <a:schemeClr val="tx1"/>
                </a:solidFill>
              </a:rPr>
              <a:t>15% Solution Exercise</a:t>
            </a:r>
          </a:p>
          <a:p>
            <a:pPr marL="0" indent="0">
              <a:buNone/>
            </a:pPr>
            <a:endParaRPr lang="en-US" sz="2000" dirty="0"/>
          </a:p>
          <a:p>
            <a:pPr marL="457200" indent="-457200">
              <a:buFont typeface="+mj-lt"/>
              <a:buAutoNum type="arabicPeriod"/>
            </a:pPr>
            <a:r>
              <a:rPr lang="en-US" sz="2000" dirty="0"/>
              <a:t>Pick just one hazard you experienced that is a spooky action at a distance</a:t>
            </a:r>
          </a:p>
          <a:p>
            <a:pPr marL="457200" indent="-457200">
              <a:buFont typeface="+mj-lt"/>
              <a:buAutoNum type="arabicPeriod"/>
            </a:pPr>
            <a:endParaRPr lang="en-US" sz="2000" dirty="0"/>
          </a:p>
          <a:p>
            <a:pPr marL="457200" indent="-457200">
              <a:buFont typeface="+mj-lt"/>
              <a:buAutoNum type="arabicPeriod"/>
            </a:pPr>
            <a:r>
              <a:rPr lang="en-US" sz="2000" dirty="0"/>
              <a:t>Use the 15% Solution Exercise sheet on your table</a:t>
            </a:r>
          </a:p>
          <a:p>
            <a:pPr marL="457200" indent="-457200">
              <a:buFont typeface="+mj-lt"/>
              <a:buAutoNum type="arabicPeriod"/>
            </a:pPr>
            <a:endParaRPr lang="en-US" sz="2000" dirty="0"/>
          </a:p>
          <a:p>
            <a:pPr marL="457200" indent="-457200">
              <a:buFont typeface="+mj-lt"/>
              <a:buAutoNum type="arabicPeriod"/>
            </a:pPr>
            <a:r>
              <a:rPr lang="en-US" sz="2000" dirty="0"/>
              <a:t>Based on your selected hazard, build a tree under each question</a:t>
            </a:r>
          </a:p>
          <a:p>
            <a:pPr marL="457200" indent="-457200">
              <a:buFont typeface="+mj-lt"/>
              <a:buAutoNum type="arabicPeriod"/>
            </a:pPr>
            <a:endParaRPr lang="en-US" sz="2000" dirty="0"/>
          </a:p>
          <a:p>
            <a:pPr marL="457200" indent="-457200">
              <a:buFont typeface="+mj-lt"/>
              <a:buAutoNum type="arabicPeriod"/>
            </a:pPr>
            <a:r>
              <a:rPr lang="en-US" sz="2000" dirty="0"/>
              <a:t>Select some solutions you would put into the current Sprint.</a:t>
            </a:r>
          </a:p>
        </p:txBody>
      </p:sp>
      <p:sp>
        <p:nvSpPr>
          <p:cNvPr id="4" name="Text Placeholder 3">
            <a:extLst>
              <a:ext uri="{FF2B5EF4-FFF2-40B4-BE49-F238E27FC236}">
                <a16:creationId xmlns:a16="http://schemas.microsoft.com/office/drawing/2014/main" id="{BFB3CEC7-6C85-434B-8D32-89BA8465A6C4}"/>
              </a:ext>
            </a:extLst>
          </p:cNvPr>
          <p:cNvSpPr>
            <a:spLocks noGrp="1"/>
          </p:cNvSpPr>
          <p:nvPr>
            <p:ph type="body" sz="half" idx="2"/>
          </p:nvPr>
        </p:nvSpPr>
        <p:spPr/>
        <p:txBody>
          <a:bodyPr anchor="ctr">
            <a:normAutofit/>
          </a:bodyPr>
          <a:lstStyle/>
          <a:p>
            <a:pPr algn="ctr"/>
            <a:endParaRPr lang="en-US" dirty="0"/>
          </a:p>
          <a:p>
            <a:pPr algn="ctr"/>
            <a:r>
              <a:rPr lang="en-US" dirty="0"/>
              <a:t>Another important mind shift … </a:t>
            </a:r>
          </a:p>
          <a:p>
            <a:pPr algn="ctr"/>
            <a:endParaRPr lang="en-US" dirty="0"/>
          </a:p>
          <a:p>
            <a:pPr algn="ctr"/>
            <a:r>
              <a:rPr lang="en-US" dirty="0"/>
              <a:t>… making many small bets to accumulate returns on the most important things.</a:t>
            </a:r>
          </a:p>
          <a:p>
            <a:pPr algn="ctr"/>
            <a:endParaRPr lang="en-US" dirty="0"/>
          </a:p>
          <a:p>
            <a:pPr algn="ctr"/>
            <a:r>
              <a:rPr lang="en-US" dirty="0"/>
              <a:t>NO BIG, BOLD BETS!</a:t>
            </a:r>
          </a:p>
        </p:txBody>
      </p:sp>
      <p:pic>
        <p:nvPicPr>
          <p:cNvPr id="8" name="Picture 7">
            <a:extLst>
              <a:ext uri="{FF2B5EF4-FFF2-40B4-BE49-F238E27FC236}">
                <a16:creationId xmlns:a16="http://schemas.microsoft.com/office/drawing/2014/main" id="{0DC56515-8E00-4B62-84ED-7318A5340CCA}"/>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2191" y="828835"/>
            <a:ext cx="2120090" cy="2120090"/>
          </a:xfrm>
          <a:prstGeom prst="rect">
            <a:avLst/>
          </a:prstGeom>
        </p:spPr>
      </p:pic>
    </p:spTree>
    <p:extLst>
      <p:ext uri="{BB962C8B-B14F-4D97-AF65-F5344CB8AC3E}">
        <p14:creationId xmlns:p14="http://schemas.microsoft.com/office/powerpoint/2010/main" val="179303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96B4-BEF7-433E-A2DB-DB3139647C39}"/>
              </a:ext>
            </a:extLst>
          </p:cNvPr>
          <p:cNvSpPr>
            <a:spLocks noGrp="1"/>
          </p:cNvSpPr>
          <p:nvPr>
            <p:ph type="title" idx="4294967295"/>
          </p:nvPr>
        </p:nvSpPr>
        <p:spPr>
          <a:xfrm>
            <a:off x="609600" y="606357"/>
            <a:ext cx="10972800" cy="1096963"/>
          </a:xfrm>
        </p:spPr>
        <p:txBody>
          <a:bodyPr/>
          <a:lstStyle/>
          <a:p>
            <a:pPr algn="ctr"/>
            <a:r>
              <a:rPr lang="en-US" dirty="0">
                <a:solidFill>
                  <a:schemeClr val="bg1"/>
                </a:solidFill>
              </a:rPr>
              <a:t>Reality</a:t>
            </a:r>
          </a:p>
        </p:txBody>
      </p:sp>
      <p:sp>
        <p:nvSpPr>
          <p:cNvPr id="3" name="Content Placeholder 2">
            <a:extLst>
              <a:ext uri="{FF2B5EF4-FFF2-40B4-BE49-F238E27FC236}">
                <a16:creationId xmlns:a16="http://schemas.microsoft.com/office/drawing/2014/main" id="{738E53C8-0000-495F-8FDD-40D10E30DF83}"/>
              </a:ext>
            </a:extLst>
          </p:cNvPr>
          <p:cNvSpPr>
            <a:spLocks noGrp="1"/>
          </p:cNvSpPr>
          <p:nvPr>
            <p:ph idx="4294967295"/>
          </p:nvPr>
        </p:nvSpPr>
        <p:spPr>
          <a:xfrm>
            <a:off x="609600" y="2646310"/>
            <a:ext cx="10972800" cy="3297290"/>
          </a:xfrm>
        </p:spPr>
        <p:txBody>
          <a:bodyPr/>
          <a:lstStyle/>
          <a:p>
            <a:pPr marL="0" indent="0" algn="ctr">
              <a:buNone/>
            </a:pPr>
            <a:r>
              <a:rPr lang="en-US" dirty="0">
                <a:solidFill>
                  <a:schemeClr val="bg1"/>
                </a:solidFill>
              </a:rPr>
              <a:t>Bugs aren’t random …</a:t>
            </a:r>
          </a:p>
          <a:p>
            <a:pPr marL="0" indent="0" algn="ctr">
              <a:buNone/>
            </a:pPr>
            <a:r>
              <a:rPr lang="en-US" dirty="0">
                <a:solidFill>
                  <a:schemeClr val="bg1"/>
                </a:solidFill>
              </a:rPr>
              <a:t>AND </a:t>
            </a:r>
          </a:p>
          <a:p>
            <a:pPr marL="0" indent="0" algn="ctr">
              <a:buNone/>
            </a:pPr>
            <a:r>
              <a:rPr lang="en-US" dirty="0">
                <a:solidFill>
                  <a:schemeClr val="bg1"/>
                </a:solidFill>
              </a:rPr>
              <a:t>… they are preventable.</a:t>
            </a:r>
          </a:p>
        </p:txBody>
      </p:sp>
    </p:spTree>
    <p:extLst>
      <p:ext uri="{BB962C8B-B14F-4D97-AF65-F5344CB8AC3E}">
        <p14:creationId xmlns:p14="http://schemas.microsoft.com/office/powerpoint/2010/main" val="14047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15% Solution Exercise Debrief</a:t>
            </a:r>
          </a:p>
        </p:txBody>
      </p:sp>
      <p:sp>
        <p:nvSpPr>
          <p:cNvPr id="7" name="Rectangle 6">
            <a:extLst>
              <a:ext uri="{FF2B5EF4-FFF2-40B4-BE49-F238E27FC236}">
                <a16:creationId xmlns:a16="http://schemas.microsoft.com/office/drawing/2014/main" id="{D620C530-0469-4050-9533-4FCDEEA55FE4}"/>
              </a:ext>
            </a:extLst>
          </p:cNvPr>
          <p:cNvSpPr/>
          <p:nvPr/>
        </p:nvSpPr>
        <p:spPr>
          <a:xfrm>
            <a:off x="1405154" y="4255339"/>
            <a:ext cx="10262534" cy="477054"/>
          </a:xfrm>
          <a:prstGeom prst="rect">
            <a:avLst/>
          </a:prstGeom>
        </p:spPr>
        <p:txBody>
          <a:bodyPr wrap="square">
            <a:spAutoFit/>
          </a:bodyPr>
          <a:lstStyle/>
          <a:p>
            <a:r>
              <a:rPr lang="en-US" sz="2500" dirty="0"/>
              <a:t>Did you choose partial progress on each of those solutions?</a:t>
            </a:r>
          </a:p>
        </p:txBody>
      </p:sp>
      <p:sp>
        <p:nvSpPr>
          <p:cNvPr id="8" name="Rectangle 7">
            <a:extLst>
              <a:ext uri="{FF2B5EF4-FFF2-40B4-BE49-F238E27FC236}">
                <a16:creationId xmlns:a16="http://schemas.microsoft.com/office/drawing/2014/main" id="{81878506-435D-4DAF-BEDB-C5C418558B23}"/>
              </a:ext>
            </a:extLst>
          </p:cNvPr>
          <p:cNvSpPr/>
          <p:nvPr/>
        </p:nvSpPr>
        <p:spPr>
          <a:xfrm>
            <a:off x="1405154" y="2742582"/>
            <a:ext cx="10433110" cy="477054"/>
          </a:xfrm>
          <a:prstGeom prst="rect">
            <a:avLst/>
          </a:prstGeom>
        </p:spPr>
        <p:txBody>
          <a:bodyPr wrap="square">
            <a:spAutoFit/>
          </a:bodyPr>
          <a:lstStyle/>
          <a:p>
            <a:r>
              <a:rPr lang="en-US" sz="2500" dirty="0"/>
              <a:t>Did you have multiple solutions?</a:t>
            </a:r>
          </a:p>
        </p:txBody>
      </p:sp>
      <p:pic>
        <p:nvPicPr>
          <p:cNvPr id="10" name="Picture 9">
            <a:extLst>
              <a:ext uri="{FF2B5EF4-FFF2-40B4-BE49-F238E27FC236}">
                <a16:creationId xmlns:a16="http://schemas.microsoft.com/office/drawing/2014/main" id="{509A2241-6E84-466A-A399-F797B49DB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2359696"/>
            <a:ext cx="1047577" cy="1047577"/>
          </a:xfrm>
          <a:prstGeom prst="rect">
            <a:avLst/>
          </a:prstGeom>
        </p:spPr>
      </p:pic>
      <p:pic>
        <p:nvPicPr>
          <p:cNvPr id="11" name="Picture 10">
            <a:extLst>
              <a:ext uri="{FF2B5EF4-FFF2-40B4-BE49-F238E27FC236}">
                <a16:creationId xmlns:a16="http://schemas.microsoft.com/office/drawing/2014/main" id="{E9B2AD1A-2D77-4A85-89E2-83F694745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8" y="3970077"/>
            <a:ext cx="1047577" cy="1047577"/>
          </a:xfrm>
          <a:prstGeom prst="rect">
            <a:avLst/>
          </a:prstGeom>
        </p:spPr>
      </p:pic>
    </p:spTree>
    <p:extLst>
      <p:ext uri="{BB962C8B-B14F-4D97-AF65-F5344CB8AC3E}">
        <p14:creationId xmlns:p14="http://schemas.microsoft.com/office/powerpoint/2010/main" val="317620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15% Solution Exercise Debrief</a:t>
            </a:r>
          </a:p>
        </p:txBody>
      </p:sp>
      <p:sp>
        <p:nvSpPr>
          <p:cNvPr id="6" name="Rectangle 5">
            <a:extLst>
              <a:ext uri="{FF2B5EF4-FFF2-40B4-BE49-F238E27FC236}">
                <a16:creationId xmlns:a16="http://schemas.microsoft.com/office/drawing/2014/main" id="{D261D892-66F5-4BE3-9046-8030FEB22BE5}"/>
              </a:ext>
            </a:extLst>
          </p:cNvPr>
          <p:cNvSpPr/>
          <p:nvPr/>
        </p:nvSpPr>
        <p:spPr>
          <a:xfrm>
            <a:off x="2662106" y="4033708"/>
            <a:ext cx="6096000" cy="861774"/>
          </a:xfrm>
          <a:prstGeom prst="rect">
            <a:avLst/>
          </a:prstGeom>
        </p:spPr>
        <p:txBody>
          <a:bodyPr>
            <a:spAutoFit/>
          </a:bodyPr>
          <a:lstStyle/>
          <a:p>
            <a:pPr algn="ctr"/>
            <a:endParaRPr lang="en-US" sz="2500" dirty="0"/>
          </a:p>
          <a:p>
            <a:pPr algn="ctr"/>
            <a:r>
              <a:rPr lang="en-US" sz="2500" b="1" dirty="0"/>
              <a:t>How would you make that work?</a:t>
            </a:r>
          </a:p>
        </p:txBody>
      </p:sp>
      <p:sp>
        <p:nvSpPr>
          <p:cNvPr id="12" name="Rectangle 11">
            <a:extLst>
              <a:ext uri="{FF2B5EF4-FFF2-40B4-BE49-F238E27FC236}">
                <a16:creationId xmlns:a16="http://schemas.microsoft.com/office/drawing/2014/main" id="{D6CD7612-4A1D-435F-9362-19C8ED13F4AB}"/>
              </a:ext>
            </a:extLst>
          </p:cNvPr>
          <p:cNvSpPr/>
          <p:nvPr/>
        </p:nvSpPr>
        <p:spPr>
          <a:xfrm>
            <a:off x="388688" y="3061940"/>
            <a:ext cx="10642835" cy="861774"/>
          </a:xfrm>
          <a:prstGeom prst="rect">
            <a:avLst/>
          </a:prstGeom>
        </p:spPr>
        <p:txBody>
          <a:bodyPr wrap="square">
            <a:spAutoFit/>
          </a:bodyPr>
          <a:lstStyle/>
          <a:p>
            <a:pPr algn="ctr"/>
            <a:r>
              <a:rPr lang="en-US" sz="2500" dirty="0"/>
              <a:t>It’s better to make partial progress in many directions </a:t>
            </a:r>
            <a:br>
              <a:rPr lang="en-US" sz="2500" dirty="0"/>
            </a:br>
            <a:r>
              <a:rPr lang="en-US" sz="2500" dirty="0"/>
              <a:t>and leave work undone.</a:t>
            </a:r>
          </a:p>
        </p:txBody>
      </p:sp>
      <p:pic>
        <p:nvPicPr>
          <p:cNvPr id="14" name="Picture 13">
            <a:extLst>
              <a:ext uri="{FF2B5EF4-FFF2-40B4-BE49-F238E27FC236}">
                <a16:creationId xmlns:a16="http://schemas.microsoft.com/office/drawing/2014/main" id="{FB22BF4A-634B-4E6B-B32D-BA4C03C45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60" y="1982854"/>
            <a:ext cx="969092" cy="969092"/>
          </a:xfrm>
          <a:prstGeom prst="rect">
            <a:avLst/>
          </a:prstGeom>
        </p:spPr>
      </p:pic>
    </p:spTree>
    <p:extLst>
      <p:ext uri="{BB962C8B-B14F-4D97-AF65-F5344CB8AC3E}">
        <p14:creationId xmlns:p14="http://schemas.microsoft.com/office/powerpoint/2010/main" val="359635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2E50C-2858-4788-B93D-783F88404483}"/>
              </a:ext>
            </a:extLst>
          </p:cNvPr>
          <p:cNvSpPr>
            <a:spLocks noGrp="1"/>
          </p:cNvSpPr>
          <p:nvPr>
            <p:ph idx="1"/>
          </p:nvPr>
        </p:nvSpPr>
        <p:spPr>
          <a:ln/>
        </p:spPr>
        <p:style>
          <a:lnRef idx="2">
            <a:schemeClr val="accent2">
              <a:shade val="50000"/>
            </a:schemeClr>
          </a:lnRef>
          <a:fillRef idx="1">
            <a:schemeClr val="accent2"/>
          </a:fillRef>
          <a:effectRef idx="0">
            <a:schemeClr val="accent2"/>
          </a:effectRef>
          <a:fontRef idx="minor">
            <a:schemeClr val="lt1"/>
          </a:fontRef>
        </p:style>
        <p:txBody>
          <a:bodyPr anchor="ctr">
            <a:normAutofit/>
          </a:bodyPr>
          <a:lstStyle/>
          <a:p>
            <a:pPr marL="0" indent="0">
              <a:buNone/>
            </a:pPr>
            <a:r>
              <a:rPr lang="en-US" sz="2500" b="1" dirty="0">
                <a:solidFill>
                  <a:schemeClr val="tx1"/>
                </a:solidFill>
              </a:rPr>
              <a:t>Agenda Exercise</a:t>
            </a:r>
          </a:p>
          <a:p>
            <a:pPr marL="0" indent="0">
              <a:buNone/>
            </a:pPr>
            <a:endParaRPr lang="en-US" sz="2000" dirty="0"/>
          </a:p>
          <a:p>
            <a:pPr marL="457200" indent="-457200">
              <a:buFont typeface="+mj-lt"/>
              <a:buAutoNum type="arabicPeriod"/>
            </a:pPr>
            <a:r>
              <a:rPr lang="en-US" sz="2000" dirty="0"/>
              <a:t>Consider the common hazards you’ll experience getting the agenda to stick</a:t>
            </a:r>
          </a:p>
          <a:p>
            <a:pPr marL="457200" indent="-457200">
              <a:buFont typeface="+mj-lt"/>
              <a:buAutoNum type="arabicPeriod"/>
            </a:pPr>
            <a:endParaRPr lang="en-US" sz="2000" dirty="0"/>
          </a:p>
          <a:p>
            <a:pPr marL="457200" indent="-457200">
              <a:buFont typeface="+mj-lt"/>
              <a:buAutoNum type="arabicPeriod"/>
            </a:pPr>
            <a:r>
              <a:rPr lang="en-US" sz="2000" dirty="0"/>
              <a:t>Write on post-it notes ways you would safeguard against the highest threat hazards</a:t>
            </a:r>
          </a:p>
          <a:p>
            <a:pPr marL="457200" indent="-457200">
              <a:buFont typeface="+mj-lt"/>
              <a:buAutoNum type="arabicPeriod"/>
            </a:pPr>
            <a:endParaRPr lang="en-US" sz="2000" dirty="0"/>
          </a:p>
          <a:p>
            <a:pPr marL="457200" indent="-457200">
              <a:buFont typeface="+mj-lt"/>
              <a:buAutoNum type="arabicPeriod"/>
            </a:pPr>
            <a:r>
              <a:rPr lang="en-US" sz="2000" dirty="0"/>
              <a:t>Place those post-it notes on the flip chart station for the relevant hazard</a:t>
            </a:r>
          </a:p>
        </p:txBody>
      </p:sp>
      <p:sp>
        <p:nvSpPr>
          <p:cNvPr id="4" name="Text Placeholder 3">
            <a:extLst>
              <a:ext uri="{FF2B5EF4-FFF2-40B4-BE49-F238E27FC236}">
                <a16:creationId xmlns:a16="http://schemas.microsoft.com/office/drawing/2014/main" id="{BFB3CEC7-6C85-434B-8D32-89BA8465A6C4}"/>
              </a:ext>
            </a:extLst>
          </p:cNvPr>
          <p:cNvSpPr>
            <a:spLocks noGrp="1"/>
          </p:cNvSpPr>
          <p:nvPr>
            <p:ph type="body" sz="half" idx="2"/>
          </p:nvPr>
        </p:nvSpPr>
        <p:spPr>
          <a:xfrm>
            <a:off x="609600" y="2198743"/>
            <a:ext cx="4162425" cy="1289300"/>
          </a:xfrm>
        </p:spPr>
        <p:txBody>
          <a:bodyPr>
            <a:normAutofit/>
          </a:bodyPr>
          <a:lstStyle/>
          <a:p>
            <a:pPr algn="ctr"/>
            <a:endParaRPr lang="en-US" dirty="0"/>
          </a:p>
          <a:p>
            <a:pPr algn="ctr"/>
            <a:r>
              <a:rPr lang="en-US" dirty="0"/>
              <a:t>Our biggest dread … </a:t>
            </a:r>
          </a:p>
          <a:p>
            <a:pPr algn="ctr"/>
            <a:r>
              <a:rPr lang="en-US" dirty="0"/>
              <a:t>… the meeting.</a:t>
            </a:r>
          </a:p>
        </p:txBody>
      </p:sp>
      <p:pic>
        <p:nvPicPr>
          <p:cNvPr id="8" name="Picture 7">
            <a:extLst>
              <a:ext uri="{FF2B5EF4-FFF2-40B4-BE49-F238E27FC236}">
                <a16:creationId xmlns:a16="http://schemas.microsoft.com/office/drawing/2014/main" id="{525AE27B-2E53-4965-8361-27ECF1D3E857}"/>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49492" y="473499"/>
            <a:ext cx="1874594" cy="1874594"/>
          </a:xfrm>
          <a:prstGeom prst="rect">
            <a:avLst/>
          </a:prstGeom>
        </p:spPr>
      </p:pic>
      <p:pic>
        <p:nvPicPr>
          <p:cNvPr id="10" name="Picture 9">
            <a:extLst>
              <a:ext uri="{FF2B5EF4-FFF2-40B4-BE49-F238E27FC236}">
                <a16:creationId xmlns:a16="http://schemas.microsoft.com/office/drawing/2014/main" id="{32FE2AB2-FFB8-49A5-8929-8ECE8596378A}"/>
              </a:ext>
            </a:extLst>
          </p:cNvPr>
          <p:cNvPicPr>
            <a:picLocks noChangeAspect="1"/>
          </p:cNvPicPr>
          <p:nvPr/>
        </p:nvPicPr>
        <p:blipFill rotWithShape="1">
          <a:blip r:embed="rId3">
            <a:extLst>
              <a:ext uri="{28A0092B-C50C-407E-A947-70E740481C1C}">
                <a14:useLocalDpi xmlns:a14="http://schemas.microsoft.com/office/drawing/2010/main" val="0"/>
              </a:ext>
            </a:extLst>
          </a:blip>
          <a:srcRect t="31469"/>
          <a:stretch/>
        </p:blipFill>
        <p:spPr>
          <a:xfrm>
            <a:off x="809625" y="3429000"/>
            <a:ext cx="4076700" cy="2793805"/>
          </a:xfrm>
          <a:prstGeom prst="rect">
            <a:avLst/>
          </a:prstGeom>
        </p:spPr>
      </p:pic>
    </p:spTree>
    <p:extLst>
      <p:ext uri="{BB962C8B-B14F-4D97-AF65-F5344CB8AC3E}">
        <p14:creationId xmlns:p14="http://schemas.microsoft.com/office/powerpoint/2010/main" val="21309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74FCF-6E99-4064-9EDF-6374EE0A68F2}"/>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a:off x="-398078" y="276685"/>
            <a:ext cx="5082741" cy="5082741"/>
          </a:xfrm>
          <a:prstGeom prst="rect">
            <a:avLst/>
          </a:prstGeom>
        </p:spPr>
      </p:pic>
      <p:sp>
        <p:nvSpPr>
          <p:cNvPr id="2" name="Title 1">
            <a:extLst>
              <a:ext uri="{FF2B5EF4-FFF2-40B4-BE49-F238E27FC236}">
                <a16:creationId xmlns:a16="http://schemas.microsoft.com/office/drawing/2014/main" id="{0BB9816B-AE40-483F-B353-4FF6BE5590AC}"/>
              </a:ext>
            </a:extLst>
          </p:cNvPr>
          <p:cNvSpPr>
            <a:spLocks noGrp="1"/>
          </p:cNvSpPr>
          <p:nvPr>
            <p:ph type="title" idx="4294967295"/>
          </p:nvPr>
        </p:nvSpPr>
        <p:spPr>
          <a:xfrm>
            <a:off x="609600" y="628192"/>
            <a:ext cx="10515600" cy="900113"/>
          </a:xfrm>
        </p:spPr>
        <p:txBody>
          <a:bodyPr/>
          <a:lstStyle/>
          <a:p>
            <a:pPr algn="ctr"/>
            <a:r>
              <a:rPr lang="en-US" dirty="0">
                <a:solidFill>
                  <a:schemeClr val="bg1"/>
                </a:solidFill>
              </a:rPr>
              <a:t>Agenda Hazards </a:t>
            </a:r>
          </a:p>
        </p:txBody>
      </p:sp>
      <p:pic>
        <p:nvPicPr>
          <p:cNvPr id="6" name="Picture 5">
            <a:extLst>
              <a:ext uri="{FF2B5EF4-FFF2-40B4-BE49-F238E27FC236}">
                <a16:creationId xmlns:a16="http://schemas.microsoft.com/office/drawing/2014/main" id="{CFF0C885-F5DC-4FF0-A840-394AE5E05454}"/>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930071" y="276685"/>
            <a:ext cx="5082743" cy="5082743"/>
          </a:xfrm>
          <a:prstGeom prst="rect">
            <a:avLst/>
          </a:prstGeom>
        </p:spPr>
      </p:pic>
      <p:pic>
        <p:nvPicPr>
          <p:cNvPr id="8" name="Picture 7">
            <a:extLst>
              <a:ext uri="{FF2B5EF4-FFF2-40B4-BE49-F238E27FC236}">
                <a16:creationId xmlns:a16="http://schemas.microsoft.com/office/drawing/2014/main" id="{BA6D78C7-AD3C-4DF4-8C01-FAC52FDEBF37}"/>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3545076" y="2457366"/>
            <a:ext cx="5082743" cy="5082743"/>
          </a:xfrm>
          <a:prstGeom prst="rect">
            <a:avLst/>
          </a:prstGeom>
        </p:spPr>
      </p:pic>
      <p:pic>
        <p:nvPicPr>
          <p:cNvPr id="10" name="Picture 9">
            <a:extLst>
              <a:ext uri="{FF2B5EF4-FFF2-40B4-BE49-F238E27FC236}">
                <a16:creationId xmlns:a16="http://schemas.microsoft.com/office/drawing/2014/main" id="{F8F5992E-D318-4511-9E93-A9DBC5DE3465}"/>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231268" y="2457366"/>
            <a:ext cx="5082743" cy="5082743"/>
          </a:xfrm>
          <a:prstGeom prst="rect">
            <a:avLst/>
          </a:prstGeom>
        </p:spPr>
      </p:pic>
      <p:pic>
        <p:nvPicPr>
          <p:cNvPr id="12" name="Picture 11">
            <a:extLst>
              <a:ext uri="{FF2B5EF4-FFF2-40B4-BE49-F238E27FC236}">
                <a16:creationId xmlns:a16="http://schemas.microsoft.com/office/drawing/2014/main" id="{EF57126E-42D2-48CC-B09C-FD91ADF1BCC4}"/>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265996" y="276684"/>
            <a:ext cx="5082742" cy="5082742"/>
          </a:xfrm>
          <a:prstGeom prst="rect">
            <a:avLst/>
          </a:prstGeom>
        </p:spPr>
      </p:pic>
      <p:pic>
        <p:nvPicPr>
          <p:cNvPr id="14" name="Picture 13">
            <a:extLst>
              <a:ext uri="{FF2B5EF4-FFF2-40B4-BE49-F238E27FC236}">
                <a16:creationId xmlns:a16="http://schemas.microsoft.com/office/drawing/2014/main" id="{ABFFC807-27EE-49CA-918F-0E8D48C6B3D6}"/>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7594148" y="276685"/>
            <a:ext cx="5082743" cy="5082743"/>
          </a:xfrm>
          <a:prstGeom prst="rect">
            <a:avLst/>
          </a:prstGeom>
        </p:spPr>
      </p:pic>
      <p:pic>
        <p:nvPicPr>
          <p:cNvPr id="16" name="Picture 15">
            <a:extLst>
              <a:ext uri="{FF2B5EF4-FFF2-40B4-BE49-F238E27FC236}">
                <a16:creationId xmlns:a16="http://schemas.microsoft.com/office/drawing/2014/main" id="{31C71C98-0C9F-497F-AB88-BA4D3FF15C91}"/>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893390" y="2457366"/>
            <a:ext cx="5048237" cy="5048237"/>
          </a:xfrm>
          <a:prstGeom prst="rect">
            <a:avLst/>
          </a:prstGeom>
          <a:noFill/>
        </p:spPr>
      </p:pic>
    </p:spTree>
    <p:extLst>
      <p:ext uri="{BB962C8B-B14F-4D97-AF65-F5344CB8AC3E}">
        <p14:creationId xmlns:p14="http://schemas.microsoft.com/office/powerpoint/2010/main" val="362464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310-D21D-4D2C-AD56-EA08A832DA3C}"/>
              </a:ext>
            </a:extLst>
          </p:cNvPr>
          <p:cNvSpPr>
            <a:spLocks noGrp="1"/>
          </p:cNvSpPr>
          <p:nvPr>
            <p:ph type="title"/>
          </p:nvPr>
        </p:nvSpPr>
        <p:spPr/>
        <p:txBody>
          <a:bodyPr/>
          <a:lstStyle/>
          <a:p>
            <a:r>
              <a:rPr lang="en-US" dirty="0"/>
              <a:t>Agenda Exercise Debrief</a:t>
            </a:r>
          </a:p>
        </p:txBody>
      </p:sp>
      <p:sp>
        <p:nvSpPr>
          <p:cNvPr id="6" name="Rectangle 5">
            <a:extLst>
              <a:ext uri="{FF2B5EF4-FFF2-40B4-BE49-F238E27FC236}">
                <a16:creationId xmlns:a16="http://schemas.microsoft.com/office/drawing/2014/main" id="{D261D892-66F5-4BE3-9046-8030FEB22BE5}"/>
              </a:ext>
            </a:extLst>
          </p:cNvPr>
          <p:cNvSpPr/>
          <p:nvPr/>
        </p:nvSpPr>
        <p:spPr>
          <a:xfrm>
            <a:off x="2662106" y="4033708"/>
            <a:ext cx="6096000" cy="1631216"/>
          </a:xfrm>
          <a:prstGeom prst="rect">
            <a:avLst/>
          </a:prstGeom>
        </p:spPr>
        <p:txBody>
          <a:bodyPr>
            <a:spAutoFit/>
          </a:bodyPr>
          <a:lstStyle/>
          <a:p>
            <a:pPr algn="ctr"/>
            <a:endParaRPr lang="en-US" sz="2500" dirty="0"/>
          </a:p>
          <a:p>
            <a:pPr algn="ctr"/>
            <a:r>
              <a:rPr lang="en-US" sz="2500" b="1" dirty="0"/>
              <a:t>Who saw an idea that would unlock their ability to implement this practice?</a:t>
            </a:r>
          </a:p>
        </p:txBody>
      </p:sp>
      <p:sp>
        <p:nvSpPr>
          <p:cNvPr id="12" name="Rectangle 11">
            <a:extLst>
              <a:ext uri="{FF2B5EF4-FFF2-40B4-BE49-F238E27FC236}">
                <a16:creationId xmlns:a16="http://schemas.microsoft.com/office/drawing/2014/main" id="{D6CD7612-4A1D-435F-9362-19C8ED13F4AB}"/>
              </a:ext>
            </a:extLst>
          </p:cNvPr>
          <p:cNvSpPr/>
          <p:nvPr/>
        </p:nvSpPr>
        <p:spPr>
          <a:xfrm>
            <a:off x="388688" y="3061940"/>
            <a:ext cx="10642835" cy="861774"/>
          </a:xfrm>
          <a:prstGeom prst="rect">
            <a:avLst/>
          </a:prstGeom>
        </p:spPr>
        <p:txBody>
          <a:bodyPr wrap="square">
            <a:spAutoFit/>
          </a:bodyPr>
          <a:lstStyle/>
          <a:p>
            <a:pPr algn="ctr"/>
            <a:r>
              <a:rPr lang="en-US" sz="2500" dirty="0"/>
              <a:t>The rigidity of this structure saves an hour or more of meeting…</a:t>
            </a:r>
            <a:br>
              <a:rPr lang="en-US" sz="2500" dirty="0"/>
            </a:br>
            <a:r>
              <a:rPr lang="en-US" sz="2500" dirty="0"/>
              <a:t>…each time.</a:t>
            </a:r>
          </a:p>
        </p:txBody>
      </p:sp>
      <p:pic>
        <p:nvPicPr>
          <p:cNvPr id="14" name="Picture 13">
            <a:extLst>
              <a:ext uri="{FF2B5EF4-FFF2-40B4-BE49-F238E27FC236}">
                <a16:creationId xmlns:a16="http://schemas.microsoft.com/office/drawing/2014/main" id="{FB22BF4A-634B-4E6B-B32D-BA4C03C45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60" y="1982854"/>
            <a:ext cx="969092" cy="969092"/>
          </a:xfrm>
          <a:prstGeom prst="rect">
            <a:avLst/>
          </a:prstGeom>
        </p:spPr>
      </p:pic>
    </p:spTree>
    <p:extLst>
      <p:ext uri="{BB962C8B-B14F-4D97-AF65-F5344CB8AC3E}">
        <p14:creationId xmlns:p14="http://schemas.microsoft.com/office/powerpoint/2010/main" val="1855258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83759F-8B1A-43C7-B3C3-8E00D26066EF}"/>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614064" y="1285505"/>
            <a:ext cx="4286990" cy="4286990"/>
          </a:xfrm>
          <a:prstGeom prst="rect">
            <a:avLst/>
          </a:prstGeom>
        </p:spPr>
      </p:pic>
      <p:pic>
        <p:nvPicPr>
          <p:cNvPr id="1026" name="Picture 2" descr="Image result for check mark">
            <a:extLst>
              <a:ext uri="{FF2B5EF4-FFF2-40B4-BE49-F238E27FC236}">
                <a16:creationId xmlns:a16="http://schemas.microsoft.com/office/drawing/2014/main" id="{E241238C-CEF6-4455-84DB-CF8F91CDE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53" y="832802"/>
            <a:ext cx="2793924" cy="274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53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4E1892-E3CC-431D-90DF-7DA731DBB4FF}"/>
              </a:ext>
            </a:extLst>
          </p:cNvPr>
          <p:cNvSpPr>
            <a:spLocks noGrp="1"/>
          </p:cNvSpPr>
          <p:nvPr>
            <p:ph idx="1"/>
          </p:nvPr>
        </p:nvSpPr>
        <p:spPr>
          <a:xfrm>
            <a:off x="609600" y="2576840"/>
            <a:ext cx="10972800" cy="3366759"/>
          </a:xfrm>
        </p:spPr>
        <p:txBody>
          <a:bodyPr>
            <a:normAutofit/>
          </a:bodyPr>
          <a:lstStyle/>
          <a:p>
            <a:pPr marL="0" indent="0" algn="ctr">
              <a:buNone/>
            </a:pPr>
            <a:r>
              <a:rPr lang="en-US" dirty="0"/>
              <a:t>Get permission to do the Right Thing</a:t>
            </a:r>
          </a:p>
        </p:txBody>
      </p:sp>
      <p:pic>
        <p:nvPicPr>
          <p:cNvPr id="10" name="Picture 9">
            <a:extLst>
              <a:ext uri="{FF2B5EF4-FFF2-40B4-BE49-F238E27FC236}">
                <a16:creationId xmlns:a16="http://schemas.microsoft.com/office/drawing/2014/main" id="{3FAC4E0C-3F31-452D-9AF1-E376FE8D8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03" y="298145"/>
            <a:ext cx="2421301" cy="2421301"/>
          </a:xfrm>
          <a:prstGeom prst="rect">
            <a:avLst/>
          </a:prstGeom>
        </p:spPr>
      </p:pic>
      <p:pic>
        <p:nvPicPr>
          <p:cNvPr id="12" name="Picture 11">
            <a:extLst>
              <a:ext uri="{FF2B5EF4-FFF2-40B4-BE49-F238E27FC236}">
                <a16:creationId xmlns:a16="http://schemas.microsoft.com/office/drawing/2014/main" id="{EC80BCC1-88CD-4F87-AD21-1C6A89ADF597}"/>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09662" y="3581719"/>
            <a:ext cx="2172675" cy="2172675"/>
          </a:xfrm>
          <a:prstGeom prst="rect">
            <a:avLst/>
          </a:prstGeom>
        </p:spPr>
      </p:pic>
      <p:sp>
        <p:nvSpPr>
          <p:cNvPr id="6" name="Title 1">
            <a:extLst>
              <a:ext uri="{FF2B5EF4-FFF2-40B4-BE49-F238E27FC236}">
                <a16:creationId xmlns:a16="http://schemas.microsoft.com/office/drawing/2014/main" id="{4780D657-8492-43E1-82D3-130A1D30C83B}"/>
              </a:ext>
            </a:extLst>
          </p:cNvPr>
          <p:cNvSpPr txBox="1">
            <a:spLocks/>
          </p:cNvSpPr>
          <p:nvPr/>
        </p:nvSpPr>
        <p:spPr>
          <a:xfrm>
            <a:off x="2152650" y="969884"/>
            <a:ext cx="9429750" cy="109728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Budgeting Step</a:t>
            </a:r>
          </a:p>
        </p:txBody>
      </p:sp>
    </p:spTree>
    <p:extLst>
      <p:ext uri="{BB962C8B-B14F-4D97-AF65-F5344CB8AC3E}">
        <p14:creationId xmlns:p14="http://schemas.microsoft.com/office/powerpoint/2010/main" val="30690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77F0-2DD0-4FF5-9950-FB28AA78B926}"/>
              </a:ext>
            </a:extLst>
          </p:cNvPr>
          <p:cNvSpPr>
            <a:spLocks noGrp="1"/>
          </p:cNvSpPr>
          <p:nvPr>
            <p:ph type="title" idx="4294967295"/>
          </p:nvPr>
        </p:nvSpPr>
        <p:spPr>
          <a:xfrm>
            <a:off x="0" y="609600"/>
            <a:ext cx="10972800" cy="1096963"/>
          </a:xfrm>
        </p:spPr>
        <p:txBody>
          <a:bodyPr>
            <a:normAutofit/>
          </a:bodyPr>
          <a:lstStyle/>
          <a:p>
            <a:pPr algn="ctr"/>
            <a:r>
              <a:rPr lang="en-US" dirty="0"/>
              <a:t>Budgeting Strategies</a:t>
            </a:r>
            <a:endParaRPr lang="en-US" sz="2200" dirty="0"/>
          </a:p>
        </p:txBody>
      </p:sp>
      <p:sp>
        <p:nvSpPr>
          <p:cNvPr id="3" name="Content Placeholder 2">
            <a:extLst>
              <a:ext uri="{FF2B5EF4-FFF2-40B4-BE49-F238E27FC236}">
                <a16:creationId xmlns:a16="http://schemas.microsoft.com/office/drawing/2014/main" id="{FBE7D8CE-0095-4FAD-9D06-1DF1FC595664}"/>
              </a:ext>
            </a:extLst>
          </p:cNvPr>
          <p:cNvSpPr>
            <a:spLocks noGrp="1"/>
          </p:cNvSpPr>
          <p:nvPr>
            <p:ph sz="half" idx="4294967295"/>
          </p:nvPr>
        </p:nvSpPr>
        <p:spPr>
          <a:xfrm>
            <a:off x="721454" y="3205163"/>
            <a:ext cx="5181600" cy="2741612"/>
          </a:xfrm>
        </p:spPr>
        <p:txBody>
          <a:bodyPr>
            <a:normAutofit/>
          </a:bodyPr>
          <a:lstStyle/>
          <a:p>
            <a:pPr marL="0" indent="0">
              <a:buNone/>
            </a:pPr>
            <a:r>
              <a:rPr lang="en-US" b="1" dirty="0"/>
              <a:t>Overall: A ratio</a:t>
            </a:r>
          </a:p>
          <a:p>
            <a:pPr marL="0" indent="0">
              <a:buNone/>
            </a:pPr>
            <a:endParaRPr lang="en-US" dirty="0"/>
          </a:p>
          <a:p>
            <a:pPr>
              <a:buClr>
                <a:schemeClr val="bg1"/>
              </a:buClr>
            </a:pPr>
            <a:r>
              <a:rPr lang="en-US" dirty="0"/>
              <a:t>1/3 on Safeguarding™</a:t>
            </a:r>
          </a:p>
          <a:p>
            <a:pPr>
              <a:buClr>
                <a:schemeClr val="bg1"/>
              </a:buClr>
            </a:pPr>
            <a:r>
              <a:rPr lang="en-US" dirty="0"/>
              <a:t>2/3 on prod dev</a:t>
            </a:r>
          </a:p>
        </p:txBody>
      </p:sp>
      <p:sp>
        <p:nvSpPr>
          <p:cNvPr id="4" name="Content Placeholder 3">
            <a:extLst>
              <a:ext uri="{FF2B5EF4-FFF2-40B4-BE49-F238E27FC236}">
                <a16:creationId xmlns:a16="http://schemas.microsoft.com/office/drawing/2014/main" id="{F7F06ED4-00C8-4F47-9EA7-DB92B72ED014}"/>
              </a:ext>
            </a:extLst>
          </p:cNvPr>
          <p:cNvSpPr>
            <a:spLocks noGrp="1"/>
          </p:cNvSpPr>
          <p:nvPr>
            <p:ph sz="half" idx="4294967295"/>
          </p:nvPr>
        </p:nvSpPr>
        <p:spPr>
          <a:xfrm>
            <a:off x="6288946" y="3205163"/>
            <a:ext cx="5181600" cy="3341687"/>
          </a:xfrm>
        </p:spPr>
        <p:txBody>
          <a:bodyPr>
            <a:normAutofit/>
          </a:bodyPr>
          <a:lstStyle/>
          <a:p>
            <a:pPr marL="0" indent="0">
              <a:buNone/>
            </a:pPr>
            <a:r>
              <a:rPr lang="en-US" b="1" dirty="0"/>
              <a:t>Per-incident: Classify</a:t>
            </a:r>
            <a:br>
              <a:rPr lang="en-US" dirty="0"/>
            </a:br>
            <a:endParaRPr lang="en-US" dirty="0"/>
          </a:p>
          <a:p>
            <a:pPr>
              <a:buClr>
                <a:schemeClr val="bg1"/>
              </a:buClr>
            </a:pPr>
            <a:r>
              <a:rPr lang="en-US" dirty="0"/>
              <a:t>Categorize by impact: small, medium, or large.</a:t>
            </a:r>
          </a:p>
          <a:p>
            <a:pPr lvl="1">
              <a:buClr>
                <a:schemeClr val="bg1"/>
              </a:buClr>
            </a:pPr>
            <a:r>
              <a:rPr lang="en-US" dirty="0"/>
              <a:t>Small = ½ pair-day</a:t>
            </a:r>
          </a:p>
          <a:p>
            <a:pPr lvl="1">
              <a:buClr>
                <a:schemeClr val="bg1"/>
              </a:buClr>
            </a:pPr>
            <a:r>
              <a:rPr lang="en-US" dirty="0"/>
              <a:t>Medium = 2 pair-days</a:t>
            </a:r>
          </a:p>
          <a:p>
            <a:pPr lvl="1">
              <a:buClr>
                <a:schemeClr val="bg1"/>
              </a:buClr>
            </a:pPr>
            <a:r>
              <a:rPr lang="en-US" dirty="0"/>
              <a:t>Large = ½ pair-sprint</a:t>
            </a:r>
          </a:p>
        </p:txBody>
      </p:sp>
      <p:sp>
        <p:nvSpPr>
          <p:cNvPr id="5" name="TextBox 4">
            <a:extLst>
              <a:ext uri="{FF2B5EF4-FFF2-40B4-BE49-F238E27FC236}">
                <a16:creationId xmlns:a16="http://schemas.microsoft.com/office/drawing/2014/main" id="{4C8BDEC7-E8E0-4A82-AE3A-117D64A2133E}"/>
              </a:ext>
            </a:extLst>
          </p:cNvPr>
          <p:cNvSpPr txBox="1"/>
          <p:nvPr/>
        </p:nvSpPr>
        <p:spPr>
          <a:xfrm>
            <a:off x="609600" y="1938041"/>
            <a:ext cx="10972800" cy="707886"/>
          </a:xfrm>
          <a:prstGeom prst="rect">
            <a:avLst/>
          </a:prstGeom>
          <a:noFill/>
        </p:spPr>
        <p:txBody>
          <a:bodyPr wrap="square" rtlCol="0">
            <a:spAutoFit/>
          </a:bodyPr>
          <a:lstStyle/>
          <a:p>
            <a:pPr algn="ctr"/>
            <a:r>
              <a:rPr lang="en-US" sz="2000" dirty="0"/>
              <a:t>This is where we allocate a spending pool during the quarter so that when bugs are identified, they can invest in preventing that category of future bugs.</a:t>
            </a:r>
          </a:p>
        </p:txBody>
      </p:sp>
    </p:spTree>
    <p:extLst>
      <p:ext uri="{BB962C8B-B14F-4D97-AF65-F5344CB8AC3E}">
        <p14:creationId xmlns:p14="http://schemas.microsoft.com/office/powerpoint/2010/main" val="3608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B935-9450-4D06-8420-C2FF1CE8CC73}"/>
              </a:ext>
            </a:extLst>
          </p:cNvPr>
          <p:cNvSpPr>
            <a:spLocks noGrp="1"/>
          </p:cNvSpPr>
          <p:nvPr>
            <p:ph type="title" idx="4294967295"/>
          </p:nvPr>
        </p:nvSpPr>
        <p:spPr>
          <a:xfrm>
            <a:off x="0" y="615950"/>
            <a:ext cx="10972800" cy="1096963"/>
          </a:xfrm>
        </p:spPr>
        <p:txBody>
          <a:bodyPr/>
          <a:lstStyle/>
          <a:p>
            <a:pPr algn="ctr"/>
            <a:r>
              <a:rPr lang="en-US" dirty="0">
                <a:solidFill>
                  <a:schemeClr val="bg1"/>
                </a:solidFill>
              </a:rPr>
              <a:t>Budgeting Exercise</a:t>
            </a:r>
          </a:p>
        </p:txBody>
      </p:sp>
      <p:sp>
        <p:nvSpPr>
          <p:cNvPr id="3" name="Content Placeholder 2">
            <a:extLst>
              <a:ext uri="{FF2B5EF4-FFF2-40B4-BE49-F238E27FC236}">
                <a16:creationId xmlns:a16="http://schemas.microsoft.com/office/drawing/2014/main" id="{9ABDC158-CB31-45D1-A823-F8D9F1CC23F2}"/>
              </a:ext>
            </a:extLst>
          </p:cNvPr>
          <p:cNvSpPr>
            <a:spLocks noGrp="1"/>
          </p:cNvSpPr>
          <p:nvPr>
            <p:ph sz="half" idx="4294967295"/>
          </p:nvPr>
        </p:nvSpPr>
        <p:spPr>
          <a:xfrm>
            <a:off x="1084975" y="1633829"/>
            <a:ext cx="9082481" cy="4043362"/>
          </a:xfrm>
        </p:spPr>
        <p:txBody>
          <a:bodyPr anchor="ctr"/>
          <a:lstStyle/>
          <a:p>
            <a:pPr>
              <a:buClr>
                <a:schemeClr val="bg1"/>
              </a:buClr>
              <a:buFont typeface="Wingdings" panose="05000000000000000000" pitchFamily="2" charset="2"/>
              <a:buChar char="q"/>
            </a:pPr>
            <a:r>
              <a:rPr lang="en-US" dirty="0">
                <a:solidFill>
                  <a:schemeClr val="bg1"/>
                </a:solidFill>
              </a:rPr>
              <a:t> Discuss quarterly and per-incident budgets</a:t>
            </a:r>
          </a:p>
          <a:p>
            <a:pPr>
              <a:buClr>
                <a:schemeClr val="bg1"/>
              </a:buClr>
              <a:buFont typeface="Wingdings" panose="05000000000000000000" pitchFamily="2" charset="2"/>
              <a:buChar char="q"/>
            </a:pPr>
            <a:endParaRPr lang="en-US" dirty="0">
              <a:solidFill>
                <a:schemeClr val="bg1"/>
              </a:solidFill>
            </a:endParaRPr>
          </a:p>
          <a:p>
            <a:pPr>
              <a:buClr>
                <a:schemeClr val="bg1"/>
              </a:buClr>
              <a:buFont typeface="Wingdings" panose="05000000000000000000" pitchFamily="2" charset="2"/>
              <a:buChar char="q"/>
            </a:pPr>
            <a:r>
              <a:rPr lang="en-US" dirty="0">
                <a:solidFill>
                  <a:schemeClr val="bg1"/>
                </a:solidFill>
              </a:rPr>
              <a:t> What are reasons at your company that the budgets should be larger or smaller?</a:t>
            </a:r>
          </a:p>
          <a:p>
            <a:pPr>
              <a:buClr>
                <a:schemeClr val="bg1"/>
              </a:buClr>
            </a:pPr>
            <a:endParaRPr lang="en-US" dirty="0">
              <a:solidFill>
                <a:schemeClr val="bg1"/>
              </a:solidFill>
            </a:endParaRPr>
          </a:p>
        </p:txBody>
      </p:sp>
    </p:spTree>
    <p:extLst>
      <p:ext uri="{BB962C8B-B14F-4D97-AF65-F5344CB8AC3E}">
        <p14:creationId xmlns:p14="http://schemas.microsoft.com/office/powerpoint/2010/main" val="4155555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4E1892-E3CC-431D-90DF-7DA731DBB4FF}"/>
              </a:ext>
            </a:extLst>
          </p:cNvPr>
          <p:cNvSpPr>
            <a:spLocks noGrp="1"/>
          </p:cNvSpPr>
          <p:nvPr>
            <p:ph type="body" idx="1"/>
          </p:nvPr>
        </p:nvSpPr>
        <p:spPr>
          <a:xfrm>
            <a:off x="658667" y="2665379"/>
            <a:ext cx="10515600" cy="1099586"/>
          </a:xfrm>
        </p:spPr>
        <p:txBody>
          <a:bodyPr>
            <a:normAutofit/>
          </a:bodyPr>
          <a:lstStyle/>
          <a:p>
            <a:pPr algn="ctr"/>
            <a:r>
              <a:rPr lang="en-US" dirty="0">
                <a:solidFill>
                  <a:schemeClr val="tx1"/>
                </a:solidFill>
              </a:rPr>
              <a:t>Keep on chunking!</a:t>
            </a:r>
          </a:p>
        </p:txBody>
      </p:sp>
      <p:pic>
        <p:nvPicPr>
          <p:cNvPr id="6" name="Picture 5">
            <a:extLst>
              <a:ext uri="{FF2B5EF4-FFF2-40B4-BE49-F238E27FC236}">
                <a16:creationId xmlns:a16="http://schemas.microsoft.com/office/drawing/2014/main" id="{2EFD6D1D-F336-4BC4-99BF-6ECCF3674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76" y="205978"/>
            <a:ext cx="2421301" cy="2421301"/>
          </a:xfrm>
          <a:prstGeom prst="rect">
            <a:avLst/>
          </a:prstGeom>
        </p:spPr>
      </p:pic>
      <p:pic>
        <p:nvPicPr>
          <p:cNvPr id="7" name="Picture 6">
            <a:extLst>
              <a:ext uri="{FF2B5EF4-FFF2-40B4-BE49-F238E27FC236}">
                <a16:creationId xmlns:a16="http://schemas.microsoft.com/office/drawing/2014/main" id="{AC64A61C-935C-4FFA-9931-290E72754486}"/>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928312" y="3429000"/>
            <a:ext cx="2343561" cy="2343561"/>
          </a:xfrm>
          <a:prstGeom prst="rect">
            <a:avLst/>
          </a:prstGeom>
        </p:spPr>
      </p:pic>
      <p:pic>
        <p:nvPicPr>
          <p:cNvPr id="9" name="Picture 8">
            <a:extLst>
              <a:ext uri="{FF2B5EF4-FFF2-40B4-BE49-F238E27FC236}">
                <a16:creationId xmlns:a16="http://schemas.microsoft.com/office/drawing/2014/main" id="{7018C2DB-877C-4158-A1F7-04B4F82E4C0B}"/>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62430" y="3429000"/>
            <a:ext cx="2263876" cy="2263876"/>
          </a:xfrm>
          <a:prstGeom prst="rect">
            <a:avLst/>
          </a:prstGeom>
        </p:spPr>
      </p:pic>
      <p:sp>
        <p:nvSpPr>
          <p:cNvPr id="10" name="Title 1">
            <a:extLst>
              <a:ext uri="{FF2B5EF4-FFF2-40B4-BE49-F238E27FC236}">
                <a16:creationId xmlns:a16="http://schemas.microsoft.com/office/drawing/2014/main" id="{09EBB672-D3A1-4AF4-B928-1EDC73A0072F}"/>
              </a:ext>
            </a:extLst>
          </p:cNvPr>
          <p:cNvSpPr txBox="1">
            <a:spLocks/>
          </p:cNvSpPr>
          <p:nvPr/>
        </p:nvSpPr>
        <p:spPr>
          <a:xfrm>
            <a:off x="2152650" y="969884"/>
            <a:ext cx="9429750" cy="109728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Executing Step</a:t>
            </a:r>
          </a:p>
        </p:txBody>
      </p:sp>
    </p:spTree>
    <p:extLst>
      <p:ext uri="{BB962C8B-B14F-4D97-AF65-F5344CB8AC3E}">
        <p14:creationId xmlns:p14="http://schemas.microsoft.com/office/powerpoint/2010/main" val="382591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0301-9DA5-4D65-89E0-5CB902B84DAB}"/>
              </a:ext>
            </a:extLst>
          </p:cNvPr>
          <p:cNvSpPr>
            <a:spLocks noGrp="1"/>
          </p:cNvSpPr>
          <p:nvPr>
            <p:ph type="title" idx="4294967295"/>
          </p:nvPr>
        </p:nvSpPr>
        <p:spPr>
          <a:xfrm>
            <a:off x="609600" y="609600"/>
            <a:ext cx="10972800" cy="1096963"/>
          </a:xfrm>
        </p:spPr>
        <p:txBody>
          <a:bodyPr/>
          <a:lstStyle/>
          <a:p>
            <a:pPr algn="ctr"/>
            <a:r>
              <a:rPr lang="en-US" dirty="0">
                <a:solidFill>
                  <a:schemeClr val="bg1"/>
                </a:solidFill>
              </a:rPr>
              <a:t>Our Pain</a:t>
            </a:r>
          </a:p>
        </p:txBody>
      </p:sp>
      <p:sp>
        <p:nvSpPr>
          <p:cNvPr id="3" name="Content Placeholder 2">
            <a:extLst>
              <a:ext uri="{FF2B5EF4-FFF2-40B4-BE49-F238E27FC236}">
                <a16:creationId xmlns:a16="http://schemas.microsoft.com/office/drawing/2014/main" id="{FC446775-F5F2-45CB-BD48-F70353F3ABB0}"/>
              </a:ext>
            </a:extLst>
          </p:cNvPr>
          <p:cNvSpPr>
            <a:spLocks noGrp="1"/>
          </p:cNvSpPr>
          <p:nvPr>
            <p:ph idx="4294967295"/>
          </p:nvPr>
        </p:nvSpPr>
        <p:spPr>
          <a:xfrm>
            <a:off x="609600" y="2797700"/>
            <a:ext cx="10972800" cy="3145899"/>
          </a:xfrm>
        </p:spPr>
        <p:txBody>
          <a:bodyPr/>
          <a:lstStyle/>
          <a:p>
            <a:pPr marL="0" indent="0" algn="ctr">
              <a:buNone/>
            </a:pPr>
            <a:r>
              <a:rPr lang="en-US" dirty="0">
                <a:solidFill>
                  <a:schemeClr val="bg1"/>
                </a:solidFill>
              </a:rPr>
              <a:t>We need to fund tech debt.</a:t>
            </a:r>
            <a:br>
              <a:rPr lang="en-US" dirty="0">
                <a:solidFill>
                  <a:schemeClr val="bg1"/>
                </a:solidFill>
              </a:rPr>
            </a:br>
            <a:r>
              <a:rPr lang="en-US" sz="2000" i="1" dirty="0">
                <a:solidFill>
                  <a:schemeClr val="bg1"/>
                </a:solidFill>
              </a:rPr>
              <a:t>with agreement</a:t>
            </a:r>
          </a:p>
          <a:p>
            <a:pPr algn="ctr"/>
            <a:endParaRPr lang="en-US" dirty="0">
              <a:solidFill>
                <a:schemeClr val="bg1"/>
              </a:solidFill>
            </a:endParaRPr>
          </a:p>
          <a:p>
            <a:pPr marL="0" indent="0" algn="ctr">
              <a:buNone/>
            </a:pPr>
            <a:r>
              <a:rPr lang="en-US" dirty="0">
                <a:solidFill>
                  <a:schemeClr val="bg1"/>
                </a:solidFill>
              </a:rPr>
              <a:t>We need deterministic ROI.</a:t>
            </a:r>
          </a:p>
          <a:p>
            <a:pPr marL="0" indent="0" algn="ctr">
              <a:buNone/>
            </a:pPr>
            <a:endParaRPr lang="en-US" dirty="0">
              <a:solidFill>
                <a:schemeClr val="bg1"/>
              </a:solidFill>
            </a:endParaRPr>
          </a:p>
        </p:txBody>
      </p:sp>
    </p:spTree>
    <p:extLst>
      <p:ext uri="{BB962C8B-B14F-4D97-AF65-F5344CB8AC3E}">
        <p14:creationId xmlns:p14="http://schemas.microsoft.com/office/powerpoint/2010/main" val="1251113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77F0-2DD0-4FF5-9950-FB28AA78B926}"/>
              </a:ext>
            </a:extLst>
          </p:cNvPr>
          <p:cNvSpPr>
            <a:spLocks noGrp="1"/>
          </p:cNvSpPr>
          <p:nvPr>
            <p:ph type="title" idx="4294967295"/>
          </p:nvPr>
        </p:nvSpPr>
        <p:spPr>
          <a:xfrm>
            <a:off x="0" y="609600"/>
            <a:ext cx="10972800" cy="1096963"/>
          </a:xfrm>
        </p:spPr>
        <p:txBody>
          <a:bodyPr>
            <a:normAutofit/>
          </a:bodyPr>
          <a:lstStyle/>
          <a:p>
            <a:pPr algn="ctr"/>
            <a:r>
              <a:rPr lang="en-US" dirty="0"/>
              <a:t>Executing Strategies</a:t>
            </a:r>
            <a:endParaRPr lang="en-US" sz="2200" dirty="0"/>
          </a:p>
        </p:txBody>
      </p:sp>
      <p:sp>
        <p:nvSpPr>
          <p:cNvPr id="3" name="Content Placeholder 2">
            <a:extLst>
              <a:ext uri="{FF2B5EF4-FFF2-40B4-BE49-F238E27FC236}">
                <a16:creationId xmlns:a16="http://schemas.microsoft.com/office/drawing/2014/main" id="{FBE7D8CE-0095-4FAD-9D06-1DF1FC595664}"/>
              </a:ext>
            </a:extLst>
          </p:cNvPr>
          <p:cNvSpPr>
            <a:spLocks noGrp="1"/>
          </p:cNvSpPr>
          <p:nvPr>
            <p:ph sz="half" idx="4294967295"/>
          </p:nvPr>
        </p:nvSpPr>
        <p:spPr>
          <a:xfrm>
            <a:off x="914398" y="3151188"/>
            <a:ext cx="5181600" cy="2784475"/>
          </a:xfrm>
        </p:spPr>
        <p:txBody>
          <a:bodyPr>
            <a:normAutofit/>
          </a:bodyPr>
          <a:lstStyle/>
          <a:p>
            <a:pPr marL="0" indent="0">
              <a:buNone/>
            </a:pPr>
            <a:r>
              <a:rPr lang="en-US" b="1" dirty="0"/>
              <a:t>Timeboxing</a:t>
            </a:r>
          </a:p>
          <a:p>
            <a:pPr marL="0" indent="0">
              <a:buNone/>
            </a:pPr>
            <a:endParaRPr lang="en-US" dirty="0"/>
          </a:p>
          <a:p>
            <a:pPr>
              <a:buClr>
                <a:schemeClr val="bg1"/>
              </a:buClr>
            </a:pPr>
            <a:r>
              <a:rPr lang="en-US" dirty="0"/>
              <a:t>Use it</a:t>
            </a:r>
          </a:p>
        </p:txBody>
      </p:sp>
      <p:sp>
        <p:nvSpPr>
          <p:cNvPr id="4" name="Content Placeholder 3">
            <a:extLst>
              <a:ext uri="{FF2B5EF4-FFF2-40B4-BE49-F238E27FC236}">
                <a16:creationId xmlns:a16="http://schemas.microsoft.com/office/drawing/2014/main" id="{F7F06ED4-00C8-4F47-9EA7-DB92B72ED014}"/>
              </a:ext>
            </a:extLst>
          </p:cNvPr>
          <p:cNvSpPr>
            <a:spLocks noGrp="1"/>
          </p:cNvSpPr>
          <p:nvPr>
            <p:ph sz="half" idx="4294967295"/>
          </p:nvPr>
        </p:nvSpPr>
        <p:spPr>
          <a:xfrm>
            <a:off x="6465116" y="3151188"/>
            <a:ext cx="5044579" cy="2872107"/>
          </a:xfrm>
        </p:spPr>
        <p:txBody>
          <a:bodyPr>
            <a:normAutofit fontScale="92500" lnSpcReduction="10000"/>
          </a:bodyPr>
          <a:lstStyle/>
          <a:p>
            <a:pPr marL="0" indent="0">
              <a:buNone/>
            </a:pPr>
            <a:r>
              <a:rPr lang="en-US" sz="2600" b="1" dirty="0"/>
              <a:t>Commit</a:t>
            </a:r>
            <a:br>
              <a:rPr lang="en-US" dirty="0"/>
            </a:br>
            <a:endParaRPr lang="en-US" dirty="0"/>
          </a:p>
          <a:p>
            <a:pPr>
              <a:buClr>
                <a:schemeClr val="bg1"/>
              </a:buClr>
            </a:pPr>
            <a:r>
              <a:rPr lang="en-US" sz="2600" dirty="0"/>
              <a:t>Make it safe</a:t>
            </a:r>
          </a:p>
          <a:p>
            <a:pPr marL="0" indent="0">
              <a:buClr>
                <a:schemeClr val="bg1"/>
              </a:buClr>
              <a:buNone/>
            </a:pPr>
            <a:endParaRPr lang="en-US" sz="2600" dirty="0"/>
          </a:p>
          <a:p>
            <a:pPr>
              <a:buClr>
                <a:schemeClr val="bg1"/>
              </a:buClr>
            </a:pPr>
            <a:r>
              <a:rPr lang="en-US" sz="2600" dirty="0"/>
              <a:t>Early and Often</a:t>
            </a:r>
          </a:p>
          <a:p>
            <a:endParaRPr lang="en-US" dirty="0"/>
          </a:p>
          <a:p>
            <a:pPr marL="0" indent="0">
              <a:buNone/>
            </a:pPr>
            <a:r>
              <a:rPr lang="en-US" sz="1500" b="1" i="1" dirty="0"/>
              <a:t>Make it safe to abandon WIP!</a:t>
            </a:r>
          </a:p>
        </p:txBody>
      </p:sp>
      <p:sp>
        <p:nvSpPr>
          <p:cNvPr id="5" name="TextBox 4">
            <a:extLst>
              <a:ext uri="{FF2B5EF4-FFF2-40B4-BE49-F238E27FC236}">
                <a16:creationId xmlns:a16="http://schemas.microsoft.com/office/drawing/2014/main" id="{4C8BDEC7-E8E0-4A82-AE3A-117D64A2133E}"/>
              </a:ext>
            </a:extLst>
          </p:cNvPr>
          <p:cNvSpPr txBox="1"/>
          <p:nvPr/>
        </p:nvSpPr>
        <p:spPr>
          <a:xfrm>
            <a:off x="609599" y="1946960"/>
            <a:ext cx="10972799" cy="646331"/>
          </a:xfrm>
          <a:prstGeom prst="rect">
            <a:avLst/>
          </a:prstGeom>
          <a:noFill/>
        </p:spPr>
        <p:txBody>
          <a:bodyPr wrap="square" rtlCol="0">
            <a:spAutoFit/>
          </a:bodyPr>
          <a:lstStyle/>
          <a:p>
            <a:pPr algn="ctr"/>
            <a:r>
              <a:rPr lang="en-US" dirty="0"/>
              <a:t>We now </a:t>
            </a:r>
            <a:r>
              <a:rPr lang="en-US" b="1" dirty="0"/>
              <a:t>do</a:t>
            </a:r>
            <a:r>
              <a:rPr lang="en-US" dirty="0"/>
              <a:t> the 15% solution … this represents the mind shift of doing only what was planned rather than continuing to improve. </a:t>
            </a:r>
            <a:endParaRPr lang="en-US" sz="2000" dirty="0"/>
          </a:p>
        </p:txBody>
      </p:sp>
    </p:spTree>
    <p:extLst>
      <p:ext uri="{BB962C8B-B14F-4D97-AF65-F5344CB8AC3E}">
        <p14:creationId xmlns:p14="http://schemas.microsoft.com/office/powerpoint/2010/main" val="58851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0A830-4D07-4A9C-9448-4C995D19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00" y="2165015"/>
            <a:ext cx="10805033" cy="2527970"/>
          </a:xfrm>
          <a:prstGeom prst="rect">
            <a:avLst/>
          </a:prstGeom>
        </p:spPr>
      </p:pic>
    </p:spTree>
    <p:extLst>
      <p:ext uri="{BB962C8B-B14F-4D97-AF65-F5344CB8AC3E}">
        <p14:creationId xmlns:p14="http://schemas.microsoft.com/office/powerpoint/2010/main" val="2231570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4E1892-E3CC-431D-90DF-7DA731DBB4FF}"/>
              </a:ext>
            </a:extLst>
          </p:cNvPr>
          <p:cNvSpPr>
            <a:spLocks noGrp="1"/>
          </p:cNvSpPr>
          <p:nvPr>
            <p:ph idx="1"/>
          </p:nvPr>
        </p:nvSpPr>
        <p:spPr>
          <a:xfrm>
            <a:off x="609600" y="2752928"/>
            <a:ext cx="10972800" cy="3190672"/>
          </a:xfrm>
        </p:spPr>
        <p:txBody>
          <a:bodyPr>
            <a:normAutofit/>
          </a:bodyPr>
          <a:lstStyle/>
          <a:p>
            <a:pPr marL="0" indent="0" algn="ctr">
              <a:buNone/>
            </a:pPr>
            <a:r>
              <a:rPr lang="en-US" dirty="0">
                <a:solidFill>
                  <a:schemeClr val="tx1"/>
                </a:solidFill>
              </a:rPr>
              <a:t>Show that ROI!</a:t>
            </a:r>
          </a:p>
        </p:txBody>
      </p:sp>
      <p:pic>
        <p:nvPicPr>
          <p:cNvPr id="8" name="Picture 7">
            <a:extLst>
              <a:ext uri="{FF2B5EF4-FFF2-40B4-BE49-F238E27FC236}">
                <a16:creationId xmlns:a16="http://schemas.microsoft.com/office/drawing/2014/main" id="{FBA2D085-B821-4E59-9E9A-CDBEC1D9E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85" y="221179"/>
            <a:ext cx="2421300" cy="2421300"/>
          </a:xfrm>
          <a:prstGeom prst="rect">
            <a:avLst/>
          </a:prstGeom>
        </p:spPr>
      </p:pic>
      <p:pic>
        <p:nvPicPr>
          <p:cNvPr id="9" name="Picture 8">
            <a:extLst>
              <a:ext uri="{FF2B5EF4-FFF2-40B4-BE49-F238E27FC236}">
                <a16:creationId xmlns:a16="http://schemas.microsoft.com/office/drawing/2014/main" id="{3502B9A2-1F1C-4532-87DE-6E945C73882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039348" y="3485580"/>
            <a:ext cx="2179855" cy="2179855"/>
          </a:xfrm>
          <a:prstGeom prst="rect">
            <a:avLst/>
          </a:prstGeom>
        </p:spPr>
      </p:pic>
      <p:pic>
        <p:nvPicPr>
          <p:cNvPr id="11" name="Picture 10">
            <a:extLst>
              <a:ext uri="{FF2B5EF4-FFF2-40B4-BE49-F238E27FC236}">
                <a16:creationId xmlns:a16="http://schemas.microsoft.com/office/drawing/2014/main" id="{7AD9ABFF-40CE-4E74-A3CF-E9ED131EDB02}"/>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81032" y="3429000"/>
            <a:ext cx="2236435" cy="2236435"/>
          </a:xfrm>
          <a:prstGeom prst="rect">
            <a:avLst/>
          </a:prstGeom>
        </p:spPr>
      </p:pic>
      <p:sp>
        <p:nvSpPr>
          <p:cNvPr id="10" name="Title 1">
            <a:extLst>
              <a:ext uri="{FF2B5EF4-FFF2-40B4-BE49-F238E27FC236}">
                <a16:creationId xmlns:a16="http://schemas.microsoft.com/office/drawing/2014/main" id="{B218CD4A-C164-429A-BAF1-6C2FB6B2978F}"/>
              </a:ext>
            </a:extLst>
          </p:cNvPr>
          <p:cNvSpPr txBox="1">
            <a:spLocks/>
          </p:cNvSpPr>
          <p:nvPr/>
        </p:nvSpPr>
        <p:spPr>
          <a:xfrm>
            <a:off x="2152650" y="969884"/>
            <a:ext cx="9429750" cy="109728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t>Demo Step</a:t>
            </a:r>
          </a:p>
        </p:txBody>
      </p:sp>
    </p:spTree>
    <p:extLst>
      <p:ext uri="{BB962C8B-B14F-4D97-AF65-F5344CB8AC3E}">
        <p14:creationId xmlns:p14="http://schemas.microsoft.com/office/powerpoint/2010/main" val="3023322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77F0-2DD0-4FF5-9950-FB28AA78B926}"/>
              </a:ext>
            </a:extLst>
          </p:cNvPr>
          <p:cNvSpPr>
            <a:spLocks noGrp="1"/>
          </p:cNvSpPr>
          <p:nvPr>
            <p:ph type="title" idx="4294967295"/>
          </p:nvPr>
        </p:nvSpPr>
        <p:spPr>
          <a:xfrm>
            <a:off x="0" y="606425"/>
            <a:ext cx="10972800" cy="1096963"/>
          </a:xfrm>
        </p:spPr>
        <p:txBody>
          <a:bodyPr>
            <a:normAutofit/>
          </a:bodyPr>
          <a:lstStyle/>
          <a:p>
            <a:pPr algn="ctr"/>
            <a:r>
              <a:rPr lang="en-US" dirty="0"/>
              <a:t>Demo Strategies</a:t>
            </a:r>
            <a:endParaRPr lang="en-US" sz="2200" dirty="0"/>
          </a:p>
        </p:txBody>
      </p:sp>
      <p:sp>
        <p:nvSpPr>
          <p:cNvPr id="3" name="Content Placeholder 2">
            <a:extLst>
              <a:ext uri="{FF2B5EF4-FFF2-40B4-BE49-F238E27FC236}">
                <a16:creationId xmlns:a16="http://schemas.microsoft.com/office/drawing/2014/main" id="{FBE7D8CE-0095-4FAD-9D06-1DF1FC595664}"/>
              </a:ext>
            </a:extLst>
          </p:cNvPr>
          <p:cNvSpPr>
            <a:spLocks noGrp="1"/>
          </p:cNvSpPr>
          <p:nvPr>
            <p:ph sz="half" idx="4294967295"/>
          </p:nvPr>
        </p:nvSpPr>
        <p:spPr>
          <a:xfrm>
            <a:off x="914400" y="3078163"/>
            <a:ext cx="5181600" cy="2849562"/>
          </a:xfrm>
        </p:spPr>
        <p:txBody>
          <a:bodyPr>
            <a:normAutofit/>
          </a:bodyPr>
          <a:lstStyle/>
          <a:p>
            <a:pPr marL="0" indent="0">
              <a:buNone/>
            </a:pPr>
            <a:r>
              <a:rPr lang="en-US" sz="2000" b="1" dirty="0"/>
              <a:t>Quantify Hazard</a:t>
            </a:r>
          </a:p>
          <a:p>
            <a:pPr marL="0" indent="0">
              <a:buNone/>
            </a:pPr>
            <a:endParaRPr lang="en-US" sz="2000" dirty="0"/>
          </a:p>
          <a:p>
            <a:pPr>
              <a:buClr>
                <a:schemeClr val="bg1"/>
              </a:buClr>
            </a:pPr>
            <a:r>
              <a:rPr lang="en-US" sz="2000" dirty="0"/>
              <a:t>Show the hazard as a risk</a:t>
            </a:r>
          </a:p>
          <a:p>
            <a:pPr>
              <a:buClr>
                <a:schemeClr val="bg1"/>
              </a:buClr>
            </a:pPr>
            <a:endParaRPr lang="en-US" sz="2000" dirty="0"/>
          </a:p>
          <a:p>
            <a:pPr>
              <a:buClr>
                <a:schemeClr val="bg1"/>
              </a:buClr>
            </a:pPr>
            <a:r>
              <a:rPr lang="en-US" sz="2000" dirty="0"/>
              <a:t>Show how you changed that</a:t>
            </a:r>
          </a:p>
        </p:txBody>
      </p:sp>
      <p:sp>
        <p:nvSpPr>
          <p:cNvPr id="4" name="Content Placeholder 3">
            <a:extLst>
              <a:ext uri="{FF2B5EF4-FFF2-40B4-BE49-F238E27FC236}">
                <a16:creationId xmlns:a16="http://schemas.microsoft.com/office/drawing/2014/main" id="{F7F06ED4-00C8-4F47-9EA7-DB92B72ED014}"/>
              </a:ext>
            </a:extLst>
          </p:cNvPr>
          <p:cNvSpPr>
            <a:spLocks noGrp="1"/>
          </p:cNvSpPr>
          <p:nvPr>
            <p:ph sz="half" idx="4294967295"/>
          </p:nvPr>
        </p:nvSpPr>
        <p:spPr>
          <a:xfrm>
            <a:off x="6263780" y="3094038"/>
            <a:ext cx="5181600" cy="2833687"/>
          </a:xfrm>
        </p:spPr>
        <p:txBody>
          <a:bodyPr>
            <a:normAutofit fontScale="85000" lnSpcReduction="20000"/>
          </a:bodyPr>
          <a:lstStyle/>
          <a:p>
            <a:pPr marL="0" indent="0">
              <a:buNone/>
            </a:pPr>
            <a:r>
              <a:rPr lang="en-US" b="1" dirty="0"/>
              <a:t>Align to Big Picture</a:t>
            </a:r>
            <a:br>
              <a:rPr lang="en-US" dirty="0"/>
            </a:br>
            <a:endParaRPr lang="en-US" dirty="0"/>
          </a:p>
          <a:p>
            <a:pPr>
              <a:buClr>
                <a:schemeClr val="bg1"/>
              </a:buClr>
            </a:pPr>
            <a:r>
              <a:rPr lang="en-US" dirty="0"/>
              <a:t>Remind everybody that this is a small bet, designed to accumulate over time. </a:t>
            </a:r>
          </a:p>
          <a:p>
            <a:pPr>
              <a:buClr>
                <a:schemeClr val="bg1"/>
              </a:buClr>
            </a:pPr>
            <a:endParaRPr lang="en-US" dirty="0"/>
          </a:p>
          <a:p>
            <a:pPr>
              <a:buClr>
                <a:schemeClr val="bg1"/>
              </a:buClr>
            </a:pPr>
            <a:r>
              <a:rPr lang="en-US" dirty="0"/>
              <a:t>If possible, tie with previous investments that have already been done</a:t>
            </a:r>
          </a:p>
        </p:txBody>
      </p:sp>
      <p:sp>
        <p:nvSpPr>
          <p:cNvPr id="5" name="TextBox 4">
            <a:extLst>
              <a:ext uri="{FF2B5EF4-FFF2-40B4-BE49-F238E27FC236}">
                <a16:creationId xmlns:a16="http://schemas.microsoft.com/office/drawing/2014/main" id="{4C8BDEC7-E8E0-4A82-AE3A-117D64A2133E}"/>
              </a:ext>
            </a:extLst>
          </p:cNvPr>
          <p:cNvSpPr txBox="1"/>
          <p:nvPr/>
        </p:nvSpPr>
        <p:spPr>
          <a:xfrm>
            <a:off x="1423481" y="1945338"/>
            <a:ext cx="9345038" cy="646331"/>
          </a:xfrm>
          <a:prstGeom prst="rect">
            <a:avLst/>
          </a:prstGeom>
          <a:noFill/>
        </p:spPr>
        <p:txBody>
          <a:bodyPr wrap="square" rtlCol="0">
            <a:spAutoFit/>
          </a:bodyPr>
          <a:lstStyle/>
          <a:p>
            <a:pPr algn="ctr"/>
            <a:r>
              <a:rPr lang="en-US" dirty="0"/>
              <a:t>This is where we show ROI by describing the investment and the return in terms that the business cares about.</a:t>
            </a:r>
            <a:endParaRPr lang="en-US" sz="2000" dirty="0"/>
          </a:p>
        </p:txBody>
      </p:sp>
    </p:spTree>
    <p:extLst>
      <p:ext uri="{BB962C8B-B14F-4D97-AF65-F5344CB8AC3E}">
        <p14:creationId xmlns:p14="http://schemas.microsoft.com/office/powerpoint/2010/main" val="1622470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C5CD-42AD-405D-8FEC-ABDF7317E468}"/>
              </a:ext>
            </a:extLst>
          </p:cNvPr>
          <p:cNvSpPr>
            <a:spLocks noGrp="1"/>
          </p:cNvSpPr>
          <p:nvPr>
            <p:ph type="title" idx="4294967295"/>
          </p:nvPr>
        </p:nvSpPr>
        <p:spPr>
          <a:xfrm>
            <a:off x="609600" y="609600"/>
            <a:ext cx="10972800" cy="1096963"/>
          </a:xfrm>
        </p:spPr>
        <p:txBody>
          <a:bodyPr/>
          <a:lstStyle/>
          <a:p>
            <a:r>
              <a:rPr lang="en-US" dirty="0">
                <a:solidFill>
                  <a:schemeClr val="bg1"/>
                </a:solidFill>
              </a:rPr>
              <a:t>Remember Our Pain…</a:t>
            </a:r>
          </a:p>
        </p:txBody>
      </p:sp>
      <p:sp>
        <p:nvSpPr>
          <p:cNvPr id="3" name="Content Placeholder 2">
            <a:extLst>
              <a:ext uri="{FF2B5EF4-FFF2-40B4-BE49-F238E27FC236}">
                <a16:creationId xmlns:a16="http://schemas.microsoft.com/office/drawing/2014/main" id="{E82572B6-B2C9-4D15-959F-E6F6318F38F9}"/>
              </a:ext>
            </a:extLst>
          </p:cNvPr>
          <p:cNvSpPr>
            <a:spLocks noGrp="1"/>
          </p:cNvSpPr>
          <p:nvPr>
            <p:ph idx="4294967295"/>
          </p:nvPr>
        </p:nvSpPr>
        <p:spPr>
          <a:xfrm>
            <a:off x="609600" y="1879600"/>
            <a:ext cx="10972800" cy="4064000"/>
          </a:xfrm>
        </p:spPr>
        <p:txBody>
          <a:bodyPr anchor="ctr"/>
          <a:lstStyle/>
          <a:p>
            <a:pPr marL="0" indent="0" algn="ctr">
              <a:buClr>
                <a:schemeClr val="bg1"/>
              </a:buClr>
              <a:buNone/>
            </a:pPr>
            <a:r>
              <a:rPr lang="en-US" b="1" dirty="0">
                <a:solidFill>
                  <a:schemeClr val="bg1"/>
                </a:solidFill>
              </a:rPr>
              <a:t>Cost</a:t>
            </a:r>
            <a:br>
              <a:rPr lang="en-US" dirty="0">
                <a:solidFill>
                  <a:schemeClr val="bg1"/>
                </a:solidFill>
              </a:rPr>
            </a:br>
            <a:r>
              <a:rPr lang="en-US" dirty="0">
                <a:solidFill>
                  <a:schemeClr val="bg1"/>
                </a:solidFill>
              </a:rPr>
              <a:t>NOW each instance has a small cost </a:t>
            </a:r>
            <a:br>
              <a:rPr lang="en-US" dirty="0">
                <a:solidFill>
                  <a:schemeClr val="bg1"/>
                </a:solidFill>
              </a:rPr>
            </a:br>
            <a:r>
              <a:rPr lang="en-US" dirty="0">
                <a:solidFill>
                  <a:schemeClr val="bg1"/>
                </a:solidFill>
              </a:rPr>
              <a:t>(and we agree to spend it)</a:t>
            </a:r>
          </a:p>
          <a:p>
            <a:pPr algn="ctr">
              <a:buClr>
                <a:schemeClr val="bg1"/>
              </a:buClr>
            </a:pPr>
            <a:endParaRPr lang="en-US" dirty="0">
              <a:solidFill>
                <a:schemeClr val="bg1"/>
              </a:solidFill>
            </a:endParaRPr>
          </a:p>
          <a:p>
            <a:pPr marL="0" indent="0" algn="ctr">
              <a:buClr>
                <a:schemeClr val="bg1"/>
              </a:buClr>
              <a:buNone/>
            </a:pPr>
            <a:r>
              <a:rPr lang="en-US" b="1" dirty="0">
                <a:solidFill>
                  <a:schemeClr val="bg1"/>
                </a:solidFill>
              </a:rPr>
              <a:t>Return</a:t>
            </a:r>
            <a:br>
              <a:rPr lang="en-US" dirty="0">
                <a:solidFill>
                  <a:schemeClr val="bg1"/>
                </a:solidFill>
              </a:rPr>
            </a:br>
            <a:r>
              <a:rPr lang="en-US" dirty="0">
                <a:solidFill>
                  <a:schemeClr val="bg1"/>
                </a:solidFill>
              </a:rPr>
              <a:t>NOW we have made return deterministic </a:t>
            </a:r>
            <a:br>
              <a:rPr lang="en-US" dirty="0">
                <a:solidFill>
                  <a:schemeClr val="bg1"/>
                </a:solidFill>
              </a:rPr>
            </a:br>
            <a:r>
              <a:rPr lang="en-US" dirty="0">
                <a:solidFill>
                  <a:schemeClr val="bg1"/>
                </a:solidFill>
              </a:rPr>
              <a:t>by accumulating many small bets. No BIG bets.</a:t>
            </a:r>
          </a:p>
          <a:p>
            <a:endParaRPr lang="en-US" dirty="0">
              <a:solidFill>
                <a:schemeClr val="bg1"/>
              </a:solidFill>
            </a:endParaRPr>
          </a:p>
        </p:txBody>
      </p:sp>
    </p:spTree>
    <p:extLst>
      <p:ext uri="{BB962C8B-B14F-4D97-AF65-F5344CB8AC3E}">
        <p14:creationId xmlns:p14="http://schemas.microsoft.com/office/powerpoint/2010/main" val="4129507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D6CA-4D36-40C9-9907-78CDB2249104}"/>
              </a:ext>
            </a:extLst>
          </p:cNvPr>
          <p:cNvSpPr>
            <a:spLocks noGrp="1"/>
          </p:cNvSpPr>
          <p:nvPr>
            <p:ph type="title" idx="4294967295"/>
          </p:nvPr>
        </p:nvSpPr>
        <p:spPr>
          <a:xfrm>
            <a:off x="609600" y="596630"/>
            <a:ext cx="10972800" cy="1096963"/>
          </a:xfrm>
        </p:spPr>
        <p:txBody>
          <a:bodyPr/>
          <a:lstStyle/>
          <a:p>
            <a:r>
              <a:rPr lang="en-US" dirty="0">
                <a:solidFill>
                  <a:schemeClr val="bg1"/>
                </a:solidFill>
              </a:rPr>
              <a:t>Specific Actions</a:t>
            </a:r>
          </a:p>
        </p:txBody>
      </p:sp>
      <p:sp>
        <p:nvSpPr>
          <p:cNvPr id="3" name="Content Placeholder 2">
            <a:extLst>
              <a:ext uri="{FF2B5EF4-FFF2-40B4-BE49-F238E27FC236}">
                <a16:creationId xmlns:a16="http://schemas.microsoft.com/office/drawing/2014/main" id="{752D0972-65D8-4D1B-AE8F-96DFFC3DF1DB}"/>
              </a:ext>
            </a:extLst>
          </p:cNvPr>
          <p:cNvSpPr>
            <a:spLocks noGrp="1"/>
          </p:cNvSpPr>
          <p:nvPr>
            <p:ph idx="4294967295"/>
          </p:nvPr>
        </p:nvSpPr>
        <p:spPr>
          <a:xfrm>
            <a:off x="609600" y="1879600"/>
            <a:ext cx="10972800" cy="4064000"/>
          </a:xfrm>
        </p:spPr>
        <p:txBody>
          <a:bodyPr anchor="ctr"/>
          <a:lstStyle/>
          <a:p>
            <a:pPr marL="0" lvl="0" indent="0">
              <a:buClr>
                <a:schemeClr val="bg1"/>
              </a:buClr>
              <a:buNone/>
            </a:pPr>
            <a:r>
              <a:rPr lang="en-US" b="1" dirty="0">
                <a:solidFill>
                  <a:schemeClr val="bg1"/>
                </a:solidFill>
              </a:rPr>
              <a:t>Apply one practice</a:t>
            </a:r>
            <a:br>
              <a:rPr lang="en-US" dirty="0">
                <a:solidFill>
                  <a:schemeClr val="bg1"/>
                </a:solidFill>
              </a:rPr>
            </a:br>
            <a:r>
              <a:rPr lang="en-US" dirty="0">
                <a:solidFill>
                  <a:schemeClr val="bg1"/>
                </a:solidFill>
              </a:rPr>
              <a:t>…such as parallel writing or solving 15%</a:t>
            </a:r>
          </a:p>
          <a:p>
            <a:pPr lvl="0">
              <a:buClr>
                <a:schemeClr val="bg1"/>
              </a:buClr>
            </a:pPr>
            <a:endParaRPr lang="en-US" dirty="0">
              <a:solidFill>
                <a:schemeClr val="bg1"/>
              </a:solidFill>
            </a:endParaRPr>
          </a:p>
          <a:p>
            <a:pPr marL="0" lvl="0" indent="0">
              <a:buClr>
                <a:schemeClr val="bg1"/>
              </a:buClr>
              <a:buNone/>
            </a:pPr>
            <a:r>
              <a:rPr lang="en-US" b="1" dirty="0">
                <a:solidFill>
                  <a:schemeClr val="bg1"/>
                </a:solidFill>
              </a:rPr>
              <a:t>Take our self-assessment</a:t>
            </a:r>
            <a:br>
              <a:rPr lang="en-US" dirty="0">
                <a:solidFill>
                  <a:schemeClr val="bg1"/>
                </a:solidFill>
              </a:rPr>
            </a:br>
            <a:r>
              <a:rPr lang="en-US" dirty="0">
                <a:solidFill>
                  <a:schemeClr val="bg1"/>
                </a:solidFill>
              </a:rPr>
              <a:t>…a diagnostic of which specific pains your team has most – and which practices to start with.</a:t>
            </a:r>
          </a:p>
          <a:p>
            <a:pPr marL="0" indent="0">
              <a:buNone/>
            </a:pPr>
            <a:endParaRPr lang="en-US" dirty="0">
              <a:solidFill>
                <a:schemeClr val="bg1"/>
              </a:solidFill>
            </a:endParaRPr>
          </a:p>
          <a:p>
            <a:pPr marL="0" indent="0" algn="ctr">
              <a:buNone/>
            </a:pPr>
            <a:r>
              <a:rPr lang="en-US" dirty="0">
                <a:solidFill>
                  <a:schemeClr val="bg1"/>
                </a:solidFill>
                <a:hlinkClick r:id="rId2">
                  <a:extLst>
                    <a:ext uri="{A12FA001-AC4F-418D-AE19-62706E023703}">
                      <ahyp:hlinkClr xmlns:ahyp="http://schemas.microsoft.com/office/drawing/2018/hyperlinkcolor" val="tx"/>
                    </a:ext>
                  </a:extLst>
                </a:hlinkClick>
              </a:rPr>
              <a:t>http://www.DigDeepRoots.com/Safeguarding/</a:t>
            </a:r>
            <a:endParaRPr lang="en-US" dirty="0">
              <a:solidFill>
                <a:schemeClr val="bg1"/>
              </a:solidFill>
            </a:endParaRPr>
          </a:p>
        </p:txBody>
      </p:sp>
    </p:spTree>
    <p:extLst>
      <p:ext uri="{BB962C8B-B14F-4D97-AF65-F5344CB8AC3E}">
        <p14:creationId xmlns:p14="http://schemas.microsoft.com/office/powerpoint/2010/main" val="2504488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C975-AB8A-4360-9CB3-BB95F0DE185F}"/>
              </a:ext>
            </a:extLst>
          </p:cNvPr>
          <p:cNvSpPr>
            <a:spLocks noGrp="1"/>
          </p:cNvSpPr>
          <p:nvPr>
            <p:ph type="title" idx="4294967295"/>
          </p:nvPr>
        </p:nvSpPr>
        <p:spPr>
          <a:xfrm>
            <a:off x="609600" y="609600"/>
            <a:ext cx="10972800" cy="1096963"/>
          </a:xfrm>
        </p:spPr>
        <p:txBody>
          <a:bodyPr/>
          <a:lstStyle/>
          <a:p>
            <a:r>
              <a:rPr lang="en-US" dirty="0">
                <a:solidFill>
                  <a:schemeClr val="bg1"/>
                </a:solidFill>
              </a:rPr>
              <a:t>Remember Why…</a:t>
            </a:r>
          </a:p>
        </p:txBody>
      </p:sp>
      <p:sp>
        <p:nvSpPr>
          <p:cNvPr id="3" name="Content Placeholder 2">
            <a:extLst>
              <a:ext uri="{FF2B5EF4-FFF2-40B4-BE49-F238E27FC236}">
                <a16:creationId xmlns:a16="http://schemas.microsoft.com/office/drawing/2014/main" id="{DA7ED8B4-19F2-430B-AF13-2DA52994867B}"/>
              </a:ext>
            </a:extLst>
          </p:cNvPr>
          <p:cNvSpPr>
            <a:spLocks noGrp="1"/>
          </p:cNvSpPr>
          <p:nvPr>
            <p:ph idx="4294967295"/>
          </p:nvPr>
        </p:nvSpPr>
        <p:spPr>
          <a:xfrm>
            <a:off x="609600" y="1879600"/>
            <a:ext cx="10972800" cy="4064000"/>
          </a:xfrm>
        </p:spPr>
        <p:txBody>
          <a:bodyPr anchor="ctr"/>
          <a:lstStyle/>
          <a:p>
            <a:pPr>
              <a:buClr>
                <a:schemeClr val="bg1"/>
              </a:buClr>
            </a:pPr>
            <a:r>
              <a:rPr lang="en-US" dirty="0">
                <a:solidFill>
                  <a:schemeClr val="bg1"/>
                </a:solidFill>
              </a:rPr>
              <a:t>Big change at once is very hard. First fix what hurts.</a:t>
            </a:r>
          </a:p>
          <a:p>
            <a:pPr>
              <a:buClr>
                <a:schemeClr val="bg1"/>
              </a:buClr>
            </a:pPr>
            <a:endParaRPr lang="en-US" dirty="0">
              <a:solidFill>
                <a:schemeClr val="bg1"/>
              </a:solidFill>
            </a:endParaRPr>
          </a:p>
          <a:p>
            <a:pPr>
              <a:buClr>
                <a:schemeClr val="bg1"/>
              </a:buClr>
            </a:pPr>
            <a:r>
              <a:rPr lang="en-US" dirty="0">
                <a:solidFill>
                  <a:schemeClr val="bg1"/>
                </a:solidFill>
              </a:rPr>
              <a:t>The diagnostic will help you find what is specifically hard for your team. </a:t>
            </a:r>
          </a:p>
        </p:txBody>
      </p:sp>
    </p:spTree>
    <p:extLst>
      <p:ext uri="{BB962C8B-B14F-4D97-AF65-F5344CB8AC3E}">
        <p14:creationId xmlns:p14="http://schemas.microsoft.com/office/powerpoint/2010/main" val="289253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997F-B756-4034-83E0-A229E0C69674}"/>
              </a:ext>
            </a:extLst>
          </p:cNvPr>
          <p:cNvSpPr>
            <a:spLocks noGrp="1"/>
          </p:cNvSpPr>
          <p:nvPr>
            <p:ph type="title" idx="4294967295"/>
          </p:nvPr>
        </p:nvSpPr>
        <p:spPr>
          <a:xfrm>
            <a:off x="0" y="609600"/>
            <a:ext cx="10972800" cy="5334000"/>
          </a:xfrm>
        </p:spPr>
        <p:txBody>
          <a:bodyPr>
            <a:normAutofit/>
          </a:bodyPr>
          <a:lstStyle/>
          <a:p>
            <a:pPr algn="ctr"/>
            <a:r>
              <a:rPr lang="en-US" dirty="0">
                <a:solidFill>
                  <a:schemeClr val="bg1"/>
                </a:solidFill>
              </a:rPr>
              <a:t>After all, you’re doing Agile. </a:t>
            </a:r>
            <a:br>
              <a:rPr lang="en-US" dirty="0">
                <a:solidFill>
                  <a:schemeClr val="bg1"/>
                </a:solidFill>
              </a:rPr>
            </a:br>
            <a:br>
              <a:rPr lang="en-US" dirty="0">
                <a:solidFill>
                  <a:schemeClr val="bg1"/>
                </a:solidFill>
              </a:rPr>
            </a:br>
            <a:r>
              <a:rPr lang="en-US" dirty="0">
                <a:solidFill>
                  <a:schemeClr val="bg1"/>
                </a:solidFill>
              </a:rPr>
              <a:t>Now you can do it well and iteratively.</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00503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7805-7C72-4F5D-B95A-47D80512545B}"/>
              </a:ext>
            </a:extLst>
          </p:cNvPr>
          <p:cNvSpPr>
            <a:spLocks noGrp="1"/>
          </p:cNvSpPr>
          <p:nvPr>
            <p:ph type="title" idx="4294967295"/>
          </p:nvPr>
        </p:nvSpPr>
        <p:spPr>
          <a:xfrm>
            <a:off x="609600" y="616085"/>
            <a:ext cx="10972800" cy="1096963"/>
          </a:xfrm>
        </p:spPr>
        <p:txBody>
          <a:bodyPr/>
          <a:lstStyle/>
          <a:p>
            <a:pPr algn="ctr"/>
            <a:r>
              <a:rPr lang="en-US" dirty="0">
                <a:solidFill>
                  <a:schemeClr val="bg1"/>
                </a:solidFill>
              </a:rPr>
              <a:t>What do I do?</a:t>
            </a:r>
          </a:p>
        </p:txBody>
      </p:sp>
      <p:sp>
        <p:nvSpPr>
          <p:cNvPr id="3" name="Content Placeholder 2">
            <a:extLst>
              <a:ext uri="{FF2B5EF4-FFF2-40B4-BE49-F238E27FC236}">
                <a16:creationId xmlns:a16="http://schemas.microsoft.com/office/drawing/2014/main" id="{9CF8E418-808C-49C3-838B-11D0D763D6CA}"/>
              </a:ext>
            </a:extLst>
          </p:cNvPr>
          <p:cNvSpPr>
            <a:spLocks noGrp="1"/>
          </p:cNvSpPr>
          <p:nvPr>
            <p:ph idx="4294967295"/>
          </p:nvPr>
        </p:nvSpPr>
        <p:spPr>
          <a:xfrm>
            <a:off x="609600" y="2609976"/>
            <a:ext cx="10972800" cy="3333624"/>
          </a:xfrm>
        </p:spPr>
        <p:txBody>
          <a:bodyPr/>
          <a:lstStyle/>
          <a:p>
            <a:pPr marL="0" indent="0" algn="ctr">
              <a:buNone/>
            </a:pPr>
            <a:endParaRPr lang="en-US" dirty="0">
              <a:solidFill>
                <a:schemeClr val="bg1"/>
              </a:solidFill>
            </a:endParaRPr>
          </a:p>
          <a:p>
            <a:pPr marL="0" indent="0" algn="ctr">
              <a:buNone/>
            </a:pPr>
            <a:r>
              <a:rPr lang="en-US" sz="3000" dirty="0">
                <a:solidFill>
                  <a:schemeClr val="bg1"/>
                </a:solidFill>
              </a:rPr>
              <a:t>Safeguarding™</a:t>
            </a:r>
          </a:p>
        </p:txBody>
      </p:sp>
    </p:spTree>
    <p:extLst>
      <p:ext uri="{BB962C8B-B14F-4D97-AF65-F5344CB8AC3E}">
        <p14:creationId xmlns:p14="http://schemas.microsoft.com/office/powerpoint/2010/main" val="70398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B159-78B9-484E-B96F-0D6A28359465}"/>
              </a:ext>
            </a:extLst>
          </p:cNvPr>
          <p:cNvSpPr>
            <a:spLocks noGrp="1"/>
          </p:cNvSpPr>
          <p:nvPr>
            <p:ph type="title" idx="4294967295"/>
          </p:nvPr>
        </p:nvSpPr>
        <p:spPr>
          <a:xfrm>
            <a:off x="609600" y="596630"/>
            <a:ext cx="10972800" cy="1096963"/>
          </a:xfrm>
        </p:spPr>
        <p:txBody>
          <a:bodyPr/>
          <a:lstStyle/>
          <a:p>
            <a:pPr algn="ctr"/>
            <a:r>
              <a:rPr lang="en-US" dirty="0">
                <a:solidFill>
                  <a:schemeClr val="bg1"/>
                </a:solidFill>
              </a:rPr>
              <a:t>Why Safeguarding™ ?</a:t>
            </a:r>
          </a:p>
        </p:txBody>
      </p:sp>
      <p:sp>
        <p:nvSpPr>
          <p:cNvPr id="3" name="Content Placeholder 2">
            <a:extLst>
              <a:ext uri="{FF2B5EF4-FFF2-40B4-BE49-F238E27FC236}">
                <a16:creationId xmlns:a16="http://schemas.microsoft.com/office/drawing/2014/main" id="{EFBD697D-76C1-4542-870C-BE3F264C6DAE}"/>
              </a:ext>
            </a:extLst>
          </p:cNvPr>
          <p:cNvSpPr>
            <a:spLocks noGrp="1"/>
          </p:cNvSpPr>
          <p:nvPr>
            <p:ph idx="4294967295"/>
          </p:nvPr>
        </p:nvSpPr>
        <p:spPr>
          <a:xfrm>
            <a:off x="609600" y="2080470"/>
            <a:ext cx="10972800" cy="4626528"/>
          </a:xfrm>
        </p:spPr>
        <p:txBody>
          <a:bodyPr/>
          <a:lstStyle/>
          <a:p>
            <a:pPr marL="0" indent="0" algn="ctr">
              <a:buNone/>
            </a:pP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b="1" dirty="0">
                <a:solidFill>
                  <a:schemeClr val="bg1"/>
                </a:solidFill>
              </a:rPr>
              <a:t>Team:</a:t>
            </a:r>
            <a:r>
              <a:rPr lang="en-US" dirty="0">
                <a:solidFill>
                  <a:schemeClr val="bg1"/>
                </a:solidFill>
              </a:rPr>
              <a:t> Get funding to fix the problems - with support!</a:t>
            </a:r>
          </a:p>
          <a:p>
            <a:endParaRPr lang="en-US" dirty="0">
              <a:solidFill>
                <a:schemeClr val="bg1"/>
              </a:solidFill>
            </a:endParaRPr>
          </a:p>
          <a:p>
            <a:pPr marL="0" indent="0" algn="ctr">
              <a:buNone/>
            </a:pPr>
            <a:br>
              <a:rPr lang="en-US" dirty="0">
                <a:solidFill>
                  <a:schemeClr val="bg1"/>
                </a:solidFill>
              </a:rPr>
            </a:br>
            <a:r>
              <a:rPr lang="en-US" b="1" dirty="0">
                <a:solidFill>
                  <a:schemeClr val="bg1"/>
                </a:solidFill>
              </a:rPr>
              <a:t>Exec:</a:t>
            </a:r>
            <a:r>
              <a:rPr lang="en-US" dirty="0">
                <a:solidFill>
                  <a:schemeClr val="bg1"/>
                </a:solidFill>
              </a:rPr>
              <a:t> Get to optimize ROI even with uncertainty.</a:t>
            </a:r>
          </a:p>
        </p:txBody>
      </p:sp>
      <p:pic>
        <p:nvPicPr>
          <p:cNvPr id="5" name="Picture 4">
            <a:extLst>
              <a:ext uri="{FF2B5EF4-FFF2-40B4-BE49-F238E27FC236}">
                <a16:creationId xmlns:a16="http://schemas.microsoft.com/office/drawing/2014/main" id="{B04EC37C-8588-482E-9D38-6C98A920C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070" y="4244517"/>
            <a:ext cx="2167855" cy="2167855"/>
          </a:xfrm>
          <a:prstGeom prst="rect">
            <a:avLst/>
          </a:prstGeom>
        </p:spPr>
      </p:pic>
      <p:pic>
        <p:nvPicPr>
          <p:cNvPr id="7" name="Picture 6">
            <a:extLst>
              <a:ext uri="{FF2B5EF4-FFF2-40B4-BE49-F238E27FC236}">
                <a16:creationId xmlns:a16="http://schemas.microsoft.com/office/drawing/2014/main" id="{0E5589A2-7245-432E-8C43-C34271D4D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465" y="1425145"/>
            <a:ext cx="2939538" cy="2939538"/>
          </a:xfrm>
          <a:prstGeom prst="rect">
            <a:avLst/>
          </a:prstGeom>
        </p:spPr>
      </p:pic>
    </p:spTree>
    <p:extLst>
      <p:ext uri="{BB962C8B-B14F-4D97-AF65-F5344CB8AC3E}">
        <p14:creationId xmlns:p14="http://schemas.microsoft.com/office/powerpoint/2010/main" val="59856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AE01-EAB4-48FE-89F4-5A987690D1BF}"/>
              </a:ext>
            </a:extLst>
          </p:cNvPr>
          <p:cNvSpPr>
            <a:spLocks noGrp="1"/>
          </p:cNvSpPr>
          <p:nvPr>
            <p:ph type="title" idx="4294967295"/>
          </p:nvPr>
        </p:nvSpPr>
        <p:spPr>
          <a:xfrm>
            <a:off x="609600" y="609600"/>
            <a:ext cx="10972800" cy="1096963"/>
          </a:xfrm>
        </p:spPr>
        <p:txBody>
          <a:bodyPr/>
          <a:lstStyle/>
          <a:p>
            <a:pPr algn="ctr"/>
            <a:r>
              <a:rPr lang="en-US" dirty="0">
                <a:solidFill>
                  <a:schemeClr val="bg1"/>
                </a:solidFill>
              </a:rPr>
              <a:t>This Won’t Hurt</a:t>
            </a:r>
          </a:p>
        </p:txBody>
      </p:sp>
      <p:sp>
        <p:nvSpPr>
          <p:cNvPr id="3" name="Content Placeholder 2">
            <a:extLst>
              <a:ext uri="{FF2B5EF4-FFF2-40B4-BE49-F238E27FC236}">
                <a16:creationId xmlns:a16="http://schemas.microsoft.com/office/drawing/2014/main" id="{B4BB7F79-8EAB-49EC-8838-D63AFA9D8864}"/>
              </a:ext>
            </a:extLst>
          </p:cNvPr>
          <p:cNvSpPr>
            <a:spLocks noGrp="1"/>
          </p:cNvSpPr>
          <p:nvPr>
            <p:ph idx="4294967295"/>
          </p:nvPr>
        </p:nvSpPr>
        <p:spPr>
          <a:xfrm>
            <a:off x="609600" y="2306972"/>
            <a:ext cx="10972800" cy="3636628"/>
          </a:xfrm>
        </p:spPr>
        <p:txBody>
          <a:bodyPr>
            <a:normAutofit/>
          </a:bodyPr>
          <a:lstStyle/>
          <a:p>
            <a:pPr marL="0" indent="0" algn="ctr">
              <a:buNone/>
            </a:pPr>
            <a:r>
              <a:rPr lang="en-US" sz="3000" dirty="0">
                <a:solidFill>
                  <a:schemeClr val="bg1"/>
                </a:solidFill>
              </a:rPr>
              <a:t>You are already doing agile. </a:t>
            </a:r>
          </a:p>
          <a:p>
            <a:pPr marL="0" indent="0" algn="ctr">
              <a:buNone/>
            </a:pPr>
            <a:endParaRPr lang="en-US" sz="3000" dirty="0">
              <a:solidFill>
                <a:schemeClr val="bg1"/>
              </a:solidFill>
            </a:endParaRPr>
          </a:p>
          <a:p>
            <a:pPr marL="0" indent="0" algn="ctr">
              <a:buNone/>
            </a:pPr>
            <a:r>
              <a:rPr lang="en-US" sz="3000" dirty="0">
                <a:solidFill>
                  <a:schemeClr val="bg1"/>
                </a:solidFill>
              </a:rPr>
              <a:t>No need to reinvent your framework.</a:t>
            </a:r>
          </a:p>
        </p:txBody>
      </p:sp>
    </p:spTree>
    <p:extLst>
      <p:ext uri="{BB962C8B-B14F-4D97-AF65-F5344CB8AC3E}">
        <p14:creationId xmlns:p14="http://schemas.microsoft.com/office/powerpoint/2010/main" val="233175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54F69-CC26-4D91-A02E-B4A900117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387" y="176212"/>
            <a:ext cx="6581775" cy="6581775"/>
          </a:xfrm>
          <a:prstGeom prst="rect">
            <a:avLst/>
          </a:prstGeom>
        </p:spPr>
      </p:pic>
    </p:spTree>
    <p:extLst>
      <p:ext uri="{BB962C8B-B14F-4D97-AF65-F5344CB8AC3E}">
        <p14:creationId xmlns:p14="http://schemas.microsoft.com/office/powerpoint/2010/main" val="232740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EC4A3F8F-9914-43D4-8F3C-DB5E2BC52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465" y="230332"/>
            <a:ext cx="2495788" cy="12919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rum logo">
            <a:extLst>
              <a:ext uri="{FF2B5EF4-FFF2-40B4-BE49-F238E27FC236}">
                <a16:creationId xmlns:a16="http://schemas.microsoft.com/office/drawing/2014/main" id="{E434475A-E203-499D-93C2-CBD823C6A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945" y="546799"/>
            <a:ext cx="1615214" cy="7518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F3ED73D7-28C8-4F4C-A2E2-C79A4268B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580" y="0"/>
            <a:ext cx="1752599" cy="17525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extreme programming logo">
            <a:extLst>
              <a:ext uri="{FF2B5EF4-FFF2-40B4-BE49-F238E27FC236}">
                <a16:creationId xmlns:a16="http://schemas.microsoft.com/office/drawing/2014/main" id="{B994E7B9-E8D0-4C4F-A1CA-3AF4FBDAE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7941" y="207885"/>
            <a:ext cx="2351789" cy="11278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58D99753-08CC-42E4-AB4E-D22865E96BB5}"/>
              </a:ext>
            </a:extLst>
          </p:cNvPr>
          <p:cNvGraphicFramePr>
            <a:graphicFrameLocks noGrp="1"/>
          </p:cNvGraphicFramePr>
          <p:nvPr>
            <p:extLst>
              <p:ext uri="{D42A27DB-BD31-4B8C-83A1-F6EECF244321}">
                <p14:modId xmlns:p14="http://schemas.microsoft.com/office/powerpoint/2010/main" val="4044351073"/>
              </p:ext>
            </p:extLst>
          </p:nvPr>
        </p:nvGraphicFramePr>
        <p:xfrm>
          <a:off x="1603618" y="1405213"/>
          <a:ext cx="9206112" cy="4519278"/>
        </p:xfrm>
        <a:graphic>
          <a:graphicData uri="http://schemas.openxmlformats.org/drawingml/2006/table">
            <a:tbl>
              <a:tblPr firstRow="1" bandRow="1">
                <a:tableStyleId>{C4B1156A-380E-4F78-BDF5-A606A8083BF9}</a:tableStyleId>
              </a:tblPr>
              <a:tblGrid>
                <a:gridCol w="2301528">
                  <a:extLst>
                    <a:ext uri="{9D8B030D-6E8A-4147-A177-3AD203B41FA5}">
                      <a16:colId xmlns:a16="http://schemas.microsoft.com/office/drawing/2014/main" val="2454407059"/>
                    </a:ext>
                  </a:extLst>
                </a:gridCol>
                <a:gridCol w="2301528">
                  <a:extLst>
                    <a:ext uri="{9D8B030D-6E8A-4147-A177-3AD203B41FA5}">
                      <a16:colId xmlns:a16="http://schemas.microsoft.com/office/drawing/2014/main" val="1032231092"/>
                    </a:ext>
                  </a:extLst>
                </a:gridCol>
                <a:gridCol w="2301528">
                  <a:extLst>
                    <a:ext uri="{9D8B030D-6E8A-4147-A177-3AD203B41FA5}">
                      <a16:colId xmlns:a16="http://schemas.microsoft.com/office/drawing/2014/main" val="3320204063"/>
                    </a:ext>
                  </a:extLst>
                </a:gridCol>
                <a:gridCol w="2301528">
                  <a:extLst>
                    <a:ext uri="{9D8B030D-6E8A-4147-A177-3AD203B41FA5}">
                      <a16:colId xmlns:a16="http://schemas.microsoft.com/office/drawing/2014/main" val="3734316564"/>
                    </a:ext>
                  </a:extLst>
                </a:gridCol>
              </a:tblGrid>
              <a:tr h="1186651">
                <a:tc>
                  <a:txBody>
                    <a:bodyPr/>
                    <a:lstStyle/>
                    <a:p>
                      <a:pPr algn="ctr"/>
                      <a:r>
                        <a:rPr lang="en-US" b="1" dirty="0"/>
                        <a:t>PI Planning</a:t>
                      </a:r>
                    </a:p>
                  </a:txBody>
                  <a:tcPr anchor="ctr">
                    <a:solidFill>
                      <a:schemeClr val="bg2">
                        <a:lumMod val="95000"/>
                      </a:schemeClr>
                    </a:solidFill>
                  </a:tcPr>
                </a:tc>
                <a:tc>
                  <a:txBody>
                    <a:bodyPr/>
                    <a:lstStyle/>
                    <a:p>
                      <a:pPr algn="ctr"/>
                      <a:r>
                        <a:rPr lang="en-US" b="1" dirty="0"/>
                        <a:t>Quarterly Budgeting</a:t>
                      </a:r>
                    </a:p>
                  </a:txBody>
                  <a:tcPr anchor="ctr">
                    <a:solidFill>
                      <a:schemeClr val="tx2">
                        <a:lumMod val="20000"/>
                        <a:lumOff val="80000"/>
                      </a:schemeClr>
                    </a:solidFill>
                  </a:tcPr>
                </a:tc>
                <a:tc>
                  <a:txBody>
                    <a:bodyPr/>
                    <a:lstStyle/>
                    <a:p>
                      <a:pPr algn="ctr"/>
                      <a:r>
                        <a:rPr lang="en-US" b="1" dirty="0"/>
                        <a:t>Requirement Areas</a:t>
                      </a:r>
                    </a:p>
                  </a:txBody>
                  <a:tcPr anchor="ctr">
                    <a:solidFill>
                      <a:schemeClr val="accent5">
                        <a:lumMod val="20000"/>
                        <a:lumOff val="80000"/>
                      </a:schemeClr>
                    </a:solidFill>
                  </a:tcPr>
                </a:tc>
                <a:tc>
                  <a:txBody>
                    <a:bodyPr/>
                    <a:lstStyle/>
                    <a:p>
                      <a:pPr algn="ctr"/>
                      <a:r>
                        <a:rPr lang="en-US" b="1" dirty="0"/>
                        <a:t>[Budget from Customer]</a:t>
                      </a:r>
                    </a:p>
                  </a:txBody>
                  <a:tcPr anchor="ctr">
                    <a:solidFill>
                      <a:schemeClr val="accent4">
                        <a:lumMod val="20000"/>
                        <a:lumOff val="80000"/>
                      </a:schemeClr>
                    </a:solidFill>
                  </a:tcPr>
                </a:tc>
                <a:extLst>
                  <a:ext uri="{0D108BD9-81ED-4DB2-BD59-A6C34878D82A}">
                    <a16:rowId xmlns:a16="http://schemas.microsoft.com/office/drawing/2014/main" val="3377187500"/>
                  </a:ext>
                </a:extLst>
              </a:tr>
              <a:tr h="1229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Planning</a:t>
                      </a:r>
                    </a:p>
                  </a:txBody>
                  <a:tcPr anchor="ctr">
                    <a:solidFill>
                      <a:schemeClr val="bg2">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Planning</a:t>
                      </a: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Planning</a:t>
                      </a:r>
                    </a:p>
                  </a:txBody>
                  <a:tcPr anchor="ctr">
                    <a:solidFill>
                      <a:schemeClr val="accent5">
                        <a:lumMod val="20000"/>
                        <a:lumOff val="80000"/>
                      </a:schemeClr>
                    </a:solidFill>
                  </a:tcPr>
                </a:tc>
                <a:tc>
                  <a:txBody>
                    <a:bodyPr/>
                    <a:lstStyle/>
                    <a:p>
                      <a:pPr algn="ctr"/>
                      <a:r>
                        <a:rPr lang="en-US" b="1" dirty="0"/>
                        <a:t>Planning Game</a:t>
                      </a:r>
                    </a:p>
                  </a:txBody>
                  <a:tcPr anchor="ctr">
                    <a:solidFill>
                      <a:schemeClr val="accent4">
                        <a:lumMod val="20000"/>
                        <a:lumOff val="80000"/>
                      </a:schemeClr>
                    </a:solidFill>
                  </a:tcPr>
                </a:tc>
                <a:extLst>
                  <a:ext uri="{0D108BD9-81ED-4DB2-BD59-A6C34878D82A}">
                    <a16:rowId xmlns:a16="http://schemas.microsoft.com/office/drawing/2014/main" val="2541294715"/>
                  </a:ext>
                </a:extLst>
              </a:tr>
              <a:tr h="1203961">
                <a:tc>
                  <a:txBody>
                    <a:bodyPr/>
                    <a:lstStyle/>
                    <a:p>
                      <a:pPr algn="ctr"/>
                      <a:r>
                        <a:rPr lang="en-US" b="1" dirty="0"/>
                        <a:t>Sprint</a:t>
                      </a:r>
                    </a:p>
                  </a:txBody>
                  <a:tcPr anchor="ctr">
                    <a:solidFill>
                      <a:schemeClr val="bg2">
                        <a:lumMod val="95000"/>
                      </a:schemeClr>
                    </a:solidFill>
                  </a:tcPr>
                </a:tc>
                <a:tc>
                  <a:txBody>
                    <a:bodyPr/>
                    <a:lstStyle/>
                    <a:p>
                      <a:pPr algn="ctr"/>
                      <a:r>
                        <a:rPr lang="en-US" b="1" dirty="0"/>
                        <a:t>Sprint</a:t>
                      </a:r>
                    </a:p>
                  </a:txBody>
                  <a:tcPr anchor="ctr">
                    <a:solidFill>
                      <a:schemeClr val="tx2">
                        <a:lumMod val="20000"/>
                        <a:lumOff val="80000"/>
                      </a:schemeClr>
                    </a:solidFill>
                  </a:tcPr>
                </a:tc>
                <a:tc>
                  <a:txBody>
                    <a:bodyPr/>
                    <a:lstStyle/>
                    <a:p>
                      <a:pPr algn="ctr"/>
                      <a:r>
                        <a:rPr lang="en-US" b="1" dirty="0"/>
                        <a:t>Sprint</a:t>
                      </a:r>
                    </a:p>
                  </a:txBody>
                  <a:tcPr anchor="ctr">
                    <a:solidFill>
                      <a:schemeClr val="accent5">
                        <a:lumMod val="20000"/>
                        <a:lumOff val="80000"/>
                      </a:schemeClr>
                    </a:solidFill>
                  </a:tcPr>
                </a:tc>
                <a:tc>
                  <a:txBody>
                    <a:bodyPr/>
                    <a:lstStyle/>
                    <a:p>
                      <a:pPr algn="ctr"/>
                      <a:r>
                        <a:rPr lang="en-US" b="1" dirty="0"/>
                        <a:t>Iteration</a:t>
                      </a:r>
                    </a:p>
                  </a:txBody>
                  <a:tcPr anchor="ctr">
                    <a:solidFill>
                      <a:schemeClr val="accent4">
                        <a:lumMod val="20000"/>
                        <a:lumOff val="80000"/>
                      </a:schemeClr>
                    </a:solidFill>
                  </a:tcPr>
                </a:tc>
                <a:extLst>
                  <a:ext uri="{0D108BD9-81ED-4DB2-BD59-A6C34878D82A}">
                    <a16:rowId xmlns:a16="http://schemas.microsoft.com/office/drawing/2014/main" val="1390716978"/>
                  </a:ext>
                </a:extLst>
              </a:tr>
              <a:tr h="8989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Review</a:t>
                      </a:r>
                    </a:p>
                  </a:txBody>
                  <a:tcPr anchor="ctr">
                    <a:solidFill>
                      <a:schemeClr val="bg2">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Review</a:t>
                      </a: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Sprint Review</a:t>
                      </a:r>
                    </a:p>
                  </a:txBody>
                  <a:tcPr anchor="ctr">
                    <a:solidFill>
                      <a:schemeClr val="accent5">
                        <a:lumMod val="20000"/>
                        <a:lumOff val="80000"/>
                      </a:schemeClr>
                    </a:solidFill>
                  </a:tcPr>
                </a:tc>
                <a:tc>
                  <a:txBody>
                    <a:bodyPr/>
                    <a:lstStyle/>
                    <a:p>
                      <a:pPr algn="ctr"/>
                      <a:r>
                        <a:rPr lang="en-US" b="1" dirty="0"/>
                        <a:t>AB Testing</a:t>
                      </a:r>
                    </a:p>
                  </a:txBody>
                  <a:tcPr anchor="ctr">
                    <a:solidFill>
                      <a:schemeClr val="accent4">
                        <a:lumMod val="20000"/>
                        <a:lumOff val="80000"/>
                      </a:schemeClr>
                    </a:solidFill>
                  </a:tcPr>
                </a:tc>
                <a:extLst>
                  <a:ext uri="{0D108BD9-81ED-4DB2-BD59-A6C34878D82A}">
                    <a16:rowId xmlns:a16="http://schemas.microsoft.com/office/drawing/2014/main" val="3140960835"/>
                  </a:ext>
                </a:extLst>
              </a:tr>
            </a:tbl>
          </a:graphicData>
        </a:graphic>
      </p:graphicFrame>
      <p:pic>
        <p:nvPicPr>
          <p:cNvPr id="7" name="Picture 6">
            <a:extLst>
              <a:ext uri="{FF2B5EF4-FFF2-40B4-BE49-F238E27FC236}">
                <a16:creationId xmlns:a16="http://schemas.microsoft.com/office/drawing/2014/main" id="{E9C6BECE-E3BE-4BD8-B6F5-700E9707A9DB}"/>
              </a:ext>
            </a:extLst>
          </p:cNvPr>
          <p:cNvPicPr>
            <a:picLocks noChangeAspect="1"/>
          </p:cNvPicPr>
          <p:nvPr/>
        </p:nvPicPr>
        <p:blipFill>
          <a:blip r:embed="rId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63393" y="1352480"/>
            <a:ext cx="1494575" cy="1494575"/>
          </a:xfrm>
          <a:prstGeom prst="rect">
            <a:avLst/>
          </a:prstGeom>
        </p:spPr>
      </p:pic>
      <p:pic>
        <p:nvPicPr>
          <p:cNvPr id="9" name="Picture 8">
            <a:extLst>
              <a:ext uri="{FF2B5EF4-FFF2-40B4-BE49-F238E27FC236}">
                <a16:creationId xmlns:a16="http://schemas.microsoft.com/office/drawing/2014/main" id="{708C962A-AF9F-46F6-8359-B355A83312E2}"/>
              </a:ext>
            </a:extLst>
          </p:cNvPr>
          <p:cNvPicPr>
            <a:picLocks noChangeAspect="1"/>
          </p:cNvPicPr>
          <p:nvPr/>
        </p:nvPicPr>
        <p:blipFill>
          <a:blip r:embed="rId8">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38240" y="2502626"/>
            <a:ext cx="1494575" cy="1494575"/>
          </a:xfrm>
          <a:prstGeom prst="rect">
            <a:avLst/>
          </a:prstGeom>
        </p:spPr>
      </p:pic>
      <p:pic>
        <p:nvPicPr>
          <p:cNvPr id="13" name="Picture 12">
            <a:extLst>
              <a:ext uri="{FF2B5EF4-FFF2-40B4-BE49-F238E27FC236}">
                <a16:creationId xmlns:a16="http://schemas.microsoft.com/office/drawing/2014/main" id="{B06FD526-054E-4D67-ABC5-AD84FC735CC0}"/>
              </a:ext>
            </a:extLst>
          </p:cNvPr>
          <p:cNvPicPr>
            <a:picLocks noChangeAspect="1"/>
          </p:cNvPicPr>
          <p:nvPr/>
        </p:nvPicPr>
        <p:blipFill>
          <a:blip r:embed="rId9">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38240" y="4866932"/>
            <a:ext cx="1494575" cy="1494575"/>
          </a:xfrm>
          <a:prstGeom prst="rect">
            <a:avLst/>
          </a:prstGeom>
        </p:spPr>
      </p:pic>
      <p:pic>
        <p:nvPicPr>
          <p:cNvPr id="11" name="Picture 10">
            <a:extLst>
              <a:ext uri="{FF2B5EF4-FFF2-40B4-BE49-F238E27FC236}">
                <a16:creationId xmlns:a16="http://schemas.microsoft.com/office/drawing/2014/main" id="{BD937B33-D6A8-412F-A5AA-0F366EBDAFE1}"/>
              </a:ext>
            </a:extLst>
          </p:cNvPr>
          <p:cNvPicPr>
            <a:picLocks noChangeAspect="1"/>
          </p:cNvPicPr>
          <p:nvPr/>
        </p:nvPicPr>
        <p:blipFill>
          <a:blip r:embed="rId10">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54820" y="3629083"/>
            <a:ext cx="1551028" cy="1551028"/>
          </a:xfrm>
          <a:prstGeom prst="rect">
            <a:avLst/>
          </a:prstGeom>
        </p:spPr>
      </p:pic>
    </p:spTree>
    <p:extLst>
      <p:ext uri="{BB962C8B-B14F-4D97-AF65-F5344CB8AC3E}">
        <p14:creationId xmlns:p14="http://schemas.microsoft.com/office/powerpoint/2010/main" val="193495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7981A7-1E52-433D-B62C-2A7960FAA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776" y="219075"/>
            <a:ext cx="6543676" cy="6543676"/>
          </a:xfrm>
          <a:prstGeom prst="rect">
            <a:avLst/>
          </a:prstGeom>
        </p:spPr>
      </p:pic>
      <p:pic>
        <p:nvPicPr>
          <p:cNvPr id="8" name="Picture 7">
            <a:extLst>
              <a:ext uri="{FF2B5EF4-FFF2-40B4-BE49-F238E27FC236}">
                <a16:creationId xmlns:a16="http://schemas.microsoft.com/office/drawing/2014/main" id="{587A618A-7223-434F-9555-C6B3132653F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09850" y="1615787"/>
            <a:ext cx="1122217" cy="1122217"/>
          </a:xfrm>
          <a:prstGeom prst="rect">
            <a:avLst/>
          </a:prstGeom>
        </p:spPr>
      </p:pic>
      <p:pic>
        <p:nvPicPr>
          <p:cNvPr id="10" name="Picture 9">
            <a:extLst>
              <a:ext uri="{FF2B5EF4-FFF2-40B4-BE49-F238E27FC236}">
                <a16:creationId xmlns:a16="http://schemas.microsoft.com/office/drawing/2014/main" id="{9A24721D-6B7A-47A4-A47E-7025903223E9}"/>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27327" y="2829791"/>
            <a:ext cx="1122218" cy="1122218"/>
          </a:xfrm>
          <a:prstGeom prst="rect">
            <a:avLst/>
          </a:prstGeom>
        </p:spPr>
      </p:pic>
      <p:pic>
        <p:nvPicPr>
          <p:cNvPr id="12" name="Picture 11">
            <a:extLst>
              <a:ext uri="{FF2B5EF4-FFF2-40B4-BE49-F238E27FC236}">
                <a16:creationId xmlns:a16="http://schemas.microsoft.com/office/drawing/2014/main" id="{B52E158C-DDB5-4B4E-8073-44E16225FF78}"/>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17621" y="4585852"/>
            <a:ext cx="1080655" cy="1080655"/>
          </a:xfrm>
          <a:prstGeom prst="rect">
            <a:avLst/>
          </a:prstGeom>
        </p:spPr>
      </p:pic>
      <p:pic>
        <p:nvPicPr>
          <p:cNvPr id="19" name="Picture 18">
            <a:extLst>
              <a:ext uri="{FF2B5EF4-FFF2-40B4-BE49-F238E27FC236}">
                <a16:creationId xmlns:a16="http://schemas.microsoft.com/office/drawing/2014/main" id="{BF2E4868-2973-4442-A14B-9D8627A44D73}"/>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22330" y="2772641"/>
            <a:ext cx="1110096" cy="1110096"/>
          </a:xfrm>
          <a:prstGeom prst="rect">
            <a:avLst/>
          </a:prstGeom>
        </p:spPr>
      </p:pic>
      <p:pic>
        <p:nvPicPr>
          <p:cNvPr id="20" name="Picture 19">
            <a:extLst>
              <a:ext uri="{FF2B5EF4-FFF2-40B4-BE49-F238E27FC236}">
                <a16:creationId xmlns:a16="http://schemas.microsoft.com/office/drawing/2014/main" id="{9BC89A8F-30CA-43CD-8B22-0735B7566F73}"/>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10820" y="4585851"/>
            <a:ext cx="1080655" cy="1080655"/>
          </a:xfrm>
          <a:prstGeom prst="rect">
            <a:avLst/>
          </a:prstGeom>
        </p:spPr>
      </p:pic>
    </p:spTree>
    <p:extLst>
      <p:ext uri="{BB962C8B-B14F-4D97-AF65-F5344CB8AC3E}">
        <p14:creationId xmlns:p14="http://schemas.microsoft.com/office/powerpoint/2010/main" val="333102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ep Roots">
  <a:themeElements>
    <a:clrScheme name="Deep Roots">
      <a:dk1>
        <a:srgbClr val="3E2B2E"/>
      </a:dk1>
      <a:lt1>
        <a:sysClr val="window" lastClr="FFFFFF"/>
      </a:lt1>
      <a:dk2>
        <a:srgbClr val="3E2B2E"/>
      </a:dk2>
      <a:lt2>
        <a:srgbClr val="FFFFFF"/>
      </a:lt2>
      <a:accent1>
        <a:srgbClr val="76232F"/>
      </a:accent1>
      <a:accent2>
        <a:srgbClr val="888D30"/>
      </a:accent2>
      <a:accent3>
        <a:srgbClr val="D9D9D6"/>
      </a:accent3>
      <a:accent4>
        <a:srgbClr val="76232F"/>
      </a:accent4>
      <a:accent5>
        <a:srgbClr val="888D30"/>
      </a:accent5>
      <a:accent6>
        <a:srgbClr val="D9D9D6"/>
      </a:accent6>
      <a:hlink>
        <a:srgbClr val="76232F"/>
      </a:hlink>
      <a:folHlink>
        <a:srgbClr val="888D3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ep Roots" id="{1FF7AE1A-B5FB-49F1-9DD2-79D28D6F8D13}" vid="{6DB489DA-AC9F-4C6A-9380-F4C48F5EB3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Deep Roots</Template>
  <TotalTime>820</TotalTime>
  <Words>1270</Words>
  <Application>Microsoft Office PowerPoint</Application>
  <PresentationFormat>Widescreen</PresentationFormat>
  <Paragraphs>204</Paragraphs>
  <Slides>37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vt:lpstr>
      <vt:lpstr>Deep Roots</vt:lpstr>
      <vt:lpstr>Using your Bugs to prevent Bugs  and Fund Technical Debt Fixes</vt:lpstr>
      <vt:lpstr>Reality</vt:lpstr>
      <vt:lpstr>Our Pain</vt:lpstr>
      <vt:lpstr>What do I do?</vt:lpstr>
      <vt:lpstr>Why Safeguarding™ ?</vt:lpstr>
      <vt:lpstr>This Won’t Hurt</vt:lpstr>
      <vt:lpstr>PowerPoint Presentation</vt:lpstr>
      <vt:lpstr>PowerPoint Presentation</vt:lpstr>
      <vt:lpstr>PowerPoint Presentation</vt:lpstr>
      <vt:lpstr>PowerPoint Presentation</vt:lpstr>
      <vt:lpstr>Planning Step</vt:lpstr>
      <vt:lpstr>PowerPoint Presentation</vt:lpstr>
      <vt:lpstr>Hazard Exercise Debrief</vt:lpstr>
      <vt:lpstr>Hazard Exercise Debrief</vt:lpstr>
      <vt:lpstr>Hazards repeat…</vt:lpstr>
      <vt:lpstr>PowerPoint Presentation</vt:lpstr>
      <vt:lpstr>Parallel Writing Exercise Debrief</vt:lpstr>
      <vt:lpstr>Parallel Writing Exercise Debrief</vt:lpstr>
      <vt:lpstr>PowerPoint Presentation</vt:lpstr>
      <vt:lpstr>15% Solution Exercise Debrief</vt:lpstr>
      <vt:lpstr>15% Solution Exercise Debrief</vt:lpstr>
      <vt:lpstr>PowerPoint Presentation</vt:lpstr>
      <vt:lpstr>Agenda Hazards </vt:lpstr>
      <vt:lpstr>Agenda Exercise Debrief</vt:lpstr>
      <vt:lpstr>PowerPoint Presentation</vt:lpstr>
      <vt:lpstr>PowerPoint Presentation</vt:lpstr>
      <vt:lpstr>Budgeting Strategies</vt:lpstr>
      <vt:lpstr>Budgeting Exercise</vt:lpstr>
      <vt:lpstr>PowerPoint Presentation</vt:lpstr>
      <vt:lpstr>Executing Strategies</vt:lpstr>
      <vt:lpstr>PowerPoint Presentation</vt:lpstr>
      <vt:lpstr>PowerPoint Presentation</vt:lpstr>
      <vt:lpstr>Demo Strategies</vt:lpstr>
      <vt:lpstr>Remember Our Pain…</vt:lpstr>
      <vt:lpstr>Specific Actions</vt:lpstr>
      <vt:lpstr>Remember Why…</vt:lpstr>
      <vt:lpstr>After all, you’re doing Agile.   Now you can do it well and iteratively.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your Bugs to prevent Bugs and Fund Technical Debt Fixes</dc:title>
  <dc:creator>Marian Willeke</dc:creator>
  <cp:lastModifiedBy>Marian Willeke</cp:lastModifiedBy>
  <cp:revision>80</cp:revision>
  <dcterms:created xsi:type="dcterms:W3CDTF">2019-04-24T15:27:40Z</dcterms:created>
  <dcterms:modified xsi:type="dcterms:W3CDTF">2020-04-29T20:02:09Z</dcterms:modified>
</cp:coreProperties>
</file>