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Lst>
  <p:sldSz cx="12192000" cy="6858000"/>
  <p:notesSz cx="6858000" cy="92964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Dreaming Outloud Pro" panose="03050502040302030504" pitchFamily="66" charset="0"/>
      <p:regular r:id="rId37"/>
      <p:italic r:id="rId38"/>
    </p:embeddedFont>
    <p:embeddedFont>
      <p:font typeface="Proxima Nova"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GAxW7COthaUC4fWynr6PyPGDf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63" autoAdjust="0"/>
    <p:restoredTop sz="41813" autoAdjust="0"/>
  </p:normalViewPr>
  <p:slideViewPr>
    <p:cSldViewPr snapToGrid="0">
      <p:cViewPr varScale="1">
        <p:scale>
          <a:sx n="36" d="100"/>
          <a:sy n="36" d="100"/>
        </p:scale>
        <p:origin x="60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3446A-0497-4BCB-B05F-69A78481D4C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7762F8A0-05B1-405D-A817-3A6479008E6B}">
      <dgm:prSet phldrT="[Text]"/>
      <dgm:spPr/>
      <dgm:t>
        <a:bodyPr/>
        <a:lstStyle/>
        <a:p>
          <a:r>
            <a:rPr lang="en-US" dirty="0"/>
            <a:t>I can’t change it without tests</a:t>
          </a:r>
        </a:p>
      </dgm:t>
    </dgm:pt>
    <dgm:pt modelId="{4E73792A-3F62-4DC3-84C9-425EEC13F929}" type="parTrans" cxnId="{47C3C0C4-195D-42E2-BDE3-1F75CF223E37}">
      <dgm:prSet/>
      <dgm:spPr/>
      <dgm:t>
        <a:bodyPr/>
        <a:lstStyle/>
        <a:p>
          <a:endParaRPr lang="en-US"/>
        </a:p>
      </dgm:t>
    </dgm:pt>
    <dgm:pt modelId="{5B73D86D-EA37-4CBF-964B-62083AC8D869}" type="sibTrans" cxnId="{47C3C0C4-195D-42E2-BDE3-1F75CF223E37}">
      <dgm:prSet/>
      <dgm:spPr>
        <a:ln w="76200"/>
      </dgm:spPr>
      <dgm:t>
        <a:bodyPr/>
        <a:lstStyle/>
        <a:p>
          <a:endParaRPr lang="en-US"/>
        </a:p>
      </dgm:t>
    </dgm:pt>
    <dgm:pt modelId="{CC2F5BEA-8472-4F67-9C91-A80EA2808BAB}">
      <dgm:prSet phldrT="[Text]"/>
      <dgm:spPr/>
      <dgm:t>
        <a:bodyPr/>
        <a:lstStyle/>
        <a:p>
          <a:r>
            <a:rPr lang="en-US" dirty="0"/>
            <a:t>I can’t test it without changing it</a:t>
          </a:r>
        </a:p>
      </dgm:t>
    </dgm:pt>
    <dgm:pt modelId="{D23569E8-BC5F-46A8-A42B-3505B1F0816A}" type="parTrans" cxnId="{DD4CA5B0-2E2A-4320-9130-20E9A4E5CDF9}">
      <dgm:prSet/>
      <dgm:spPr/>
      <dgm:t>
        <a:bodyPr/>
        <a:lstStyle/>
        <a:p>
          <a:endParaRPr lang="en-US"/>
        </a:p>
      </dgm:t>
    </dgm:pt>
    <dgm:pt modelId="{2B93C178-8F1B-4834-9AAB-3FC772251063}" type="sibTrans" cxnId="{DD4CA5B0-2E2A-4320-9130-20E9A4E5CDF9}">
      <dgm:prSet/>
      <dgm:spPr>
        <a:ln w="76200"/>
      </dgm:spPr>
      <dgm:t>
        <a:bodyPr/>
        <a:lstStyle/>
        <a:p>
          <a:endParaRPr lang="en-US"/>
        </a:p>
      </dgm:t>
    </dgm:pt>
    <dgm:pt modelId="{174B1A27-9465-4A8A-9439-3C7661F5FA9B}" type="pres">
      <dgm:prSet presAssocID="{4673446A-0497-4BCB-B05F-69A78481D4C2}" presName="cycle" presStyleCnt="0">
        <dgm:presLayoutVars>
          <dgm:dir/>
          <dgm:resizeHandles val="exact"/>
        </dgm:presLayoutVars>
      </dgm:prSet>
      <dgm:spPr/>
    </dgm:pt>
    <dgm:pt modelId="{8D501333-EAC0-416B-9B6E-8B62039ACCC2}" type="pres">
      <dgm:prSet presAssocID="{7762F8A0-05B1-405D-A817-3A6479008E6B}" presName="node" presStyleLbl="node1" presStyleIdx="0" presStyleCnt="2">
        <dgm:presLayoutVars>
          <dgm:bulletEnabled val="1"/>
        </dgm:presLayoutVars>
      </dgm:prSet>
      <dgm:spPr/>
    </dgm:pt>
    <dgm:pt modelId="{22A85311-3CD5-4CA1-B10D-0E9A9A295EAB}" type="pres">
      <dgm:prSet presAssocID="{7762F8A0-05B1-405D-A817-3A6479008E6B}" presName="spNode" presStyleCnt="0"/>
      <dgm:spPr/>
    </dgm:pt>
    <dgm:pt modelId="{7D33DC46-1ABB-4361-8CB6-7F691537AA62}" type="pres">
      <dgm:prSet presAssocID="{5B73D86D-EA37-4CBF-964B-62083AC8D869}" presName="sibTrans" presStyleLbl="sibTrans1D1" presStyleIdx="0" presStyleCnt="2"/>
      <dgm:spPr/>
    </dgm:pt>
    <dgm:pt modelId="{A9BBA78A-2A01-484B-91A6-8463C08863B8}" type="pres">
      <dgm:prSet presAssocID="{CC2F5BEA-8472-4F67-9C91-A80EA2808BAB}" presName="node" presStyleLbl="node1" presStyleIdx="1" presStyleCnt="2">
        <dgm:presLayoutVars>
          <dgm:bulletEnabled val="1"/>
        </dgm:presLayoutVars>
      </dgm:prSet>
      <dgm:spPr/>
    </dgm:pt>
    <dgm:pt modelId="{E9F2E9CF-D942-4570-BE30-59935CD925E1}" type="pres">
      <dgm:prSet presAssocID="{CC2F5BEA-8472-4F67-9C91-A80EA2808BAB}" presName="spNode" presStyleCnt="0"/>
      <dgm:spPr/>
    </dgm:pt>
    <dgm:pt modelId="{583313AF-8614-4C55-9B37-DE2BAC3665D0}" type="pres">
      <dgm:prSet presAssocID="{2B93C178-8F1B-4834-9AAB-3FC772251063}" presName="sibTrans" presStyleLbl="sibTrans1D1" presStyleIdx="1" presStyleCnt="2"/>
      <dgm:spPr/>
    </dgm:pt>
  </dgm:ptLst>
  <dgm:cxnLst>
    <dgm:cxn modelId="{341E3020-CA68-4237-9CC7-FF8E2F28DEC8}" type="presOf" srcId="{7762F8A0-05B1-405D-A817-3A6479008E6B}" destId="{8D501333-EAC0-416B-9B6E-8B62039ACCC2}" srcOrd="0" destOrd="0" presId="urn:microsoft.com/office/officeart/2005/8/layout/cycle5"/>
    <dgm:cxn modelId="{BA7E7B65-01CF-4481-817D-25A749786D69}" type="presOf" srcId="{4673446A-0497-4BCB-B05F-69A78481D4C2}" destId="{174B1A27-9465-4A8A-9439-3C7661F5FA9B}" srcOrd="0" destOrd="0" presId="urn:microsoft.com/office/officeart/2005/8/layout/cycle5"/>
    <dgm:cxn modelId="{F008FF6A-5C28-4339-AD59-AE8126CD0AE4}" type="presOf" srcId="{CC2F5BEA-8472-4F67-9C91-A80EA2808BAB}" destId="{A9BBA78A-2A01-484B-91A6-8463C08863B8}" srcOrd="0" destOrd="0" presId="urn:microsoft.com/office/officeart/2005/8/layout/cycle5"/>
    <dgm:cxn modelId="{DD4CA5B0-2E2A-4320-9130-20E9A4E5CDF9}" srcId="{4673446A-0497-4BCB-B05F-69A78481D4C2}" destId="{CC2F5BEA-8472-4F67-9C91-A80EA2808BAB}" srcOrd="1" destOrd="0" parTransId="{D23569E8-BC5F-46A8-A42B-3505B1F0816A}" sibTransId="{2B93C178-8F1B-4834-9AAB-3FC772251063}"/>
    <dgm:cxn modelId="{47C3C0C4-195D-42E2-BDE3-1F75CF223E37}" srcId="{4673446A-0497-4BCB-B05F-69A78481D4C2}" destId="{7762F8A0-05B1-405D-A817-3A6479008E6B}" srcOrd="0" destOrd="0" parTransId="{4E73792A-3F62-4DC3-84C9-425EEC13F929}" sibTransId="{5B73D86D-EA37-4CBF-964B-62083AC8D869}"/>
    <dgm:cxn modelId="{0583E5C8-5DFB-4CC8-9F72-BEE2722F789A}" type="presOf" srcId="{2B93C178-8F1B-4834-9AAB-3FC772251063}" destId="{583313AF-8614-4C55-9B37-DE2BAC3665D0}" srcOrd="0" destOrd="0" presId="urn:microsoft.com/office/officeart/2005/8/layout/cycle5"/>
    <dgm:cxn modelId="{47DADFE7-3753-4FD4-A750-4EA6C29E2ECE}" type="presOf" srcId="{5B73D86D-EA37-4CBF-964B-62083AC8D869}" destId="{7D33DC46-1ABB-4361-8CB6-7F691537AA62}" srcOrd="0" destOrd="0" presId="urn:microsoft.com/office/officeart/2005/8/layout/cycle5"/>
    <dgm:cxn modelId="{ECEC66D4-725B-4C0F-9D5D-6198BE821185}" type="presParOf" srcId="{174B1A27-9465-4A8A-9439-3C7661F5FA9B}" destId="{8D501333-EAC0-416B-9B6E-8B62039ACCC2}" srcOrd="0" destOrd="0" presId="urn:microsoft.com/office/officeart/2005/8/layout/cycle5"/>
    <dgm:cxn modelId="{11360043-5E87-4520-9B94-D2558235CE0D}" type="presParOf" srcId="{174B1A27-9465-4A8A-9439-3C7661F5FA9B}" destId="{22A85311-3CD5-4CA1-B10D-0E9A9A295EAB}" srcOrd="1" destOrd="0" presId="urn:microsoft.com/office/officeart/2005/8/layout/cycle5"/>
    <dgm:cxn modelId="{5F7F431A-6F11-4DB6-9AEC-814A1B748DD4}" type="presParOf" srcId="{174B1A27-9465-4A8A-9439-3C7661F5FA9B}" destId="{7D33DC46-1ABB-4361-8CB6-7F691537AA62}" srcOrd="2" destOrd="0" presId="urn:microsoft.com/office/officeart/2005/8/layout/cycle5"/>
    <dgm:cxn modelId="{BA699713-591E-4B96-A22A-F2C6C3C3CAB6}" type="presParOf" srcId="{174B1A27-9465-4A8A-9439-3C7661F5FA9B}" destId="{A9BBA78A-2A01-484B-91A6-8463C08863B8}" srcOrd="3" destOrd="0" presId="urn:microsoft.com/office/officeart/2005/8/layout/cycle5"/>
    <dgm:cxn modelId="{1ECB218F-34BB-4AAE-9C6D-04201658FFC9}" type="presParOf" srcId="{174B1A27-9465-4A8A-9439-3C7661F5FA9B}" destId="{E9F2E9CF-D942-4570-BE30-59935CD925E1}" srcOrd="4" destOrd="0" presId="urn:microsoft.com/office/officeart/2005/8/layout/cycle5"/>
    <dgm:cxn modelId="{884F2FC1-9991-4AB2-953C-4C0E4D227ABE}" type="presParOf" srcId="{174B1A27-9465-4A8A-9439-3C7661F5FA9B}" destId="{583313AF-8614-4C55-9B37-DE2BAC3665D0}" srcOrd="5"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01333-EAC0-416B-9B6E-8B62039ACCC2}">
      <dsp:nvSpPr>
        <dsp:cNvPr id="0" name=""/>
        <dsp:cNvSpPr/>
      </dsp:nvSpPr>
      <dsp:spPr>
        <a:xfrm>
          <a:off x="1828" y="1454315"/>
          <a:ext cx="3861593" cy="25100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I can’t change it without tests</a:t>
          </a:r>
        </a:p>
      </dsp:txBody>
      <dsp:txXfrm>
        <a:off x="124358" y="1576845"/>
        <a:ext cx="3616533" cy="2264975"/>
      </dsp:txXfrm>
    </dsp:sp>
    <dsp:sp modelId="{7D33DC46-1ABB-4361-8CB6-7F691537AA62}">
      <dsp:nvSpPr>
        <dsp:cNvPr id="0" name=""/>
        <dsp:cNvSpPr/>
      </dsp:nvSpPr>
      <dsp:spPr>
        <a:xfrm>
          <a:off x="1932625" y="577958"/>
          <a:ext cx="4262749" cy="4262749"/>
        </a:xfrm>
        <a:custGeom>
          <a:avLst/>
          <a:gdLst/>
          <a:ahLst/>
          <a:cxnLst/>
          <a:rect l="0" t="0" r="0" b="0"/>
          <a:pathLst>
            <a:path>
              <a:moveTo>
                <a:pt x="896646" y="394076"/>
              </a:moveTo>
              <a:arcTo wR="2131374" hR="2131374" stAng="14075875" swAng="4248250"/>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A9BBA78A-2A01-484B-91A6-8463C08863B8}">
      <dsp:nvSpPr>
        <dsp:cNvPr id="0" name=""/>
        <dsp:cNvSpPr/>
      </dsp:nvSpPr>
      <dsp:spPr>
        <a:xfrm>
          <a:off x="4264578" y="1454315"/>
          <a:ext cx="3861593" cy="25100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I can’t test it without changing it</a:t>
          </a:r>
        </a:p>
      </dsp:txBody>
      <dsp:txXfrm>
        <a:off x="4387108" y="1576845"/>
        <a:ext cx="3616533" cy="2264975"/>
      </dsp:txXfrm>
    </dsp:sp>
    <dsp:sp modelId="{583313AF-8614-4C55-9B37-DE2BAC3665D0}">
      <dsp:nvSpPr>
        <dsp:cNvPr id="0" name=""/>
        <dsp:cNvSpPr/>
      </dsp:nvSpPr>
      <dsp:spPr>
        <a:xfrm>
          <a:off x="1932625" y="577958"/>
          <a:ext cx="4262749" cy="4262749"/>
        </a:xfrm>
        <a:custGeom>
          <a:avLst/>
          <a:gdLst/>
          <a:ahLst/>
          <a:cxnLst/>
          <a:rect l="0" t="0" r="0" b="0"/>
          <a:pathLst>
            <a:path>
              <a:moveTo>
                <a:pt x="3366103" y="3868673"/>
              </a:moveTo>
              <a:arcTo wR="2131374" hR="2131374" stAng="3275875" swAng="4248250"/>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02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415790"/>
            <a:ext cx="5486400" cy="418338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415790"/>
            <a:ext cx="548640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everybody! I’m so </a:t>
            </a:r>
            <a:r>
              <a:rPr lang="en-US" dirty="0" err="1"/>
              <a:t>honoured</a:t>
            </a:r>
            <a:r>
              <a:rPr lang="en-US" dirty="0"/>
              <a:t> join you here at CRAFT, and I’m very excited to talk to you about how using empathy can make tests easy and code safe. I’m Marian Hartman learning designer and partner to Arlo Belshee at Deep Roots.</a:t>
            </a:r>
            <a:endParaRPr dirty="0"/>
          </a:p>
        </p:txBody>
      </p:sp>
      <p:sp>
        <p:nvSpPr>
          <p:cNvPr id="55" name="Google Shape;55;p1:notes"/>
          <p:cNvSpPr>
            <a:spLocks noGrp="1" noRot="1" noChangeAspect="1"/>
          </p:cNvSpPr>
          <p:nvPr>
            <p:ph type="sldImg" idx="2"/>
          </p:nvPr>
        </p:nvSpPr>
        <p:spPr>
          <a:xfrm>
            <a:off x="3302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45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But then, of course, came the PDF editor. It breaks our illusion of control, which is the same thing as developers refactoring without permission. Managers really dislike code changing without permission.</a:t>
            </a:r>
          </a:p>
        </p:txBody>
      </p:sp>
    </p:spTree>
    <p:extLst>
      <p:ext uri="{BB962C8B-B14F-4D97-AF65-F5344CB8AC3E}">
        <p14:creationId xmlns:p14="http://schemas.microsoft.com/office/powerpoint/2010/main" val="198595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So here’s a classic solution to finally realizing the code needs to change: </a:t>
            </a:r>
          </a:p>
          <a:p>
            <a:pPr marL="158750" indent="0" rtl="0">
              <a:spcBef>
                <a:spcPts val="0"/>
              </a:spcBef>
              <a:spcAft>
                <a:spcPts val="80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Call a meeting and we work on it together.</a:t>
            </a:r>
          </a:p>
          <a:p>
            <a:pPr marL="158750" indent="0" rtl="0">
              <a:spcBef>
                <a:spcPts val="0"/>
              </a:spcBef>
              <a:spcAft>
                <a:spcPts val="80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Achieve consensus (if very lucky).</a:t>
            </a:r>
          </a:p>
          <a:p>
            <a:pPr marL="158750" indent="0" rtl="0">
              <a:spcBef>
                <a:spcPts val="0"/>
              </a:spcBef>
              <a:spcAft>
                <a:spcPts val="80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Lock it back down to keep my illusion of control over the risk. </a:t>
            </a:r>
          </a:p>
          <a:p>
            <a:pPr marL="158750" indent="0" rtl="0">
              <a:spcBef>
                <a:spcPts val="0"/>
              </a:spcBef>
              <a:spcAft>
                <a:spcPts val="80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Expensive. Painful. Last resort. Like I said, we’ll do anything to avoid a cycle of panic. </a:t>
            </a:r>
            <a:endParaRPr lang="en-US" sz="1200" dirty="0">
              <a:latin typeface="Proxima Nova" panose="020B0604020202020204" charset="0"/>
            </a:endParaRPr>
          </a:p>
        </p:txBody>
      </p:sp>
    </p:spTree>
    <p:extLst>
      <p:ext uri="{BB962C8B-B14F-4D97-AF65-F5344CB8AC3E}">
        <p14:creationId xmlns:p14="http://schemas.microsoft.com/office/powerpoint/2010/main" val="3554091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sz="1200" b="0" i="0" u="none" strike="noStrike" dirty="0">
                <a:solidFill>
                  <a:srgbClr val="000000"/>
                </a:solidFill>
                <a:effectLst/>
                <a:latin typeface="Proxima Nova" panose="020B0604020202020204" charset="0"/>
              </a:rPr>
              <a:t>The obvious solution is to make our code testable so every detail doesn’t need controlled. [CLICK]</a:t>
            </a:r>
          </a:p>
          <a:p>
            <a:pPr marL="158750" indent="0">
              <a:buNone/>
            </a:pPr>
            <a:endParaRPr lang="en-US" sz="1200" b="0" i="0" u="none" strike="noStrike" dirty="0">
              <a:solidFill>
                <a:srgbClr val="000000"/>
              </a:solidFill>
              <a:effectLst/>
              <a:latin typeface="Proxima Nova" panose="020B0604020202020204" charset="0"/>
            </a:endParaRPr>
          </a:p>
          <a:p>
            <a:pPr marL="158750" indent="0">
              <a:buNone/>
            </a:pPr>
            <a:r>
              <a:rPr lang="en-US" sz="1200" b="0" i="0" u="none" strike="noStrike" dirty="0">
                <a:solidFill>
                  <a:srgbClr val="000000"/>
                </a:solidFill>
                <a:effectLst/>
                <a:latin typeface="Proxima Nova" panose="020B0604020202020204" charset="0"/>
              </a:rPr>
              <a:t>They SAY that refactoring makes the code testable and reduces future bugs! [CLICK]</a:t>
            </a:r>
          </a:p>
          <a:p>
            <a:pPr marL="158750" indent="0">
              <a:buNone/>
            </a:pPr>
            <a:endParaRPr lang="en-US" sz="1200" b="0" i="0" u="none" strike="noStrike" dirty="0">
              <a:solidFill>
                <a:srgbClr val="000000"/>
              </a:solidFill>
              <a:effectLst/>
              <a:latin typeface="Proxima Nova" panose="020B0604020202020204" charset="0"/>
            </a:endParaRPr>
          </a:p>
          <a:p>
            <a:pPr marL="158750" indent="0">
              <a:buNone/>
            </a:pPr>
            <a:r>
              <a:rPr lang="en-US" sz="1200" b="0" i="0" u="none" strike="noStrike" dirty="0">
                <a:solidFill>
                  <a:srgbClr val="000000"/>
                </a:solidFill>
                <a:effectLst/>
                <a:latin typeface="Proxima Nova" panose="020B0604020202020204" charset="0"/>
              </a:rPr>
              <a:t>BUT that is a change. Is it worth making that first change?? [CLICK]</a:t>
            </a:r>
          </a:p>
          <a:p>
            <a:pPr marL="158750" indent="0">
              <a:buNone/>
            </a:pPr>
            <a:endParaRPr lang="en-US" sz="1200" b="0" i="0" u="none" strike="noStrike" dirty="0">
              <a:solidFill>
                <a:srgbClr val="000000"/>
              </a:solidFill>
              <a:effectLst/>
              <a:latin typeface="Proxima Nova" panose="020B0604020202020204" charset="0"/>
            </a:endParaRPr>
          </a:p>
          <a:p>
            <a:pPr marL="158750" indent="0">
              <a:buNone/>
            </a:pPr>
            <a:r>
              <a:rPr lang="en-US" sz="1200" b="0" i="0" u="none" strike="noStrike" dirty="0">
                <a:solidFill>
                  <a:srgbClr val="000000"/>
                </a:solidFill>
                <a:effectLst/>
                <a:latin typeface="Proxima Nova" panose="020B0604020202020204" charset="0"/>
              </a:rPr>
              <a:t>In other words, is it worth risking a bug now to reduce the risk of adding bugs when I add the feature later?</a:t>
            </a:r>
          </a:p>
          <a:p>
            <a:pPr marL="158750" indent="0">
              <a:buNone/>
            </a:pPr>
            <a:endParaRPr lang="en-US" sz="1200" dirty="0">
              <a:latin typeface="Proxima Nova" panose="020B0604020202020204" charset="0"/>
            </a:endParaRPr>
          </a:p>
        </p:txBody>
      </p:sp>
    </p:spTree>
    <p:extLst>
      <p:ext uri="{BB962C8B-B14F-4D97-AF65-F5344CB8AC3E}">
        <p14:creationId xmlns:p14="http://schemas.microsoft.com/office/powerpoint/2010/main" val="121679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sz="1200" b="0" i="0" u="none" strike="noStrike" dirty="0">
                <a:solidFill>
                  <a:srgbClr val="000000"/>
                </a:solidFill>
                <a:effectLst/>
                <a:latin typeface="Proxima Nova" panose="020B0604020202020204" charset="0"/>
              </a:rPr>
              <a:t>Let’s say that my PDF is one of 50 nearly identical contracts we use worldwide. </a:t>
            </a:r>
          </a:p>
          <a:p>
            <a:pPr marL="158750" indent="0">
              <a:buNone/>
            </a:pPr>
            <a:endParaRPr lang="en-US" sz="1200" b="0" i="0" u="none" strike="noStrike" dirty="0">
              <a:solidFill>
                <a:srgbClr val="000000"/>
              </a:solidFill>
              <a:effectLst/>
              <a:latin typeface="Proxima Nova" panose="020B0604020202020204" charset="0"/>
            </a:endParaRPr>
          </a:p>
          <a:p>
            <a:pPr marL="158750" indent="0">
              <a:buNone/>
            </a:pPr>
            <a:r>
              <a:rPr lang="en-US" sz="1200" b="0" i="0" u="none" strike="noStrike" dirty="0">
                <a:solidFill>
                  <a:srgbClr val="000000"/>
                </a:solidFill>
                <a:effectLst/>
                <a:latin typeface="Proxima Nova" panose="020B0604020202020204" charset="0"/>
              </a:rPr>
              <a:t>[CLICK] The contracts reference “</a:t>
            </a:r>
            <a:r>
              <a:rPr lang="en-US" sz="1200" b="0" i="0" u="none" strike="noStrike" dirty="0" err="1">
                <a:solidFill>
                  <a:srgbClr val="000000"/>
                </a:solidFill>
                <a:effectLst/>
                <a:latin typeface="Proxima Nova" panose="020B0604020202020204" charset="0"/>
              </a:rPr>
              <a:t>licences</a:t>
            </a:r>
            <a:r>
              <a:rPr lang="en-US" sz="1200" b="0" i="0" u="none" strike="noStrike" dirty="0">
                <a:solidFill>
                  <a:srgbClr val="000000"/>
                </a:solidFill>
                <a:effectLst/>
                <a:latin typeface="Proxima Nova" panose="020B0604020202020204" charset="0"/>
              </a:rPr>
              <a:t>”.</a:t>
            </a:r>
          </a:p>
          <a:p>
            <a:pPr marL="158750" indent="0">
              <a:buNone/>
            </a:pPr>
            <a:endParaRPr lang="en-US" sz="1200" b="0" i="0" u="none" strike="noStrike" dirty="0">
              <a:solidFill>
                <a:srgbClr val="000000"/>
              </a:solidFill>
              <a:effectLst/>
              <a:latin typeface="Proxima Nova" panose="020B0604020202020204" charset="0"/>
            </a:endParaRPr>
          </a:p>
          <a:p>
            <a:pPr marL="158750" indent="0">
              <a:buNone/>
            </a:pPr>
            <a:r>
              <a:rPr lang="en-US" sz="1200" b="0" i="0" u="none" strike="noStrike" dirty="0">
                <a:solidFill>
                  <a:srgbClr val="000000"/>
                </a:solidFill>
                <a:effectLst/>
                <a:latin typeface="Proxima Nova" panose="020B0604020202020204" charset="0"/>
              </a:rPr>
              <a:t>[CLICK] But using that term adds legal responsibilities in the EU, so it adds a risk of lawsuit. </a:t>
            </a:r>
          </a:p>
          <a:p>
            <a:pPr marL="158750" indent="0">
              <a:buNone/>
            </a:pPr>
            <a:endParaRPr lang="en-US" sz="1200" b="0" i="0" u="none" strike="noStrike" dirty="0">
              <a:solidFill>
                <a:srgbClr val="000000"/>
              </a:solidFill>
              <a:effectLst/>
              <a:latin typeface="Proxima Nova" panose="020B0604020202020204" charset="0"/>
            </a:endParaRPr>
          </a:p>
          <a:p>
            <a:pPr marL="158750" indent="0">
              <a:buNone/>
            </a:pPr>
            <a:r>
              <a:rPr lang="en-US" sz="1200" b="0" i="0" u="none" strike="noStrike" dirty="0">
                <a:solidFill>
                  <a:srgbClr val="000000"/>
                </a:solidFill>
                <a:effectLst/>
                <a:latin typeface="Proxima Nova" panose="020B0604020202020204" charset="0"/>
              </a:rPr>
              <a:t>[CLICK] The fix is to change all contracts to reference “access grants” because it doesn’t have any specific legal meaning. </a:t>
            </a:r>
          </a:p>
          <a:p>
            <a:pPr marL="158750" indent="0">
              <a:buNone/>
            </a:pPr>
            <a:endParaRPr lang="en-US" sz="1200" b="0" i="0" u="none" strike="noStrike" dirty="0">
              <a:solidFill>
                <a:srgbClr val="000000"/>
              </a:solidFill>
              <a:effectLst/>
              <a:latin typeface="Proxima Nova" panose="020B0604020202020204" charset="0"/>
            </a:endParaRPr>
          </a:p>
          <a:p>
            <a:pPr marL="158750" indent="0">
              <a:buNone/>
            </a:pPr>
            <a:r>
              <a:rPr lang="en-US" sz="1200" b="0" i="0" u="none" strike="noStrike" dirty="0">
                <a:solidFill>
                  <a:srgbClr val="000000"/>
                </a:solidFill>
                <a:effectLst/>
                <a:latin typeface="Proxima Nova" panose="020B0604020202020204" charset="0"/>
              </a:rPr>
              <a:t>[CLICK] Is it worth the risk to change all the contracts to avoid future lawsuits? Or is it better to leave it working as is and hope the lawsuit never shows up?</a:t>
            </a:r>
            <a:endParaRPr lang="en-US" sz="1200" dirty="0">
              <a:latin typeface="Proxima Nova" panose="020B0604020202020204" charset="0"/>
            </a:endParaRPr>
          </a:p>
        </p:txBody>
      </p:sp>
    </p:spTree>
    <p:extLst>
      <p:ext uri="{BB962C8B-B14F-4D97-AF65-F5344CB8AC3E}">
        <p14:creationId xmlns:p14="http://schemas.microsoft.com/office/powerpoint/2010/main" val="1317795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250190" marR="548640" indent="0" algn="l" rtl="0">
              <a:spcBef>
                <a:spcPts val="1800"/>
              </a:spcBef>
              <a:spcAft>
                <a:spcPts val="1800"/>
              </a:spcAft>
              <a:buNone/>
            </a:pPr>
            <a:r>
              <a:rPr lang="en-US" sz="1200" b="0" i="0" u="none" strike="noStrike" dirty="0">
                <a:solidFill>
                  <a:srgbClr val="4472C4"/>
                </a:solidFill>
                <a:effectLst/>
                <a:latin typeface="Proxima Nova" panose="020B0604020202020204" charset="0"/>
              </a:rPr>
              <a:t>So we have this exposure. We know what it is. </a:t>
            </a:r>
          </a:p>
          <a:p>
            <a:pPr marL="250190" marR="548640" indent="0" algn="l" rtl="0">
              <a:spcBef>
                <a:spcPts val="1800"/>
              </a:spcBef>
              <a:spcAft>
                <a:spcPts val="1800"/>
              </a:spcAft>
              <a:buNone/>
            </a:pPr>
            <a:endParaRPr lang="en-US" sz="1200" b="0" i="0" u="none" strike="noStrike" dirty="0">
              <a:solidFill>
                <a:srgbClr val="4472C4"/>
              </a:solidFill>
              <a:effectLst/>
              <a:latin typeface="Proxima Nova" panose="020B0604020202020204" charset="0"/>
            </a:endParaRPr>
          </a:p>
          <a:p>
            <a:pPr marL="250190" marR="548640" indent="0" algn="l" rtl="0">
              <a:spcBef>
                <a:spcPts val="1800"/>
              </a:spcBef>
              <a:spcAft>
                <a:spcPts val="1800"/>
              </a:spcAft>
              <a:buNone/>
            </a:pPr>
            <a:r>
              <a:rPr lang="en-US" sz="1200" b="0" i="0" u="none" strike="noStrike" dirty="0">
                <a:solidFill>
                  <a:srgbClr val="4472C4"/>
                </a:solidFill>
                <a:effectLst/>
                <a:latin typeface="Proxima Nova" panose="020B0604020202020204" charset="0"/>
              </a:rPr>
              <a:t>[CLICK] We </a:t>
            </a:r>
            <a:r>
              <a:rPr lang="en-US" sz="1200" b="0" i="1" u="none" strike="noStrike" dirty="0">
                <a:solidFill>
                  <a:srgbClr val="4472C4"/>
                </a:solidFill>
                <a:effectLst/>
                <a:latin typeface="Proxima Nova" panose="020B0604020202020204" charset="0"/>
              </a:rPr>
              <a:t>could</a:t>
            </a:r>
            <a:r>
              <a:rPr lang="en-US" sz="1200" b="0" i="0" u="none" strike="noStrike" dirty="0">
                <a:solidFill>
                  <a:srgbClr val="4472C4"/>
                </a:solidFill>
                <a:effectLst/>
                <a:latin typeface="Proxima Nova" panose="020B0604020202020204" charset="0"/>
              </a:rPr>
              <a:t> fix it by adding “access grants] to the contracts … it </a:t>
            </a:r>
            <a:r>
              <a:rPr lang="en-US" sz="1200" b="0" i="1" u="none" strike="noStrike" dirty="0">
                <a:solidFill>
                  <a:srgbClr val="4472C4"/>
                </a:solidFill>
                <a:effectLst/>
                <a:latin typeface="Proxima Nova" panose="020B0604020202020204" charset="0"/>
              </a:rPr>
              <a:t>should</a:t>
            </a:r>
            <a:r>
              <a:rPr lang="en-US" sz="1200" b="0" i="0" u="none" strike="noStrike" dirty="0">
                <a:solidFill>
                  <a:srgbClr val="4472C4"/>
                </a:solidFill>
                <a:effectLst/>
                <a:latin typeface="Proxima Nova" panose="020B0604020202020204" charset="0"/>
              </a:rPr>
              <a:t> fix it….</a:t>
            </a:r>
          </a:p>
          <a:p>
            <a:pPr marL="250190" marR="548640" indent="0" algn="l" rtl="0">
              <a:spcBef>
                <a:spcPts val="1800"/>
              </a:spcBef>
              <a:spcAft>
                <a:spcPts val="1800"/>
              </a:spcAft>
              <a:buNone/>
            </a:pPr>
            <a:endParaRPr lang="en-US" sz="1200" b="0" i="0" u="none" strike="noStrike" dirty="0">
              <a:solidFill>
                <a:srgbClr val="4472C4"/>
              </a:solidFill>
              <a:effectLst/>
              <a:latin typeface="Proxima Nova" panose="020B0604020202020204" charset="0"/>
            </a:endParaRPr>
          </a:p>
          <a:p>
            <a:pPr marL="250190" marR="548640" indent="0" algn="l" rtl="0">
              <a:spcBef>
                <a:spcPts val="1800"/>
              </a:spcBef>
              <a:spcAft>
                <a:spcPts val="1800"/>
              </a:spcAft>
              <a:buNone/>
            </a:pPr>
            <a:r>
              <a:rPr lang="en-US" sz="1200" b="0" i="0" u="none" strike="noStrike" dirty="0">
                <a:solidFill>
                  <a:srgbClr val="4472C4"/>
                </a:solidFill>
                <a:effectLst/>
                <a:latin typeface="Proxima Nova" panose="020B0604020202020204" charset="0"/>
              </a:rPr>
              <a:t>[CLICK] But now we have an </a:t>
            </a:r>
            <a:r>
              <a:rPr lang="en-US" sz="1200" b="1" i="0" u="none" strike="noStrike" dirty="0">
                <a:solidFill>
                  <a:srgbClr val="4472C4"/>
                </a:solidFill>
                <a:effectLst/>
                <a:latin typeface="Proxima Nova" panose="020B0604020202020204" charset="0"/>
              </a:rPr>
              <a:t>unknown</a:t>
            </a:r>
            <a:r>
              <a:rPr lang="en-US" sz="1200" b="0" i="0" u="none" strike="noStrike" dirty="0">
                <a:solidFill>
                  <a:srgbClr val="4472C4"/>
                </a:solidFill>
                <a:effectLst/>
                <a:latin typeface="Proxima Nova" panose="020B0604020202020204" charset="0"/>
              </a:rPr>
              <a:t> risk. They don’t know what else gets changed in the contract if they simply switch out the terms. </a:t>
            </a:r>
          </a:p>
          <a:p>
            <a:pPr marL="250190" marR="548640" indent="0" algn="l" rtl="0">
              <a:spcBef>
                <a:spcPts val="1800"/>
              </a:spcBef>
              <a:spcAft>
                <a:spcPts val="1800"/>
              </a:spcAft>
              <a:buNone/>
            </a:pPr>
            <a:endParaRPr lang="en-US" sz="1200" b="0" i="0" u="none" strike="noStrike" dirty="0">
              <a:solidFill>
                <a:srgbClr val="4472C4"/>
              </a:solidFill>
              <a:effectLst/>
              <a:latin typeface="Proxima Nova" panose="020B0604020202020204" charset="0"/>
            </a:endParaRPr>
          </a:p>
          <a:p>
            <a:pPr marL="250190" marR="548640" indent="0" algn="l" rtl="0">
              <a:spcBef>
                <a:spcPts val="1800"/>
              </a:spcBef>
              <a:spcAft>
                <a:spcPts val="1800"/>
              </a:spcAft>
              <a:buNone/>
            </a:pPr>
            <a:r>
              <a:rPr lang="en-US" sz="1200" b="0" i="0" u="none" strike="noStrike" dirty="0">
                <a:solidFill>
                  <a:srgbClr val="4472C4"/>
                </a:solidFill>
                <a:effectLst/>
                <a:latin typeface="Proxima Nova" panose="020B0604020202020204" charset="0"/>
              </a:rPr>
              <a:t>And to bring it right into the world of every tired tech lead’s nightmare, the org doesn’t know which customer depends on that exact language.</a:t>
            </a:r>
            <a:br>
              <a:rPr lang="en-US" sz="1200" b="0" i="0" u="none" strike="noStrike" dirty="0">
                <a:solidFill>
                  <a:srgbClr val="4472C4"/>
                </a:solidFill>
                <a:effectLst/>
                <a:latin typeface="Proxima Nova" panose="020B0604020202020204" charset="0"/>
              </a:rPr>
            </a:br>
            <a:br>
              <a:rPr lang="en-US" sz="1200" b="0" i="0" u="none" strike="noStrike" dirty="0">
                <a:solidFill>
                  <a:srgbClr val="4472C4"/>
                </a:solidFill>
                <a:effectLst/>
                <a:latin typeface="Proxima Nova" panose="020B0604020202020204" charset="0"/>
              </a:rPr>
            </a:br>
            <a:r>
              <a:rPr lang="en-US" sz="1200" b="0" i="0" u="none" strike="noStrike" dirty="0">
                <a:solidFill>
                  <a:srgbClr val="4472C4"/>
                </a:solidFill>
                <a:effectLst/>
                <a:latin typeface="Proxima Nova" panose="020B0604020202020204" charset="0"/>
              </a:rPr>
              <a:t>[CLICK] So every manager who values their job is going to accept known risk.</a:t>
            </a:r>
          </a:p>
          <a:p>
            <a:pPr marL="250190" marR="548640" indent="0" algn="l" rtl="0">
              <a:spcBef>
                <a:spcPts val="1800"/>
              </a:spcBef>
              <a:spcAft>
                <a:spcPts val="1800"/>
              </a:spcAft>
              <a:buNone/>
            </a:pPr>
            <a:endParaRPr lang="en-US" sz="1200" b="0" i="0" u="none" strike="noStrike" dirty="0">
              <a:solidFill>
                <a:srgbClr val="4472C4"/>
              </a:solidFill>
              <a:effectLst/>
              <a:latin typeface="Proxima Nova" panose="020B0604020202020204" charset="0"/>
            </a:endParaRPr>
          </a:p>
          <a:p>
            <a:pPr marL="250190" marR="548640" indent="0" algn="l" rtl="0">
              <a:spcBef>
                <a:spcPts val="1800"/>
              </a:spcBef>
              <a:spcAft>
                <a:spcPts val="1800"/>
              </a:spcAft>
              <a:buNone/>
            </a:pPr>
            <a:r>
              <a:rPr lang="en-US" sz="1200" b="0" i="0" u="none" strike="noStrike" dirty="0">
                <a:solidFill>
                  <a:srgbClr val="4472C4"/>
                </a:solidFill>
                <a:effectLst/>
                <a:latin typeface="Proxima Nova" panose="020B0604020202020204" charset="0"/>
              </a:rPr>
              <a:t>So it’s our to reduce that risk and to make the risk knowable.</a:t>
            </a:r>
            <a:br>
              <a:rPr lang="en-US" sz="1200" i="0" dirty="0">
                <a:latin typeface="Proxima Nova" panose="020B0604020202020204" charset="0"/>
              </a:rPr>
            </a:br>
            <a:endParaRPr lang="en-US" sz="1200" i="0" dirty="0">
              <a:latin typeface="Proxima Nova" panose="020B0604020202020204" charset="0"/>
            </a:endParaRPr>
          </a:p>
        </p:txBody>
      </p:sp>
    </p:spTree>
    <p:extLst>
      <p:ext uri="{BB962C8B-B14F-4D97-AF65-F5344CB8AC3E}">
        <p14:creationId xmlns:p14="http://schemas.microsoft.com/office/powerpoint/2010/main" val="3135708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To be clear, </a:t>
            </a:r>
            <a:r>
              <a:rPr lang="en-US" sz="1200" b="0" i="0" u="none" strike="noStrike" dirty="0">
                <a:solidFill>
                  <a:srgbClr val="4472C4"/>
                </a:solidFill>
                <a:effectLst/>
                <a:latin typeface="Proxima Nova" panose="020B0604020202020204" charset="0"/>
              </a:rPr>
              <a:t>reducing risk and making the risk knowable has been solved since the 80s. </a:t>
            </a:r>
            <a:br>
              <a:rPr lang="en-US" sz="1200" i="0" dirty="0">
                <a:latin typeface="Proxima Nova" panose="020B0604020202020204" charset="0"/>
              </a:rPr>
            </a:br>
            <a:endParaRPr lang="en-US" sz="1200" dirty="0">
              <a:latin typeface="Proxima Nova" panose="020B0604020202020204" charset="0"/>
            </a:endParaRPr>
          </a:p>
          <a:p>
            <a:pPr marL="158750" indent="0">
              <a:buNone/>
            </a:pPr>
            <a:r>
              <a:rPr lang="en-US" sz="1200" dirty="0">
                <a:latin typeface="Proxima Nova" panose="020B0604020202020204" charset="0"/>
              </a:rPr>
              <a:t>We have refactoring that doesn’t change behavior, automated tests, and tools. </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However, change causing risk is still showing up as a problem.</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I’m adding one more … system empathy.</a:t>
            </a:r>
          </a:p>
          <a:p>
            <a:pPr marL="158750" indent="0">
              <a:buNone/>
            </a:pPr>
            <a:endParaRPr lang="en-US" sz="1200" dirty="0">
              <a:latin typeface="Proxima Nova" panose="020B0604020202020204" charset="0"/>
            </a:endParaRPr>
          </a:p>
          <a:p>
            <a:pPr marL="158750" indent="0">
              <a:buNone/>
            </a:pPr>
            <a:endParaRPr lang="en-US" sz="1200" dirty="0">
              <a:latin typeface="Proxima Nova" panose="020B0604020202020204" charset="0"/>
            </a:endParaRPr>
          </a:p>
        </p:txBody>
      </p:sp>
    </p:spTree>
    <p:extLst>
      <p:ext uri="{BB962C8B-B14F-4D97-AF65-F5344CB8AC3E}">
        <p14:creationId xmlns:p14="http://schemas.microsoft.com/office/powerpoint/2010/main" val="390100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When Arlo and I started working together to make Deep Roots, one of the more powerful effects I saw of his refactoring processes is the amount of system level empathy that was naturally involved. I’m going to give you a close look at it, through the lens of my brain.</a:t>
            </a:r>
          </a:p>
        </p:txBody>
      </p:sp>
    </p:spTree>
    <p:extLst>
      <p:ext uri="{BB962C8B-B14F-4D97-AF65-F5344CB8AC3E}">
        <p14:creationId xmlns:p14="http://schemas.microsoft.com/office/powerpoint/2010/main" val="3820425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This is the big picture of his Naming as a Process, one of the early processes that we teach at Deep Roots. Each naming stage makes the contract one increment more testable, giving trust to the names and dropping off hours of reading. </a:t>
            </a:r>
          </a:p>
        </p:txBody>
      </p:sp>
    </p:spTree>
    <p:extLst>
      <p:ext uri="{BB962C8B-B14F-4D97-AF65-F5344CB8AC3E}">
        <p14:creationId xmlns:p14="http://schemas.microsoft.com/office/powerpoint/2010/main" val="506510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0"/>
              </a:spcAft>
              <a:buNone/>
            </a:pPr>
            <a:r>
              <a:rPr lang="en-US" sz="1200" b="0" i="0" u="none" strike="noStrike" dirty="0">
                <a:solidFill>
                  <a:srgbClr val="000000"/>
                </a:solidFill>
                <a:effectLst/>
                <a:latin typeface="Proxima Nova" panose="020B0604020202020204" charset="0"/>
              </a:rPr>
              <a:t>Here’s how Arlo’s explanation struck me. Not having put fingers to code before, it sounded like the contract migraines of my past life. </a:t>
            </a:r>
          </a:p>
          <a:p>
            <a:pPr marL="158750" indent="0" rtl="0">
              <a:spcBef>
                <a:spcPts val="0"/>
              </a:spcBef>
              <a:spcAft>
                <a:spcPts val="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0"/>
              </a:spcAft>
              <a:buNone/>
            </a:pPr>
            <a:r>
              <a:rPr lang="en-US" sz="1200" b="0" i="0" u="none" strike="noStrike" dirty="0">
                <a:solidFill>
                  <a:srgbClr val="000000"/>
                </a:solidFill>
                <a:effectLst/>
                <a:latin typeface="Proxima Nova" panose="020B0604020202020204" charset="0"/>
              </a:rPr>
              <a:t>How many of us, whether professionally or personally, have seen this wall of text for a contract? There are a slew of problems that make this high risk to change. </a:t>
            </a:r>
          </a:p>
          <a:p>
            <a:pPr marL="158750" indent="0" rtl="0">
              <a:spcBef>
                <a:spcPts val="0"/>
              </a:spcBef>
              <a:spcAft>
                <a:spcPts val="0"/>
              </a:spcAft>
              <a:buNone/>
            </a:pPr>
            <a:endParaRPr lang="en-US" sz="1200" b="0" i="0" u="none" strike="noStrike" dirty="0">
              <a:solidFill>
                <a:srgbClr val="000000"/>
              </a:solidFill>
              <a:effectLst/>
              <a:latin typeface="Proxima Nova" panose="020B0604020202020204" charset="0"/>
            </a:endParaRPr>
          </a:p>
        </p:txBody>
      </p:sp>
    </p:spTree>
    <p:extLst>
      <p:ext uri="{BB962C8B-B14F-4D97-AF65-F5344CB8AC3E}">
        <p14:creationId xmlns:p14="http://schemas.microsoft.com/office/powerpoint/2010/main" val="2974592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So we are going to start the refactoring process. The starting point is that we see missing names. As we can see with this contract, there are officially missing names. Our goal is to get to the next stage: obvious nonsense.</a:t>
            </a:r>
          </a:p>
        </p:txBody>
      </p:sp>
    </p:spTree>
    <p:extLst>
      <p:ext uri="{BB962C8B-B14F-4D97-AF65-F5344CB8AC3E}">
        <p14:creationId xmlns:p14="http://schemas.microsoft.com/office/powerpoint/2010/main" val="43390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Before getting started though, I wanted to let you know that all resources from this talk are in a webpage linked to this QR code. No worries right now, I’ll show it again at the end of the talk during the questions where you’ll have time to scan it. I just wanted to give you a heads up so that you can sit back and relax. Although, active tweeting is encouraged </a:t>
            </a:r>
            <a:r>
              <a:rPr lang="en-US" sz="1200" dirty="0">
                <a:latin typeface="Proxima Nova" panose="020B0604020202020204" charset="0"/>
                <a:sym typeface="Wingdings" panose="05000000000000000000" pitchFamily="2" charset="2"/>
              </a:rPr>
              <a:t></a:t>
            </a:r>
            <a:endParaRPr lang="en-US" sz="1200" dirty="0">
              <a:latin typeface="Proxima Nova" panose="020B0604020202020204" charset="0"/>
            </a:endParaRPr>
          </a:p>
        </p:txBody>
      </p:sp>
    </p:spTree>
    <p:extLst>
      <p:ext uri="{BB962C8B-B14F-4D97-AF65-F5344CB8AC3E}">
        <p14:creationId xmlns:p14="http://schemas.microsoft.com/office/powerpoint/2010/main" val="380892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Getting to Obvious Nonsense requires us to identify things that should be named but aren’t. We find one at a time, then do the Extract Definition refactoring. Extract Definition creates a name, and we use an obvious nonsense name.</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In this contract, we see the same text repeated 3 times. That seems like something that we should extract and name. [CLICK]</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Right now, we aren’t trying to get a good name – just to find the chunks that we will name later. So we extract it as Applesauce and move on. [CLICK]</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Just extracting Applesauce has reduced the size of the contract by half.</a:t>
            </a:r>
          </a:p>
        </p:txBody>
      </p:sp>
    </p:spTree>
    <p:extLst>
      <p:ext uri="{BB962C8B-B14F-4D97-AF65-F5344CB8AC3E}">
        <p14:creationId xmlns:p14="http://schemas.microsoft.com/office/powerpoint/2010/main" val="1192024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cs typeface="Times New Roman" panose="02020603050405020304" pitchFamily="18" charset="0"/>
              </a:rPr>
              <a:t>Sometimes the definition we extracted is still too complicated. In this case, we see a long list of nouns inside the definition for Applesauce.</a:t>
            </a:r>
          </a:p>
          <a:p>
            <a:pPr marL="158750" indent="0">
              <a:buNone/>
            </a:pPr>
            <a:endParaRPr lang="en-US" sz="1200" dirty="0">
              <a:latin typeface="Proxima Nova" panose="020B0604020202020204" charset="0"/>
              <a:cs typeface="Times New Roman" panose="02020603050405020304" pitchFamily="18" charset="0"/>
            </a:endParaRPr>
          </a:p>
          <a:p>
            <a:pPr marL="158750" indent="0">
              <a:buNone/>
            </a:pPr>
            <a:r>
              <a:rPr lang="en-US" sz="1200" dirty="0">
                <a:latin typeface="Proxima Nova" panose="020B0604020202020204" charset="0"/>
                <a:cs typeface="Times New Roman" panose="02020603050405020304" pitchFamily="18" charset="0"/>
              </a:rPr>
              <a:t>[CLICK] So we do the same Extract Definition to pull out all these nouns.</a:t>
            </a:r>
          </a:p>
        </p:txBody>
      </p:sp>
    </p:spTree>
    <p:extLst>
      <p:ext uri="{BB962C8B-B14F-4D97-AF65-F5344CB8AC3E}">
        <p14:creationId xmlns:p14="http://schemas.microsoft.com/office/powerpoint/2010/main" val="3562826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Repeating this many more times, we have now gotten to the Obvious Nonsense stage. </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[CLICK] Our contract is already much easier to read, even with nonsense names!</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Our next goal is to get to the Honest stage. We want each name to be at least minimally accurate – to state one part of its definition.</a:t>
            </a:r>
          </a:p>
        </p:txBody>
      </p:sp>
    </p:spTree>
    <p:extLst>
      <p:ext uri="{BB962C8B-B14F-4D97-AF65-F5344CB8AC3E}">
        <p14:creationId xmlns:p14="http://schemas.microsoft.com/office/powerpoint/2010/main" val="406025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Just like with Obvious Nonsense, we get to Honest incrementally. Here, in each step we look at one definition. We identify one thing that the body of the definition includes.</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[CLICK] We then do the refactoring “Rename Definition” to include that one true thing. Sometimes the definition really only defines one thing. In this case, the list of nouns were all “created things” and so that name fully describes the definition.</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Other times we know that the name describes only part of the definition, so we add “and other stuff” to the name to indicate that there is more.</a:t>
            </a:r>
          </a:p>
        </p:txBody>
      </p:sp>
    </p:spTree>
    <p:extLst>
      <p:ext uri="{BB962C8B-B14F-4D97-AF65-F5344CB8AC3E}">
        <p14:creationId xmlns:p14="http://schemas.microsoft.com/office/powerpoint/2010/main" val="373379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Repeating that step several times gets us to the Honest stage. </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[CLICK] Here is our contract at the Honest stage. Again, it is more readable than at the prior stage, but still not completely obvious.</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Our next goal is the Completely Honest stage.</a:t>
            </a:r>
          </a:p>
        </p:txBody>
      </p:sp>
    </p:spTree>
    <p:extLst>
      <p:ext uri="{BB962C8B-B14F-4D97-AF65-F5344CB8AC3E}">
        <p14:creationId xmlns:p14="http://schemas.microsoft.com/office/powerpoint/2010/main" val="14741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To become Completely Honest, we need each definition’s name to summarize all the content in the definition, so we have to lose the “</a:t>
            </a:r>
            <a:r>
              <a:rPr lang="en-US" sz="1200" dirty="0" err="1">
                <a:latin typeface="Proxima Nova" panose="020B0604020202020204" charset="0"/>
              </a:rPr>
              <a:t>AndStuff</a:t>
            </a:r>
            <a:r>
              <a:rPr lang="en-US" sz="1200" dirty="0">
                <a:latin typeface="Proxima Nova" panose="020B0604020202020204" charset="0"/>
              </a:rPr>
              <a:t>”. Again, we get there incrementally.</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[CLICK] We pick one definition and identify one element that is not already in the name. Then we using the refactoring “Rename Definition” again to add that one fact to the name. We repeat this until the name has everything. At that point we do one final Rename Definition to eliminate the “and other stuff.”</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In this case, we found that “work and other stuff” had </a:t>
            </a:r>
            <a:r>
              <a:rPr lang="en-US" sz="1200" b="1" dirty="0">
                <a:latin typeface="Proxima Nova" panose="020B0604020202020204" charset="0"/>
              </a:rPr>
              <a:t>several</a:t>
            </a:r>
            <a:r>
              <a:rPr lang="en-US" sz="1200" dirty="0">
                <a:latin typeface="Proxima Nova" panose="020B0604020202020204" charset="0"/>
              </a:rPr>
              <a:t> important facts. We extracted them one at a time and got to this final definition after 5 renames.</a:t>
            </a:r>
          </a:p>
        </p:txBody>
      </p:sp>
    </p:spTree>
    <p:extLst>
      <p:ext uri="{BB962C8B-B14F-4D97-AF65-F5344CB8AC3E}">
        <p14:creationId xmlns:p14="http://schemas.microsoft.com/office/powerpoint/2010/main" val="3250455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After performing that refactoring another 20 times or so, we get to the Completely Honest stage.</a:t>
            </a:r>
          </a:p>
          <a:p>
            <a:pPr marL="158750" indent="0">
              <a:buNone/>
            </a:pPr>
            <a:endParaRPr lang="en-US" sz="1200" dirty="0">
              <a:latin typeface="Proxima Nova" panose="020B0604020202020204" charset="0"/>
            </a:endParaRPr>
          </a:p>
          <a:p>
            <a:pPr marL="158750" indent="0">
              <a:buNone/>
            </a:pPr>
            <a:r>
              <a:rPr lang="en-US" sz="1200" dirty="0">
                <a:latin typeface="Proxima Nova" panose="020B0604020202020204" charset="0"/>
              </a:rPr>
              <a:t>[CLICK] This stage is the first one where the contract is completely readable. We can still make more improvements – the naming process does continue. However, you can now read the contract without reading the list of definitions – and get an accurate understanding of the agreement. You are ready to fix bugs, implement features, or whatever brought you here.</a:t>
            </a:r>
          </a:p>
        </p:txBody>
      </p:sp>
    </p:spTree>
    <p:extLst>
      <p:ext uri="{BB962C8B-B14F-4D97-AF65-F5344CB8AC3E}">
        <p14:creationId xmlns:p14="http://schemas.microsoft.com/office/powerpoint/2010/main" val="2390435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0"/>
              </a:spcAft>
              <a:buNone/>
            </a:pPr>
            <a:r>
              <a:rPr lang="en-US" sz="1100" b="0" i="0" u="none" strike="noStrike" dirty="0">
                <a:solidFill>
                  <a:srgbClr val="000000"/>
                </a:solidFill>
                <a:effectLst/>
                <a:latin typeface="Calibri" panose="020F0502020204030204" pitchFamily="34" charset="0"/>
              </a:rPr>
              <a:t>You just witnessed a non-coding application of half the process. </a:t>
            </a:r>
            <a:r>
              <a:rPr lang="en-US" sz="1100" b="0" i="0" u="none" dirty="0">
                <a:solidFill>
                  <a:srgbClr val="000000"/>
                </a:solidFill>
                <a:effectLst/>
                <a:latin typeface="Calibri" panose="020F0502020204030204" pitchFamily="34" charset="0"/>
              </a:rPr>
              <a:t>There are a couple more stages to the naming process, but I believe we’ve accomplished my point.</a:t>
            </a:r>
            <a:endParaRPr lang="en-US" sz="1100" b="0" i="0" u="none" strike="noStrike" dirty="0">
              <a:solidFill>
                <a:srgbClr val="000000"/>
              </a:solidFill>
              <a:effectLst/>
              <a:latin typeface="Calibri" panose="020F0502020204030204" pitchFamily="34" charset="0"/>
            </a:endParaRPr>
          </a:p>
          <a:p>
            <a:pPr marL="158750" indent="0" rtl="0">
              <a:spcBef>
                <a:spcPts val="0"/>
              </a:spcBef>
              <a:spcAft>
                <a:spcPts val="0"/>
              </a:spcAft>
              <a:buNone/>
            </a:pPr>
            <a:endParaRPr lang="en-US" sz="1100" b="0" i="0" u="none" strike="noStrike" dirty="0">
              <a:solidFill>
                <a:srgbClr val="000000"/>
              </a:solidFill>
              <a:effectLst/>
              <a:latin typeface="Calibri" panose="020F0502020204030204" pitchFamily="34" charset="0"/>
            </a:endParaRPr>
          </a:p>
          <a:p>
            <a:pPr marL="158750" indent="0" rtl="0">
              <a:spcBef>
                <a:spcPts val="0"/>
              </a:spcBef>
              <a:spcAft>
                <a:spcPts val="0"/>
              </a:spcAft>
              <a:buNone/>
            </a:pPr>
            <a:r>
              <a:rPr lang="en-US" sz="1100" b="0" i="0" u="none" strike="noStrike" dirty="0">
                <a:solidFill>
                  <a:srgbClr val="000000"/>
                </a:solidFill>
                <a:effectLst/>
                <a:latin typeface="Calibri" panose="020F0502020204030204" pitchFamily="34" charset="0"/>
              </a:rPr>
              <a:t>It’s not just about naming; it’s about breaking things up so that each piece can stand on its own and be clearly noted for what it does. </a:t>
            </a:r>
          </a:p>
          <a:p>
            <a:pPr marL="158750" indent="0" rtl="0">
              <a:spcBef>
                <a:spcPts val="0"/>
              </a:spcBef>
              <a:spcAft>
                <a:spcPts val="0"/>
              </a:spcAft>
              <a:buNone/>
            </a:pPr>
            <a:endParaRPr lang="en-US" sz="1100" b="0" i="0" u="none" strike="noStrike" dirty="0">
              <a:solidFill>
                <a:srgbClr val="000000"/>
              </a:solidFill>
              <a:effectLst/>
              <a:latin typeface="Calibri" panose="020F0502020204030204" pitchFamily="34" charset="0"/>
            </a:endParaRPr>
          </a:p>
          <a:p>
            <a:pPr marL="158750" indent="0" rtl="0">
              <a:spcBef>
                <a:spcPts val="0"/>
              </a:spcBef>
              <a:spcAft>
                <a:spcPts val="0"/>
              </a:spcAft>
              <a:buNone/>
            </a:pPr>
            <a:r>
              <a:rPr lang="en-US" sz="1100" b="0" i="0" u="none" strike="noStrike" dirty="0">
                <a:solidFill>
                  <a:srgbClr val="000000"/>
                </a:solidFill>
                <a:effectLst/>
                <a:latin typeface="Calibri" panose="020F0502020204030204" pitchFamily="34" charset="0"/>
              </a:rPr>
              <a:t>It’s not fast to get through all the stages, but we’ve found there is remarkable speed in results </a:t>
            </a:r>
            <a:r>
              <a:rPr lang="en-US" sz="800" b="0" i="0" u="sng" dirty="0">
                <a:solidFill>
                  <a:srgbClr val="000000"/>
                </a:solidFill>
                <a:effectLst/>
                <a:latin typeface="Calibri" panose="020F0502020204030204" pitchFamily="34" charset="0"/>
              </a:rPr>
              <a:t>when it becomes a process</a:t>
            </a:r>
            <a:r>
              <a:rPr lang="en-US" sz="800" b="0" i="0" u="none" dirty="0">
                <a:solidFill>
                  <a:srgbClr val="000000"/>
                </a:solidFill>
                <a:effectLst/>
                <a:latin typeface="Calibri" panose="020F0502020204030204" pitchFamily="34" charset="0"/>
              </a:rPr>
              <a:t>. </a:t>
            </a:r>
            <a:endParaRPr lang="en-US" sz="800" b="0" i="0" u="sng" dirty="0">
              <a:solidFill>
                <a:srgbClr val="000000"/>
              </a:solidFill>
              <a:effectLst/>
              <a:latin typeface="Calibri" panose="020F0502020204030204" pitchFamily="34" charset="0"/>
            </a:endParaRPr>
          </a:p>
          <a:p>
            <a:pPr marL="158750" indent="0" rtl="0">
              <a:spcBef>
                <a:spcPts val="0"/>
              </a:spcBef>
              <a:spcAft>
                <a:spcPts val="0"/>
              </a:spcAft>
              <a:buNone/>
            </a:pPr>
            <a:endParaRPr lang="en-US" sz="800" b="0" i="0" u="sng" dirty="0">
              <a:solidFill>
                <a:srgbClr val="000000"/>
              </a:solidFill>
              <a:effectLst/>
              <a:latin typeface="Calibri" panose="020F0502020204030204" pitchFamily="34" charset="0"/>
            </a:endParaRPr>
          </a:p>
          <a:p>
            <a:pPr marL="0" lvl="0" indent="0" algn="l" rtl="0">
              <a:spcBef>
                <a:spcPts val="0"/>
              </a:spcBef>
              <a:spcAft>
                <a:spcPts val="0"/>
              </a:spcAft>
              <a:buNone/>
            </a:pPr>
            <a:endParaRPr lang="en-US" dirty="0"/>
          </a:p>
          <a:p>
            <a:pPr marL="158750" indent="0">
              <a:buNone/>
            </a:pPr>
            <a:endParaRPr lang="en-US" dirty="0"/>
          </a:p>
        </p:txBody>
      </p:sp>
    </p:spTree>
    <p:extLst>
      <p:ext uri="{BB962C8B-B14F-4D97-AF65-F5344CB8AC3E}">
        <p14:creationId xmlns:p14="http://schemas.microsoft.com/office/powerpoint/2010/main" val="2545706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200" dirty="0">
                <a:latin typeface="Proxima Nova" panose="020B0604020202020204" charset="0"/>
              </a:rPr>
              <a:t>And, as we open to questions, please take a moment to scan the QR code to get the resources provided in this deck as well as other information on Deep Roots.</a:t>
            </a:r>
          </a:p>
        </p:txBody>
      </p:sp>
    </p:spTree>
    <p:extLst>
      <p:ext uri="{BB962C8B-B14F-4D97-AF65-F5344CB8AC3E}">
        <p14:creationId xmlns:p14="http://schemas.microsoft.com/office/powerpoint/2010/main" val="66464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lvl="0" indent="0">
              <a:buNone/>
            </a:pPr>
            <a:r>
              <a:rPr lang="en-US" sz="1200" b="0" i="0" u="none" strike="noStrike" dirty="0">
                <a:solidFill>
                  <a:srgbClr val="404040"/>
                </a:solidFill>
                <a:effectLst/>
                <a:latin typeface="Proxima Nova" panose="020B0604020202020204" charset="0"/>
              </a:rPr>
              <a:t>Empathy is awesome. You already recognize it’s value, otherwise you might choose another session. </a:t>
            </a:r>
          </a:p>
          <a:p>
            <a:pPr marL="158750" lvl="0" indent="0">
              <a:buNone/>
            </a:pPr>
            <a:endParaRPr lang="en-US" sz="1200" b="0" i="0" u="none" strike="noStrike" dirty="0">
              <a:solidFill>
                <a:srgbClr val="404040"/>
              </a:solidFill>
              <a:effectLst/>
              <a:latin typeface="Proxima Nova" panose="020B0604020202020204" charset="0"/>
            </a:endParaRPr>
          </a:p>
          <a:p>
            <a:pPr marL="158750" lvl="0" indent="0">
              <a:buNone/>
            </a:pPr>
            <a:r>
              <a:rPr lang="en-US" sz="1200" b="0" i="0" u="none" strike="noStrike" dirty="0">
                <a:solidFill>
                  <a:srgbClr val="404040"/>
                </a:solidFill>
                <a:effectLst/>
                <a:latin typeface="Proxima Nova" panose="020B0604020202020204" charset="0"/>
              </a:rPr>
              <a:t>However, we all know from our experience in companies that the </a:t>
            </a:r>
            <a:r>
              <a:rPr lang="en-US" sz="1200" b="1" i="0" u="none" strike="noStrike" dirty="0">
                <a:solidFill>
                  <a:srgbClr val="404040"/>
                </a:solidFill>
                <a:effectLst/>
                <a:latin typeface="Proxima Nova" panose="020B0604020202020204" charset="0"/>
              </a:rPr>
              <a:t>business problem </a:t>
            </a:r>
            <a:r>
              <a:rPr lang="en-US" sz="1200" b="0" i="0" u="none" strike="noStrike" dirty="0">
                <a:solidFill>
                  <a:srgbClr val="404040"/>
                </a:solidFill>
                <a:effectLst/>
                <a:latin typeface="Proxima Nova" panose="020B0604020202020204" charset="0"/>
              </a:rPr>
              <a:t>drives behavior. This means that something like empathy will only be used if </a:t>
            </a:r>
            <a:r>
              <a:rPr lang="en-US" sz="1200" b="1" i="0" u="none" strike="noStrike" dirty="0">
                <a:solidFill>
                  <a:srgbClr val="404040"/>
                </a:solidFill>
                <a:effectLst/>
                <a:latin typeface="Proxima Nova" panose="020B0604020202020204" charset="0"/>
              </a:rPr>
              <a:t>convenient</a:t>
            </a:r>
            <a:r>
              <a:rPr lang="en-US" sz="1200" b="0" i="0" u="none" strike="noStrike" dirty="0">
                <a:solidFill>
                  <a:srgbClr val="404040"/>
                </a:solidFill>
                <a:effectLst/>
                <a:latin typeface="Proxima Nova" panose="020B0604020202020204" charset="0"/>
              </a:rPr>
              <a:t> to the business problem. </a:t>
            </a:r>
          </a:p>
          <a:p>
            <a:pPr marL="158750" lvl="0" indent="0">
              <a:buNone/>
            </a:pPr>
            <a:endParaRPr lang="en-US" sz="1200" b="0" i="0" u="none" strike="noStrike" dirty="0">
              <a:solidFill>
                <a:srgbClr val="404040"/>
              </a:solidFill>
              <a:effectLst/>
              <a:latin typeface="Proxima Nova" panose="020B0604020202020204" charset="0"/>
            </a:endParaRPr>
          </a:p>
          <a:p>
            <a:pPr marL="158750" lvl="0" indent="0">
              <a:buNone/>
            </a:pPr>
            <a:r>
              <a:rPr lang="en-US" sz="1200" b="0" i="0" u="none" strike="noStrike" dirty="0">
                <a:solidFill>
                  <a:srgbClr val="404040"/>
                </a:solidFill>
                <a:effectLst/>
                <a:latin typeface="Proxima Nova" panose="020B0604020202020204" charset="0"/>
              </a:rPr>
              <a:t>So let’s start with the business problem! [STICKIES]</a:t>
            </a:r>
          </a:p>
          <a:p>
            <a:pPr marL="158750" lvl="0" indent="0">
              <a:buNone/>
            </a:pPr>
            <a:endParaRPr lang="en-US" sz="1200" b="1" i="0" u="none" strike="noStrike" dirty="0">
              <a:solidFill>
                <a:srgbClr val="404040"/>
              </a:solidFill>
              <a:effectLst/>
              <a:latin typeface="Proxima Nova" panose="020B0604020202020204" charset="0"/>
            </a:endParaRPr>
          </a:p>
          <a:p>
            <a:pPr marL="158750" lvl="0" indent="0">
              <a:buNone/>
            </a:pPr>
            <a:r>
              <a:rPr lang="en-US" sz="1200" i="0" dirty="0">
                <a:latin typeface="Proxima Nova" panose="020B0604020202020204" charset="0"/>
              </a:rPr>
              <a:t>Productive = features, process</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200" i="0" dirty="0">
              <a:latin typeface="Proxima Nova" panose="020B0604020202020204" charset="0"/>
            </a:endParaRPr>
          </a:p>
        </p:txBody>
      </p:sp>
    </p:spTree>
    <p:extLst>
      <p:ext uri="{BB962C8B-B14F-4D97-AF65-F5344CB8AC3E}">
        <p14:creationId xmlns:p14="http://schemas.microsoft.com/office/powerpoint/2010/main" val="151427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200" b="0" i="0" u="none" strike="noStrike" dirty="0">
                <a:solidFill>
                  <a:srgbClr val="404040"/>
                </a:solidFill>
                <a:effectLst/>
                <a:latin typeface="Proxima Nova" panose="020B0604020202020204" charset="0"/>
              </a:rPr>
              <a:t>Welcome to every developer’s least </a:t>
            </a:r>
            <a:r>
              <a:rPr lang="en-US" sz="1200" b="0" i="0" u="none" strike="noStrike" dirty="0" err="1">
                <a:solidFill>
                  <a:srgbClr val="404040"/>
                </a:solidFill>
                <a:effectLst/>
                <a:latin typeface="Proxima Nova" panose="020B0604020202020204" charset="0"/>
              </a:rPr>
              <a:t>favourite</a:t>
            </a:r>
            <a:r>
              <a:rPr lang="en-US" sz="1200" b="0" i="0" u="none" strike="noStrike" dirty="0">
                <a:solidFill>
                  <a:srgbClr val="404040"/>
                </a:solidFill>
                <a:effectLst/>
                <a:latin typeface="Proxima Nova" panose="020B0604020202020204" charset="0"/>
              </a:rPr>
              <a:t> catch-22.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200" b="0" i="0" u="none" strike="noStrike" dirty="0">
              <a:solidFill>
                <a:srgbClr val="000000"/>
              </a:solidFill>
              <a:effectLst/>
              <a:latin typeface="Proxima Nova" panose="020B060402020202020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200" b="0" i="0" u="none" strike="noStrike" dirty="0">
                <a:solidFill>
                  <a:srgbClr val="000000"/>
                </a:solidFill>
                <a:effectLst/>
                <a:latin typeface="Proxima Nova" panose="020B0604020202020204" charset="0"/>
              </a:rPr>
              <a:t>The most common technique to reduce risk is automated testing, but some code </a:t>
            </a:r>
            <a:r>
              <a:rPr lang="en-US" sz="1200" b="1" i="0" u="none" strike="noStrike" dirty="0">
                <a:solidFill>
                  <a:srgbClr val="000000"/>
                </a:solidFill>
                <a:effectLst/>
                <a:latin typeface="Proxima Nova" panose="020B0604020202020204" charset="0"/>
              </a:rPr>
              <a:t>can’t be tested</a:t>
            </a:r>
            <a:r>
              <a:rPr lang="en-US" sz="1200" b="0" i="0" u="none" strike="noStrike" dirty="0">
                <a:solidFill>
                  <a:srgbClr val="000000"/>
                </a:solidFill>
                <a:effectLst/>
                <a:latin typeface="Proxima Nova" panose="020B0604020202020204" charset="0"/>
              </a:rPr>
              <a:t>. The safest strategy is to </a:t>
            </a:r>
            <a:r>
              <a:rPr lang="en-US" sz="1200" b="1" i="0" u="none" strike="noStrike" dirty="0">
                <a:solidFill>
                  <a:srgbClr val="000000"/>
                </a:solidFill>
                <a:effectLst/>
                <a:latin typeface="Proxima Nova" panose="020B0604020202020204" charset="0"/>
              </a:rPr>
              <a:t>not</a:t>
            </a:r>
            <a:r>
              <a:rPr lang="en-US" sz="1200" b="0" i="0" u="none" strike="noStrike" dirty="0">
                <a:solidFill>
                  <a:srgbClr val="000000"/>
                </a:solidFill>
                <a:effectLst/>
                <a:latin typeface="Proxima Nova" panose="020B0604020202020204" charset="0"/>
              </a:rPr>
              <a:t> change untestable code. When we want to avoid a codebase or feature, we’re already trying to minimise risk – even if that isn’t a sustainable strategy. </a:t>
            </a:r>
            <a:endParaRPr lang="en-US" sz="1200" b="1" i="1" u="none" strike="noStrike" dirty="0">
              <a:solidFill>
                <a:srgbClr val="404040"/>
              </a:solidFill>
              <a:effectLst/>
              <a:latin typeface="Proxima Nova" panose="020B060402020202020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200" b="0" i="0" u="none" strike="noStrike" dirty="0">
              <a:solidFill>
                <a:srgbClr val="404040"/>
              </a:solidFill>
              <a:effectLst/>
              <a:latin typeface="Proxima Nova" panose="020B0604020202020204" charset="0"/>
            </a:endParaRPr>
          </a:p>
        </p:txBody>
      </p:sp>
    </p:spTree>
    <p:extLst>
      <p:ext uri="{BB962C8B-B14F-4D97-AF65-F5344CB8AC3E}">
        <p14:creationId xmlns:p14="http://schemas.microsoft.com/office/powerpoint/2010/main" val="130868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As somebody who doesn’t code, but makes a living in metaphors, I couldn’t help but compare this to PDFs. </a:t>
            </a:r>
          </a:p>
          <a:p>
            <a:pPr marL="158750" indent="0" rtl="0">
              <a:spcBef>
                <a:spcPts val="0"/>
              </a:spcBef>
              <a:spcAft>
                <a:spcPts val="80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We want PDFs because we don’t want a perfectly “good enough” document that we already understand to be changed.</a:t>
            </a:r>
            <a:br>
              <a:rPr lang="en-US" sz="1200" dirty="0">
                <a:latin typeface="Proxima Nova" panose="020B0604020202020204" charset="0"/>
              </a:rPr>
            </a:br>
            <a:endParaRPr lang="en-US" sz="1200" dirty="0">
              <a:latin typeface="Proxima Nova" panose="020B0604020202020204" charset="0"/>
            </a:endParaRPr>
          </a:p>
        </p:txBody>
      </p:sp>
    </p:spTree>
    <p:extLst>
      <p:ext uri="{BB962C8B-B14F-4D97-AF65-F5344CB8AC3E}">
        <p14:creationId xmlns:p14="http://schemas.microsoft.com/office/powerpoint/2010/main" val="65340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But we do have to make changes. That’s the reality of business. Not only do developers need to add features, but they also want to improve the design.</a:t>
            </a:r>
          </a:p>
          <a:p>
            <a:pPr marL="158750" indent="0" rtl="0">
              <a:spcBef>
                <a:spcPts val="0"/>
              </a:spcBef>
              <a:spcAft>
                <a:spcPts val="80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Both features and design improvement mean change to our proverbial PDF. </a:t>
            </a:r>
            <a:endParaRPr lang="en-US" sz="1200" dirty="0">
              <a:latin typeface="Proxima Nova" panose="020B0604020202020204" charset="0"/>
            </a:endParaRPr>
          </a:p>
        </p:txBody>
      </p:sp>
    </p:spTree>
    <p:extLst>
      <p:ext uri="{BB962C8B-B14F-4D97-AF65-F5344CB8AC3E}">
        <p14:creationId xmlns:p14="http://schemas.microsoft.com/office/powerpoint/2010/main" val="656323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There’s nothing so terrifying as receiving an edited document without Track Changes. For the developer, these “changes” brings not only the possibility of bugs, but an unknown amount of hours finding them when they cause problems somewhere completely unrelated. After all, it’s not like we can test this untestable code before integration. Cycle of panic complete. </a:t>
            </a:r>
            <a:endParaRPr lang="en-US" sz="1200" dirty="0">
              <a:latin typeface="Proxima Nova" panose="020B0604020202020204" charset="0"/>
            </a:endParaRPr>
          </a:p>
        </p:txBody>
      </p:sp>
    </p:spTree>
    <p:extLst>
      <p:ext uri="{BB962C8B-B14F-4D97-AF65-F5344CB8AC3E}">
        <p14:creationId xmlns:p14="http://schemas.microsoft.com/office/powerpoint/2010/main" val="3655708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We work very hard to avoid this cycle of panic. </a:t>
            </a:r>
          </a:p>
          <a:p>
            <a:pPr marL="158750" indent="0" rtl="0">
              <a:spcBef>
                <a:spcPts val="0"/>
              </a:spcBef>
              <a:spcAft>
                <a:spcPts val="80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The first knee jerk response is to maintain an illusion of control. </a:t>
            </a:r>
          </a:p>
          <a:p>
            <a:pPr marL="158750" indent="0" rtl="0">
              <a:spcBef>
                <a:spcPts val="0"/>
              </a:spcBef>
              <a:spcAft>
                <a:spcPts val="80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I can make changes, but you can’t. </a:t>
            </a:r>
            <a:endParaRPr lang="en-US" sz="1200" dirty="0">
              <a:latin typeface="Proxima Nova" panose="020B0604020202020204" charset="0"/>
            </a:endParaRPr>
          </a:p>
        </p:txBody>
      </p:sp>
    </p:spTree>
    <p:extLst>
      <p:ext uri="{BB962C8B-B14F-4D97-AF65-F5344CB8AC3E}">
        <p14:creationId xmlns:p14="http://schemas.microsoft.com/office/powerpoint/2010/main" val="212886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In my words, you can create your own PDF, but don’t mess with mine. </a:t>
            </a:r>
          </a:p>
          <a:p>
            <a:pPr marL="158750" indent="0" rtl="0">
              <a:spcBef>
                <a:spcPts val="0"/>
              </a:spcBef>
              <a:spcAft>
                <a:spcPts val="800"/>
              </a:spcAft>
              <a:buNone/>
            </a:pPr>
            <a:endParaRPr lang="en-US" sz="1200" b="0" i="0" u="none" strike="noStrike" dirty="0">
              <a:solidFill>
                <a:srgbClr val="000000"/>
              </a:solidFill>
              <a:effectLst/>
              <a:latin typeface="Proxima Nova" panose="020B0604020202020204" charset="0"/>
            </a:endParaRPr>
          </a:p>
          <a:p>
            <a:pPr marL="158750" indent="0" rtl="0">
              <a:spcBef>
                <a:spcPts val="0"/>
              </a:spcBef>
              <a:spcAft>
                <a:spcPts val="800"/>
              </a:spcAft>
              <a:buNone/>
            </a:pPr>
            <a:r>
              <a:rPr lang="en-US" sz="1200" b="0" i="0" u="none" strike="noStrike" dirty="0">
                <a:solidFill>
                  <a:srgbClr val="000000"/>
                </a:solidFill>
                <a:effectLst/>
                <a:latin typeface="Proxima Nova" panose="020B0604020202020204" charset="0"/>
              </a:rPr>
              <a:t>In development speak, this means you can add features, but you aren’t allowed to refactor. </a:t>
            </a:r>
            <a:endParaRPr lang="en-US" sz="1200" dirty="0">
              <a:latin typeface="Proxima Nova" panose="020B0604020202020204" charset="0"/>
            </a:endParaRPr>
          </a:p>
        </p:txBody>
      </p:sp>
    </p:spTree>
    <p:extLst>
      <p:ext uri="{BB962C8B-B14F-4D97-AF65-F5344CB8AC3E}">
        <p14:creationId xmlns:p14="http://schemas.microsoft.com/office/powerpoint/2010/main" val="2942263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10"/>
          <p:cNvSpPr txBox="1">
            <a:spLocks noGrp="1"/>
          </p:cNvSpPr>
          <p:nvPr>
            <p:ph type="ctrTitle"/>
          </p:nvPr>
        </p:nvSpPr>
        <p:spPr>
          <a:xfrm>
            <a:off x="1524000" y="406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Proxima Nova"/>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2953645"/>
            <a:ext cx="9144000" cy="14521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609600" y="609599"/>
            <a:ext cx="10972800" cy="10972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609600" y="1899457"/>
            <a:ext cx="5181600" cy="404414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2"/>
          </p:nvPr>
        </p:nvSpPr>
        <p:spPr>
          <a:xfrm>
            <a:off x="6400800" y="1899457"/>
            <a:ext cx="5181600" cy="404414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609599" y="609600"/>
            <a:ext cx="10972799" cy="1081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6096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0"/>
          <p:cNvSpPr txBox="1">
            <a:spLocks noGrp="1"/>
          </p:cNvSpPr>
          <p:nvPr>
            <p:ph type="body" idx="2"/>
          </p:nvPr>
        </p:nvSpPr>
        <p:spPr>
          <a:xfrm>
            <a:off x="609600" y="2505075"/>
            <a:ext cx="5183188" cy="3438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0"/>
          <p:cNvSpPr txBox="1">
            <a:spLocks noGrp="1"/>
          </p:cNvSpPr>
          <p:nvPr>
            <p:ph type="body" idx="3"/>
          </p:nvPr>
        </p:nvSpPr>
        <p:spPr>
          <a:xfrm>
            <a:off x="6399212" y="1681163"/>
            <a:ext cx="518318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0"/>
          <p:cNvSpPr txBox="1">
            <a:spLocks noGrp="1"/>
          </p:cNvSpPr>
          <p:nvPr>
            <p:ph type="body" idx="4"/>
          </p:nvPr>
        </p:nvSpPr>
        <p:spPr>
          <a:xfrm>
            <a:off x="6399212" y="2505075"/>
            <a:ext cx="5183186" cy="3438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609600" y="609599"/>
            <a:ext cx="10972800" cy="10972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609600" y="609600"/>
            <a:ext cx="4162425" cy="1447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roxima Nov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a:spLocks noGrp="1"/>
          </p:cNvSpPr>
          <p:nvPr>
            <p:ph type="pic" idx="2"/>
          </p:nvPr>
        </p:nvSpPr>
        <p:spPr>
          <a:xfrm>
            <a:off x="5183188" y="609601"/>
            <a:ext cx="6399212" cy="5334000"/>
          </a:xfrm>
          <a:prstGeom prst="rect">
            <a:avLst/>
          </a:prstGeom>
          <a:noFill/>
          <a:ln>
            <a:noFill/>
          </a:ln>
        </p:spPr>
      </p:sp>
      <p:sp>
        <p:nvSpPr>
          <p:cNvPr id="52" name="Google Shape;52;p22"/>
          <p:cNvSpPr txBox="1">
            <a:spLocks noGrp="1"/>
          </p:cNvSpPr>
          <p:nvPr>
            <p:ph type="body" idx="1"/>
          </p:nvPr>
        </p:nvSpPr>
        <p:spPr>
          <a:xfrm>
            <a:off x="609600" y="2057400"/>
            <a:ext cx="4162425" cy="3886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609600" y="609600"/>
            <a:ext cx="4162425" cy="1447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roxima Nov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1"/>
          <p:cNvSpPr txBox="1">
            <a:spLocks noGrp="1"/>
          </p:cNvSpPr>
          <p:nvPr>
            <p:ph type="body" idx="1"/>
          </p:nvPr>
        </p:nvSpPr>
        <p:spPr>
          <a:xfrm>
            <a:off x="5183188" y="609600"/>
            <a:ext cx="6399212" cy="5333999"/>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7" name="Google Shape;17;p11"/>
          <p:cNvSpPr txBox="1">
            <a:spLocks noGrp="1"/>
          </p:cNvSpPr>
          <p:nvPr>
            <p:ph type="body" idx="2"/>
          </p:nvPr>
        </p:nvSpPr>
        <p:spPr>
          <a:xfrm>
            <a:off x="609600" y="2057400"/>
            <a:ext cx="4162425" cy="3886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Background Grey">
  <p:cSld name="Image Background Grey">
    <p:spTree>
      <p:nvGrpSpPr>
        <p:cNvPr id="1"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Background Red">
  <p:cSld name="Image Background Red">
    <p:bg>
      <p:bgPr>
        <a:solidFill>
          <a:schemeClr val="accent1"/>
        </a:solidFill>
        <a:effectLst/>
      </p:bgPr>
    </p:bg>
    <p:spTree>
      <p:nvGrpSpPr>
        <p:cNvPr id="1" name="Shape 19"/>
        <p:cNvGrpSpPr/>
        <p:nvPr/>
      </p:nvGrpSpPr>
      <p:grpSpPr>
        <a:xfrm>
          <a:off x="0" y="0"/>
          <a:ext cx="0" cy="0"/>
          <a:chOff x="0" y="0"/>
          <a:chExt cx="0" cy="0"/>
        </a:xfrm>
      </p:grpSpPr>
      <p:sp>
        <p:nvSpPr>
          <p:cNvPr id="20" name="Google Shape;20;p13"/>
          <p:cNvSpPr/>
          <p:nvPr/>
        </p:nvSpPr>
        <p:spPr>
          <a:xfrm>
            <a:off x="9179292" y="4894446"/>
            <a:ext cx="3012708" cy="196355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21" name="Google Shape;21;p13"/>
          <p:cNvPicPr preferRelativeResize="0"/>
          <p:nvPr/>
        </p:nvPicPr>
        <p:blipFill rotWithShape="1">
          <a:blip r:embed="rId2">
            <a:alphaModFix/>
          </a:blip>
          <a:srcRect/>
          <a:stretch/>
        </p:blipFill>
        <p:spPr>
          <a:xfrm>
            <a:off x="9779268" y="6080234"/>
            <a:ext cx="2374232" cy="77776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Green">
  <p:cSld name="Image Background Green">
    <p:bg>
      <p:bgPr>
        <a:solidFill>
          <a:schemeClr val="accent2"/>
        </a:solidFill>
        <a:effectLst/>
      </p:bgPr>
    </p:bg>
    <p:spTree>
      <p:nvGrpSpPr>
        <p:cNvPr id="1" name="Shape 22"/>
        <p:cNvGrpSpPr/>
        <p:nvPr/>
      </p:nvGrpSpPr>
      <p:grpSpPr>
        <a:xfrm>
          <a:off x="0" y="0"/>
          <a:ext cx="0" cy="0"/>
          <a:chOff x="0" y="0"/>
          <a:chExt cx="0" cy="0"/>
        </a:xfrm>
      </p:grpSpPr>
      <p:sp>
        <p:nvSpPr>
          <p:cNvPr id="23" name="Google Shape;23;p14"/>
          <p:cNvSpPr/>
          <p:nvPr/>
        </p:nvSpPr>
        <p:spPr>
          <a:xfrm>
            <a:off x="9179292" y="4894446"/>
            <a:ext cx="3012708" cy="19635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24" name="Google Shape;24;p14"/>
          <p:cNvPicPr preferRelativeResize="0"/>
          <p:nvPr/>
        </p:nvPicPr>
        <p:blipFill rotWithShape="1">
          <a:blip r:embed="rId2">
            <a:alphaModFix/>
          </a:blip>
          <a:srcRect/>
          <a:stretch/>
        </p:blipFill>
        <p:spPr>
          <a:xfrm>
            <a:off x="9779268" y="6080234"/>
            <a:ext cx="2374232" cy="77776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Black">
  <p:cSld name="Image Background Black">
    <p:bg>
      <p:bgPr>
        <a:solidFill>
          <a:schemeClr val="dk2"/>
        </a:solidFill>
        <a:effectLst/>
      </p:bgPr>
    </p:bg>
    <p:spTree>
      <p:nvGrpSpPr>
        <p:cNvPr id="1" name="Shape 25"/>
        <p:cNvGrpSpPr/>
        <p:nvPr/>
      </p:nvGrpSpPr>
      <p:grpSpPr>
        <a:xfrm>
          <a:off x="0" y="0"/>
          <a:ext cx="0" cy="0"/>
          <a:chOff x="0" y="0"/>
          <a:chExt cx="0" cy="0"/>
        </a:xfrm>
      </p:grpSpPr>
      <p:sp>
        <p:nvSpPr>
          <p:cNvPr id="26" name="Google Shape;26;p15"/>
          <p:cNvSpPr/>
          <p:nvPr/>
        </p:nvSpPr>
        <p:spPr>
          <a:xfrm>
            <a:off x="9179292" y="4894446"/>
            <a:ext cx="3012708" cy="196355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27" name="Google Shape;27;p15"/>
          <p:cNvPicPr preferRelativeResize="0"/>
          <p:nvPr/>
        </p:nvPicPr>
        <p:blipFill rotWithShape="1">
          <a:blip r:embed="rId2">
            <a:alphaModFix/>
          </a:blip>
          <a:srcRect/>
          <a:stretch/>
        </p:blipFill>
        <p:spPr>
          <a:xfrm>
            <a:off x="9779268" y="6080234"/>
            <a:ext cx="2374232" cy="77776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Blue">
  <p:cSld name="Image Background Blue">
    <p:bg>
      <p:bgPr>
        <a:solidFill>
          <a:schemeClr val="accent3"/>
        </a:solidFill>
        <a:effectLst/>
      </p:bgPr>
    </p:bg>
    <p:spTree>
      <p:nvGrpSpPr>
        <p:cNvPr id="1" name="Shape 28"/>
        <p:cNvGrpSpPr/>
        <p:nvPr/>
      </p:nvGrpSpPr>
      <p:grpSpPr>
        <a:xfrm>
          <a:off x="0" y="0"/>
          <a:ext cx="0" cy="0"/>
          <a:chOff x="0" y="0"/>
          <a:chExt cx="0" cy="0"/>
        </a:xfrm>
      </p:grpSpPr>
      <p:sp>
        <p:nvSpPr>
          <p:cNvPr id="29" name="Google Shape;29;p16"/>
          <p:cNvSpPr/>
          <p:nvPr/>
        </p:nvSpPr>
        <p:spPr>
          <a:xfrm>
            <a:off x="9179292" y="4894446"/>
            <a:ext cx="3012708" cy="196355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oxima Nova"/>
              <a:ea typeface="Proxima Nova"/>
              <a:cs typeface="Proxima Nova"/>
              <a:sym typeface="Proxima Nova"/>
            </a:endParaRPr>
          </a:p>
        </p:txBody>
      </p:sp>
      <p:pic>
        <p:nvPicPr>
          <p:cNvPr id="30" name="Google Shape;30;p16"/>
          <p:cNvPicPr preferRelativeResize="0"/>
          <p:nvPr/>
        </p:nvPicPr>
        <p:blipFill rotWithShape="1">
          <a:blip r:embed="rId2">
            <a:alphaModFix/>
          </a:blip>
          <a:srcRect/>
          <a:stretch/>
        </p:blipFill>
        <p:spPr>
          <a:xfrm>
            <a:off x="9779268" y="6080234"/>
            <a:ext cx="2374232" cy="7777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609600" y="609599"/>
            <a:ext cx="10972800" cy="10972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body" idx="1"/>
          </p:nvPr>
        </p:nvSpPr>
        <p:spPr>
          <a:xfrm>
            <a:off x="609600" y="1880090"/>
            <a:ext cx="10972800" cy="40635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609600" y="1709738"/>
            <a:ext cx="109728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roxima Nov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609600" y="4589463"/>
            <a:ext cx="10972800" cy="13541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rgbClr val="8C8C8B"/>
                </a:solidFill>
              </a:defRPr>
            </a:lvl1pPr>
            <a:lvl2pPr marL="914400" lvl="1" indent="-228600" algn="l">
              <a:lnSpc>
                <a:spcPct val="90000"/>
              </a:lnSpc>
              <a:spcBef>
                <a:spcPts val="500"/>
              </a:spcBef>
              <a:spcAft>
                <a:spcPts val="0"/>
              </a:spcAft>
              <a:buSzPts val="2000"/>
              <a:buNone/>
              <a:defRPr sz="2000">
                <a:solidFill>
                  <a:srgbClr val="8C8C8B"/>
                </a:solidFill>
              </a:defRPr>
            </a:lvl2pPr>
            <a:lvl3pPr marL="1371600" lvl="2" indent="-228600" algn="l">
              <a:lnSpc>
                <a:spcPct val="90000"/>
              </a:lnSpc>
              <a:spcBef>
                <a:spcPts val="500"/>
              </a:spcBef>
              <a:spcAft>
                <a:spcPts val="0"/>
              </a:spcAft>
              <a:buSzPts val="1800"/>
              <a:buNone/>
              <a:defRPr sz="1800">
                <a:solidFill>
                  <a:srgbClr val="8C8C8B"/>
                </a:solidFill>
              </a:defRPr>
            </a:lvl3pPr>
            <a:lvl4pPr marL="1828800" lvl="3" indent="-228600" algn="l">
              <a:lnSpc>
                <a:spcPct val="90000"/>
              </a:lnSpc>
              <a:spcBef>
                <a:spcPts val="500"/>
              </a:spcBef>
              <a:spcAft>
                <a:spcPts val="0"/>
              </a:spcAft>
              <a:buSzPts val="1600"/>
              <a:buNone/>
              <a:defRPr sz="1600">
                <a:solidFill>
                  <a:srgbClr val="8C8C8B"/>
                </a:solidFill>
              </a:defRPr>
            </a:lvl4pPr>
            <a:lvl5pPr marL="2286000" lvl="4" indent="-228600" algn="l">
              <a:lnSpc>
                <a:spcPct val="90000"/>
              </a:lnSpc>
              <a:spcBef>
                <a:spcPts val="500"/>
              </a:spcBef>
              <a:spcAft>
                <a:spcPts val="0"/>
              </a:spcAft>
              <a:buSzPts val="1600"/>
              <a:buNone/>
              <a:defRPr sz="1600">
                <a:solidFill>
                  <a:srgbClr val="8C8C8B"/>
                </a:solidFill>
              </a:defRPr>
            </a:lvl5pPr>
            <a:lvl6pPr marL="2743200" lvl="5" indent="-228600" algn="l">
              <a:lnSpc>
                <a:spcPct val="90000"/>
              </a:lnSpc>
              <a:spcBef>
                <a:spcPts val="500"/>
              </a:spcBef>
              <a:spcAft>
                <a:spcPts val="0"/>
              </a:spcAft>
              <a:buClr>
                <a:srgbClr val="8C8C8B"/>
              </a:buClr>
              <a:buSzPts val="1600"/>
              <a:buNone/>
              <a:defRPr sz="1600">
                <a:solidFill>
                  <a:srgbClr val="8C8C8B"/>
                </a:solidFill>
              </a:defRPr>
            </a:lvl6pPr>
            <a:lvl7pPr marL="3200400" lvl="6" indent="-228600" algn="l">
              <a:lnSpc>
                <a:spcPct val="90000"/>
              </a:lnSpc>
              <a:spcBef>
                <a:spcPts val="500"/>
              </a:spcBef>
              <a:spcAft>
                <a:spcPts val="0"/>
              </a:spcAft>
              <a:buClr>
                <a:srgbClr val="8C8C8B"/>
              </a:buClr>
              <a:buSzPts val="1600"/>
              <a:buNone/>
              <a:defRPr sz="1600">
                <a:solidFill>
                  <a:srgbClr val="8C8C8B"/>
                </a:solidFill>
              </a:defRPr>
            </a:lvl7pPr>
            <a:lvl8pPr marL="3657600" lvl="7" indent="-228600" algn="l">
              <a:lnSpc>
                <a:spcPct val="90000"/>
              </a:lnSpc>
              <a:spcBef>
                <a:spcPts val="500"/>
              </a:spcBef>
              <a:spcAft>
                <a:spcPts val="0"/>
              </a:spcAft>
              <a:buClr>
                <a:srgbClr val="8C8C8B"/>
              </a:buClr>
              <a:buSzPts val="1600"/>
              <a:buNone/>
              <a:defRPr sz="1600">
                <a:solidFill>
                  <a:srgbClr val="8C8C8B"/>
                </a:solidFill>
              </a:defRPr>
            </a:lvl8pPr>
            <a:lvl9pPr marL="4114800" lvl="8" indent="-228600" algn="l">
              <a:lnSpc>
                <a:spcPct val="90000"/>
              </a:lnSpc>
              <a:spcBef>
                <a:spcPts val="500"/>
              </a:spcBef>
              <a:spcAft>
                <a:spcPts val="0"/>
              </a:spcAft>
              <a:buClr>
                <a:srgbClr val="8C8C8B"/>
              </a:buClr>
              <a:buSzPts val="1600"/>
              <a:buNone/>
              <a:defRPr sz="1600">
                <a:solidFill>
                  <a:srgbClr val="8C8C8B"/>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609600" y="609599"/>
            <a:ext cx="10972800" cy="109728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Proxima Nova"/>
              <a:buNone/>
              <a:defRPr sz="4000" b="0" i="0" u="none" strike="noStrike" cap="none">
                <a:solidFill>
                  <a:schemeClr val="dk1"/>
                </a:solidFill>
                <a:latin typeface="Proxima Nova"/>
                <a:ea typeface="Proxima Nova"/>
                <a:cs typeface="Proxima Nova"/>
                <a:sym typeface="Proxima No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9"/>
          <p:cNvSpPr txBox="1">
            <a:spLocks noGrp="1"/>
          </p:cNvSpPr>
          <p:nvPr>
            <p:ph type="body" idx="1"/>
          </p:nvPr>
        </p:nvSpPr>
        <p:spPr>
          <a:xfrm>
            <a:off x="609600" y="1880090"/>
            <a:ext cx="10972800" cy="406351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dk1"/>
                </a:solidFill>
                <a:latin typeface="Proxima Nova"/>
                <a:ea typeface="Proxima Nova"/>
                <a:cs typeface="Proxima Nova"/>
                <a:sym typeface="Proxima Nova"/>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dk1"/>
                </a:solidFill>
                <a:latin typeface="Proxima Nova"/>
                <a:ea typeface="Proxima Nova"/>
                <a:cs typeface="Proxima Nova"/>
                <a:sym typeface="Proxima Nova"/>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Proxima Nova"/>
                <a:ea typeface="Proxima Nova"/>
                <a:cs typeface="Proxima Nova"/>
                <a:sym typeface="Proxima Nova"/>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Proxima Nova"/>
                <a:ea typeface="Proxima Nova"/>
                <a:cs typeface="Proxima Nova"/>
                <a:sym typeface="Proxima Nova"/>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Proxima Nova"/>
                <a:ea typeface="Proxima Nova"/>
                <a:cs typeface="Proxima Nova"/>
                <a:sym typeface="Proxima Nov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roxima Nova"/>
                <a:ea typeface="Proxima Nova"/>
                <a:cs typeface="Proxima Nova"/>
                <a:sym typeface="Proxima Nova"/>
              </a:defRPr>
            </a:lvl9pPr>
          </a:lstStyle>
          <a:p>
            <a:endParaRPr/>
          </a:p>
        </p:txBody>
      </p:sp>
      <p:sp>
        <p:nvSpPr>
          <p:cNvPr id="2" name="TextBox 1">
            <a:extLst>
              <a:ext uri="{FF2B5EF4-FFF2-40B4-BE49-F238E27FC236}">
                <a16:creationId xmlns:a16="http://schemas.microsoft.com/office/drawing/2014/main" id="{BF179617-C6CD-20BA-F2AA-384023B0F04D}"/>
              </a:ext>
            </a:extLst>
          </p:cNvPr>
          <p:cNvSpPr txBox="1"/>
          <p:nvPr userDrawn="1"/>
        </p:nvSpPr>
        <p:spPr>
          <a:xfrm>
            <a:off x="8847746" y="6109691"/>
            <a:ext cx="2734654" cy="477054"/>
          </a:xfrm>
          <a:prstGeom prst="rect">
            <a:avLst/>
          </a:prstGeom>
          <a:noFill/>
        </p:spPr>
        <p:txBody>
          <a:bodyPr wrap="square" rtlCol="0">
            <a:spAutoFit/>
          </a:bodyPr>
          <a:lstStyle/>
          <a:p>
            <a:r>
              <a:rPr lang="en-US" sz="2500" dirty="0">
                <a:latin typeface="Proxima Nova" panose="020B0604020202020204" charset="0"/>
              </a:rPr>
              <a:t>@DigDeepRoots</a:t>
            </a:r>
          </a:p>
        </p:txBody>
      </p:sp>
      <p:pic>
        <p:nvPicPr>
          <p:cNvPr id="4" name="Picture 3" descr="A picture containing tableware&#10;&#10;Description automatically generated">
            <a:extLst>
              <a:ext uri="{FF2B5EF4-FFF2-40B4-BE49-F238E27FC236}">
                <a16:creationId xmlns:a16="http://schemas.microsoft.com/office/drawing/2014/main" id="{4A307BA6-5082-8101-FBF7-1F66E8B3704E}"/>
              </a:ext>
            </a:extLst>
          </p:cNvPr>
          <p:cNvPicPr>
            <a:picLocks noChangeAspect="1"/>
          </p:cNvPicPr>
          <p:nvPr userDrawn="1"/>
        </p:nvPicPr>
        <p:blipFill>
          <a:blip r:embed="rId15"/>
          <a:stretch>
            <a:fillRect/>
          </a:stretch>
        </p:blipFill>
        <p:spPr>
          <a:xfrm>
            <a:off x="11280448" y="5986954"/>
            <a:ext cx="788350" cy="788350"/>
          </a:xfrm>
          <a:prstGeom prst="rect">
            <a:avLst/>
          </a:prstGeom>
        </p:spPr>
      </p:pic>
      <p:sp>
        <p:nvSpPr>
          <p:cNvPr id="5" name="TextBox 4">
            <a:extLst>
              <a:ext uri="{FF2B5EF4-FFF2-40B4-BE49-F238E27FC236}">
                <a16:creationId xmlns:a16="http://schemas.microsoft.com/office/drawing/2014/main" id="{0CC42A05-82C4-18E0-B819-6C2C18486B7A}"/>
              </a:ext>
            </a:extLst>
          </p:cNvPr>
          <p:cNvSpPr txBox="1"/>
          <p:nvPr userDrawn="1"/>
        </p:nvSpPr>
        <p:spPr>
          <a:xfrm>
            <a:off x="9189578" y="6467527"/>
            <a:ext cx="2170632" cy="307777"/>
          </a:xfrm>
          <a:prstGeom prst="rect">
            <a:avLst/>
          </a:prstGeom>
          <a:noFill/>
        </p:spPr>
        <p:txBody>
          <a:bodyPr wrap="square" rtlCol="0">
            <a:spAutoFit/>
          </a:bodyPr>
          <a:lstStyle/>
          <a:p>
            <a:r>
              <a:rPr lang="en-US" b="1" dirty="0">
                <a:latin typeface="Proxima Nova" panose="020B0604020202020204" charset="0"/>
              </a:rPr>
              <a:t>Refactoring with Depth</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4">
          <p15:clr>
            <a:srgbClr val="F26B43"/>
          </p15:clr>
        </p15:guide>
        <p15:guide id="6" orient="horz" pos="37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524000" y="234384"/>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Proxima Nova"/>
              <a:buNone/>
            </a:pPr>
            <a:r>
              <a:rPr lang="en-US" dirty="0"/>
              <a:t>Using Empathy to Make Tests Easy and Code Safe</a:t>
            </a:r>
            <a:endParaRPr dirty="0"/>
          </a:p>
        </p:txBody>
      </p:sp>
      <p:sp>
        <p:nvSpPr>
          <p:cNvPr id="58" name="Google Shape;58;p1"/>
          <p:cNvSpPr txBox="1">
            <a:spLocks noGrp="1"/>
          </p:cNvSpPr>
          <p:nvPr>
            <p:ph type="subTitle" idx="1"/>
          </p:nvPr>
        </p:nvSpPr>
        <p:spPr>
          <a:xfrm>
            <a:off x="1524000" y="2643839"/>
            <a:ext cx="9144000" cy="1452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a:t>Marian Hartman, PhD</a:t>
            </a:r>
            <a:br>
              <a:rPr lang="en-US" sz="3000" dirty="0"/>
            </a:br>
            <a:endParaRPr lang="en-US" sz="3000" dirty="0"/>
          </a:p>
          <a:p>
            <a:pPr marL="0" lvl="0" indent="0" algn="ctr" rtl="0">
              <a:lnSpc>
                <a:spcPct val="90000"/>
              </a:lnSpc>
              <a:spcBef>
                <a:spcPts val="0"/>
              </a:spcBef>
              <a:spcAft>
                <a:spcPts val="0"/>
              </a:spcAft>
              <a:buSzPts val="2400"/>
              <a:buNone/>
            </a:pPr>
            <a:r>
              <a:rPr lang="en-US" sz="2500" dirty="0"/>
              <a:t>@DigDeepRoots</a:t>
            </a:r>
            <a:endParaRPr sz="2500" dirty="0"/>
          </a:p>
        </p:txBody>
      </p:sp>
      <p:pic>
        <p:nvPicPr>
          <p:cNvPr id="7" name="Picture 6" descr="Logo&#10;&#10;Description automatically generated">
            <a:extLst>
              <a:ext uri="{FF2B5EF4-FFF2-40B4-BE49-F238E27FC236}">
                <a16:creationId xmlns:a16="http://schemas.microsoft.com/office/drawing/2014/main" id="{472B414A-9A79-83D7-209E-229763148EE6}"/>
              </a:ext>
            </a:extLst>
          </p:cNvPr>
          <p:cNvPicPr>
            <a:picLocks noChangeAspect="1"/>
          </p:cNvPicPr>
          <p:nvPr/>
        </p:nvPicPr>
        <p:blipFill>
          <a:blip r:embed="rId3"/>
          <a:stretch>
            <a:fillRect/>
          </a:stretch>
        </p:blipFill>
        <p:spPr>
          <a:xfrm>
            <a:off x="4369860" y="4095939"/>
            <a:ext cx="3452279" cy="3452279"/>
          </a:xfrm>
          <a:prstGeom prst="rect">
            <a:avLst/>
          </a:prstGeom>
        </p:spPr>
      </p:pic>
    </p:spTree>
    <p:extLst>
      <p:ext uri="{BB962C8B-B14F-4D97-AF65-F5344CB8AC3E}">
        <p14:creationId xmlns:p14="http://schemas.microsoft.com/office/powerpoint/2010/main" val="386593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PDF Editor Download | Foxit Software">
            <a:extLst>
              <a:ext uri="{FF2B5EF4-FFF2-40B4-BE49-F238E27FC236}">
                <a16:creationId xmlns:a16="http://schemas.microsoft.com/office/drawing/2014/main" id="{DC1AEDFA-DC4F-AB36-7F9D-155118B1C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385" y="1181432"/>
            <a:ext cx="3303229" cy="3303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drawing of a cat&#10;&#10;Description automatically generated with low confidence">
            <a:extLst>
              <a:ext uri="{FF2B5EF4-FFF2-40B4-BE49-F238E27FC236}">
                <a16:creationId xmlns:a16="http://schemas.microsoft.com/office/drawing/2014/main" id="{06D272AB-EACC-3400-9595-6FBA8A29784E}"/>
              </a:ext>
            </a:extLst>
          </p:cNvPr>
          <p:cNvPicPr>
            <a:picLocks noChangeAspect="1"/>
          </p:cNvPicPr>
          <p:nvPr/>
        </p:nvPicPr>
        <p:blipFill>
          <a:blip r:embed="rId4"/>
          <a:stretch>
            <a:fillRect/>
          </a:stretch>
        </p:blipFill>
        <p:spPr>
          <a:xfrm>
            <a:off x="3802187" y="4566286"/>
            <a:ext cx="1872532" cy="1872532"/>
          </a:xfrm>
          <a:prstGeom prst="rect">
            <a:avLst/>
          </a:prstGeom>
        </p:spPr>
      </p:pic>
      <p:pic>
        <p:nvPicPr>
          <p:cNvPr id="14" name="Picture 13" descr="A drawing of a cat&#10;&#10;Description automatically generated with low confidence">
            <a:extLst>
              <a:ext uri="{FF2B5EF4-FFF2-40B4-BE49-F238E27FC236}">
                <a16:creationId xmlns:a16="http://schemas.microsoft.com/office/drawing/2014/main" id="{4E901542-3FF6-A8F3-5A34-54611AA86783}"/>
              </a:ext>
            </a:extLst>
          </p:cNvPr>
          <p:cNvPicPr>
            <a:picLocks noChangeAspect="1"/>
          </p:cNvPicPr>
          <p:nvPr/>
        </p:nvPicPr>
        <p:blipFill>
          <a:blip r:embed="rId4"/>
          <a:stretch>
            <a:fillRect/>
          </a:stretch>
        </p:blipFill>
        <p:spPr>
          <a:xfrm>
            <a:off x="747128" y="719718"/>
            <a:ext cx="1872532" cy="1872532"/>
          </a:xfrm>
          <a:prstGeom prst="rect">
            <a:avLst/>
          </a:prstGeom>
        </p:spPr>
      </p:pic>
      <p:pic>
        <p:nvPicPr>
          <p:cNvPr id="15" name="Picture 14" descr="A drawing of a cat&#10;&#10;Description automatically generated with low confidence">
            <a:extLst>
              <a:ext uri="{FF2B5EF4-FFF2-40B4-BE49-F238E27FC236}">
                <a16:creationId xmlns:a16="http://schemas.microsoft.com/office/drawing/2014/main" id="{61D06C74-8EDC-B075-0AE4-FF793A939FB5}"/>
              </a:ext>
            </a:extLst>
          </p:cNvPr>
          <p:cNvPicPr>
            <a:picLocks noChangeAspect="1"/>
          </p:cNvPicPr>
          <p:nvPr/>
        </p:nvPicPr>
        <p:blipFill>
          <a:blip r:embed="rId4"/>
          <a:stretch>
            <a:fillRect/>
          </a:stretch>
        </p:blipFill>
        <p:spPr>
          <a:xfrm>
            <a:off x="5626912" y="4146192"/>
            <a:ext cx="1872532" cy="1872532"/>
          </a:xfrm>
          <a:prstGeom prst="rect">
            <a:avLst/>
          </a:prstGeom>
        </p:spPr>
      </p:pic>
      <p:pic>
        <p:nvPicPr>
          <p:cNvPr id="16" name="Picture 15" descr="A drawing of a cat&#10;&#10;Description automatically generated with low confidence">
            <a:extLst>
              <a:ext uri="{FF2B5EF4-FFF2-40B4-BE49-F238E27FC236}">
                <a16:creationId xmlns:a16="http://schemas.microsoft.com/office/drawing/2014/main" id="{E303F9E6-A0BC-8A72-DC93-909066024D1B}"/>
              </a:ext>
            </a:extLst>
          </p:cNvPr>
          <p:cNvPicPr>
            <a:picLocks noChangeAspect="1"/>
          </p:cNvPicPr>
          <p:nvPr/>
        </p:nvPicPr>
        <p:blipFill>
          <a:blip r:embed="rId4"/>
          <a:stretch>
            <a:fillRect/>
          </a:stretch>
        </p:blipFill>
        <p:spPr>
          <a:xfrm>
            <a:off x="2643730" y="3002530"/>
            <a:ext cx="1872532" cy="1872532"/>
          </a:xfrm>
          <a:prstGeom prst="rect">
            <a:avLst/>
          </a:prstGeom>
        </p:spPr>
      </p:pic>
      <p:pic>
        <p:nvPicPr>
          <p:cNvPr id="17" name="Picture 16" descr="A drawing of a cat&#10;&#10;Description automatically generated with low confidence">
            <a:extLst>
              <a:ext uri="{FF2B5EF4-FFF2-40B4-BE49-F238E27FC236}">
                <a16:creationId xmlns:a16="http://schemas.microsoft.com/office/drawing/2014/main" id="{280CB34A-E919-807E-7F0C-635602F6B8F4}"/>
              </a:ext>
            </a:extLst>
          </p:cNvPr>
          <p:cNvPicPr>
            <a:picLocks noChangeAspect="1"/>
          </p:cNvPicPr>
          <p:nvPr/>
        </p:nvPicPr>
        <p:blipFill>
          <a:blip r:embed="rId4"/>
          <a:stretch>
            <a:fillRect/>
          </a:stretch>
        </p:blipFill>
        <p:spPr>
          <a:xfrm>
            <a:off x="7797231" y="2300414"/>
            <a:ext cx="1872532" cy="1872532"/>
          </a:xfrm>
          <a:prstGeom prst="rect">
            <a:avLst/>
          </a:prstGeom>
        </p:spPr>
      </p:pic>
      <p:pic>
        <p:nvPicPr>
          <p:cNvPr id="18" name="Picture 17" descr="A drawing of a cat&#10;&#10;Description automatically generated with low confidence">
            <a:extLst>
              <a:ext uri="{FF2B5EF4-FFF2-40B4-BE49-F238E27FC236}">
                <a16:creationId xmlns:a16="http://schemas.microsoft.com/office/drawing/2014/main" id="{C61EBA90-74D6-90D8-1750-8ADFD69A8916}"/>
              </a:ext>
            </a:extLst>
          </p:cNvPr>
          <p:cNvPicPr>
            <a:picLocks noChangeAspect="1"/>
          </p:cNvPicPr>
          <p:nvPr/>
        </p:nvPicPr>
        <p:blipFill>
          <a:blip r:embed="rId4"/>
          <a:stretch>
            <a:fillRect/>
          </a:stretch>
        </p:blipFill>
        <p:spPr>
          <a:xfrm>
            <a:off x="7673828" y="4566286"/>
            <a:ext cx="1872532" cy="1872532"/>
          </a:xfrm>
          <a:prstGeom prst="rect">
            <a:avLst/>
          </a:prstGeom>
        </p:spPr>
      </p:pic>
      <p:pic>
        <p:nvPicPr>
          <p:cNvPr id="19" name="Picture 18" descr="A drawing of a cat&#10;&#10;Description automatically generated with low confidence">
            <a:extLst>
              <a:ext uri="{FF2B5EF4-FFF2-40B4-BE49-F238E27FC236}">
                <a16:creationId xmlns:a16="http://schemas.microsoft.com/office/drawing/2014/main" id="{DEE1A522-FD4C-1255-BE2B-344DECA07D29}"/>
              </a:ext>
            </a:extLst>
          </p:cNvPr>
          <p:cNvPicPr>
            <a:picLocks noChangeAspect="1"/>
          </p:cNvPicPr>
          <p:nvPr/>
        </p:nvPicPr>
        <p:blipFill>
          <a:blip r:embed="rId4"/>
          <a:stretch>
            <a:fillRect/>
          </a:stretch>
        </p:blipFill>
        <p:spPr>
          <a:xfrm>
            <a:off x="9321073" y="719718"/>
            <a:ext cx="1872532" cy="1872532"/>
          </a:xfrm>
          <a:prstGeom prst="rect">
            <a:avLst/>
          </a:prstGeom>
        </p:spPr>
      </p:pic>
      <p:pic>
        <p:nvPicPr>
          <p:cNvPr id="20" name="Picture 19" descr="A drawing of a cat&#10;&#10;Description automatically generated with low confidence">
            <a:extLst>
              <a:ext uri="{FF2B5EF4-FFF2-40B4-BE49-F238E27FC236}">
                <a16:creationId xmlns:a16="http://schemas.microsoft.com/office/drawing/2014/main" id="{B689B904-1443-904B-5DE3-A2A56F0B991F}"/>
              </a:ext>
            </a:extLst>
          </p:cNvPr>
          <p:cNvPicPr>
            <a:picLocks noChangeAspect="1"/>
          </p:cNvPicPr>
          <p:nvPr/>
        </p:nvPicPr>
        <p:blipFill>
          <a:blip r:embed="rId4"/>
          <a:stretch>
            <a:fillRect/>
          </a:stretch>
        </p:blipFill>
        <p:spPr>
          <a:xfrm>
            <a:off x="2323799" y="1106126"/>
            <a:ext cx="1872532" cy="1872532"/>
          </a:xfrm>
          <a:prstGeom prst="rect">
            <a:avLst/>
          </a:prstGeom>
        </p:spPr>
      </p:pic>
      <p:pic>
        <p:nvPicPr>
          <p:cNvPr id="21" name="Picture 20" descr="A drawing of a cat&#10;&#10;Description automatically generated with low confidence">
            <a:extLst>
              <a:ext uri="{FF2B5EF4-FFF2-40B4-BE49-F238E27FC236}">
                <a16:creationId xmlns:a16="http://schemas.microsoft.com/office/drawing/2014/main" id="{5C02B571-16CE-762D-1A9C-9E719D82F7D1}"/>
              </a:ext>
            </a:extLst>
          </p:cNvPr>
          <p:cNvPicPr>
            <a:picLocks noChangeAspect="1"/>
          </p:cNvPicPr>
          <p:nvPr/>
        </p:nvPicPr>
        <p:blipFill>
          <a:blip r:embed="rId4"/>
          <a:stretch>
            <a:fillRect/>
          </a:stretch>
        </p:blipFill>
        <p:spPr>
          <a:xfrm>
            <a:off x="561381" y="3260659"/>
            <a:ext cx="1872532" cy="1872532"/>
          </a:xfrm>
          <a:prstGeom prst="rect">
            <a:avLst/>
          </a:prstGeom>
        </p:spPr>
      </p:pic>
      <p:pic>
        <p:nvPicPr>
          <p:cNvPr id="22" name="Picture 21" descr="A drawing of a cat&#10;&#10;Description automatically generated with low confidence">
            <a:extLst>
              <a:ext uri="{FF2B5EF4-FFF2-40B4-BE49-F238E27FC236}">
                <a16:creationId xmlns:a16="http://schemas.microsoft.com/office/drawing/2014/main" id="{57129020-4F29-4FD4-2F53-C54F3FE2448C}"/>
              </a:ext>
            </a:extLst>
          </p:cNvPr>
          <p:cNvPicPr>
            <a:picLocks noChangeAspect="1"/>
          </p:cNvPicPr>
          <p:nvPr/>
        </p:nvPicPr>
        <p:blipFill>
          <a:blip r:embed="rId4"/>
          <a:stretch>
            <a:fillRect/>
          </a:stretch>
        </p:blipFill>
        <p:spPr>
          <a:xfrm>
            <a:off x="1676962" y="4878624"/>
            <a:ext cx="1872532" cy="1872532"/>
          </a:xfrm>
          <a:prstGeom prst="rect">
            <a:avLst/>
          </a:prstGeom>
        </p:spPr>
      </p:pic>
      <p:pic>
        <p:nvPicPr>
          <p:cNvPr id="23" name="Picture 22" descr="A drawing of a cat&#10;&#10;Description automatically generated with low confidence">
            <a:extLst>
              <a:ext uri="{FF2B5EF4-FFF2-40B4-BE49-F238E27FC236}">
                <a16:creationId xmlns:a16="http://schemas.microsoft.com/office/drawing/2014/main" id="{1C679985-9B34-192A-8F90-CC7291A5B4C9}"/>
              </a:ext>
            </a:extLst>
          </p:cNvPr>
          <p:cNvPicPr>
            <a:picLocks noChangeAspect="1"/>
          </p:cNvPicPr>
          <p:nvPr/>
        </p:nvPicPr>
        <p:blipFill>
          <a:blip r:embed="rId4"/>
          <a:stretch>
            <a:fillRect/>
          </a:stretch>
        </p:blipFill>
        <p:spPr>
          <a:xfrm>
            <a:off x="9324970" y="3318305"/>
            <a:ext cx="1872532" cy="1872532"/>
          </a:xfrm>
          <a:prstGeom prst="rect">
            <a:avLst/>
          </a:prstGeom>
        </p:spPr>
      </p:pic>
      <p:pic>
        <p:nvPicPr>
          <p:cNvPr id="24" name="Picture 23" descr="A drawing of a cat&#10;&#10;Description automatically generated with low confidence">
            <a:extLst>
              <a:ext uri="{FF2B5EF4-FFF2-40B4-BE49-F238E27FC236}">
                <a16:creationId xmlns:a16="http://schemas.microsoft.com/office/drawing/2014/main" id="{47BBB0E3-C820-590C-1FE7-F59764EC1922}"/>
              </a:ext>
            </a:extLst>
          </p:cNvPr>
          <p:cNvPicPr>
            <a:picLocks noChangeAspect="1"/>
          </p:cNvPicPr>
          <p:nvPr/>
        </p:nvPicPr>
        <p:blipFill>
          <a:blip r:embed="rId4"/>
          <a:stretch>
            <a:fillRect/>
          </a:stretch>
        </p:blipFill>
        <p:spPr>
          <a:xfrm>
            <a:off x="7573269" y="468695"/>
            <a:ext cx="1872532" cy="1872532"/>
          </a:xfrm>
          <a:prstGeom prst="rect">
            <a:avLst/>
          </a:prstGeom>
        </p:spPr>
      </p:pic>
    </p:spTree>
    <p:extLst>
      <p:ext uri="{BB962C8B-B14F-4D97-AF65-F5344CB8AC3E}">
        <p14:creationId xmlns:p14="http://schemas.microsoft.com/office/powerpoint/2010/main" val="18840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nodeType="afterEffect">
                                  <p:stCondLst>
                                    <p:cond delay="300"/>
                                  </p:stCondLst>
                                  <p:childTnLst>
                                    <p:set>
                                      <p:cBhvr>
                                        <p:cTn id="12" dur="1" fill="hold">
                                          <p:stCondLst>
                                            <p:cond delay="0"/>
                                          </p:stCondLst>
                                        </p:cTn>
                                        <p:tgtEl>
                                          <p:spTgt spid="15"/>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nodeType="afterEffect">
                                  <p:stCondLst>
                                    <p:cond delay="30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nodeType="afterEffect">
                                  <p:stCondLst>
                                    <p:cond delay="30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nodeType="afterEffect">
                                  <p:stCondLst>
                                    <p:cond delay="30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30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nodeType="afterEffect">
                                  <p:stCondLst>
                                    <p:cond delay="30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nodeType="afterEffect">
                                  <p:stCondLst>
                                    <p:cond delay="300"/>
                                  </p:stCondLst>
                                  <p:childTnLst>
                                    <p:set>
                                      <p:cBhvr>
                                        <p:cTn id="30" dur="1" fill="hold">
                                          <p:stCondLst>
                                            <p:cond delay="0"/>
                                          </p:stCondLst>
                                        </p:cTn>
                                        <p:tgtEl>
                                          <p:spTgt spid="21"/>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nodeType="afterEffect">
                                  <p:stCondLst>
                                    <p:cond delay="300"/>
                                  </p:stCondLst>
                                  <p:childTnLst>
                                    <p:set>
                                      <p:cBhvr>
                                        <p:cTn id="33" dur="1" fill="hold">
                                          <p:stCondLst>
                                            <p:cond delay="0"/>
                                          </p:stCondLst>
                                        </p:cTn>
                                        <p:tgtEl>
                                          <p:spTgt spid="22"/>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nodeType="afterEffect">
                                  <p:stCondLst>
                                    <p:cond delay="300"/>
                                  </p:stCondLst>
                                  <p:childTnLst>
                                    <p:set>
                                      <p:cBhvr>
                                        <p:cTn id="36" dur="1" fill="hold">
                                          <p:stCondLst>
                                            <p:cond delay="0"/>
                                          </p:stCondLst>
                                        </p:cTn>
                                        <p:tgtEl>
                                          <p:spTgt spid="23"/>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nodeType="afterEffect">
                                  <p:stCondLst>
                                    <p:cond delay="30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934492F-14B0-4E97-C275-18D862CBEDA1}"/>
              </a:ext>
            </a:extLst>
          </p:cNvPr>
          <p:cNvPicPr>
            <a:picLocks noChangeAspect="1"/>
          </p:cNvPicPr>
          <p:nvPr/>
        </p:nvPicPr>
        <p:blipFill>
          <a:blip r:embed="rId3"/>
          <a:stretch>
            <a:fillRect/>
          </a:stretch>
        </p:blipFill>
        <p:spPr>
          <a:xfrm>
            <a:off x="262393" y="-1670436"/>
            <a:ext cx="8735170" cy="8735170"/>
          </a:xfrm>
          <a:prstGeom prst="rect">
            <a:avLst/>
          </a:prstGeom>
        </p:spPr>
      </p:pic>
      <p:pic>
        <p:nvPicPr>
          <p:cNvPr id="5" name="Picture 4" descr="Icon&#10;&#10;Description automatically generated">
            <a:extLst>
              <a:ext uri="{FF2B5EF4-FFF2-40B4-BE49-F238E27FC236}">
                <a16:creationId xmlns:a16="http://schemas.microsoft.com/office/drawing/2014/main" id="{EF011E50-D766-197C-E586-5A12F8FD20FE}"/>
              </a:ext>
            </a:extLst>
          </p:cNvPr>
          <p:cNvPicPr>
            <a:picLocks noChangeAspect="1"/>
          </p:cNvPicPr>
          <p:nvPr/>
        </p:nvPicPr>
        <p:blipFill>
          <a:blip r:embed="rId4"/>
          <a:stretch>
            <a:fillRect/>
          </a:stretch>
        </p:blipFill>
        <p:spPr>
          <a:xfrm>
            <a:off x="2746749" y="310667"/>
            <a:ext cx="3766457" cy="3766457"/>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19EBA663-B235-6897-715A-C11BC51D35DC}"/>
              </a:ext>
            </a:extLst>
          </p:cNvPr>
          <p:cNvPicPr>
            <a:picLocks noChangeAspect="1"/>
          </p:cNvPicPr>
          <p:nvPr/>
        </p:nvPicPr>
        <p:blipFill>
          <a:blip r:embed="rId5"/>
          <a:stretch>
            <a:fillRect/>
          </a:stretch>
        </p:blipFill>
        <p:spPr>
          <a:xfrm>
            <a:off x="2746749" y="576944"/>
            <a:ext cx="3766457" cy="3766457"/>
          </a:xfrm>
          <a:prstGeom prst="rect">
            <a:avLst/>
          </a:prstGeom>
        </p:spPr>
      </p:pic>
      <p:pic>
        <p:nvPicPr>
          <p:cNvPr id="11" name="Picture 10" descr="Icon&#10;&#10;Description automatically generated">
            <a:extLst>
              <a:ext uri="{FF2B5EF4-FFF2-40B4-BE49-F238E27FC236}">
                <a16:creationId xmlns:a16="http://schemas.microsoft.com/office/drawing/2014/main" id="{B7A2D6D4-2B7E-19CC-EA29-0E9411922137}"/>
              </a:ext>
            </a:extLst>
          </p:cNvPr>
          <p:cNvPicPr>
            <a:picLocks noChangeAspect="1"/>
          </p:cNvPicPr>
          <p:nvPr/>
        </p:nvPicPr>
        <p:blipFill>
          <a:blip r:embed="rId6"/>
          <a:stretch>
            <a:fillRect/>
          </a:stretch>
        </p:blipFill>
        <p:spPr>
          <a:xfrm>
            <a:off x="3711650" y="1132114"/>
            <a:ext cx="4593771" cy="4593771"/>
          </a:xfrm>
          <a:prstGeom prst="rect">
            <a:avLst/>
          </a:prstGeom>
        </p:spPr>
      </p:pic>
    </p:spTree>
    <p:extLst>
      <p:ext uri="{BB962C8B-B14F-4D97-AF65-F5344CB8AC3E}">
        <p14:creationId xmlns:p14="http://schemas.microsoft.com/office/powerpoint/2010/main" val="11612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7551E9D9-D0DE-1786-BADE-7CF8823390F5}"/>
              </a:ext>
            </a:extLst>
          </p:cNvPr>
          <p:cNvPicPr>
            <a:picLocks noChangeAspect="1"/>
          </p:cNvPicPr>
          <p:nvPr/>
        </p:nvPicPr>
        <p:blipFill>
          <a:blip r:embed="rId3"/>
          <a:stretch>
            <a:fillRect/>
          </a:stretch>
        </p:blipFill>
        <p:spPr>
          <a:xfrm>
            <a:off x="2666999" y="0"/>
            <a:ext cx="6858000" cy="6858000"/>
          </a:xfrm>
          <a:prstGeom prst="rect">
            <a:avLst/>
          </a:prstGeom>
        </p:spPr>
      </p:pic>
      <p:pic>
        <p:nvPicPr>
          <p:cNvPr id="5" name="Picture 4" descr="A picture containing text, sign, vector graphics, clipart&#10;&#10;Description automatically generated">
            <a:extLst>
              <a:ext uri="{FF2B5EF4-FFF2-40B4-BE49-F238E27FC236}">
                <a16:creationId xmlns:a16="http://schemas.microsoft.com/office/drawing/2014/main" id="{9CE91847-6FBE-849E-B282-3F25C2486561}"/>
              </a:ext>
            </a:extLst>
          </p:cNvPr>
          <p:cNvPicPr>
            <a:picLocks noChangeAspect="1"/>
          </p:cNvPicPr>
          <p:nvPr/>
        </p:nvPicPr>
        <p:blipFill>
          <a:blip r:embed="rId4"/>
          <a:stretch>
            <a:fillRect/>
          </a:stretch>
        </p:blipFill>
        <p:spPr>
          <a:xfrm>
            <a:off x="4661121" y="1994121"/>
            <a:ext cx="2869757" cy="2869757"/>
          </a:xfrm>
          <a:prstGeom prst="rect">
            <a:avLst/>
          </a:prstGeom>
        </p:spPr>
      </p:pic>
      <p:grpSp>
        <p:nvGrpSpPr>
          <p:cNvPr id="8" name="Group 7">
            <a:extLst>
              <a:ext uri="{FF2B5EF4-FFF2-40B4-BE49-F238E27FC236}">
                <a16:creationId xmlns:a16="http://schemas.microsoft.com/office/drawing/2014/main" id="{CF11704E-DCBE-1F4F-1449-7C964BB1A4BF}"/>
              </a:ext>
            </a:extLst>
          </p:cNvPr>
          <p:cNvGrpSpPr/>
          <p:nvPr/>
        </p:nvGrpSpPr>
        <p:grpSpPr>
          <a:xfrm>
            <a:off x="505570" y="462501"/>
            <a:ext cx="2296602" cy="2296602"/>
            <a:chOff x="505570" y="462501"/>
            <a:chExt cx="2296602" cy="2296602"/>
          </a:xfrm>
        </p:grpSpPr>
        <p:pic>
          <p:nvPicPr>
            <p:cNvPr id="6" name="Picture 5" descr="Icon&#10;&#10;Description automatically generated">
              <a:extLst>
                <a:ext uri="{FF2B5EF4-FFF2-40B4-BE49-F238E27FC236}">
                  <a16:creationId xmlns:a16="http://schemas.microsoft.com/office/drawing/2014/main" id="{CE7FEA5E-FF30-271D-0185-5A1D55FF1DF3}"/>
                </a:ext>
              </a:extLst>
            </p:cNvPr>
            <p:cNvPicPr>
              <a:picLocks noChangeAspect="1"/>
            </p:cNvPicPr>
            <p:nvPr/>
          </p:nvPicPr>
          <p:blipFill>
            <a:blip r:embed="rId3"/>
            <a:stretch>
              <a:fillRect/>
            </a:stretch>
          </p:blipFill>
          <p:spPr>
            <a:xfrm>
              <a:off x="505570" y="462501"/>
              <a:ext cx="2296602" cy="2296602"/>
            </a:xfrm>
            <a:prstGeom prst="rect">
              <a:avLst/>
            </a:prstGeom>
          </p:spPr>
        </p:pic>
        <p:pic>
          <p:nvPicPr>
            <p:cNvPr id="7" name="Picture 6" descr="A picture containing text, sign, vector graphics, clipart&#10;&#10;Description automatically generated">
              <a:extLst>
                <a:ext uri="{FF2B5EF4-FFF2-40B4-BE49-F238E27FC236}">
                  <a16:creationId xmlns:a16="http://schemas.microsoft.com/office/drawing/2014/main" id="{5B6101E0-F302-2C13-7039-55BA87469C62}"/>
                </a:ext>
              </a:extLst>
            </p:cNvPr>
            <p:cNvPicPr>
              <a:picLocks noChangeAspect="1"/>
            </p:cNvPicPr>
            <p:nvPr/>
          </p:nvPicPr>
          <p:blipFill>
            <a:blip r:embed="rId4"/>
            <a:stretch>
              <a:fillRect/>
            </a:stretch>
          </p:blipFill>
          <p:spPr>
            <a:xfrm>
              <a:off x="1009815" y="954156"/>
              <a:ext cx="1304842" cy="1304842"/>
            </a:xfrm>
            <a:prstGeom prst="rect">
              <a:avLst/>
            </a:prstGeom>
          </p:spPr>
        </p:pic>
      </p:grpSp>
      <p:grpSp>
        <p:nvGrpSpPr>
          <p:cNvPr id="9" name="Group 8">
            <a:extLst>
              <a:ext uri="{FF2B5EF4-FFF2-40B4-BE49-F238E27FC236}">
                <a16:creationId xmlns:a16="http://schemas.microsoft.com/office/drawing/2014/main" id="{0E8E4CD0-794D-80BB-5AE6-B638508EBD5F}"/>
              </a:ext>
            </a:extLst>
          </p:cNvPr>
          <p:cNvGrpSpPr/>
          <p:nvPr/>
        </p:nvGrpSpPr>
        <p:grpSpPr>
          <a:xfrm>
            <a:off x="513935" y="2373963"/>
            <a:ext cx="2296602" cy="2296602"/>
            <a:chOff x="505570" y="462501"/>
            <a:chExt cx="2296602" cy="2296602"/>
          </a:xfrm>
        </p:grpSpPr>
        <p:pic>
          <p:nvPicPr>
            <p:cNvPr id="10" name="Picture 9" descr="Icon&#10;&#10;Description automatically generated">
              <a:extLst>
                <a:ext uri="{FF2B5EF4-FFF2-40B4-BE49-F238E27FC236}">
                  <a16:creationId xmlns:a16="http://schemas.microsoft.com/office/drawing/2014/main" id="{4BD6A339-F054-685B-98FD-7441DABEA8F8}"/>
                </a:ext>
              </a:extLst>
            </p:cNvPr>
            <p:cNvPicPr>
              <a:picLocks noChangeAspect="1"/>
            </p:cNvPicPr>
            <p:nvPr/>
          </p:nvPicPr>
          <p:blipFill>
            <a:blip r:embed="rId3"/>
            <a:stretch>
              <a:fillRect/>
            </a:stretch>
          </p:blipFill>
          <p:spPr>
            <a:xfrm>
              <a:off x="505570" y="462501"/>
              <a:ext cx="2296602" cy="2296602"/>
            </a:xfrm>
            <a:prstGeom prst="rect">
              <a:avLst/>
            </a:prstGeom>
          </p:spPr>
        </p:pic>
        <p:pic>
          <p:nvPicPr>
            <p:cNvPr id="11" name="Picture 10" descr="A picture containing text, sign, vector graphics, clipart&#10;&#10;Description automatically generated">
              <a:extLst>
                <a:ext uri="{FF2B5EF4-FFF2-40B4-BE49-F238E27FC236}">
                  <a16:creationId xmlns:a16="http://schemas.microsoft.com/office/drawing/2014/main" id="{DC10E879-3C1A-8117-3649-BAA1F6388B64}"/>
                </a:ext>
              </a:extLst>
            </p:cNvPr>
            <p:cNvPicPr>
              <a:picLocks noChangeAspect="1"/>
            </p:cNvPicPr>
            <p:nvPr/>
          </p:nvPicPr>
          <p:blipFill>
            <a:blip r:embed="rId4"/>
            <a:stretch>
              <a:fillRect/>
            </a:stretch>
          </p:blipFill>
          <p:spPr>
            <a:xfrm>
              <a:off x="1009815" y="954156"/>
              <a:ext cx="1304842" cy="1304842"/>
            </a:xfrm>
            <a:prstGeom prst="rect">
              <a:avLst/>
            </a:prstGeom>
          </p:spPr>
        </p:pic>
      </p:grpSp>
      <p:grpSp>
        <p:nvGrpSpPr>
          <p:cNvPr id="12" name="Group 11">
            <a:extLst>
              <a:ext uri="{FF2B5EF4-FFF2-40B4-BE49-F238E27FC236}">
                <a16:creationId xmlns:a16="http://schemas.microsoft.com/office/drawing/2014/main" id="{424B02CD-76E2-7E88-0B2C-10AF9076258D}"/>
              </a:ext>
            </a:extLst>
          </p:cNvPr>
          <p:cNvGrpSpPr/>
          <p:nvPr/>
        </p:nvGrpSpPr>
        <p:grpSpPr>
          <a:xfrm>
            <a:off x="9456169" y="497454"/>
            <a:ext cx="2296602" cy="2296602"/>
            <a:chOff x="505570" y="462501"/>
            <a:chExt cx="2296602" cy="2296602"/>
          </a:xfrm>
        </p:grpSpPr>
        <p:pic>
          <p:nvPicPr>
            <p:cNvPr id="13" name="Picture 12" descr="Icon&#10;&#10;Description automatically generated">
              <a:extLst>
                <a:ext uri="{FF2B5EF4-FFF2-40B4-BE49-F238E27FC236}">
                  <a16:creationId xmlns:a16="http://schemas.microsoft.com/office/drawing/2014/main" id="{B5AEC229-2A2B-4BFC-E28A-F88B59E52586}"/>
                </a:ext>
              </a:extLst>
            </p:cNvPr>
            <p:cNvPicPr>
              <a:picLocks noChangeAspect="1"/>
            </p:cNvPicPr>
            <p:nvPr/>
          </p:nvPicPr>
          <p:blipFill>
            <a:blip r:embed="rId3"/>
            <a:stretch>
              <a:fillRect/>
            </a:stretch>
          </p:blipFill>
          <p:spPr>
            <a:xfrm>
              <a:off x="505570" y="462501"/>
              <a:ext cx="2296602" cy="2296602"/>
            </a:xfrm>
            <a:prstGeom prst="rect">
              <a:avLst/>
            </a:prstGeom>
          </p:spPr>
        </p:pic>
        <p:pic>
          <p:nvPicPr>
            <p:cNvPr id="14" name="Picture 13" descr="A picture containing text, sign, vector graphics, clipart&#10;&#10;Description automatically generated">
              <a:extLst>
                <a:ext uri="{FF2B5EF4-FFF2-40B4-BE49-F238E27FC236}">
                  <a16:creationId xmlns:a16="http://schemas.microsoft.com/office/drawing/2014/main" id="{7F20A30A-DCBA-89D9-D5F7-3B8066A2D10E}"/>
                </a:ext>
              </a:extLst>
            </p:cNvPr>
            <p:cNvPicPr>
              <a:picLocks noChangeAspect="1"/>
            </p:cNvPicPr>
            <p:nvPr/>
          </p:nvPicPr>
          <p:blipFill>
            <a:blip r:embed="rId4"/>
            <a:stretch>
              <a:fillRect/>
            </a:stretch>
          </p:blipFill>
          <p:spPr>
            <a:xfrm>
              <a:off x="1009815" y="954156"/>
              <a:ext cx="1304842" cy="1304842"/>
            </a:xfrm>
            <a:prstGeom prst="rect">
              <a:avLst/>
            </a:prstGeom>
          </p:spPr>
        </p:pic>
      </p:grpSp>
      <p:grpSp>
        <p:nvGrpSpPr>
          <p:cNvPr id="18" name="Group 17">
            <a:extLst>
              <a:ext uri="{FF2B5EF4-FFF2-40B4-BE49-F238E27FC236}">
                <a16:creationId xmlns:a16="http://schemas.microsoft.com/office/drawing/2014/main" id="{D30C44E3-DDF3-3E9D-FE77-7276CCFA3592}"/>
              </a:ext>
            </a:extLst>
          </p:cNvPr>
          <p:cNvGrpSpPr/>
          <p:nvPr/>
        </p:nvGrpSpPr>
        <p:grpSpPr>
          <a:xfrm>
            <a:off x="9520484" y="2373963"/>
            <a:ext cx="2296602" cy="2296602"/>
            <a:chOff x="505570" y="462501"/>
            <a:chExt cx="2296602" cy="2296602"/>
          </a:xfrm>
        </p:grpSpPr>
        <p:pic>
          <p:nvPicPr>
            <p:cNvPr id="19" name="Picture 18" descr="Icon&#10;&#10;Description automatically generated">
              <a:extLst>
                <a:ext uri="{FF2B5EF4-FFF2-40B4-BE49-F238E27FC236}">
                  <a16:creationId xmlns:a16="http://schemas.microsoft.com/office/drawing/2014/main" id="{E6892D7E-1471-9536-9C21-8264A4A63419}"/>
                </a:ext>
              </a:extLst>
            </p:cNvPr>
            <p:cNvPicPr>
              <a:picLocks noChangeAspect="1"/>
            </p:cNvPicPr>
            <p:nvPr/>
          </p:nvPicPr>
          <p:blipFill>
            <a:blip r:embed="rId3"/>
            <a:stretch>
              <a:fillRect/>
            </a:stretch>
          </p:blipFill>
          <p:spPr>
            <a:xfrm>
              <a:off x="505570" y="462501"/>
              <a:ext cx="2296602" cy="2296602"/>
            </a:xfrm>
            <a:prstGeom prst="rect">
              <a:avLst/>
            </a:prstGeom>
          </p:spPr>
        </p:pic>
        <p:pic>
          <p:nvPicPr>
            <p:cNvPr id="20" name="Picture 19" descr="A picture containing text, sign, vector graphics, clipart&#10;&#10;Description automatically generated">
              <a:extLst>
                <a:ext uri="{FF2B5EF4-FFF2-40B4-BE49-F238E27FC236}">
                  <a16:creationId xmlns:a16="http://schemas.microsoft.com/office/drawing/2014/main" id="{9847EBA7-D489-CA3F-DF6C-F33EEFFA1D6F}"/>
                </a:ext>
              </a:extLst>
            </p:cNvPr>
            <p:cNvPicPr>
              <a:picLocks noChangeAspect="1"/>
            </p:cNvPicPr>
            <p:nvPr/>
          </p:nvPicPr>
          <p:blipFill>
            <a:blip r:embed="rId4"/>
            <a:stretch>
              <a:fillRect/>
            </a:stretch>
          </p:blipFill>
          <p:spPr>
            <a:xfrm>
              <a:off x="1009815" y="954156"/>
              <a:ext cx="1304842" cy="1304842"/>
            </a:xfrm>
            <a:prstGeom prst="rect">
              <a:avLst/>
            </a:prstGeom>
          </p:spPr>
        </p:pic>
      </p:grpSp>
      <p:pic>
        <p:nvPicPr>
          <p:cNvPr id="22" name="Picture 21" descr="Icon&#10;&#10;Description automatically generated">
            <a:extLst>
              <a:ext uri="{FF2B5EF4-FFF2-40B4-BE49-F238E27FC236}">
                <a16:creationId xmlns:a16="http://schemas.microsoft.com/office/drawing/2014/main" id="{5BE468F3-AA79-6B54-B561-57D329277FF8}"/>
              </a:ext>
            </a:extLst>
          </p:cNvPr>
          <p:cNvPicPr>
            <a:picLocks noChangeAspect="1"/>
          </p:cNvPicPr>
          <p:nvPr/>
        </p:nvPicPr>
        <p:blipFill>
          <a:blip r:embed="rId5"/>
          <a:stretch>
            <a:fillRect/>
          </a:stretch>
        </p:blipFill>
        <p:spPr>
          <a:xfrm>
            <a:off x="2667000" y="0"/>
            <a:ext cx="6858000" cy="6858000"/>
          </a:xfrm>
          <a:prstGeom prst="rect">
            <a:avLst/>
          </a:prstGeom>
        </p:spPr>
      </p:pic>
    </p:spTree>
    <p:extLst>
      <p:ext uri="{BB962C8B-B14F-4D97-AF65-F5344CB8AC3E}">
        <p14:creationId xmlns:p14="http://schemas.microsoft.com/office/powerpoint/2010/main" val="286447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30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300"/>
                            </p:stCondLst>
                            <p:childTnLst>
                              <p:par>
                                <p:cTn id="15" presetID="1" presetClass="entr" presetSubtype="0" fill="hold" nodeType="afterEffect">
                                  <p:stCondLst>
                                    <p:cond delay="300"/>
                                  </p:stCondLst>
                                  <p:childTnLst>
                                    <p:set>
                                      <p:cBhvr>
                                        <p:cTn id="16" dur="1" fill="hold">
                                          <p:stCondLst>
                                            <p:cond delay="0"/>
                                          </p:stCondLst>
                                        </p:cTn>
                                        <p:tgtEl>
                                          <p:spTgt spid="12"/>
                                        </p:tgtEl>
                                        <p:attrNameLst>
                                          <p:attrName>style.visibility</p:attrName>
                                        </p:attrNameLst>
                                      </p:cBhvr>
                                      <p:to>
                                        <p:strVal val="visible"/>
                                      </p:to>
                                    </p:set>
                                  </p:childTnLst>
                                </p:cTn>
                              </p:par>
                            </p:childTnLst>
                          </p:cTn>
                        </p:par>
                        <p:par>
                          <p:cTn id="17" fill="hold">
                            <p:stCondLst>
                              <p:cond delay="600"/>
                            </p:stCondLst>
                            <p:childTnLst>
                              <p:par>
                                <p:cTn id="18" presetID="1" presetClass="entr" presetSubtype="0" fill="hold" nodeType="afterEffect">
                                  <p:stCondLst>
                                    <p:cond delay="30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3"/>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151E65C5-B00D-CE3B-DFC9-0DF5EB6BF5AB}"/>
              </a:ext>
            </a:extLst>
          </p:cNvPr>
          <p:cNvGrpSpPr/>
          <p:nvPr/>
        </p:nvGrpSpPr>
        <p:grpSpPr>
          <a:xfrm>
            <a:off x="5319424" y="560597"/>
            <a:ext cx="5586776" cy="4468092"/>
            <a:chOff x="3172571" y="764920"/>
            <a:chExt cx="5586776" cy="4468092"/>
          </a:xfrm>
        </p:grpSpPr>
        <p:grpSp>
          <p:nvGrpSpPr>
            <p:cNvPr id="15" name="Group 14">
              <a:extLst>
                <a:ext uri="{FF2B5EF4-FFF2-40B4-BE49-F238E27FC236}">
                  <a16:creationId xmlns:a16="http://schemas.microsoft.com/office/drawing/2014/main" id="{24571D6C-DC82-798C-32A4-691B87FA17A3}"/>
                </a:ext>
              </a:extLst>
            </p:cNvPr>
            <p:cNvGrpSpPr/>
            <p:nvPr/>
          </p:nvGrpSpPr>
          <p:grpSpPr>
            <a:xfrm>
              <a:off x="3172571" y="764920"/>
              <a:ext cx="5586776" cy="1247292"/>
              <a:chOff x="2329733" y="1719077"/>
              <a:chExt cx="5586776" cy="1247292"/>
            </a:xfrm>
          </p:grpSpPr>
          <p:pic>
            <p:nvPicPr>
              <p:cNvPr id="2" name="Picture 1" descr="Text, icon&#10;&#10;Description automatically generated">
                <a:extLst>
                  <a:ext uri="{FF2B5EF4-FFF2-40B4-BE49-F238E27FC236}">
                    <a16:creationId xmlns:a16="http://schemas.microsoft.com/office/drawing/2014/main" id="{5B048038-8C2F-88B3-A8AD-38333EAC7F02}"/>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3" name="Picture 2" descr="Text, icon&#10;&#10;Description automatically generated">
                <a:extLst>
                  <a:ext uri="{FF2B5EF4-FFF2-40B4-BE49-F238E27FC236}">
                    <a16:creationId xmlns:a16="http://schemas.microsoft.com/office/drawing/2014/main" id="{A8AB8BC6-1B72-D0F2-85D4-1747AA9F54A8}"/>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5" name="Picture 4" descr="Text, icon&#10;&#10;Description automatically generated">
                <a:extLst>
                  <a:ext uri="{FF2B5EF4-FFF2-40B4-BE49-F238E27FC236}">
                    <a16:creationId xmlns:a16="http://schemas.microsoft.com/office/drawing/2014/main" id="{8A882FFF-3BDB-82E7-BE38-05D2E9F4B06F}"/>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6" name="Picture 5" descr="Text, icon&#10;&#10;Description automatically generated">
                <a:extLst>
                  <a:ext uri="{FF2B5EF4-FFF2-40B4-BE49-F238E27FC236}">
                    <a16:creationId xmlns:a16="http://schemas.microsoft.com/office/drawing/2014/main" id="{86AF5735-F225-A98A-5B67-8E5B887508DD}"/>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7" name="Picture 6" descr="Text, icon&#10;&#10;Description automatically generated">
                <a:extLst>
                  <a:ext uri="{FF2B5EF4-FFF2-40B4-BE49-F238E27FC236}">
                    <a16:creationId xmlns:a16="http://schemas.microsoft.com/office/drawing/2014/main" id="{8A666793-E2A9-E35B-FE50-0AB41B883A31}"/>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8" name="Picture 7" descr="Text, icon&#10;&#10;Description automatically generated">
                <a:extLst>
                  <a:ext uri="{FF2B5EF4-FFF2-40B4-BE49-F238E27FC236}">
                    <a16:creationId xmlns:a16="http://schemas.microsoft.com/office/drawing/2014/main" id="{00A75A49-9CA6-DB5F-1E2B-48A6EB270D95}"/>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9" name="Picture 8" descr="Text, icon&#10;&#10;Description automatically generated">
                <a:extLst>
                  <a:ext uri="{FF2B5EF4-FFF2-40B4-BE49-F238E27FC236}">
                    <a16:creationId xmlns:a16="http://schemas.microsoft.com/office/drawing/2014/main" id="{79282BCB-3D60-53E7-5FBF-967D9380D4CE}"/>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10" name="Picture 9" descr="Text, icon&#10;&#10;Description automatically generated">
                <a:extLst>
                  <a:ext uri="{FF2B5EF4-FFF2-40B4-BE49-F238E27FC236}">
                    <a16:creationId xmlns:a16="http://schemas.microsoft.com/office/drawing/2014/main" id="{45DCA6A2-E9F4-9B40-0824-46423469475B}"/>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11" name="Picture 10" descr="Text, icon&#10;&#10;Description automatically generated">
                <a:extLst>
                  <a:ext uri="{FF2B5EF4-FFF2-40B4-BE49-F238E27FC236}">
                    <a16:creationId xmlns:a16="http://schemas.microsoft.com/office/drawing/2014/main" id="{264B7DD2-74BC-EEF7-2091-0DE335E2AB11}"/>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12" name="Picture 11" descr="Text, icon&#10;&#10;Description automatically generated">
                <a:extLst>
                  <a:ext uri="{FF2B5EF4-FFF2-40B4-BE49-F238E27FC236}">
                    <a16:creationId xmlns:a16="http://schemas.microsoft.com/office/drawing/2014/main" id="{AA385491-DA19-5438-1CE5-AF8F8763A5B1}"/>
                  </a:ext>
                </a:extLst>
              </p:cNvPr>
              <p:cNvPicPr>
                <a:picLocks noChangeAspect="1"/>
              </p:cNvPicPr>
              <p:nvPr/>
            </p:nvPicPr>
            <p:blipFill>
              <a:blip r:embed="rId3"/>
              <a:stretch>
                <a:fillRect/>
              </a:stretch>
            </p:blipFill>
            <p:spPr>
              <a:xfrm>
                <a:off x="6669217" y="1719077"/>
                <a:ext cx="1247292" cy="1247292"/>
              </a:xfrm>
              <a:prstGeom prst="rect">
                <a:avLst/>
              </a:prstGeom>
            </p:spPr>
          </p:pic>
        </p:grpSp>
        <p:grpSp>
          <p:nvGrpSpPr>
            <p:cNvPr id="16" name="Group 15">
              <a:extLst>
                <a:ext uri="{FF2B5EF4-FFF2-40B4-BE49-F238E27FC236}">
                  <a16:creationId xmlns:a16="http://schemas.microsoft.com/office/drawing/2014/main" id="{97B96EF2-390F-636B-E75E-01C518CD3CD0}"/>
                </a:ext>
              </a:extLst>
            </p:cNvPr>
            <p:cNvGrpSpPr/>
            <p:nvPr/>
          </p:nvGrpSpPr>
          <p:grpSpPr>
            <a:xfrm>
              <a:off x="3172571" y="1690183"/>
              <a:ext cx="5586776" cy="1247292"/>
              <a:chOff x="2329733" y="1719077"/>
              <a:chExt cx="5586776" cy="1247292"/>
            </a:xfrm>
          </p:grpSpPr>
          <p:pic>
            <p:nvPicPr>
              <p:cNvPr id="17" name="Picture 16" descr="Text, icon&#10;&#10;Description automatically generated">
                <a:extLst>
                  <a:ext uri="{FF2B5EF4-FFF2-40B4-BE49-F238E27FC236}">
                    <a16:creationId xmlns:a16="http://schemas.microsoft.com/office/drawing/2014/main" id="{A768AC7E-B183-F370-01B5-BA6E38BA22DF}"/>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18" name="Picture 17" descr="Text, icon&#10;&#10;Description automatically generated">
                <a:extLst>
                  <a:ext uri="{FF2B5EF4-FFF2-40B4-BE49-F238E27FC236}">
                    <a16:creationId xmlns:a16="http://schemas.microsoft.com/office/drawing/2014/main" id="{3B3614AC-E8DB-9F01-ABF1-B06650F42465}"/>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19" name="Picture 18" descr="Text, icon&#10;&#10;Description automatically generated">
                <a:extLst>
                  <a:ext uri="{FF2B5EF4-FFF2-40B4-BE49-F238E27FC236}">
                    <a16:creationId xmlns:a16="http://schemas.microsoft.com/office/drawing/2014/main" id="{0CB509EE-3686-7501-B647-8FA8C0E30F02}"/>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20" name="Picture 19" descr="Text, icon&#10;&#10;Description automatically generated">
                <a:extLst>
                  <a:ext uri="{FF2B5EF4-FFF2-40B4-BE49-F238E27FC236}">
                    <a16:creationId xmlns:a16="http://schemas.microsoft.com/office/drawing/2014/main" id="{C1951552-5B2C-DB82-2A25-21A82D17286F}"/>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21" name="Picture 20" descr="Text, icon&#10;&#10;Description automatically generated">
                <a:extLst>
                  <a:ext uri="{FF2B5EF4-FFF2-40B4-BE49-F238E27FC236}">
                    <a16:creationId xmlns:a16="http://schemas.microsoft.com/office/drawing/2014/main" id="{26E00C0D-D586-501B-9F3E-EAB3B8125759}"/>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22" name="Picture 21" descr="Text, icon&#10;&#10;Description automatically generated">
                <a:extLst>
                  <a:ext uri="{FF2B5EF4-FFF2-40B4-BE49-F238E27FC236}">
                    <a16:creationId xmlns:a16="http://schemas.microsoft.com/office/drawing/2014/main" id="{4575A5E3-E781-2B06-755E-940B1EB87B17}"/>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23" name="Picture 22" descr="Text, icon&#10;&#10;Description automatically generated">
                <a:extLst>
                  <a:ext uri="{FF2B5EF4-FFF2-40B4-BE49-F238E27FC236}">
                    <a16:creationId xmlns:a16="http://schemas.microsoft.com/office/drawing/2014/main" id="{6888F36D-E076-3DCD-16D0-2F3A96D179C9}"/>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24" name="Picture 23" descr="Text, icon&#10;&#10;Description automatically generated">
                <a:extLst>
                  <a:ext uri="{FF2B5EF4-FFF2-40B4-BE49-F238E27FC236}">
                    <a16:creationId xmlns:a16="http://schemas.microsoft.com/office/drawing/2014/main" id="{0B060D8A-5A01-F0E1-447B-1F7CC12AC08A}"/>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25" name="Picture 24" descr="Text, icon&#10;&#10;Description automatically generated">
                <a:extLst>
                  <a:ext uri="{FF2B5EF4-FFF2-40B4-BE49-F238E27FC236}">
                    <a16:creationId xmlns:a16="http://schemas.microsoft.com/office/drawing/2014/main" id="{5B2C73DB-697A-4FF4-2563-BBE921260421}"/>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26" name="Picture 25" descr="Text, icon&#10;&#10;Description automatically generated">
                <a:extLst>
                  <a:ext uri="{FF2B5EF4-FFF2-40B4-BE49-F238E27FC236}">
                    <a16:creationId xmlns:a16="http://schemas.microsoft.com/office/drawing/2014/main" id="{354B7E3B-6068-DC06-4E0B-E3E0A688C7A6}"/>
                  </a:ext>
                </a:extLst>
              </p:cNvPr>
              <p:cNvPicPr>
                <a:picLocks noChangeAspect="1"/>
              </p:cNvPicPr>
              <p:nvPr/>
            </p:nvPicPr>
            <p:blipFill>
              <a:blip r:embed="rId3"/>
              <a:stretch>
                <a:fillRect/>
              </a:stretch>
            </p:blipFill>
            <p:spPr>
              <a:xfrm>
                <a:off x="6669217" y="1719077"/>
                <a:ext cx="1247292" cy="1247292"/>
              </a:xfrm>
              <a:prstGeom prst="rect">
                <a:avLst/>
              </a:prstGeom>
            </p:spPr>
          </p:pic>
        </p:grpSp>
        <p:grpSp>
          <p:nvGrpSpPr>
            <p:cNvPr id="27" name="Group 26">
              <a:extLst>
                <a:ext uri="{FF2B5EF4-FFF2-40B4-BE49-F238E27FC236}">
                  <a16:creationId xmlns:a16="http://schemas.microsoft.com/office/drawing/2014/main" id="{2EAD1EBD-A777-CEBF-7CDA-F65D9E8994CE}"/>
                </a:ext>
              </a:extLst>
            </p:cNvPr>
            <p:cNvGrpSpPr/>
            <p:nvPr/>
          </p:nvGrpSpPr>
          <p:grpSpPr>
            <a:xfrm>
              <a:off x="3172571" y="2375320"/>
              <a:ext cx="5586776" cy="1247292"/>
              <a:chOff x="2329733" y="1719077"/>
              <a:chExt cx="5586776" cy="1247292"/>
            </a:xfrm>
          </p:grpSpPr>
          <p:pic>
            <p:nvPicPr>
              <p:cNvPr id="28" name="Picture 27" descr="Text, icon&#10;&#10;Description automatically generated">
                <a:extLst>
                  <a:ext uri="{FF2B5EF4-FFF2-40B4-BE49-F238E27FC236}">
                    <a16:creationId xmlns:a16="http://schemas.microsoft.com/office/drawing/2014/main" id="{9C988446-BFD8-AD86-49EE-77A492A2DAFB}"/>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29" name="Picture 28" descr="Text, icon&#10;&#10;Description automatically generated">
                <a:extLst>
                  <a:ext uri="{FF2B5EF4-FFF2-40B4-BE49-F238E27FC236}">
                    <a16:creationId xmlns:a16="http://schemas.microsoft.com/office/drawing/2014/main" id="{BB9138A5-B49B-2130-FF9B-A2E61F5A8B25}"/>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30" name="Picture 29" descr="Text, icon&#10;&#10;Description automatically generated">
                <a:extLst>
                  <a:ext uri="{FF2B5EF4-FFF2-40B4-BE49-F238E27FC236}">
                    <a16:creationId xmlns:a16="http://schemas.microsoft.com/office/drawing/2014/main" id="{7817B024-A2B8-0705-A101-D69736AF6F5F}"/>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31" name="Picture 30" descr="Text, icon&#10;&#10;Description automatically generated">
                <a:extLst>
                  <a:ext uri="{FF2B5EF4-FFF2-40B4-BE49-F238E27FC236}">
                    <a16:creationId xmlns:a16="http://schemas.microsoft.com/office/drawing/2014/main" id="{76F3A01C-6A69-3357-768B-6CC4C591B52E}"/>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32" name="Picture 31" descr="Text, icon&#10;&#10;Description automatically generated">
                <a:extLst>
                  <a:ext uri="{FF2B5EF4-FFF2-40B4-BE49-F238E27FC236}">
                    <a16:creationId xmlns:a16="http://schemas.microsoft.com/office/drawing/2014/main" id="{35EEDE02-1118-28CF-A9E5-DC119E1560A0}"/>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33" name="Picture 32" descr="Text, icon&#10;&#10;Description automatically generated">
                <a:extLst>
                  <a:ext uri="{FF2B5EF4-FFF2-40B4-BE49-F238E27FC236}">
                    <a16:creationId xmlns:a16="http://schemas.microsoft.com/office/drawing/2014/main" id="{3FE3E5D1-72E0-9C79-DF0D-82AEECBDBFD3}"/>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34" name="Picture 33" descr="Text, icon&#10;&#10;Description automatically generated">
                <a:extLst>
                  <a:ext uri="{FF2B5EF4-FFF2-40B4-BE49-F238E27FC236}">
                    <a16:creationId xmlns:a16="http://schemas.microsoft.com/office/drawing/2014/main" id="{59D3D3AC-53EC-FCB5-9FEA-AF0C762C9E9A}"/>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35" name="Picture 34" descr="Text, icon&#10;&#10;Description automatically generated">
                <a:extLst>
                  <a:ext uri="{FF2B5EF4-FFF2-40B4-BE49-F238E27FC236}">
                    <a16:creationId xmlns:a16="http://schemas.microsoft.com/office/drawing/2014/main" id="{8B194F9E-589D-D7D4-4A6D-342F8C124366}"/>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36" name="Picture 35" descr="Text, icon&#10;&#10;Description automatically generated">
                <a:extLst>
                  <a:ext uri="{FF2B5EF4-FFF2-40B4-BE49-F238E27FC236}">
                    <a16:creationId xmlns:a16="http://schemas.microsoft.com/office/drawing/2014/main" id="{D6307F31-003E-B878-D138-17CE471AC26D}"/>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37" name="Picture 36" descr="Text, icon&#10;&#10;Description automatically generated">
                <a:extLst>
                  <a:ext uri="{FF2B5EF4-FFF2-40B4-BE49-F238E27FC236}">
                    <a16:creationId xmlns:a16="http://schemas.microsoft.com/office/drawing/2014/main" id="{090493C9-F60B-D1C7-1113-5C8216957591}"/>
                  </a:ext>
                </a:extLst>
              </p:cNvPr>
              <p:cNvPicPr>
                <a:picLocks noChangeAspect="1"/>
              </p:cNvPicPr>
              <p:nvPr/>
            </p:nvPicPr>
            <p:blipFill>
              <a:blip r:embed="rId3"/>
              <a:stretch>
                <a:fillRect/>
              </a:stretch>
            </p:blipFill>
            <p:spPr>
              <a:xfrm>
                <a:off x="6669217" y="1719077"/>
                <a:ext cx="1247292" cy="1247292"/>
              </a:xfrm>
              <a:prstGeom prst="rect">
                <a:avLst/>
              </a:prstGeom>
            </p:spPr>
          </p:pic>
        </p:grpSp>
        <p:grpSp>
          <p:nvGrpSpPr>
            <p:cNvPr id="38" name="Group 37">
              <a:extLst>
                <a:ext uri="{FF2B5EF4-FFF2-40B4-BE49-F238E27FC236}">
                  <a16:creationId xmlns:a16="http://schemas.microsoft.com/office/drawing/2014/main" id="{E38991EC-3C84-9312-C0C6-5F658A56D2E6}"/>
                </a:ext>
              </a:extLst>
            </p:cNvPr>
            <p:cNvGrpSpPr/>
            <p:nvPr/>
          </p:nvGrpSpPr>
          <p:grpSpPr>
            <a:xfrm>
              <a:off x="3172571" y="3171776"/>
              <a:ext cx="5586776" cy="1247292"/>
              <a:chOff x="2329733" y="1719077"/>
              <a:chExt cx="5586776" cy="1247292"/>
            </a:xfrm>
          </p:grpSpPr>
          <p:pic>
            <p:nvPicPr>
              <p:cNvPr id="39" name="Picture 38" descr="Text, icon&#10;&#10;Description automatically generated">
                <a:extLst>
                  <a:ext uri="{FF2B5EF4-FFF2-40B4-BE49-F238E27FC236}">
                    <a16:creationId xmlns:a16="http://schemas.microsoft.com/office/drawing/2014/main" id="{58CBF93C-BF15-09C4-3B73-00B7619F3C87}"/>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40" name="Picture 39" descr="Text, icon&#10;&#10;Description automatically generated">
                <a:extLst>
                  <a:ext uri="{FF2B5EF4-FFF2-40B4-BE49-F238E27FC236}">
                    <a16:creationId xmlns:a16="http://schemas.microsoft.com/office/drawing/2014/main" id="{75318992-6A25-6B69-660F-7AE7F79AFEFB}"/>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41" name="Picture 40" descr="Text, icon&#10;&#10;Description automatically generated">
                <a:extLst>
                  <a:ext uri="{FF2B5EF4-FFF2-40B4-BE49-F238E27FC236}">
                    <a16:creationId xmlns:a16="http://schemas.microsoft.com/office/drawing/2014/main" id="{A02AC0B7-BBC0-54C4-C0C8-8CCE9F100B28}"/>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42" name="Picture 41" descr="Text, icon&#10;&#10;Description automatically generated">
                <a:extLst>
                  <a:ext uri="{FF2B5EF4-FFF2-40B4-BE49-F238E27FC236}">
                    <a16:creationId xmlns:a16="http://schemas.microsoft.com/office/drawing/2014/main" id="{9351267B-4BDE-3A12-16F1-351D7A9C30EF}"/>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43" name="Picture 42" descr="Text, icon&#10;&#10;Description automatically generated">
                <a:extLst>
                  <a:ext uri="{FF2B5EF4-FFF2-40B4-BE49-F238E27FC236}">
                    <a16:creationId xmlns:a16="http://schemas.microsoft.com/office/drawing/2014/main" id="{A9C9288F-E363-BF83-49A2-C4E447BB4386}"/>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44" name="Picture 43" descr="Text, icon&#10;&#10;Description automatically generated">
                <a:extLst>
                  <a:ext uri="{FF2B5EF4-FFF2-40B4-BE49-F238E27FC236}">
                    <a16:creationId xmlns:a16="http://schemas.microsoft.com/office/drawing/2014/main" id="{6A8A76C9-BA0B-E856-E0A5-AF9A67801246}"/>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45" name="Picture 44" descr="Text, icon&#10;&#10;Description automatically generated">
                <a:extLst>
                  <a:ext uri="{FF2B5EF4-FFF2-40B4-BE49-F238E27FC236}">
                    <a16:creationId xmlns:a16="http://schemas.microsoft.com/office/drawing/2014/main" id="{C1814723-5DE6-2AAE-9A0B-54D32FB83B83}"/>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46" name="Picture 45" descr="Text, icon&#10;&#10;Description automatically generated">
                <a:extLst>
                  <a:ext uri="{FF2B5EF4-FFF2-40B4-BE49-F238E27FC236}">
                    <a16:creationId xmlns:a16="http://schemas.microsoft.com/office/drawing/2014/main" id="{EB556E83-F76F-8437-4689-04FDB7E3B113}"/>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47" name="Picture 46" descr="Text, icon&#10;&#10;Description automatically generated">
                <a:extLst>
                  <a:ext uri="{FF2B5EF4-FFF2-40B4-BE49-F238E27FC236}">
                    <a16:creationId xmlns:a16="http://schemas.microsoft.com/office/drawing/2014/main" id="{98105E27-4562-6C28-DD8A-FD62B72ACD90}"/>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48" name="Picture 47" descr="Text, icon&#10;&#10;Description automatically generated">
                <a:extLst>
                  <a:ext uri="{FF2B5EF4-FFF2-40B4-BE49-F238E27FC236}">
                    <a16:creationId xmlns:a16="http://schemas.microsoft.com/office/drawing/2014/main" id="{79AEF064-844E-7425-BC63-0C0464FCA9B2}"/>
                  </a:ext>
                </a:extLst>
              </p:cNvPr>
              <p:cNvPicPr>
                <a:picLocks noChangeAspect="1"/>
              </p:cNvPicPr>
              <p:nvPr/>
            </p:nvPicPr>
            <p:blipFill>
              <a:blip r:embed="rId3"/>
              <a:stretch>
                <a:fillRect/>
              </a:stretch>
            </p:blipFill>
            <p:spPr>
              <a:xfrm>
                <a:off x="6669217" y="1719077"/>
                <a:ext cx="1247292" cy="1247292"/>
              </a:xfrm>
              <a:prstGeom prst="rect">
                <a:avLst/>
              </a:prstGeom>
            </p:spPr>
          </p:pic>
        </p:grpSp>
        <p:grpSp>
          <p:nvGrpSpPr>
            <p:cNvPr id="49" name="Group 48">
              <a:extLst>
                <a:ext uri="{FF2B5EF4-FFF2-40B4-BE49-F238E27FC236}">
                  <a16:creationId xmlns:a16="http://schemas.microsoft.com/office/drawing/2014/main" id="{941BC7F7-0BCC-FDBA-50E9-5E8C21EF6B9C}"/>
                </a:ext>
              </a:extLst>
            </p:cNvPr>
            <p:cNvGrpSpPr/>
            <p:nvPr/>
          </p:nvGrpSpPr>
          <p:grpSpPr>
            <a:xfrm>
              <a:off x="3172571" y="3985720"/>
              <a:ext cx="5586776" cy="1247292"/>
              <a:chOff x="2329733" y="1719077"/>
              <a:chExt cx="5586776" cy="1247292"/>
            </a:xfrm>
          </p:grpSpPr>
          <p:pic>
            <p:nvPicPr>
              <p:cNvPr id="50" name="Picture 49" descr="Text, icon&#10;&#10;Description automatically generated">
                <a:extLst>
                  <a:ext uri="{FF2B5EF4-FFF2-40B4-BE49-F238E27FC236}">
                    <a16:creationId xmlns:a16="http://schemas.microsoft.com/office/drawing/2014/main" id="{ADD31962-40A9-431B-317D-4A3A5345E0F4}"/>
                  </a:ext>
                </a:extLst>
              </p:cNvPr>
              <p:cNvPicPr>
                <a:picLocks noChangeAspect="1"/>
              </p:cNvPicPr>
              <p:nvPr/>
            </p:nvPicPr>
            <p:blipFill>
              <a:blip r:embed="rId3"/>
              <a:stretch>
                <a:fillRect/>
              </a:stretch>
            </p:blipFill>
            <p:spPr>
              <a:xfrm>
                <a:off x="2329733" y="1719077"/>
                <a:ext cx="1247292" cy="1247292"/>
              </a:xfrm>
              <a:prstGeom prst="rect">
                <a:avLst/>
              </a:prstGeom>
            </p:spPr>
          </p:pic>
          <p:pic>
            <p:nvPicPr>
              <p:cNvPr id="51" name="Picture 50" descr="Text, icon&#10;&#10;Description automatically generated">
                <a:extLst>
                  <a:ext uri="{FF2B5EF4-FFF2-40B4-BE49-F238E27FC236}">
                    <a16:creationId xmlns:a16="http://schemas.microsoft.com/office/drawing/2014/main" id="{73B4F7A9-9DF4-965B-63D0-4A38C47283EF}"/>
                  </a:ext>
                </a:extLst>
              </p:cNvPr>
              <p:cNvPicPr>
                <a:picLocks noChangeAspect="1"/>
              </p:cNvPicPr>
              <p:nvPr/>
            </p:nvPicPr>
            <p:blipFill>
              <a:blip r:embed="rId3"/>
              <a:stretch>
                <a:fillRect/>
              </a:stretch>
            </p:blipFill>
            <p:spPr>
              <a:xfrm>
                <a:off x="2834111" y="1719077"/>
                <a:ext cx="1247292" cy="1247292"/>
              </a:xfrm>
              <a:prstGeom prst="rect">
                <a:avLst/>
              </a:prstGeom>
            </p:spPr>
          </p:pic>
          <p:pic>
            <p:nvPicPr>
              <p:cNvPr id="52" name="Picture 51" descr="Text, icon&#10;&#10;Description automatically generated">
                <a:extLst>
                  <a:ext uri="{FF2B5EF4-FFF2-40B4-BE49-F238E27FC236}">
                    <a16:creationId xmlns:a16="http://schemas.microsoft.com/office/drawing/2014/main" id="{7842E35D-E4C8-20A5-95C9-BE77FC6EFC9E}"/>
                  </a:ext>
                </a:extLst>
              </p:cNvPr>
              <p:cNvPicPr>
                <a:picLocks noChangeAspect="1"/>
              </p:cNvPicPr>
              <p:nvPr/>
            </p:nvPicPr>
            <p:blipFill>
              <a:blip r:embed="rId3"/>
              <a:stretch>
                <a:fillRect/>
              </a:stretch>
            </p:blipFill>
            <p:spPr>
              <a:xfrm>
                <a:off x="3282827" y="1719077"/>
                <a:ext cx="1247292" cy="1247292"/>
              </a:xfrm>
              <a:prstGeom prst="rect">
                <a:avLst/>
              </a:prstGeom>
            </p:spPr>
          </p:pic>
          <p:pic>
            <p:nvPicPr>
              <p:cNvPr id="53" name="Picture 52" descr="Text, icon&#10;&#10;Description automatically generated">
                <a:extLst>
                  <a:ext uri="{FF2B5EF4-FFF2-40B4-BE49-F238E27FC236}">
                    <a16:creationId xmlns:a16="http://schemas.microsoft.com/office/drawing/2014/main" id="{B3F58742-201F-9E22-B0D8-29AF9E56988D}"/>
                  </a:ext>
                </a:extLst>
              </p:cNvPr>
              <p:cNvPicPr>
                <a:picLocks noChangeAspect="1"/>
              </p:cNvPicPr>
              <p:nvPr/>
            </p:nvPicPr>
            <p:blipFill>
              <a:blip r:embed="rId3"/>
              <a:stretch>
                <a:fillRect/>
              </a:stretch>
            </p:blipFill>
            <p:spPr>
              <a:xfrm>
                <a:off x="3787205" y="1719077"/>
                <a:ext cx="1247292" cy="1247292"/>
              </a:xfrm>
              <a:prstGeom prst="rect">
                <a:avLst/>
              </a:prstGeom>
            </p:spPr>
          </p:pic>
          <p:pic>
            <p:nvPicPr>
              <p:cNvPr id="54" name="Picture 53" descr="Text, icon&#10;&#10;Description automatically generated">
                <a:extLst>
                  <a:ext uri="{FF2B5EF4-FFF2-40B4-BE49-F238E27FC236}">
                    <a16:creationId xmlns:a16="http://schemas.microsoft.com/office/drawing/2014/main" id="{BCC3170D-EF8D-C935-3045-EE9979F480BF}"/>
                  </a:ext>
                </a:extLst>
              </p:cNvPr>
              <p:cNvPicPr>
                <a:picLocks noChangeAspect="1"/>
              </p:cNvPicPr>
              <p:nvPr/>
            </p:nvPicPr>
            <p:blipFill>
              <a:blip r:embed="rId3"/>
              <a:stretch>
                <a:fillRect/>
              </a:stretch>
            </p:blipFill>
            <p:spPr>
              <a:xfrm>
                <a:off x="4289460" y="1719077"/>
                <a:ext cx="1247292" cy="1247292"/>
              </a:xfrm>
              <a:prstGeom prst="rect">
                <a:avLst/>
              </a:prstGeom>
            </p:spPr>
          </p:pic>
          <p:pic>
            <p:nvPicPr>
              <p:cNvPr id="55" name="Picture 54" descr="Text, icon&#10;&#10;Description automatically generated">
                <a:extLst>
                  <a:ext uri="{FF2B5EF4-FFF2-40B4-BE49-F238E27FC236}">
                    <a16:creationId xmlns:a16="http://schemas.microsoft.com/office/drawing/2014/main" id="{4FC797A8-1C43-5857-B1A2-4963D9041114}"/>
                  </a:ext>
                </a:extLst>
              </p:cNvPr>
              <p:cNvPicPr>
                <a:picLocks noChangeAspect="1"/>
              </p:cNvPicPr>
              <p:nvPr/>
            </p:nvPicPr>
            <p:blipFill>
              <a:blip r:embed="rId3"/>
              <a:stretch>
                <a:fillRect/>
              </a:stretch>
            </p:blipFill>
            <p:spPr>
              <a:xfrm>
                <a:off x="4743206" y="1719077"/>
                <a:ext cx="1247292" cy="1247292"/>
              </a:xfrm>
              <a:prstGeom prst="rect">
                <a:avLst/>
              </a:prstGeom>
            </p:spPr>
          </p:pic>
          <p:pic>
            <p:nvPicPr>
              <p:cNvPr id="56" name="Picture 55" descr="Text, icon&#10;&#10;Description automatically generated">
                <a:extLst>
                  <a:ext uri="{FF2B5EF4-FFF2-40B4-BE49-F238E27FC236}">
                    <a16:creationId xmlns:a16="http://schemas.microsoft.com/office/drawing/2014/main" id="{4407821A-E581-9B78-A156-501393EA33DE}"/>
                  </a:ext>
                </a:extLst>
              </p:cNvPr>
              <p:cNvPicPr>
                <a:picLocks noChangeAspect="1"/>
              </p:cNvPicPr>
              <p:nvPr/>
            </p:nvPicPr>
            <p:blipFill>
              <a:blip r:embed="rId3"/>
              <a:stretch>
                <a:fillRect/>
              </a:stretch>
            </p:blipFill>
            <p:spPr>
              <a:xfrm>
                <a:off x="5227164" y="1719077"/>
                <a:ext cx="1247292" cy="1247292"/>
              </a:xfrm>
              <a:prstGeom prst="rect">
                <a:avLst/>
              </a:prstGeom>
            </p:spPr>
          </p:pic>
          <p:pic>
            <p:nvPicPr>
              <p:cNvPr id="57" name="Picture 56" descr="Text, icon&#10;&#10;Description automatically generated">
                <a:extLst>
                  <a:ext uri="{FF2B5EF4-FFF2-40B4-BE49-F238E27FC236}">
                    <a16:creationId xmlns:a16="http://schemas.microsoft.com/office/drawing/2014/main" id="{0B309844-C2FA-4592-A183-F7C60D154855}"/>
                  </a:ext>
                </a:extLst>
              </p:cNvPr>
              <p:cNvPicPr>
                <a:picLocks noChangeAspect="1"/>
              </p:cNvPicPr>
              <p:nvPr/>
            </p:nvPicPr>
            <p:blipFill>
              <a:blip r:embed="rId3"/>
              <a:stretch>
                <a:fillRect/>
              </a:stretch>
            </p:blipFill>
            <p:spPr>
              <a:xfrm>
                <a:off x="5719317" y="1719077"/>
                <a:ext cx="1247292" cy="1247292"/>
              </a:xfrm>
              <a:prstGeom prst="rect">
                <a:avLst/>
              </a:prstGeom>
            </p:spPr>
          </p:pic>
          <p:pic>
            <p:nvPicPr>
              <p:cNvPr id="58" name="Picture 57" descr="Text, icon&#10;&#10;Description automatically generated">
                <a:extLst>
                  <a:ext uri="{FF2B5EF4-FFF2-40B4-BE49-F238E27FC236}">
                    <a16:creationId xmlns:a16="http://schemas.microsoft.com/office/drawing/2014/main" id="{03669B9B-F388-DB8C-7300-7E364BC36ADF}"/>
                  </a:ext>
                </a:extLst>
              </p:cNvPr>
              <p:cNvPicPr>
                <a:picLocks noChangeAspect="1"/>
              </p:cNvPicPr>
              <p:nvPr/>
            </p:nvPicPr>
            <p:blipFill>
              <a:blip r:embed="rId3"/>
              <a:stretch>
                <a:fillRect/>
              </a:stretch>
            </p:blipFill>
            <p:spPr>
              <a:xfrm>
                <a:off x="6164868" y="1719077"/>
                <a:ext cx="1247292" cy="1247292"/>
              </a:xfrm>
              <a:prstGeom prst="rect">
                <a:avLst/>
              </a:prstGeom>
            </p:spPr>
          </p:pic>
          <p:pic>
            <p:nvPicPr>
              <p:cNvPr id="59" name="Picture 58" descr="Text, icon&#10;&#10;Description automatically generated">
                <a:extLst>
                  <a:ext uri="{FF2B5EF4-FFF2-40B4-BE49-F238E27FC236}">
                    <a16:creationId xmlns:a16="http://schemas.microsoft.com/office/drawing/2014/main" id="{D91D217C-08B9-314C-13F9-132940C088C5}"/>
                  </a:ext>
                </a:extLst>
              </p:cNvPr>
              <p:cNvPicPr>
                <a:picLocks noChangeAspect="1"/>
              </p:cNvPicPr>
              <p:nvPr/>
            </p:nvPicPr>
            <p:blipFill>
              <a:blip r:embed="rId3"/>
              <a:stretch>
                <a:fillRect/>
              </a:stretch>
            </p:blipFill>
            <p:spPr>
              <a:xfrm>
                <a:off x="6669217" y="1719077"/>
                <a:ext cx="1247292" cy="1247292"/>
              </a:xfrm>
              <a:prstGeom prst="rect">
                <a:avLst/>
              </a:prstGeom>
            </p:spPr>
          </p:pic>
        </p:grpSp>
      </p:grpSp>
      <p:sp>
        <p:nvSpPr>
          <p:cNvPr id="61" name="Oval 60">
            <a:extLst>
              <a:ext uri="{FF2B5EF4-FFF2-40B4-BE49-F238E27FC236}">
                <a16:creationId xmlns:a16="http://schemas.microsoft.com/office/drawing/2014/main" id="{F638EB24-1A31-461E-7AF6-2D87395DC375}"/>
              </a:ext>
            </a:extLst>
          </p:cNvPr>
          <p:cNvSpPr/>
          <p:nvPr/>
        </p:nvSpPr>
        <p:spPr>
          <a:xfrm>
            <a:off x="1010087" y="678523"/>
            <a:ext cx="3660608" cy="177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Proxima Nova" panose="020B0604020202020204" charset="0"/>
              </a:rPr>
              <a:t>Global Term:</a:t>
            </a:r>
            <a:br>
              <a:rPr lang="en-US" sz="2500" dirty="0">
                <a:latin typeface="Proxima Nova" panose="020B0604020202020204" charset="0"/>
              </a:rPr>
            </a:br>
            <a:r>
              <a:rPr lang="en-US" sz="2500" dirty="0">
                <a:latin typeface="Proxima Nova" panose="020B0604020202020204" charset="0"/>
              </a:rPr>
              <a:t>“</a:t>
            </a:r>
            <a:r>
              <a:rPr lang="en-US" sz="2500" dirty="0" err="1">
                <a:latin typeface="Proxima Nova" panose="020B0604020202020204" charset="0"/>
              </a:rPr>
              <a:t>Licences</a:t>
            </a:r>
            <a:r>
              <a:rPr lang="en-US" sz="2500" dirty="0">
                <a:latin typeface="Proxima Nova" panose="020B0604020202020204" charset="0"/>
              </a:rPr>
              <a:t>”</a:t>
            </a:r>
          </a:p>
        </p:txBody>
      </p:sp>
      <p:sp>
        <p:nvSpPr>
          <p:cNvPr id="62" name="Oval 61">
            <a:extLst>
              <a:ext uri="{FF2B5EF4-FFF2-40B4-BE49-F238E27FC236}">
                <a16:creationId xmlns:a16="http://schemas.microsoft.com/office/drawing/2014/main" id="{6839B731-123B-1A5D-EDF9-03724C71AEC6}"/>
              </a:ext>
            </a:extLst>
          </p:cNvPr>
          <p:cNvSpPr/>
          <p:nvPr/>
        </p:nvSpPr>
        <p:spPr>
          <a:xfrm>
            <a:off x="1010086" y="2723368"/>
            <a:ext cx="3660608" cy="2085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Proxima Nova" panose="020B0604020202020204" charset="0"/>
              </a:rPr>
              <a:t>EU Context: </a:t>
            </a:r>
          </a:p>
          <a:p>
            <a:pPr algn="ctr"/>
            <a:r>
              <a:rPr lang="en-US" sz="2500" dirty="0">
                <a:latin typeface="Proxima Nova" panose="020B0604020202020204" charset="0"/>
              </a:rPr>
              <a:t>“</a:t>
            </a:r>
            <a:r>
              <a:rPr lang="en-US" sz="2500" dirty="0" err="1">
                <a:latin typeface="Proxima Nova" panose="020B0604020202020204" charset="0"/>
              </a:rPr>
              <a:t>Licence</a:t>
            </a:r>
            <a:r>
              <a:rPr lang="en-US" sz="2500" dirty="0">
                <a:latin typeface="Proxima Nova" panose="020B0604020202020204" charset="0"/>
              </a:rPr>
              <a:t>” adds responsibility</a:t>
            </a:r>
          </a:p>
        </p:txBody>
      </p:sp>
      <p:sp>
        <p:nvSpPr>
          <p:cNvPr id="63" name="Oval 62">
            <a:extLst>
              <a:ext uri="{FF2B5EF4-FFF2-40B4-BE49-F238E27FC236}">
                <a16:creationId xmlns:a16="http://schemas.microsoft.com/office/drawing/2014/main" id="{9D53BC4B-B33F-FA08-CE2B-FF6FD8C9A1F2}"/>
              </a:ext>
            </a:extLst>
          </p:cNvPr>
          <p:cNvSpPr/>
          <p:nvPr/>
        </p:nvSpPr>
        <p:spPr>
          <a:xfrm>
            <a:off x="875390" y="5077405"/>
            <a:ext cx="3795304" cy="1631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Proxima Nova" panose="020B0604020202020204" charset="0"/>
              </a:rPr>
              <a:t>Solution:</a:t>
            </a:r>
          </a:p>
          <a:p>
            <a:pPr algn="ctr"/>
            <a:r>
              <a:rPr lang="en-US" sz="2500" dirty="0">
                <a:latin typeface="Proxima Nova" panose="020B0604020202020204" charset="0"/>
              </a:rPr>
              <a:t>Change to “Access Grants”</a:t>
            </a:r>
          </a:p>
        </p:txBody>
      </p:sp>
      <p:pic>
        <p:nvPicPr>
          <p:cNvPr id="64" name="Picture 63" descr="Icon&#10;&#10;Description automatically generated">
            <a:extLst>
              <a:ext uri="{FF2B5EF4-FFF2-40B4-BE49-F238E27FC236}">
                <a16:creationId xmlns:a16="http://schemas.microsoft.com/office/drawing/2014/main" id="{6F9433E8-6BFB-0D3F-D69B-C29B4E686111}"/>
              </a:ext>
            </a:extLst>
          </p:cNvPr>
          <p:cNvPicPr>
            <a:picLocks noChangeAspect="1"/>
          </p:cNvPicPr>
          <p:nvPr/>
        </p:nvPicPr>
        <p:blipFill>
          <a:blip r:embed="rId4"/>
          <a:stretch>
            <a:fillRect/>
          </a:stretch>
        </p:blipFill>
        <p:spPr>
          <a:xfrm>
            <a:off x="5521692" y="140042"/>
            <a:ext cx="5514207" cy="5514207"/>
          </a:xfrm>
          <a:prstGeom prst="rect">
            <a:avLst/>
          </a:prstGeom>
        </p:spPr>
      </p:pic>
    </p:spTree>
    <p:extLst>
      <p:ext uri="{BB962C8B-B14F-4D97-AF65-F5344CB8AC3E}">
        <p14:creationId xmlns:p14="http://schemas.microsoft.com/office/powerpoint/2010/main" val="289281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4956ECED-5215-6230-5A67-46A54136B86D}"/>
              </a:ext>
            </a:extLst>
          </p:cNvPr>
          <p:cNvPicPr>
            <a:picLocks noChangeAspect="1"/>
          </p:cNvPicPr>
          <p:nvPr/>
        </p:nvPicPr>
        <p:blipFill>
          <a:blip r:embed="rId3"/>
          <a:stretch>
            <a:fillRect/>
          </a:stretch>
        </p:blipFill>
        <p:spPr>
          <a:xfrm>
            <a:off x="616743" y="451774"/>
            <a:ext cx="4000958" cy="4000958"/>
          </a:xfrm>
          <a:prstGeom prst="rect">
            <a:avLst/>
          </a:prstGeom>
        </p:spPr>
      </p:pic>
      <p:sp>
        <p:nvSpPr>
          <p:cNvPr id="6" name="TextBox 5">
            <a:extLst>
              <a:ext uri="{FF2B5EF4-FFF2-40B4-BE49-F238E27FC236}">
                <a16:creationId xmlns:a16="http://schemas.microsoft.com/office/drawing/2014/main" id="{5002BA92-4FDA-7FD3-34CF-4B1DCDC1B45D}"/>
              </a:ext>
            </a:extLst>
          </p:cNvPr>
          <p:cNvSpPr txBox="1"/>
          <p:nvPr/>
        </p:nvSpPr>
        <p:spPr>
          <a:xfrm>
            <a:off x="1000790" y="4538910"/>
            <a:ext cx="3015049" cy="1323439"/>
          </a:xfrm>
          <a:prstGeom prst="rect">
            <a:avLst/>
          </a:prstGeom>
          <a:noFill/>
        </p:spPr>
        <p:txBody>
          <a:bodyPr wrap="square" rtlCol="0">
            <a:spAutoFit/>
          </a:bodyPr>
          <a:lstStyle/>
          <a:p>
            <a:pPr algn="ctr"/>
            <a:r>
              <a:rPr lang="en-US" sz="4000" dirty="0">
                <a:latin typeface="Proxima Nova" panose="020B0604020202020204" charset="0"/>
              </a:rPr>
              <a:t>Exposure’s Known Risk</a:t>
            </a:r>
          </a:p>
        </p:txBody>
      </p:sp>
      <p:grpSp>
        <p:nvGrpSpPr>
          <p:cNvPr id="11" name="Group 10">
            <a:extLst>
              <a:ext uri="{FF2B5EF4-FFF2-40B4-BE49-F238E27FC236}">
                <a16:creationId xmlns:a16="http://schemas.microsoft.com/office/drawing/2014/main" id="{C94CEE9B-16D0-0E55-9197-EF1794135AA4}"/>
              </a:ext>
            </a:extLst>
          </p:cNvPr>
          <p:cNvGrpSpPr/>
          <p:nvPr/>
        </p:nvGrpSpPr>
        <p:grpSpPr>
          <a:xfrm>
            <a:off x="4375246" y="0"/>
            <a:ext cx="5490839" cy="5862348"/>
            <a:chOff x="4375246" y="0"/>
            <a:chExt cx="5490839" cy="5862348"/>
          </a:xfrm>
        </p:grpSpPr>
        <p:pic>
          <p:nvPicPr>
            <p:cNvPr id="5" name="Picture 4" descr="Icon&#10;&#10;Description automatically generated">
              <a:extLst>
                <a:ext uri="{FF2B5EF4-FFF2-40B4-BE49-F238E27FC236}">
                  <a16:creationId xmlns:a16="http://schemas.microsoft.com/office/drawing/2014/main" id="{F18BB7E2-2F10-FCCD-33E5-5E3FDB4B3B56}"/>
                </a:ext>
              </a:extLst>
            </p:cNvPr>
            <p:cNvPicPr>
              <a:picLocks noChangeAspect="1"/>
            </p:cNvPicPr>
            <p:nvPr/>
          </p:nvPicPr>
          <p:blipFill>
            <a:blip r:embed="rId4"/>
            <a:stretch>
              <a:fillRect/>
            </a:stretch>
          </p:blipFill>
          <p:spPr>
            <a:xfrm>
              <a:off x="4375246" y="0"/>
              <a:ext cx="5490839" cy="5490839"/>
            </a:xfrm>
            <a:prstGeom prst="rect">
              <a:avLst/>
            </a:prstGeom>
          </p:spPr>
        </p:pic>
        <p:sp>
          <p:nvSpPr>
            <p:cNvPr id="7" name="TextBox 6">
              <a:extLst>
                <a:ext uri="{FF2B5EF4-FFF2-40B4-BE49-F238E27FC236}">
                  <a16:creationId xmlns:a16="http://schemas.microsoft.com/office/drawing/2014/main" id="{697A7E89-2BDA-3D07-A911-B69587995522}"/>
                </a:ext>
              </a:extLst>
            </p:cNvPr>
            <p:cNvSpPr txBox="1"/>
            <p:nvPr/>
          </p:nvSpPr>
          <p:spPr>
            <a:xfrm>
              <a:off x="5613140" y="4538909"/>
              <a:ext cx="3015049" cy="1323439"/>
            </a:xfrm>
            <a:prstGeom prst="rect">
              <a:avLst/>
            </a:prstGeom>
            <a:noFill/>
          </p:spPr>
          <p:txBody>
            <a:bodyPr wrap="square" rtlCol="0">
              <a:spAutoFit/>
            </a:bodyPr>
            <a:lstStyle/>
            <a:p>
              <a:pPr algn="ctr"/>
              <a:r>
                <a:rPr lang="en-US" sz="4000" dirty="0">
                  <a:latin typeface="Proxima Nova" panose="020B0604020202020204" charset="0"/>
                </a:rPr>
                <a:t>The Fix!</a:t>
              </a:r>
            </a:p>
            <a:p>
              <a:pPr algn="ctr"/>
              <a:r>
                <a:rPr lang="en-US" sz="4000" dirty="0">
                  <a:latin typeface="Proxima Nova" panose="020B0604020202020204" charset="0"/>
                </a:rPr>
                <a:t>Maybe….</a:t>
              </a:r>
            </a:p>
          </p:txBody>
        </p:sp>
      </p:grpSp>
      <p:grpSp>
        <p:nvGrpSpPr>
          <p:cNvPr id="12" name="Group 11">
            <a:extLst>
              <a:ext uri="{FF2B5EF4-FFF2-40B4-BE49-F238E27FC236}">
                <a16:creationId xmlns:a16="http://schemas.microsoft.com/office/drawing/2014/main" id="{58125D38-1388-9793-6A01-57D9351D8773}"/>
              </a:ext>
            </a:extLst>
          </p:cNvPr>
          <p:cNvGrpSpPr/>
          <p:nvPr/>
        </p:nvGrpSpPr>
        <p:grpSpPr>
          <a:xfrm>
            <a:off x="7816755" y="-86178"/>
            <a:ext cx="4538910" cy="5953417"/>
            <a:chOff x="7816755" y="-86178"/>
            <a:chExt cx="4538910" cy="5953417"/>
          </a:xfrm>
        </p:grpSpPr>
        <p:pic>
          <p:nvPicPr>
            <p:cNvPr id="8" name="Picture 7" descr="Icon&#10;&#10;Description automatically generated">
              <a:extLst>
                <a:ext uri="{FF2B5EF4-FFF2-40B4-BE49-F238E27FC236}">
                  <a16:creationId xmlns:a16="http://schemas.microsoft.com/office/drawing/2014/main" id="{87FD3F78-9F35-2876-B085-C1DB0B5B0A4D}"/>
                </a:ext>
              </a:extLst>
            </p:cNvPr>
            <p:cNvPicPr>
              <a:picLocks noChangeAspect="1"/>
            </p:cNvPicPr>
            <p:nvPr/>
          </p:nvPicPr>
          <p:blipFill>
            <a:blip r:embed="rId5"/>
            <a:stretch>
              <a:fillRect/>
            </a:stretch>
          </p:blipFill>
          <p:spPr>
            <a:xfrm>
              <a:off x="7816755" y="-86178"/>
              <a:ext cx="4538910" cy="4538910"/>
            </a:xfrm>
            <a:prstGeom prst="rect">
              <a:avLst/>
            </a:prstGeom>
          </p:spPr>
        </p:pic>
        <p:sp>
          <p:nvSpPr>
            <p:cNvPr id="10" name="TextBox 9">
              <a:extLst>
                <a:ext uri="{FF2B5EF4-FFF2-40B4-BE49-F238E27FC236}">
                  <a16:creationId xmlns:a16="http://schemas.microsoft.com/office/drawing/2014/main" id="{81862DAA-787F-2DAB-A2DA-DAE9C2B7EE07}"/>
                </a:ext>
              </a:extLst>
            </p:cNvPr>
            <p:cNvSpPr txBox="1"/>
            <p:nvPr/>
          </p:nvSpPr>
          <p:spPr>
            <a:xfrm>
              <a:off x="8480958" y="4543800"/>
              <a:ext cx="3015049" cy="1323439"/>
            </a:xfrm>
            <a:prstGeom prst="rect">
              <a:avLst/>
            </a:prstGeom>
            <a:noFill/>
          </p:spPr>
          <p:txBody>
            <a:bodyPr wrap="square" rtlCol="0">
              <a:spAutoFit/>
            </a:bodyPr>
            <a:lstStyle/>
            <a:p>
              <a:pPr algn="ctr"/>
              <a:r>
                <a:rPr lang="en-US" sz="4000" dirty="0">
                  <a:latin typeface="Proxima Nova" panose="020B0604020202020204" charset="0"/>
                </a:rPr>
                <a:t>Unknown Risk</a:t>
              </a:r>
            </a:p>
          </p:txBody>
        </p:sp>
      </p:grpSp>
      <p:grpSp>
        <p:nvGrpSpPr>
          <p:cNvPr id="18" name="Group 17">
            <a:extLst>
              <a:ext uri="{FF2B5EF4-FFF2-40B4-BE49-F238E27FC236}">
                <a16:creationId xmlns:a16="http://schemas.microsoft.com/office/drawing/2014/main" id="{FF671098-ABEA-4139-FA2B-4CD5010AE9B0}"/>
              </a:ext>
            </a:extLst>
          </p:cNvPr>
          <p:cNvGrpSpPr/>
          <p:nvPr/>
        </p:nvGrpSpPr>
        <p:grpSpPr>
          <a:xfrm>
            <a:off x="0" y="99577"/>
            <a:ext cx="5985853" cy="6684686"/>
            <a:chOff x="0" y="99577"/>
            <a:chExt cx="5985853" cy="6684686"/>
          </a:xfrm>
        </p:grpSpPr>
        <p:sp>
          <p:nvSpPr>
            <p:cNvPr id="13" name="Oval 12">
              <a:extLst>
                <a:ext uri="{FF2B5EF4-FFF2-40B4-BE49-F238E27FC236}">
                  <a16:creationId xmlns:a16="http://schemas.microsoft.com/office/drawing/2014/main" id="{17B13FE7-2CE5-21C3-8944-4BEDF34A88FB}"/>
                </a:ext>
              </a:extLst>
            </p:cNvPr>
            <p:cNvSpPr/>
            <p:nvPr/>
          </p:nvSpPr>
          <p:spPr>
            <a:xfrm>
              <a:off x="0" y="99577"/>
              <a:ext cx="4893276" cy="6684686"/>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text, sign, vector graphics, clipart&#10;&#10;Description automatically generated">
              <a:extLst>
                <a:ext uri="{FF2B5EF4-FFF2-40B4-BE49-F238E27FC236}">
                  <a16:creationId xmlns:a16="http://schemas.microsoft.com/office/drawing/2014/main" id="{551DF079-DD2B-056C-9332-6717072192C7}"/>
                </a:ext>
              </a:extLst>
            </p:cNvPr>
            <p:cNvPicPr>
              <a:picLocks noChangeAspect="1"/>
            </p:cNvPicPr>
            <p:nvPr/>
          </p:nvPicPr>
          <p:blipFill>
            <a:blip r:embed="rId6"/>
            <a:stretch>
              <a:fillRect/>
            </a:stretch>
          </p:blipFill>
          <p:spPr>
            <a:xfrm>
              <a:off x="3800699" y="2358646"/>
              <a:ext cx="2185154" cy="2185154"/>
            </a:xfrm>
            <a:prstGeom prst="rect">
              <a:avLst/>
            </a:prstGeom>
          </p:spPr>
        </p:pic>
      </p:grpSp>
    </p:spTree>
    <p:extLst>
      <p:ext uri="{BB962C8B-B14F-4D97-AF65-F5344CB8AC3E}">
        <p14:creationId xmlns:p14="http://schemas.microsoft.com/office/powerpoint/2010/main" val="205068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EDA9-C44F-83B4-2EDB-065310C6DFEC}"/>
              </a:ext>
            </a:extLst>
          </p:cNvPr>
          <p:cNvSpPr>
            <a:spLocks noGrp="1"/>
          </p:cNvSpPr>
          <p:nvPr>
            <p:ph type="title"/>
          </p:nvPr>
        </p:nvSpPr>
        <p:spPr/>
        <p:txBody>
          <a:bodyPr>
            <a:normAutofit/>
          </a:bodyPr>
          <a:lstStyle/>
          <a:p>
            <a:r>
              <a:rPr lang="en-US" sz="5000" dirty="0"/>
              <a:t>Existing Solutions</a:t>
            </a:r>
          </a:p>
        </p:txBody>
      </p:sp>
      <p:sp>
        <p:nvSpPr>
          <p:cNvPr id="3" name="Text Placeholder 2">
            <a:extLst>
              <a:ext uri="{FF2B5EF4-FFF2-40B4-BE49-F238E27FC236}">
                <a16:creationId xmlns:a16="http://schemas.microsoft.com/office/drawing/2014/main" id="{D7C9F43B-8953-A9FC-95BC-205AFD0A7B34}"/>
              </a:ext>
            </a:extLst>
          </p:cNvPr>
          <p:cNvSpPr>
            <a:spLocks noGrp="1"/>
          </p:cNvSpPr>
          <p:nvPr>
            <p:ph type="body" idx="1"/>
          </p:nvPr>
        </p:nvSpPr>
        <p:spPr>
          <a:xfrm>
            <a:off x="609600" y="1880090"/>
            <a:ext cx="10972800" cy="4977910"/>
          </a:xfrm>
        </p:spPr>
        <p:txBody>
          <a:bodyPr>
            <a:normAutofit/>
          </a:bodyPr>
          <a:lstStyle/>
          <a:p>
            <a:r>
              <a:rPr lang="en-US" sz="4000" dirty="0"/>
              <a:t>Refactoring</a:t>
            </a:r>
          </a:p>
          <a:p>
            <a:endParaRPr lang="en-US" sz="4000" dirty="0"/>
          </a:p>
          <a:p>
            <a:r>
              <a:rPr lang="en-US" sz="4000" dirty="0"/>
              <a:t>Automated Tests</a:t>
            </a:r>
          </a:p>
          <a:p>
            <a:endParaRPr lang="en-US" sz="4000" dirty="0"/>
          </a:p>
          <a:p>
            <a:r>
              <a:rPr lang="en-US" sz="4000" dirty="0"/>
              <a:t>Tools</a:t>
            </a:r>
          </a:p>
          <a:p>
            <a:endParaRPr lang="en-US" sz="4000" dirty="0">
              <a:solidFill>
                <a:schemeClr val="accent2"/>
              </a:solidFill>
            </a:endParaRPr>
          </a:p>
          <a:p>
            <a:r>
              <a:rPr lang="en-US" sz="4000" dirty="0">
                <a:solidFill>
                  <a:schemeClr val="accent2"/>
                </a:solidFill>
              </a:rPr>
              <a:t>System Empathy</a:t>
            </a:r>
          </a:p>
          <a:p>
            <a:endParaRPr lang="en-US" dirty="0"/>
          </a:p>
          <a:p>
            <a:endParaRPr lang="en-US" dirty="0"/>
          </a:p>
          <a:p>
            <a:endParaRPr lang="en-US" dirty="0"/>
          </a:p>
        </p:txBody>
      </p:sp>
      <p:pic>
        <p:nvPicPr>
          <p:cNvPr id="5" name="Picture 4" descr="A picture containing text, sign, vector graphics, clipart&#10;&#10;Description automatically generated">
            <a:extLst>
              <a:ext uri="{FF2B5EF4-FFF2-40B4-BE49-F238E27FC236}">
                <a16:creationId xmlns:a16="http://schemas.microsoft.com/office/drawing/2014/main" id="{F2761D11-64DC-7469-11C9-8817A3EF6713}"/>
              </a:ext>
            </a:extLst>
          </p:cNvPr>
          <p:cNvPicPr>
            <a:picLocks noChangeAspect="1"/>
          </p:cNvPicPr>
          <p:nvPr/>
        </p:nvPicPr>
        <p:blipFill>
          <a:blip r:embed="rId3"/>
          <a:stretch>
            <a:fillRect/>
          </a:stretch>
        </p:blipFill>
        <p:spPr>
          <a:xfrm>
            <a:off x="418011" y="1948542"/>
            <a:ext cx="799011" cy="799011"/>
          </a:xfrm>
          <a:prstGeom prst="rect">
            <a:avLst/>
          </a:prstGeom>
        </p:spPr>
      </p:pic>
      <p:pic>
        <p:nvPicPr>
          <p:cNvPr id="6" name="Picture 5" descr="A picture containing text, sign, vector graphics, clipart&#10;&#10;Description automatically generated">
            <a:extLst>
              <a:ext uri="{FF2B5EF4-FFF2-40B4-BE49-F238E27FC236}">
                <a16:creationId xmlns:a16="http://schemas.microsoft.com/office/drawing/2014/main" id="{6F612D23-F221-6D69-ED12-39A1614D94EE}"/>
              </a:ext>
            </a:extLst>
          </p:cNvPr>
          <p:cNvPicPr>
            <a:picLocks noChangeAspect="1"/>
          </p:cNvPicPr>
          <p:nvPr/>
        </p:nvPicPr>
        <p:blipFill>
          <a:blip r:embed="rId3"/>
          <a:stretch>
            <a:fillRect/>
          </a:stretch>
        </p:blipFill>
        <p:spPr>
          <a:xfrm>
            <a:off x="418011" y="3311437"/>
            <a:ext cx="799011" cy="799011"/>
          </a:xfrm>
          <a:prstGeom prst="rect">
            <a:avLst/>
          </a:prstGeom>
        </p:spPr>
      </p:pic>
      <p:pic>
        <p:nvPicPr>
          <p:cNvPr id="7" name="Picture 6" descr="A picture containing text, sign, vector graphics, clipart&#10;&#10;Description automatically generated">
            <a:extLst>
              <a:ext uri="{FF2B5EF4-FFF2-40B4-BE49-F238E27FC236}">
                <a16:creationId xmlns:a16="http://schemas.microsoft.com/office/drawing/2014/main" id="{42BF08D9-5472-7964-25B7-C0961BB1F586}"/>
              </a:ext>
            </a:extLst>
          </p:cNvPr>
          <p:cNvPicPr>
            <a:picLocks noChangeAspect="1"/>
          </p:cNvPicPr>
          <p:nvPr/>
        </p:nvPicPr>
        <p:blipFill>
          <a:blip r:embed="rId3"/>
          <a:stretch>
            <a:fillRect/>
          </a:stretch>
        </p:blipFill>
        <p:spPr>
          <a:xfrm>
            <a:off x="418010" y="4649297"/>
            <a:ext cx="799011" cy="799011"/>
          </a:xfrm>
          <a:prstGeom prst="rect">
            <a:avLst/>
          </a:prstGeom>
        </p:spPr>
      </p:pic>
      <p:pic>
        <p:nvPicPr>
          <p:cNvPr id="8" name="Picture 7" descr="A picture containing text, sign, vector graphics, clipart&#10;&#10;Description automatically generated">
            <a:extLst>
              <a:ext uri="{FF2B5EF4-FFF2-40B4-BE49-F238E27FC236}">
                <a16:creationId xmlns:a16="http://schemas.microsoft.com/office/drawing/2014/main" id="{6E51E579-63D5-54AD-25C0-9180BEE74D08}"/>
              </a:ext>
            </a:extLst>
          </p:cNvPr>
          <p:cNvPicPr>
            <a:picLocks noChangeAspect="1"/>
          </p:cNvPicPr>
          <p:nvPr/>
        </p:nvPicPr>
        <p:blipFill>
          <a:blip r:embed="rId3"/>
          <a:stretch>
            <a:fillRect/>
          </a:stretch>
        </p:blipFill>
        <p:spPr>
          <a:xfrm>
            <a:off x="418010" y="5987157"/>
            <a:ext cx="799011" cy="799011"/>
          </a:xfrm>
          <a:prstGeom prst="rect">
            <a:avLst/>
          </a:prstGeom>
        </p:spPr>
      </p:pic>
    </p:spTree>
    <p:extLst>
      <p:ext uri="{BB962C8B-B14F-4D97-AF65-F5344CB8AC3E}">
        <p14:creationId xmlns:p14="http://schemas.microsoft.com/office/powerpoint/2010/main" val="240093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person, person, wearing&#10;&#10;Description automatically generated">
            <a:extLst>
              <a:ext uri="{FF2B5EF4-FFF2-40B4-BE49-F238E27FC236}">
                <a16:creationId xmlns:a16="http://schemas.microsoft.com/office/drawing/2014/main" id="{1BBA173C-AF34-BCF2-94A7-3EB0AAB9E1ED}"/>
              </a:ext>
            </a:extLst>
          </p:cNvPr>
          <p:cNvPicPr>
            <a:picLocks noChangeAspect="1"/>
          </p:cNvPicPr>
          <p:nvPr/>
        </p:nvPicPr>
        <p:blipFill>
          <a:blip r:embed="rId3"/>
          <a:stretch>
            <a:fillRect/>
          </a:stretch>
        </p:blipFill>
        <p:spPr>
          <a:xfrm>
            <a:off x="4071937" y="633412"/>
            <a:ext cx="4048125" cy="5591175"/>
          </a:xfrm>
          <a:prstGeom prst="rect">
            <a:avLst/>
          </a:prstGeom>
        </p:spPr>
      </p:pic>
      <p:sp>
        <p:nvSpPr>
          <p:cNvPr id="4" name="TextBox 3">
            <a:extLst>
              <a:ext uri="{FF2B5EF4-FFF2-40B4-BE49-F238E27FC236}">
                <a16:creationId xmlns:a16="http://schemas.microsoft.com/office/drawing/2014/main" id="{4457737D-6691-EF3A-2CE0-3070F1F974D1}"/>
              </a:ext>
            </a:extLst>
          </p:cNvPr>
          <p:cNvSpPr txBox="1"/>
          <p:nvPr/>
        </p:nvSpPr>
        <p:spPr>
          <a:xfrm rot="20769128">
            <a:off x="4537166" y="5642787"/>
            <a:ext cx="3431177" cy="553998"/>
          </a:xfrm>
          <a:prstGeom prst="rect">
            <a:avLst/>
          </a:prstGeom>
          <a:noFill/>
        </p:spPr>
        <p:txBody>
          <a:bodyPr wrap="square" rtlCol="0">
            <a:spAutoFit/>
          </a:bodyPr>
          <a:lstStyle/>
          <a:p>
            <a:pPr algn="ctr"/>
            <a:r>
              <a:rPr lang="en-US" sz="3000" dirty="0">
                <a:latin typeface="Proxima Nova" panose="020B0604020202020204" charset="0"/>
              </a:rPr>
              <a:t>@ArloBelshee</a:t>
            </a:r>
          </a:p>
        </p:txBody>
      </p:sp>
    </p:spTree>
    <p:extLst>
      <p:ext uri="{BB962C8B-B14F-4D97-AF65-F5344CB8AC3E}">
        <p14:creationId xmlns:p14="http://schemas.microsoft.com/office/powerpoint/2010/main" val="94796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1E5ECABB-5C32-925D-42B0-D86DBBE66DCC}"/>
              </a:ext>
            </a:extLst>
          </p:cNvPr>
          <p:cNvPicPr>
            <a:picLocks noChangeAspect="1"/>
          </p:cNvPicPr>
          <p:nvPr/>
        </p:nvPicPr>
        <p:blipFill>
          <a:blip r:embed="rId3"/>
          <a:stretch>
            <a:fillRect/>
          </a:stretch>
        </p:blipFill>
        <p:spPr>
          <a:xfrm>
            <a:off x="1219809" y="553583"/>
            <a:ext cx="9752381" cy="4876190"/>
          </a:xfrm>
          <a:prstGeom prst="rect">
            <a:avLst/>
          </a:prstGeom>
        </p:spPr>
      </p:pic>
    </p:spTree>
    <p:extLst>
      <p:ext uri="{BB962C8B-B14F-4D97-AF65-F5344CB8AC3E}">
        <p14:creationId xmlns:p14="http://schemas.microsoft.com/office/powerpoint/2010/main" val="327343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EBACE-139B-46D7-BC5F-8A6E915BE45D}"/>
              </a:ext>
            </a:extLst>
          </p:cNvPr>
          <p:cNvSpPr txBox="1"/>
          <p:nvPr/>
        </p:nvSpPr>
        <p:spPr>
          <a:xfrm>
            <a:off x="365760" y="293494"/>
            <a:ext cx="6096000" cy="6271012"/>
          </a:xfrm>
          <a:prstGeom prst="rect">
            <a:avLst/>
          </a:prstGeom>
          <a:noFill/>
          <a:ln w="57150">
            <a:solidFill>
              <a:schemeClr val="accent1"/>
            </a:solidFill>
          </a:ln>
        </p:spPr>
        <p:txBody>
          <a:bodyPr wrap="square">
            <a:spAutoFit/>
          </a:bodyPr>
          <a:lstStyle/>
          <a:p>
            <a:pPr marL="0" marR="0">
              <a:spcBef>
                <a:spcPts val="0"/>
              </a:spcBef>
              <a:spcAft>
                <a:spcPts val="0"/>
              </a:spcAft>
            </a:pPr>
            <a:r>
              <a:rPr lang="en-US" sz="3600" kern="1400" spc="-50" dirty="0">
                <a:effectLst/>
                <a:latin typeface="Calibri Light" panose="020F0302020204030204" pitchFamily="34" charset="0"/>
                <a:ea typeface="Times New Roman" panose="02020603050405020304" pitchFamily="18" charset="0"/>
                <a:cs typeface="Times New Roman" panose="02020603050405020304" pitchFamily="18" charset="0"/>
              </a:rPr>
              <a:t>The Contract</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We all want to work together with clients to help them learn the X set of skills.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customer has too many employees for us to teach them all at once, so we will break them into groups. Similarly, the curriculum breaks the total set of knowledge and skills into several chunks that can be learned separately. When we interact with a customer, we will help them develop a strategy for dividing their employees into learning groups and providing separate pieces of the content and all related instruction and support for that content to each group. We agree to share all money equally between the partners involved in the interaction. We will define the overall strategy for spreading the skills across the client based on the customer’s measures of success, which the person signing the contract will determine with the company and then tell to everyone else involved. The skills and ways of learning them are valuable IP, and the curriculum is owned by the people that created it. No one else can teach these skills except as specified in this agreement. The person doing the measuring will also make sure that we record those measures and report them to the right stakeholders, though the person signing the contract will manage the relationship and ensure stakeholders are happy and that the roadmap is followed. Each time we help a single set of employees learn a particular set of skills, we will be able to assess that those skills have been learned, that they are being applied on real work, and the business impacts of that application (in terms of the measures agreed to for the total interaction between the customer and the person who signed the contract), and it is the responsibility of the person who created the curriculum to define the assessment, and the person who teaches it to run the assessment and share the data.</a:t>
            </a:r>
          </a:p>
        </p:txBody>
      </p:sp>
      <p:sp>
        <p:nvSpPr>
          <p:cNvPr id="5" name="TextBox 4">
            <a:extLst>
              <a:ext uri="{FF2B5EF4-FFF2-40B4-BE49-F238E27FC236}">
                <a16:creationId xmlns:a16="http://schemas.microsoft.com/office/drawing/2014/main" id="{D9EACA5A-2D36-2FE1-475D-1243BDF0E736}"/>
              </a:ext>
            </a:extLst>
          </p:cNvPr>
          <p:cNvSpPr txBox="1"/>
          <p:nvPr/>
        </p:nvSpPr>
        <p:spPr>
          <a:xfrm>
            <a:off x="7384868" y="1609784"/>
            <a:ext cx="3857897" cy="3785652"/>
          </a:xfrm>
          <a:prstGeom prst="rect">
            <a:avLst/>
          </a:prstGeom>
          <a:noFill/>
        </p:spPr>
        <p:txBody>
          <a:bodyPr wrap="square">
            <a:spAutoFit/>
          </a:bodyPr>
          <a:lstStyle/>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Too much unknown</a:t>
            </a:r>
            <a:br>
              <a:rPr lang="en-US" sz="2000" b="0" i="0" u="none" strike="noStrike" dirty="0">
                <a:solidFill>
                  <a:srgbClr val="000000"/>
                </a:solidFill>
                <a:effectLst/>
                <a:latin typeface="Proxima Nova" panose="020B0604020202020204" charset="0"/>
              </a:rPr>
            </a:br>
            <a:endParaRPr lang="en-US" sz="2000" b="0" i="0" u="none" strike="noStrike" dirty="0">
              <a:solidFill>
                <a:srgbClr val="000000"/>
              </a:solidFill>
              <a:effectLst/>
              <a:latin typeface="Proxima Nova" panose="020B0604020202020204" charset="0"/>
            </a:endParaRPr>
          </a:p>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So much reading time to understand intent</a:t>
            </a:r>
            <a:br>
              <a:rPr lang="en-US" sz="2000" b="0" i="0" u="none" strike="noStrike" dirty="0">
                <a:solidFill>
                  <a:srgbClr val="000000"/>
                </a:solidFill>
                <a:effectLst/>
                <a:latin typeface="Proxima Nova" panose="020B0604020202020204" charset="0"/>
              </a:rPr>
            </a:br>
            <a:endParaRPr lang="en-US" sz="2000" b="0" i="0" u="none" strike="noStrike" dirty="0">
              <a:solidFill>
                <a:srgbClr val="000000"/>
              </a:solidFill>
              <a:effectLst/>
              <a:latin typeface="Proxima Nova" panose="020B0604020202020204" charset="0"/>
            </a:endParaRPr>
          </a:p>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Misunderstanding intent</a:t>
            </a:r>
            <a:br>
              <a:rPr lang="en-US" sz="2000" b="0" i="0" u="none" strike="noStrike" dirty="0">
                <a:solidFill>
                  <a:srgbClr val="000000"/>
                </a:solidFill>
                <a:effectLst/>
                <a:latin typeface="Proxima Nova" panose="020B0604020202020204" charset="0"/>
              </a:rPr>
            </a:br>
            <a:endParaRPr lang="en-US" sz="2000" b="0" i="0" u="none" strike="noStrike" dirty="0">
              <a:solidFill>
                <a:srgbClr val="000000"/>
              </a:solidFill>
              <a:effectLst/>
              <a:latin typeface="Proxima Nova" panose="020B0604020202020204" charset="0"/>
            </a:endParaRPr>
          </a:p>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Changing one thing but not seeing another thing</a:t>
            </a:r>
            <a:br>
              <a:rPr lang="en-US" sz="2000" b="0" i="0" u="none" strike="noStrike" dirty="0">
                <a:solidFill>
                  <a:srgbClr val="000000"/>
                </a:solidFill>
                <a:effectLst/>
                <a:latin typeface="Proxima Nova" panose="020B0604020202020204" charset="0"/>
              </a:rPr>
            </a:br>
            <a:endParaRPr lang="en-US" sz="2000" b="0" i="0" u="none" strike="noStrike" dirty="0">
              <a:solidFill>
                <a:srgbClr val="000000"/>
              </a:solidFill>
              <a:effectLst/>
              <a:latin typeface="Proxima Nova" panose="020B0604020202020204" charset="0"/>
            </a:endParaRPr>
          </a:p>
          <a:p>
            <a:pPr marL="342900" indent="-3429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Proxima Nova" panose="020B0604020202020204" charset="0"/>
              </a:rPr>
              <a:t>Changing more than you intended</a:t>
            </a:r>
          </a:p>
        </p:txBody>
      </p:sp>
    </p:spTree>
    <p:extLst>
      <p:ext uri="{BB962C8B-B14F-4D97-AF65-F5344CB8AC3E}">
        <p14:creationId xmlns:p14="http://schemas.microsoft.com/office/powerpoint/2010/main" val="100082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75F6-0F62-458C-9CB0-06B38679E9C0}"/>
              </a:ext>
            </a:extLst>
          </p:cNvPr>
          <p:cNvSpPr>
            <a:spLocks noGrp="1"/>
          </p:cNvSpPr>
          <p:nvPr>
            <p:ph type="title"/>
          </p:nvPr>
        </p:nvSpPr>
        <p:spPr>
          <a:xfrm>
            <a:off x="609600" y="569170"/>
            <a:ext cx="4162425" cy="620486"/>
          </a:xfrm>
        </p:spPr>
        <p:txBody>
          <a:bodyPr/>
          <a:lstStyle/>
          <a:p>
            <a:r>
              <a:rPr lang="en-US" dirty="0"/>
              <a:t>Missing Names</a:t>
            </a:r>
          </a:p>
        </p:txBody>
      </p:sp>
      <p:sp>
        <p:nvSpPr>
          <p:cNvPr id="3" name="Content Placeholder 2">
            <a:extLst>
              <a:ext uri="{FF2B5EF4-FFF2-40B4-BE49-F238E27FC236}">
                <a16:creationId xmlns:a16="http://schemas.microsoft.com/office/drawing/2014/main" id="{28607664-84A3-44E3-9D0B-D5C3F270EDB4}"/>
              </a:ext>
            </a:extLst>
          </p:cNvPr>
          <p:cNvSpPr>
            <a:spLocks noGrp="1"/>
          </p:cNvSpPr>
          <p:nvPr>
            <p:ph idx="1"/>
          </p:nvPr>
        </p:nvSpPr>
        <p:spPr/>
        <p:txBody>
          <a:bodyPr>
            <a:normAutofit fontScale="32500" lnSpcReduction="20000"/>
          </a:bodyPr>
          <a:lstStyle/>
          <a:p>
            <a:pPr marL="0" indent="0">
              <a:buNone/>
            </a:pPr>
            <a:r>
              <a:rPr lang="en-US" dirty="0"/>
              <a:t>Consultant hereby irrevocably transfers and assigns to Company any and all of its right, title, and interest in and to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 including, but not limited to, any copyrights, patent rights, trade secrets and trademarks.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 will be the sole and exclusive property of Company, and Company shall have the sole right to determine the treatment of any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 including the right to keep them as trade secrets, to file and execute patent applications on them, to use and disclose them without prior patent application, to file registrations for copyright or trademark on them in its own name, or to follow any other procedure that Company deems appropriate.</a:t>
            </a:r>
          </a:p>
          <a:p>
            <a:pPr marL="0" indent="0">
              <a:buNone/>
            </a:pPr>
            <a:r>
              <a:rPr lang="en-US" dirty="0"/>
              <a:t>Consultant agrees: (a) to disclose promptly in writing to Company all </a:t>
            </a:r>
            <a:r>
              <a:rPr lang="en-US" dirty="0" err="1"/>
              <a:t>all</a:t>
            </a:r>
            <a:r>
              <a:rPr lang="en-US" dirty="0"/>
              <a:t>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or relate to the Services; (b) to cooperate with and assist Company to apply for, and to execute any applications and/or assignments reasonably necessary to obtain, any patent, copyright, trademark or other statutory protection for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or relate to the Services in Company' name as Company deems appropriate; and (c) to otherwise treat all </a:t>
            </a:r>
            <a:r>
              <a:rPr lang="en-US" dirty="0" err="1"/>
              <a:t>all</a:t>
            </a:r>
            <a:r>
              <a:rPr lang="en-US" dirty="0"/>
              <a:t>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or relate to the Services as Confidential Information, as defined below. These obligations to disclose, assist and assign  the termination of this Agreement.</a:t>
            </a:r>
          </a:p>
        </p:txBody>
      </p:sp>
      <p:pic>
        <p:nvPicPr>
          <p:cNvPr id="6" name="Picture 5" descr="Diagram&#10;&#10;Description automatically generated">
            <a:extLst>
              <a:ext uri="{FF2B5EF4-FFF2-40B4-BE49-F238E27FC236}">
                <a16:creationId xmlns:a16="http://schemas.microsoft.com/office/drawing/2014/main" id="{6AAD400F-9F8F-4C6D-AFF1-921EA8F4A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39" y="1200542"/>
            <a:ext cx="2719096" cy="5438192"/>
          </a:xfrm>
          <a:prstGeom prst="rect">
            <a:avLst/>
          </a:prstGeom>
        </p:spPr>
      </p:pic>
      <p:sp>
        <p:nvSpPr>
          <p:cNvPr id="4" name="Rectangle 3">
            <a:extLst>
              <a:ext uri="{FF2B5EF4-FFF2-40B4-BE49-F238E27FC236}">
                <a16:creationId xmlns:a16="http://schemas.microsoft.com/office/drawing/2014/main" id="{7CB29A6F-8AA0-4BB9-C417-3E91A9084C2A}"/>
              </a:ext>
            </a:extLst>
          </p:cNvPr>
          <p:cNvSpPr/>
          <p:nvPr/>
        </p:nvSpPr>
        <p:spPr>
          <a:xfrm>
            <a:off x="970059" y="3063441"/>
            <a:ext cx="3069204" cy="79513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spTree>
    <p:extLst>
      <p:ext uri="{BB962C8B-B14F-4D97-AF65-F5344CB8AC3E}">
        <p14:creationId xmlns:p14="http://schemas.microsoft.com/office/powerpoint/2010/main" val="188077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Qr code&#10;&#10;Description automatically generated">
            <a:extLst>
              <a:ext uri="{FF2B5EF4-FFF2-40B4-BE49-F238E27FC236}">
                <a16:creationId xmlns:a16="http://schemas.microsoft.com/office/drawing/2014/main" id="{10A61EA4-C650-3E1C-E23A-CDF6A34AE2D3}"/>
              </a:ext>
            </a:extLst>
          </p:cNvPr>
          <p:cNvPicPr>
            <a:picLocks noChangeAspect="1"/>
          </p:cNvPicPr>
          <p:nvPr/>
        </p:nvPicPr>
        <p:blipFill>
          <a:blip r:embed="rId3"/>
          <a:stretch>
            <a:fillRect/>
          </a:stretch>
        </p:blipFill>
        <p:spPr>
          <a:xfrm>
            <a:off x="3627451" y="960451"/>
            <a:ext cx="4937097" cy="4937097"/>
          </a:xfrm>
          <a:prstGeom prst="rect">
            <a:avLst/>
          </a:prstGeom>
        </p:spPr>
      </p:pic>
    </p:spTree>
    <p:extLst>
      <p:ext uri="{BB962C8B-B14F-4D97-AF65-F5344CB8AC3E}">
        <p14:creationId xmlns:p14="http://schemas.microsoft.com/office/powerpoint/2010/main" val="1805135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55E01F-F39A-DBD9-2CF9-D8A6206DE9A9}"/>
              </a:ext>
            </a:extLst>
          </p:cNvPr>
          <p:cNvSpPr>
            <a:spLocks noGrp="1"/>
          </p:cNvSpPr>
          <p:nvPr>
            <p:ph type="title"/>
          </p:nvPr>
        </p:nvSpPr>
        <p:spPr>
          <a:xfrm>
            <a:off x="609599" y="292359"/>
            <a:ext cx="10972799" cy="1081088"/>
          </a:xfrm>
        </p:spPr>
        <p:txBody>
          <a:bodyPr>
            <a:normAutofit fontScale="90000"/>
          </a:bodyPr>
          <a:lstStyle/>
          <a:p>
            <a:r>
              <a:rPr lang="en-US" dirty="0"/>
              <a:t>Identifying Obvious Nonsense – Extract Definition</a:t>
            </a:r>
          </a:p>
        </p:txBody>
      </p:sp>
      <p:sp>
        <p:nvSpPr>
          <p:cNvPr id="9" name="Text Placeholder 8">
            <a:extLst>
              <a:ext uri="{FF2B5EF4-FFF2-40B4-BE49-F238E27FC236}">
                <a16:creationId xmlns:a16="http://schemas.microsoft.com/office/drawing/2014/main" id="{F64BD98A-BE68-1F9E-8B23-F45EB9E0AC10}"/>
              </a:ext>
            </a:extLst>
          </p:cNvPr>
          <p:cNvSpPr>
            <a:spLocks noGrp="1"/>
          </p:cNvSpPr>
          <p:nvPr>
            <p:ph type="body" idx="1"/>
          </p:nvPr>
        </p:nvSpPr>
        <p:spPr>
          <a:xfrm>
            <a:off x="609601" y="1195969"/>
            <a:ext cx="5183188" cy="823912"/>
          </a:xfrm>
        </p:spPr>
        <p:txBody>
          <a:bodyPr/>
          <a:lstStyle/>
          <a:p>
            <a:r>
              <a:rPr lang="en-US" dirty="0"/>
              <a:t>Before</a:t>
            </a:r>
          </a:p>
        </p:txBody>
      </p:sp>
      <p:sp>
        <p:nvSpPr>
          <p:cNvPr id="10" name="Content Placeholder 9">
            <a:extLst>
              <a:ext uri="{FF2B5EF4-FFF2-40B4-BE49-F238E27FC236}">
                <a16:creationId xmlns:a16="http://schemas.microsoft.com/office/drawing/2014/main" id="{714AE3EC-E3BD-DC8F-93CE-9541B90603F5}"/>
              </a:ext>
            </a:extLst>
          </p:cNvPr>
          <p:cNvSpPr>
            <a:spLocks noGrp="1"/>
          </p:cNvSpPr>
          <p:nvPr>
            <p:ph sz="half" idx="2"/>
          </p:nvPr>
        </p:nvSpPr>
        <p:spPr>
          <a:xfrm>
            <a:off x="609600" y="2019881"/>
            <a:ext cx="5183188" cy="3923719"/>
          </a:xfrm>
        </p:spPr>
        <p:txBody>
          <a:bodyPr>
            <a:normAutofit fontScale="47500" lnSpcReduction="20000"/>
          </a:bodyPr>
          <a:lstStyle/>
          <a:p>
            <a:pPr marL="0" indent="0">
              <a:buNone/>
            </a:pPr>
            <a:r>
              <a:rPr lang="en-US" dirty="0"/>
              <a:t>Consultant hereby irrevocably transfers and assigns to Company any and all of its right, title, and interest in and to </a:t>
            </a:r>
            <a:r>
              <a:rPr lang="en-US" dirty="0">
                <a:highlight>
                  <a:srgbClr val="00FFFF"/>
                </a:highlight>
              </a:rPr>
              <a:t>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a:t>
            </a:r>
            <a:r>
              <a:rPr lang="en-US" dirty="0"/>
              <a:t>, including, but not limited to</a:t>
            </a:r>
            <a:r>
              <a:rPr lang="en-US" dirty="0">
                <a:highlight>
                  <a:srgbClr val="00FFFF"/>
                </a:highlight>
              </a:rPr>
              <a:t>,</a:t>
            </a:r>
            <a:r>
              <a:rPr lang="en-US" dirty="0"/>
              <a:t> any copyrights, patent rights, trade secrets and trademarks. </a:t>
            </a:r>
            <a:r>
              <a:rPr lang="en-US" dirty="0">
                <a:highlight>
                  <a:srgbClr val="00FFFF"/>
                </a:highlight>
              </a:rPr>
              <a:t>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 </a:t>
            </a:r>
            <a:r>
              <a:rPr lang="en-US" dirty="0"/>
              <a:t>will be the sole and exclusive property of Company, and Company shall have the sole right to determine the treatment of </a:t>
            </a:r>
            <a:r>
              <a:rPr lang="en-US" dirty="0">
                <a:highlight>
                  <a:srgbClr val="00FFFF"/>
                </a:highlight>
              </a:rPr>
              <a:t>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a:t>
            </a:r>
            <a:r>
              <a:rPr lang="en-US" dirty="0"/>
              <a:t>, including the right to keep them as trade secrets, to file and execute patent applications on them, to use and disclose them without prior patent application, to file registrations for copyright or trademark on them in its own name, or to follow any other procedure that Company deems appropriate.</a:t>
            </a:r>
          </a:p>
          <a:p>
            <a:pPr marL="0" indent="0">
              <a:buNone/>
            </a:pPr>
            <a:endParaRPr lang="en-US" dirty="0"/>
          </a:p>
          <a:p>
            <a:pPr marL="0" indent="0">
              <a:buNone/>
            </a:pPr>
            <a:r>
              <a:rPr lang="en-US" dirty="0"/>
              <a:t>[more…]</a:t>
            </a:r>
          </a:p>
        </p:txBody>
      </p:sp>
      <p:sp>
        <p:nvSpPr>
          <p:cNvPr id="11" name="Text Placeholder 10">
            <a:extLst>
              <a:ext uri="{FF2B5EF4-FFF2-40B4-BE49-F238E27FC236}">
                <a16:creationId xmlns:a16="http://schemas.microsoft.com/office/drawing/2014/main" id="{6DF71D78-31B0-F461-21D5-B4415FA59FDE}"/>
              </a:ext>
            </a:extLst>
          </p:cNvPr>
          <p:cNvSpPr>
            <a:spLocks noGrp="1"/>
          </p:cNvSpPr>
          <p:nvPr>
            <p:ph type="body" sz="quarter" idx="3"/>
          </p:nvPr>
        </p:nvSpPr>
        <p:spPr>
          <a:xfrm>
            <a:off x="6399212" y="1195969"/>
            <a:ext cx="5183186" cy="823912"/>
          </a:xfrm>
        </p:spPr>
        <p:txBody>
          <a:bodyPr/>
          <a:lstStyle/>
          <a:p>
            <a:r>
              <a:rPr lang="en-US" dirty="0"/>
              <a:t>After</a:t>
            </a:r>
          </a:p>
        </p:txBody>
      </p:sp>
      <p:sp>
        <p:nvSpPr>
          <p:cNvPr id="12" name="Content Placeholder 11">
            <a:extLst>
              <a:ext uri="{FF2B5EF4-FFF2-40B4-BE49-F238E27FC236}">
                <a16:creationId xmlns:a16="http://schemas.microsoft.com/office/drawing/2014/main" id="{066D9F41-0208-CCB3-ECC2-518856AAC9A9}"/>
              </a:ext>
            </a:extLst>
          </p:cNvPr>
          <p:cNvSpPr>
            <a:spLocks noGrp="1"/>
          </p:cNvSpPr>
          <p:nvPr>
            <p:ph sz="quarter" idx="4"/>
          </p:nvPr>
        </p:nvSpPr>
        <p:spPr>
          <a:xfrm>
            <a:off x="6399212" y="2019881"/>
            <a:ext cx="5183186" cy="3923719"/>
          </a:xfrm>
        </p:spPr>
        <p:txBody>
          <a:bodyPr>
            <a:normAutofit fontScale="47500" lnSpcReduction="20000"/>
          </a:bodyPr>
          <a:lstStyle/>
          <a:p>
            <a:pPr marL="0" indent="0">
              <a:buNone/>
            </a:pPr>
            <a:r>
              <a:rPr lang="en-US" dirty="0"/>
              <a:t>Consultant hereby irrevocably transfers and assigns to Company any and all of its right, title, and interest in and to </a:t>
            </a:r>
            <a:r>
              <a:rPr lang="en-US" b="1" dirty="0">
                <a:highlight>
                  <a:srgbClr val="00FFFF"/>
                </a:highlight>
              </a:rPr>
              <a:t>Applesauce</a:t>
            </a:r>
            <a:r>
              <a:rPr lang="en-US" dirty="0"/>
              <a:t>, including, but not limited to, any copyrights, patent rights, trade secrets and trademarks to Company. </a:t>
            </a:r>
            <a:r>
              <a:rPr lang="en-US" b="1" dirty="0">
                <a:highlight>
                  <a:srgbClr val="00FFFF"/>
                </a:highlight>
              </a:rPr>
              <a:t>Applesauce</a:t>
            </a:r>
            <a:r>
              <a:rPr lang="en-US" dirty="0"/>
              <a:t> will be the sole and exclusive property of Company, and Company shall have the sole right to determine the treatment of </a:t>
            </a:r>
            <a:r>
              <a:rPr lang="en-US" b="1" dirty="0">
                <a:highlight>
                  <a:srgbClr val="00FFFF"/>
                </a:highlight>
              </a:rPr>
              <a:t>Applesauce</a:t>
            </a:r>
            <a:r>
              <a:rPr lang="en-US" dirty="0"/>
              <a:t>, including the right to keep them as trade secrets, to file and execute patent applications on them, to use and disclose them without prior patent application, to file registrations for copyright or trademark on them in its own name, or to follow any other procedure that Company deems appropriate.</a:t>
            </a:r>
          </a:p>
          <a:p>
            <a:pPr marL="0" indent="0">
              <a:buNone/>
            </a:pPr>
            <a:r>
              <a:rPr lang="en-US" dirty="0"/>
              <a:t>[more…]</a:t>
            </a:r>
          </a:p>
          <a:p>
            <a:pPr marL="0" indent="0">
              <a:buNone/>
            </a:pPr>
            <a:endParaRPr lang="en-US" dirty="0"/>
          </a:p>
          <a:p>
            <a:pPr marL="0" indent="0">
              <a:buNone/>
            </a:pPr>
            <a:r>
              <a:rPr lang="en-US" dirty="0"/>
              <a:t>Definitions:</a:t>
            </a:r>
          </a:p>
          <a:p>
            <a:pPr marL="0" indent="0">
              <a:buNone/>
            </a:pPr>
            <a:r>
              <a:rPr lang="en-US" dirty="0">
                <a:highlight>
                  <a:srgbClr val="00FFFF"/>
                </a:highlight>
              </a:rPr>
              <a:t>“</a:t>
            </a:r>
            <a:r>
              <a:rPr lang="en-US" b="1" dirty="0">
                <a:highlight>
                  <a:srgbClr val="00FFFF"/>
                </a:highlight>
              </a:rPr>
              <a:t>Applesauce</a:t>
            </a:r>
            <a:r>
              <a:rPr lang="en-US" dirty="0">
                <a:highlight>
                  <a:srgbClr val="00FFFF"/>
                </a:highlight>
              </a:rPr>
              <a:t>” means all designs, discoveries, inventions, products, computer programs, procedures, business plans, revenue models, customer lists, marketing approaches or any similar business information, improvements, developments, drawings, notes, documents, information and materials made, conceived or developed by Consultant alone or with others which result from, relate to, or are used while providing the Services.</a:t>
            </a:r>
          </a:p>
        </p:txBody>
      </p:sp>
    </p:spTree>
    <p:extLst>
      <p:ext uri="{BB962C8B-B14F-4D97-AF65-F5344CB8AC3E}">
        <p14:creationId xmlns:p14="http://schemas.microsoft.com/office/powerpoint/2010/main" val="130721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55E01F-F39A-DBD9-2CF9-D8A6206DE9A9}"/>
              </a:ext>
            </a:extLst>
          </p:cNvPr>
          <p:cNvSpPr>
            <a:spLocks noGrp="1"/>
          </p:cNvSpPr>
          <p:nvPr>
            <p:ph type="title"/>
          </p:nvPr>
        </p:nvSpPr>
        <p:spPr>
          <a:xfrm>
            <a:off x="609599" y="292359"/>
            <a:ext cx="10972799" cy="1081088"/>
          </a:xfrm>
        </p:spPr>
        <p:txBody>
          <a:bodyPr>
            <a:normAutofit fontScale="90000"/>
          </a:bodyPr>
          <a:lstStyle/>
          <a:p>
            <a:r>
              <a:rPr lang="en-US" dirty="0"/>
              <a:t>Identifying Obvious Nonsense – Extract Definition</a:t>
            </a:r>
          </a:p>
        </p:txBody>
      </p:sp>
      <p:sp>
        <p:nvSpPr>
          <p:cNvPr id="9" name="Text Placeholder 8">
            <a:extLst>
              <a:ext uri="{FF2B5EF4-FFF2-40B4-BE49-F238E27FC236}">
                <a16:creationId xmlns:a16="http://schemas.microsoft.com/office/drawing/2014/main" id="{F64BD98A-BE68-1F9E-8B23-F45EB9E0AC10}"/>
              </a:ext>
            </a:extLst>
          </p:cNvPr>
          <p:cNvSpPr>
            <a:spLocks noGrp="1"/>
          </p:cNvSpPr>
          <p:nvPr>
            <p:ph type="body" idx="1"/>
          </p:nvPr>
        </p:nvSpPr>
        <p:spPr>
          <a:xfrm>
            <a:off x="609601" y="1195969"/>
            <a:ext cx="5183188" cy="823912"/>
          </a:xfrm>
        </p:spPr>
        <p:txBody>
          <a:bodyPr/>
          <a:lstStyle/>
          <a:p>
            <a:r>
              <a:rPr lang="en-US" dirty="0"/>
              <a:t>Before</a:t>
            </a:r>
          </a:p>
        </p:txBody>
      </p:sp>
      <p:sp>
        <p:nvSpPr>
          <p:cNvPr id="10" name="Content Placeholder 9">
            <a:extLst>
              <a:ext uri="{FF2B5EF4-FFF2-40B4-BE49-F238E27FC236}">
                <a16:creationId xmlns:a16="http://schemas.microsoft.com/office/drawing/2014/main" id="{714AE3EC-E3BD-DC8F-93CE-9541B90603F5}"/>
              </a:ext>
            </a:extLst>
          </p:cNvPr>
          <p:cNvSpPr>
            <a:spLocks noGrp="1"/>
          </p:cNvSpPr>
          <p:nvPr>
            <p:ph sz="half" idx="2"/>
          </p:nvPr>
        </p:nvSpPr>
        <p:spPr>
          <a:xfrm>
            <a:off x="609600" y="2019881"/>
            <a:ext cx="5183188" cy="3923719"/>
          </a:xfrm>
        </p:spPr>
        <p:txBody>
          <a:bodyPr>
            <a:normAutofit fontScale="92500" lnSpcReduction="20000"/>
          </a:bodyPr>
          <a:lstStyle/>
          <a:p>
            <a:pPr marL="0" indent="0">
              <a:buNone/>
            </a:pPr>
            <a:r>
              <a:rPr lang="en-US" dirty="0"/>
              <a:t>Definitions:</a:t>
            </a:r>
          </a:p>
          <a:p>
            <a:pPr marL="0" indent="0">
              <a:buNone/>
            </a:pPr>
            <a:r>
              <a:rPr lang="en-US" dirty="0">
                <a:highlight>
                  <a:srgbClr val="00FFFF"/>
                </a:highlight>
              </a:rPr>
              <a:t>“</a:t>
            </a:r>
            <a:r>
              <a:rPr lang="en-US" b="1" dirty="0">
                <a:highlight>
                  <a:srgbClr val="00FFFF"/>
                </a:highlight>
              </a:rPr>
              <a:t>Applesauce</a:t>
            </a:r>
            <a:r>
              <a:rPr lang="en-US" dirty="0">
                <a:highlight>
                  <a:srgbClr val="00FFFF"/>
                </a:highlight>
              </a:rPr>
              <a:t>” means all </a:t>
            </a:r>
            <a:r>
              <a:rPr lang="en-US" dirty="0">
                <a:highlight>
                  <a:srgbClr val="00FF00"/>
                </a:highlight>
              </a:rPr>
              <a:t>designs, discoveries, inventions, products, computer programs, procedures, business plans, revenue models, customer lists, marketing approaches or any similar business information, improvements, developments, drawings, notes, documents, information and materials </a:t>
            </a:r>
            <a:r>
              <a:rPr lang="en-US" dirty="0">
                <a:highlight>
                  <a:srgbClr val="00FFFF"/>
                </a:highlight>
              </a:rPr>
              <a:t>made, conceived or developed by Consultant alone or with others which result from, relate to, or are used while providing the Services.</a:t>
            </a:r>
          </a:p>
          <a:p>
            <a:pPr marL="0" indent="0">
              <a:buNone/>
            </a:pPr>
            <a:endParaRPr lang="en-US" dirty="0"/>
          </a:p>
        </p:txBody>
      </p:sp>
      <p:sp>
        <p:nvSpPr>
          <p:cNvPr id="11" name="Text Placeholder 10">
            <a:extLst>
              <a:ext uri="{FF2B5EF4-FFF2-40B4-BE49-F238E27FC236}">
                <a16:creationId xmlns:a16="http://schemas.microsoft.com/office/drawing/2014/main" id="{6DF71D78-31B0-F461-21D5-B4415FA59FDE}"/>
              </a:ext>
            </a:extLst>
          </p:cNvPr>
          <p:cNvSpPr>
            <a:spLocks noGrp="1"/>
          </p:cNvSpPr>
          <p:nvPr>
            <p:ph type="body" sz="quarter" idx="3"/>
          </p:nvPr>
        </p:nvSpPr>
        <p:spPr>
          <a:xfrm>
            <a:off x="6399212" y="1195969"/>
            <a:ext cx="5183186" cy="823912"/>
          </a:xfrm>
        </p:spPr>
        <p:txBody>
          <a:bodyPr/>
          <a:lstStyle/>
          <a:p>
            <a:r>
              <a:rPr lang="en-US" dirty="0"/>
              <a:t>After</a:t>
            </a:r>
          </a:p>
        </p:txBody>
      </p:sp>
      <p:sp>
        <p:nvSpPr>
          <p:cNvPr id="12" name="Content Placeholder 11">
            <a:extLst>
              <a:ext uri="{FF2B5EF4-FFF2-40B4-BE49-F238E27FC236}">
                <a16:creationId xmlns:a16="http://schemas.microsoft.com/office/drawing/2014/main" id="{066D9F41-0208-CCB3-ECC2-518856AAC9A9}"/>
              </a:ext>
            </a:extLst>
          </p:cNvPr>
          <p:cNvSpPr>
            <a:spLocks noGrp="1"/>
          </p:cNvSpPr>
          <p:nvPr>
            <p:ph sz="quarter" idx="4"/>
          </p:nvPr>
        </p:nvSpPr>
        <p:spPr>
          <a:xfrm>
            <a:off x="6399212" y="2019881"/>
            <a:ext cx="5183186" cy="3923719"/>
          </a:xfrm>
        </p:spPr>
        <p:txBody>
          <a:bodyPr>
            <a:normAutofit fontScale="92500" lnSpcReduction="20000"/>
          </a:bodyPr>
          <a:lstStyle/>
          <a:p>
            <a:pPr marL="0" indent="0">
              <a:buNone/>
            </a:pPr>
            <a:r>
              <a:rPr lang="en-US" dirty="0"/>
              <a:t>Definitions:</a:t>
            </a:r>
          </a:p>
          <a:p>
            <a:pPr marL="0" indent="0">
              <a:buNone/>
            </a:pPr>
            <a:r>
              <a:rPr lang="en-US" dirty="0">
                <a:highlight>
                  <a:srgbClr val="00FFFF"/>
                </a:highlight>
              </a:rPr>
              <a:t>“</a:t>
            </a:r>
            <a:r>
              <a:rPr lang="en-US" b="1" dirty="0">
                <a:highlight>
                  <a:srgbClr val="00FFFF"/>
                </a:highlight>
              </a:rPr>
              <a:t>Applesauce</a:t>
            </a:r>
            <a:r>
              <a:rPr lang="en-US" dirty="0">
                <a:highlight>
                  <a:srgbClr val="00FFFF"/>
                </a:highlight>
              </a:rPr>
              <a:t>” means all </a:t>
            </a:r>
            <a:r>
              <a:rPr lang="en-US" b="1" dirty="0">
                <a:highlight>
                  <a:srgbClr val="00FF00"/>
                </a:highlight>
              </a:rPr>
              <a:t>Dinguses</a:t>
            </a:r>
            <a:r>
              <a:rPr lang="en-US" dirty="0">
                <a:highlight>
                  <a:srgbClr val="00FF00"/>
                </a:highlight>
              </a:rPr>
              <a:t> </a:t>
            </a:r>
            <a:r>
              <a:rPr lang="en-US" dirty="0">
                <a:highlight>
                  <a:srgbClr val="00FFFF"/>
                </a:highlight>
              </a:rPr>
              <a:t>made, conceived or developed by Consultant alone or with others which result from, relate to, or are used while providing the Services.</a:t>
            </a:r>
          </a:p>
          <a:p>
            <a:pPr marL="0" indent="0">
              <a:buNone/>
            </a:pPr>
            <a:r>
              <a:rPr lang="en-US" dirty="0">
                <a:highlight>
                  <a:srgbClr val="00FF00"/>
                </a:highlight>
              </a:rPr>
              <a:t>“</a:t>
            </a:r>
            <a:r>
              <a:rPr lang="en-US" b="1" dirty="0" err="1">
                <a:highlight>
                  <a:srgbClr val="00FF00"/>
                </a:highlight>
              </a:rPr>
              <a:t>Dunguses</a:t>
            </a:r>
            <a:r>
              <a:rPr lang="en-US" dirty="0">
                <a:highlight>
                  <a:srgbClr val="00FF00"/>
                </a:highlight>
              </a:rPr>
              <a:t>” means designs, discoveries, inventions, products, computer programs, procedures, business plans, revenue models, customer lists, marketing approaches or any similar business information, improvements, developments, drawings, notes, documents, information and materials.</a:t>
            </a:r>
          </a:p>
          <a:p>
            <a:pPr marL="0" indent="0">
              <a:buNone/>
            </a:pPr>
            <a:endParaRPr lang="en-US" dirty="0">
              <a:highlight>
                <a:srgbClr val="00FFFF"/>
              </a:highligh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635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75F6-0F62-458C-9CB0-06B38679E9C0}"/>
              </a:ext>
            </a:extLst>
          </p:cNvPr>
          <p:cNvSpPr>
            <a:spLocks noGrp="1"/>
          </p:cNvSpPr>
          <p:nvPr>
            <p:ph type="title"/>
          </p:nvPr>
        </p:nvSpPr>
        <p:spPr>
          <a:xfrm>
            <a:off x="609600" y="569170"/>
            <a:ext cx="4162425" cy="620486"/>
          </a:xfrm>
        </p:spPr>
        <p:txBody>
          <a:bodyPr/>
          <a:lstStyle/>
          <a:p>
            <a:r>
              <a:rPr lang="en-US" dirty="0"/>
              <a:t>Obvious Nonsense</a:t>
            </a:r>
          </a:p>
        </p:txBody>
      </p:sp>
      <p:sp>
        <p:nvSpPr>
          <p:cNvPr id="3" name="Content Placeholder 2">
            <a:extLst>
              <a:ext uri="{FF2B5EF4-FFF2-40B4-BE49-F238E27FC236}">
                <a16:creationId xmlns:a16="http://schemas.microsoft.com/office/drawing/2014/main" id="{28607664-84A3-44E3-9D0B-D5C3F270EDB4}"/>
              </a:ext>
            </a:extLst>
          </p:cNvPr>
          <p:cNvSpPr>
            <a:spLocks noGrp="1"/>
          </p:cNvSpPr>
          <p:nvPr>
            <p:ph idx="1"/>
          </p:nvPr>
        </p:nvSpPr>
        <p:spPr/>
        <p:txBody>
          <a:bodyPr>
            <a:normAutofit fontScale="70000" lnSpcReduction="20000"/>
          </a:bodyPr>
          <a:lstStyle/>
          <a:p>
            <a:pPr marL="0" indent="0">
              <a:lnSpc>
                <a:spcPct val="120000"/>
              </a:lnSpc>
              <a:buNone/>
            </a:pPr>
            <a:r>
              <a:rPr lang="en-US" dirty="0"/>
              <a:t>Consultant hereby </a:t>
            </a:r>
            <a:r>
              <a:rPr lang="en-US" b="1" dirty="0">
                <a:highlight>
                  <a:srgbClr val="FFFF00"/>
                </a:highlight>
              </a:rPr>
              <a:t>Schlepps</a:t>
            </a:r>
            <a:r>
              <a:rPr lang="en-US" dirty="0"/>
              <a:t> </a:t>
            </a:r>
            <a:r>
              <a:rPr lang="en-US" b="1" dirty="0">
                <a:highlight>
                  <a:srgbClr val="00FFFF"/>
                </a:highlight>
              </a:rPr>
              <a:t>Applesauce</a:t>
            </a:r>
            <a:r>
              <a:rPr lang="en-US" dirty="0"/>
              <a:t>, including, but not limited to, any </a:t>
            </a:r>
            <a:r>
              <a:rPr lang="en-US" b="1" dirty="0" err="1">
                <a:solidFill>
                  <a:schemeClr val="bg1"/>
                </a:solidFill>
                <a:highlight>
                  <a:srgbClr val="FF00FF"/>
                </a:highlight>
              </a:rPr>
              <a:t>Pearsauce</a:t>
            </a:r>
            <a:r>
              <a:rPr lang="en-US" dirty="0"/>
              <a:t> to Company. The Company </a:t>
            </a:r>
            <a:r>
              <a:rPr lang="en-US" b="1" dirty="0" err="1">
                <a:solidFill>
                  <a:schemeClr val="bg1"/>
                </a:solidFill>
                <a:highlight>
                  <a:srgbClr val="FF0000"/>
                </a:highlight>
              </a:rPr>
              <a:t>Powns</a:t>
            </a:r>
            <a:r>
              <a:rPr lang="en-US" dirty="0"/>
              <a:t> </a:t>
            </a:r>
            <a:r>
              <a:rPr lang="en-US" b="1" dirty="0">
                <a:highlight>
                  <a:srgbClr val="00FFFF"/>
                </a:highlight>
              </a:rPr>
              <a:t>Applesauce</a:t>
            </a:r>
            <a:r>
              <a:rPr lang="en-US" dirty="0"/>
              <a:t>, including the right to </a:t>
            </a:r>
            <a:r>
              <a:rPr lang="en-US" b="1" dirty="0">
                <a:solidFill>
                  <a:schemeClr val="bg1"/>
                </a:solidFill>
                <a:highlight>
                  <a:srgbClr val="0000FF"/>
                </a:highlight>
              </a:rPr>
              <a:t>Do Things</a:t>
            </a:r>
            <a:r>
              <a:rPr lang="en-US" dirty="0"/>
              <a:t>.</a:t>
            </a:r>
          </a:p>
          <a:p>
            <a:pPr marL="0" indent="0">
              <a:buNone/>
            </a:pPr>
            <a:r>
              <a:rPr lang="en-US" dirty="0"/>
              <a:t>[more…]</a:t>
            </a:r>
          </a:p>
          <a:p>
            <a:pPr marL="0" indent="0">
              <a:buNone/>
            </a:pPr>
            <a:endParaRPr lang="en-US" dirty="0"/>
          </a:p>
          <a:p>
            <a:pPr marL="0" indent="0">
              <a:buNone/>
            </a:pPr>
            <a:r>
              <a:rPr lang="en-US" sz="1600" dirty="0"/>
              <a:t>Definitions:</a:t>
            </a:r>
          </a:p>
          <a:p>
            <a:pPr marL="0" indent="0">
              <a:buNone/>
            </a:pPr>
            <a:r>
              <a:rPr lang="en-US" sz="1600" dirty="0">
                <a:highlight>
                  <a:srgbClr val="FFFF00"/>
                </a:highlight>
              </a:rPr>
              <a:t>“</a:t>
            </a:r>
            <a:r>
              <a:rPr lang="en-US" sz="1600" b="1" dirty="0">
                <a:highlight>
                  <a:srgbClr val="FFFF00"/>
                </a:highlight>
              </a:rPr>
              <a:t>Schlepps</a:t>
            </a:r>
            <a:r>
              <a:rPr lang="en-US" sz="1600" dirty="0">
                <a:highlight>
                  <a:srgbClr val="FFFF00"/>
                </a:highlight>
              </a:rPr>
              <a:t>” a thing means irrevocably transfers and assigns any and all of its right, title, and interest in and to that thing.</a:t>
            </a:r>
          </a:p>
          <a:p>
            <a:pPr marL="0" indent="0">
              <a:buNone/>
            </a:pPr>
            <a:r>
              <a:rPr lang="en-US" sz="1600" dirty="0">
                <a:highlight>
                  <a:srgbClr val="00FFFF"/>
                </a:highlight>
              </a:rPr>
              <a:t>“</a:t>
            </a:r>
            <a:r>
              <a:rPr lang="en-US" sz="1600" b="1" dirty="0">
                <a:highlight>
                  <a:srgbClr val="00FFFF"/>
                </a:highlight>
              </a:rPr>
              <a:t>Applesauce</a:t>
            </a:r>
            <a:r>
              <a:rPr lang="en-US" sz="1600" dirty="0">
                <a:highlight>
                  <a:srgbClr val="00FFFF"/>
                </a:highlight>
              </a:rPr>
              <a:t>” means all </a:t>
            </a:r>
            <a:r>
              <a:rPr lang="en-US" sz="1600" b="1" dirty="0">
                <a:highlight>
                  <a:srgbClr val="00FF00"/>
                </a:highlight>
              </a:rPr>
              <a:t>Dinguses</a:t>
            </a:r>
            <a:r>
              <a:rPr lang="en-US" sz="1600" dirty="0">
                <a:highlight>
                  <a:srgbClr val="00FFFF"/>
                </a:highlight>
              </a:rPr>
              <a:t> made, conceived or developed by Consultant alone or with others which result from, relate to, or are used while providing the Services.</a:t>
            </a:r>
          </a:p>
          <a:p>
            <a:pPr marL="0" indent="0">
              <a:buNone/>
            </a:pPr>
            <a:r>
              <a:rPr lang="en-US" sz="1600" dirty="0">
                <a:solidFill>
                  <a:schemeClr val="bg1"/>
                </a:solidFill>
                <a:highlight>
                  <a:srgbClr val="FF0000"/>
                </a:highlight>
              </a:rPr>
              <a:t>A Party “</a:t>
            </a:r>
            <a:r>
              <a:rPr lang="en-US" sz="1600" b="1" dirty="0" err="1">
                <a:solidFill>
                  <a:schemeClr val="bg1"/>
                </a:solidFill>
                <a:highlight>
                  <a:srgbClr val="FF0000"/>
                </a:highlight>
              </a:rPr>
              <a:t>Powns</a:t>
            </a:r>
            <a:r>
              <a:rPr lang="en-US" sz="1600" dirty="0">
                <a:solidFill>
                  <a:schemeClr val="bg1"/>
                </a:solidFill>
                <a:highlight>
                  <a:srgbClr val="FF0000"/>
                </a:highlight>
              </a:rPr>
              <a:t>” a thing means that the thing is the sole and exclusive property of that Party, including that the Party has the sole right to determine the treatment of the thing.</a:t>
            </a:r>
          </a:p>
          <a:p>
            <a:pPr marL="0" indent="0">
              <a:buNone/>
            </a:pPr>
            <a:r>
              <a:rPr lang="en-US" sz="1600" dirty="0">
                <a:solidFill>
                  <a:schemeClr val="bg1"/>
                </a:solidFill>
                <a:highlight>
                  <a:srgbClr val="0000FF"/>
                </a:highlight>
              </a:rPr>
              <a:t>“</a:t>
            </a:r>
            <a:r>
              <a:rPr lang="en-US" sz="1600" b="1" dirty="0">
                <a:solidFill>
                  <a:schemeClr val="bg1"/>
                </a:solidFill>
                <a:highlight>
                  <a:srgbClr val="0000FF"/>
                </a:highlight>
              </a:rPr>
              <a:t>Do Things</a:t>
            </a:r>
            <a:r>
              <a:rPr lang="en-US" sz="1600" dirty="0">
                <a:solidFill>
                  <a:schemeClr val="bg1"/>
                </a:solidFill>
                <a:highlight>
                  <a:srgbClr val="0000FF"/>
                </a:highlight>
              </a:rPr>
              <a:t>” means keep them as trade secrets, to file and execute patent applications on them, to use and disclose them without prior patent application, to file registrations for copyright or trademark on them in its own name, or to follow any other procedure that Company deems appropriate.</a:t>
            </a:r>
          </a:p>
          <a:p>
            <a:pPr marL="0" indent="0">
              <a:buNone/>
            </a:pPr>
            <a:r>
              <a:rPr lang="en-US" sz="1600" dirty="0">
                <a:highlight>
                  <a:srgbClr val="00FF00"/>
                </a:highlight>
              </a:rPr>
              <a:t>“</a:t>
            </a:r>
            <a:r>
              <a:rPr lang="en-US" sz="1600" b="1" dirty="0" err="1">
                <a:highlight>
                  <a:srgbClr val="00FF00"/>
                </a:highlight>
              </a:rPr>
              <a:t>Dunguses</a:t>
            </a:r>
            <a:r>
              <a:rPr lang="en-US" sz="1600" dirty="0">
                <a:highlight>
                  <a:srgbClr val="00FF00"/>
                </a:highlight>
              </a:rPr>
              <a:t>” means designs, discoveries, inventions, products, computer programs, procedures, business plans, revenue models, customer lists, marketing approaches or any similar business information, improvements, developments, drawings, notes, documents, information and materials.</a:t>
            </a:r>
          </a:p>
          <a:p>
            <a:pPr marL="0" indent="0">
              <a:buNone/>
            </a:pPr>
            <a:r>
              <a:rPr lang="en-US" sz="1600" dirty="0">
                <a:solidFill>
                  <a:schemeClr val="bg1"/>
                </a:solidFill>
                <a:highlight>
                  <a:srgbClr val="FF00FF"/>
                </a:highlight>
              </a:rPr>
              <a:t>“</a:t>
            </a:r>
            <a:r>
              <a:rPr lang="en-US" sz="1600" b="1" dirty="0" err="1">
                <a:solidFill>
                  <a:schemeClr val="bg1"/>
                </a:solidFill>
                <a:highlight>
                  <a:srgbClr val="FF00FF"/>
                </a:highlight>
              </a:rPr>
              <a:t>Pearsauce</a:t>
            </a:r>
            <a:r>
              <a:rPr lang="en-US" sz="1600" dirty="0">
                <a:solidFill>
                  <a:schemeClr val="bg1"/>
                </a:solidFill>
                <a:highlight>
                  <a:srgbClr val="FF00FF"/>
                </a:highlight>
              </a:rPr>
              <a:t>” means copyrights, patent rights, trade secrets and trademarks.</a:t>
            </a:r>
          </a:p>
          <a:p>
            <a:pPr marL="0" indent="0">
              <a:buNone/>
            </a:pPr>
            <a:r>
              <a:rPr lang="en-US" sz="1600" dirty="0"/>
              <a:t>[more…]</a:t>
            </a:r>
          </a:p>
        </p:txBody>
      </p:sp>
      <p:pic>
        <p:nvPicPr>
          <p:cNvPr id="6" name="Picture 5" descr="Diagram&#10;&#10;Description automatically generated">
            <a:extLst>
              <a:ext uri="{FF2B5EF4-FFF2-40B4-BE49-F238E27FC236}">
                <a16:creationId xmlns:a16="http://schemas.microsoft.com/office/drawing/2014/main" id="{6AAD400F-9F8F-4C6D-AFF1-921EA8F4A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39" y="1200542"/>
            <a:ext cx="2719096" cy="5438192"/>
          </a:xfrm>
          <a:prstGeom prst="rect">
            <a:avLst/>
          </a:prstGeom>
        </p:spPr>
      </p:pic>
      <p:sp>
        <p:nvSpPr>
          <p:cNvPr id="5" name="Rectangle 4">
            <a:extLst>
              <a:ext uri="{FF2B5EF4-FFF2-40B4-BE49-F238E27FC236}">
                <a16:creationId xmlns:a16="http://schemas.microsoft.com/office/drawing/2014/main" id="{653177C3-ABD6-9B0C-D74B-892D48FFAA16}"/>
              </a:ext>
            </a:extLst>
          </p:cNvPr>
          <p:cNvSpPr/>
          <p:nvPr/>
        </p:nvSpPr>
        <p:spPr>
          <a:xfrm>
            <a:off x="947956" y="3683927"/>
            <a:ext cx="3116474" cy="67804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spTree>
    <p:extLst>
      <p:ext uri="{BB962C8B-B14F-4D97-AF65-F5344CB8AC3E}">
        <p14:creationId xmlns:p14="http://schemas.microsoft.com/office/powerpoint/2010/main" val="429288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55E01F-F39A-DBD9-2CF9-D8A6206DE9A9}"/>
              </a:ext>
            </a:extLst>
          </p:cNvPr>
          <p:cNvSpPr>
            <a:spLocks noGrp="1"/>
          </p:cNvSpPr>
          <p:nvPr>
            <p:ph type="title"/>
          </p:nvPr>
        </p:nvSpPr>
        <p:spPr>
          <a:xfrm>
            <a:off x="609599" y="292359"/>
            <a:ext cx="10972799" cy="1081088"/>
          </a:xfrm>
        </p:spPr>
        <p:txBody>
          <a:bodyPr>
            <a:normAutofit/>
          </a:bodyPr>
          <a:lstStyle/>
          <a:p>
            <a:r>
              <a:rPr lang="en-US" dirty="0"/>
              <a:t>Becoming Honest – Rename Definition</a:t>
            </a:r>
          </a:p>
        </p:txBody>
      </p:sp>
      <p:sp>
        <p:nvSpPr>
          <p:cNvPr id="9" name="Text Placeholder 8">
            <a:extLst>
              <a:ext uri="{FF2B5EF4-FFF2-40B4-BE49-F238E27FC236}">
                <a16:creationId xmlns:a16="http://schemas.microsoft.com/office/drawing/2014/main" id="{F64BD98A-BE68-1F9E-8B23-F45EB9E0AC10}"/>
              </a:ext>
            </a:extLst>
          </p:cNvPr>
          <p:cNvSpPr>
            <a:spLocks noGrp="1"/>
          </p:cNvSpPr>
          <p:nvPr>
            <p:ph type="body" idx="1"/>
          </p:nvPr>
        </p:nvSpPr>
        <p:spPr>
          <a:xfrm>
            <a:off x="609601" y="1195969"/>
            <a:ext cx="5183188" cy="823912"/>
          </a:xfrm>
        </p:spPr>
        <p:txBody>
          <a:bodyPr/>
          <a:lstStyle/>
          <a:p>
            <a:r>
              <a:rPr lang="en-US" dirty="0"/>
              <a:t>Before</a:t>
            </a:r>
          </a:p>
        </p:txBody>
      </p:sp>
      <p:sp>
        <p:nvSpPr>
          <p:cNvPr id="10" name="Content Placeholder 9">
            <a:extLst>
              <a:ext uri="{FF2B5EF4-FFF2-40B4-BE49-F238E27FC236}">
                <a16:creationId xmlns:a16="http://schemas.microsoft.com/office/drawing/2014/main" id="{714AE3EC-E3BD-DC8F-93CE-9541B90603F5}"/>
              </a:ext>
            </a:extLst>
          </p:cNvPr>
          <p:cNvSpPr>
            <a:spLocks noGrp="1"/>
          </p:cNvSpPr>
          <p:nvPr>
            <p:ph sz="half" idx="2"/>
          </p:nvPr>
        </p:nvSpPr>
        <p:spPr>
          <a:xfrm>
            <a:off x="609600" y="2019881"/>
            <a:ext cx="5183188" cy="3923719"/>
          </a:xfrm>
        </p:spPr>
        <p:txBody>
          <a:bodyPr>
            <a:normAutofit/>
          </a:bodyPr>
          <a:lstStyle/>
          <a:p>
            <a:pPr marL="0" indent="0">
              <a:buNone/>
            </a:pPr>
            <a:r>
              <a:rPr lang="en-US" dirty="0"/>
              <a:t>Definitions:</a:t>
            </a:r>
          </a:p>
          <a:p>
            <a:pPr marL="0" indent="0">
              <a:buNone/>
            </a:pPr>
            <a:r>
              <a:rPr lang="en-US" dirty="0"/>
              <a:t>“</a:t>
            </a:r>
            <a:r>
              <a:rPr lang="en-US" b="1" dirty="0"/>
              <a:t>Applesauce</a:t>
            </a:r>
            <a:r>
              <a:rPr lang="en-US" dirty="0"/>
              <a:t>” means all </a:t>
            </a:r>
            <a:r>
              <a:rPr lang="en-US" b="1" dirty="0"/>
              <a:t>Dinguses</a:t>
            </a:r>
            <a:r>
              <a:rPr lang="en-US" dirty="0"/>
              <a:t> made, conceived or developed by Consultant alone or with others which result from, relate to, or are used while providing the Services.</a:t>
            </a:r>
          </a:p>
          <a:p>
            <a:pPr marL="0" indent="0">
              <a:buNone/>
            </a:pPr>
            <a:endParaRPr lang="en-US" dirty="0"/>
          </a:p>
        </p:txBody>
      </p:sp>
      <p:sp>
        <p:nvSpPr>
          <p:cNvPr id="11" name="Text Placeholder 10">
            <a:extLst>
              <a:ext uri="{FF2B5EF4-FFF2-40B4-BE49-F238E27FC236}">
                <a16:creationId xmlns:a16="http://schemas.microsoft.com/office/drawing/2014/main" id="{6DF71D78-31B0-F461-21D5-B4415FA59FDE}"/>
              </a:ext>
            </a:extLst>
          </p:cNvPr>
          <p:cNvSpPr>
            <a:spLocks noGrp="1"/>
          </p:cNvSpPr>
          <p:nvPr>
            <p:ph type="body" sz="quarter" idx="3"/>
          </p:nvPr>
        </p:nvSpPr>
        <p:spPr>
          <a:xfrm>
            <a:off x="6399212" y="1195969"/>
            <a:ext cx="5183186" cy="823912"/>
          </a:xfrm>
        </p:spPr>
        <p:txBody>
          <a:bodyPr/>
          <a:lstStyle/>
          <a:p>
            <a:r>
              <a:rPr lang="en-US" dirty="0"/>
              <a:t>After</a:t>
            </a:r>
          </a:p>
        </p:txBody>
      </p:sp>
      <p:sp>
        <p:nvSpPr>
          <p:cNvPr id="12" name="Content Placeholder 11">
            <a:extLst>
              <a:ext uri="{FF2B5EF4-FFF2-40B4-BE49-F238E27FC236}">
                <a16:creationId xmlns:a16="http://schemas.microsoft.com/office/drawing/2014/main" id="{066D9F41-0208-CCB3-ECC2-518856AAC9A9}"/>
              </a:ext>
            </a:extLst>
          </p:cNvPr>
          <p:cNvSpPr>
            <a:spLocks noGrp="1"/>
          </p:cNvSpPr>
          <p:nvPr>
            <p:ph sz="quarter" idx="4"/>
          </p:nvPr>
        </p:nvSpPr>
        <p:spPr>
          <a:xfrm>
            <a:off x="6399212" y="2019881"/>
            <a:ext cx="5183186" cy="3923719"/>
          </a:xfrm>
        </p:spPr>
        <p:txBody>
          <a:bodyPr>
            <a:normAutofit/>
          </a:bodyPr>
          <a:lstStyle/>
          <a:p>
            <a:pPr marL="0" indent="0">
              <a:buNone/>
            </a:pPr>
            <a:r>
              <a:rPr lang="en-US" dirty="0"/>
              <a:t>Definitions:</a:t>
            </a:r>
          </a:p>
          <a:p>
            <a:pPr marL="0" indent="0">
              <a:buNone/>
            </a:pPr>
            <a:r>
              <a:rPr lang="en-US" dirty="0"/>
              <a:t>“</a:t>
            </a:r>
            <a:r>
              <a:rPr lang="en-US" b="1" dirty="0" err="1">
                <a:highlight>
                  <a:srgbClr val="00FFFF"/>
                </a:highlight>
              </a:rPr>
              <a:t>WorkAndOtherStuff</a:t>
            </a:r>
            <a:r>
              <a:rPr lang="en-US" dirty="0"/>
              <a:t>” means all </a:t>
            </a:r>
            <a:r>
              <a:rPr lang="en-US" b="1" dirty="0" err="1">
                <a:highlight>
                  <a:srgbClr val="00FFFF"/>
                </a:highlight>
              </a:rPr>
              <a:t>CreatedThings</a:t>
            </a:r>
            <a:r>
              <a:rPr lang="en-US" dirty="0"/>
              <a:t> made, conceived or developed by Consultant alone or with others which result from, relate to, or are used while providing the Services.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5878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75F6-0F62-458C-9CB0-06B38679E9C0}"/>
              </a:ext>
            </a:extLst>
          </p:cNvPr>
          <p:cNvSpPr>
            <a:spLocks noGrp="1"/>
          </p:cNvSpPr>
          <p:nvPr>
            <p:ph type="title"/>
          </p:nvPr>
        </p:nvSpPr>
        <p:spPr>
          <a:xfrm>
            <a:off x="609600" y="569170"/>
            <a:ext cx="4162425" cy="620486"/>
          </a:xfrm>
        </p:spPr>
        <p:txBody>
          <a:bodyPr/>
          <a:lstStyle/>
          <a:p>
            <a:r>
              <a:rPr lang="en-US" dirty="0"/>
              <a:t>Honest</a:t>
            </a:r>
          </a:p>
        </p:txBody>
      </p:sp>
      <p:sp>
        <p:nvSpPr>
          <p:cNvPr id="3" name="Content Placeholder 2">
            <a:extLst>
              <a:ext uri="{FF2B5EF4-FFF2-40B4-BE49-F238E27FC236}">
                <a16:creationId xmlns:a16="http://schemas.microsoft.com/office/drawing/2014/main" id="{28607664-84A3-44E3-9D0B-D5C3F270EDB4}"/>
              </a:ext>
            </a:extLst>
          </p:cNvPr>
          <p:cNvSpPr>
            <a:spLocks noGrp="1"/>
          </p:cNvSpPr>
          <p:nvPr>
            <p:ph idx="1"/>
          </p:nvPr>
        </p:nvSpPr>
        <p:spPr/>
        <p:txBody>
          <a:bodyPr>
            <a:normAutofit fontScale="47500" lnSpcReduction="20000"/>
          </a:bodyPr>
          <a:lstStyle/>
          <a:p>
            <a:pPr marL="0" indent="0">
              <a:lnSpc>
                <a:spcPct val="120000"/>
              </a:lnSpc>
              <a:buNone/>
            </a:pPr>
            <a:r>
              <a:rPr lang="en-US" dirty="0"/>
              <a:t>Intellectual Property Ownership:</a:t>
            </a:r>
          </a:p>
          <a:p>
            <a:pPr marL="0" indent="0">
              <a:lnSpc>
                <a:spcPct val="120000"/>
              </a:lnSpc>
              <a:buNone/>
            </a:pPr>
            <a:r>
              <a:rPr lang="en-US" dirty="0"/>
              <a:t>Consultant hereby </a:t>
            </a:r>
            <a:r>
              <a:rPr lang="en-US" b="1" dirty="0" err="1"/>
              <a:t>ConveysAndThings</a:t>
            </a:r>
            <a:r>
              <a:rPr lang="en-US" dirty="0"/>
              <a:t> </a:t>
            </a:r>
            <a:r>
              <a:rPr lang="en-US" b="1" dirty="0" err="1"/>
              <a:t>WorkAndOtherStuff</a:t>
            </a:r>
            <a:r>
              <a:rPr lang="en-US" dirty="0"/>
              <a:t>, including, but not limited to, any </a:t>
            </a:r>
            <a:r>
              <a:rPr lang="en-US" b="1" dirty="0"/>
              <a:t>Legal Protections</a:t>
            </a:r>
            <a:r>
              <a:rPr lang="en-US" dirty="0"/>
              <a:t> to Company. The Company </a:t>
            </a:r>
            <a:r>
              <a:rPr lang="en-US" b="1" dirty="0" err="1"/>
              <a:t>OwnsAndStuff</a:t>
            </a:r>
            <a:r>
              <a:rPr lang="en-US" dirty="0"/>
              <a:t> </a:t>
            </a:r>
            <a:r>
              <a:rPr lang="en-US" b="1" dirty="0" err="1"/>
              <a:t>WorkAndOtherStuff</a:t>
            </a:r>
            <a:r>
              <a:rPr lang="en-US" dirty="0"/>
              <a:t>, including the right to </a:t>
            </a:r>
            <a:r>
              <a:rPr lang="en-US" b="1" dirty="0" err="1"/>
              <a:t>ProtectOrUseOrDoOtherThings</a:t>
            </a:r>
            <a:r>
              <a:rPr lang="en-US" dirty="0"/>
              <a:t>.</a:t>
            </a:r>
          </a:p>
          <a:p>
            <a:pPr marL="0" indent="0">
              <a:lnSpc>
                <a:spcPct val="120000"/>
              </a:lnSpc>
              <a:buNone/>
            </a:pPr>
            <a:endParaRPr lang="en-US" dirty="0"/>
          </a:p>
          <a:p>
            <a:pPr marL="0" indent="0">
              <a:lnSpc>
                <a:spcPct val="120000"/>
              </a:lnSpc>
              <a:buNone/>
            </a:pPr>
            <a:r>
              <a:rPr lang="en-US" dirty="0"/>
              <a:t>[more…]</a:t>
            </a:r>
          </a:p>
          <a:p>
            <a:pPr marL="0" indent="0">
              <a:lnSpc>
                <a:spcPct val="120000"/>
              </a:lnSpc>
              <a:buNone/>
            </a:pPr>
            <a:endParaRPr lang="en-US" dirty="0"/>
          </a:p>
          <a:p>
            <a:pPr marL="0" indent="0">
              <a:lnSpc>
                <a:spcPct val="120000"/>
              </a:lnSpc>
              <a:buNone/>
            </a:pPr>
            <a:r>
              <a:rPr lang="en-US" dirty="0"/>
              <a:t>Definitions:</a:t>
            </a:r>
          </a:p>
          <a:p>
            <a:pPr marL="0" indent="0">
              <a:lnSpc>
                <a:spcPct val="120000"/>
              </a:lnSpc>
              <a:buNone/>
            </a:pPr>
            <a:r>
              <a:rPr lang="en-US" dirty="0"/>
              <a:t>“</a:t>
            </a:r>
            <a:r>
              <a:rPr lang="en-US" b="1" dirty="0" err="1"/>
              <a:t>WorkAndOtherStuff</a:t>
            </a:r>
            <a:r>
              <a:rPr lang="en-US" dirty="0"/>
              <a:t>” means all </a:t>
            </a:r>
            <a:r>
              <a:rPr lang="en-US" b="1" dirty="0" err="1"/>
              <a:t>CreatedThings</a:t>
            </a:r>
            <a:r>
              <a:rPr lang="en-US" dirty="0"/>
              <a:t> made, conceived or developed by Consultant alone or with others which result from, relate to, or are used while providing the Services.</a:t>
            </a:r>
          </a:p>
          <a:p>
            <a:pPr marL="0" indent="0">
              <a:lnSpc>
                <a:spcPct val="120000"/>
              </a:lnSpc>
              <a:buNone/>
            </a:pPr>
            <a:endParaRPr lang="en-US" dirty="0"/>
          </a:p>
          <a:p>
            <a:pPr marL="0" indent="0">
              <a:lnSpc>
                <a:spcPct val="120000"/>
              </a:lnSpc>
              <a:buNone/>
            </a:pPr>
            <a:r>
              <a:rPr lang="en-US" dirty="0"/>
              <a:t>[more …]</a:t>
            </a:r>
          </a:p>
        </p:txBody>
      </p:sp>
      <p:pic>
        <p:nvPicPr>
          <p:cNvPr id="6" name="Picture 5" descr="Diagram&#10;&#10;Description automatically generated">
            <a:extLst>
              <a:ext uri="{FF2B5EF4-FFF2-40B4-BE49-F238E27FC236}">
                <a16:creationId xmlns:a16="http://schemas.microsoft.com/office/drawing/2014/main" id="{6AAD400F-9F8F-4C6D-AFF1-921EA8F4A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39" y="1200542"/>
            <a:ext cx="2719096" cy="5438192"/>
          </a:xfrm>
          <a:prstGeom prst="rect">
            <a:avLst/>
          </a:prstGeom>
        </p:spPr>
      </p:pic>
      <p:sp>
        <p:nvSpPr>
          <p:cNvPr id="5" name="Rectangle 4">
            <a:extLst>
              <a:ext uri="{FF2B5EF4-FFF2-40B4-BE49-F238E27FC236}">
                <a16:creationId xmlns:a16="http://schemas.microsoft.com/office/drawing/2014/main" id="{940A64A4-4795-5CEE-975E-FC60D2A51401}"/>
              </a:ext>
            </a:extLst>
          </p:cNvPr>
          <p:cNvSpPr/>
          <p:nvPr/>
        </p:nvSpPr>
        <p:spPr>
          <a:xfrm>
            <a:off x="963750" y="4220823"/>
            <a:ext cx="3116474" cy="67804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spTree>
    <p:extLst>
      <p:ext uri="{BB962C8B-B14F-4D97-AF65-F5344CB8AC3E}">
        <p14:creationId xmlns:p14="http://schemas.microsoft.com/office/powerpoint/2010/main" val="157416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55E01F-F39A-DBD9-2CF9-D8A6206DE9A9}"/>
              </a:ext>
            </a:extLst>
          </p:cNvPr>
          <p:cNvSpPr>
            <a:spLocks noGrp="1"/>
          </p:cNvSpPr>
          <p:nvPr>
            <p:ph type="title"/>
          </p:nvPr>
        </p:nvSpPr>
        <p:spPr>
          <a:xfrm>
            <a:off x="609599" y="292359"/>
            <a:ext cx="10972799" cy="1081088"/>
          </a:xfrm>
        </p:spPr>
        <p:txBody>
          <a:bodyPr>
            <a:normAutofit fontScale="90000"/>
          </a:bodyPr>
          <a:lstStyle/>
          <a:p>
            <a:r>
              <a:rPr lang="en-US" dirty="0"/>
              <a:t>Becoming Completely Honest – Rename Definition</a:t>
            </a:r>
          </a:p>
        </p:txBody>
      </p:sp>
      <p:sp>
        <p:nvSpPr>
          <p:cNvPr id="9" name="Text Placeholder 8">
            <a:extLst>
              <a:ext uri="{FF2B5EF4-FFF2-40B4-BE49-F238E27FC236}">
                <a16:creationId xmlns:a16="http://schemas.microsoft.com/office/drawing/2014/main" id="{F64BD98A-BE68-1F9E-8B23-F45EB9E0AC10}"/>
              </a:ext>
            </a:extLst>
          </p:cNvPr>
          <p:cNvSpPr>
            <a:spLocks noGrp="1"/>
          </p:cNvSpPr>
          <p:nvPr>
            <p:ph type="body" idx="1"/>
          </p:nvPr>
        </p:nvSpPr>
        <p:spPr>
          <a:xfrm>
            <a:off x="609601" y="1195969"/>
            <a:ext cx="5183188" cy="823912"/>
          </a:xfrm>
        </p:spPr>
        <p:txBody>
          <a:bodyPr/>
          <a:lstStyle/>
          <a:p>
            <a:r>
              <a:rPr lang="en-US" dirty="0"/>
              <a:t>Before</a:t>
            </a:r>
          </a:p>
        </p:txBody>
      </p:sp>
      <p:sp>
        <p:nvSpPr>
          <p:cNvPr id="10" name="Content Placeholder 9">
            <a:extLst>
              <a:ext uri="{FF2B5EF4-FFF2-40B4-BE49-F238E27FC236}">
                <a16:creationId xmlns:a16="http://schemas.microsoft.com/office/drawing/2014/main" id="{714AE3EC-E3BD-DC8F-93CE-9541B90603F5}"/>
              </a:ext>
            </a:extLst>
          </p:cNvPr>
          <p:cNvSpPr>
            <a:spLocks noGrp="1"/>
          </p:cNvSpPr>
          <p:nvPr>
            <p:ph sz="half" idx="2"/>
          </p:nvPr>
        </p:nvSpPr>
        <p:spPr>
          <a:xfrm>
            <a:off x="609600" y="2019881"/>
            <a:ext cx="5183188" cy="3923719"/>
          </a:xfrm>
        </p:spPr>
        <p:txBody>
          <a:bodyPr>
            <a:normAutofit/>
          </a:bodyPr>
          <a:lstStyle/>
          <a:p>
            <a:pPr marL="0" indent="0">
              <a:buNone/>
            </a:pPr>
            <a:r>
              <a:rPr lang="en-US" dirty="0"/>
              <a:t>Definitions:</a:t>
            </a:r>
          </a:p>
          <a:p>
            <a:pPr marL="0" indent="0">
              <a:buNone/>
            </a:pPr>
            <a:r>
              <a:rPr lang="en-US" dirty="0"/>
              <a:t>“</a:t>
            </a:r>
            <a:r>
              <a:rPr lang="en-US" b="1" dirty="0" err="1"/>
              <a:t>WorkAndOtherStuff</a:t>
            </a:r>
            <a:r>
              <a:rPr lang="en-US" dirty="0"/>
              <a:t>” means all </a:t>
            </a:r>
            <a:r>
              <a:rPr lang="en-US" b="1" dirty="0" err="1"/>
              <a:t>CreatedThings</a:t>
            </a:r>
            <a:r>
              <a:rPr lang="en-US" dirty="0"/>
              <a:t> made, conceived or developed by Consultant alone or with others which result from, relate to, or are used while providing the Services.</a:t>
            </a:r>
          </a:p>
          <a:p>
            <a:pPr marL="0" indent="0">
              <a:buNone/>
            </a:pPr>
            <a:endParaRPr lang="en-US" dirty="0"/>
          </a:p>
        </p:txBody>
      </p:sp>
      <p:sp>
        <p:nvSpPr>
          <p:cNvPr id="11" name="Text Placeholder 10">
            <a:extLst>
              <a:ext uri="{FF2B5EF4-FFF2-40B4-BE49-F238E27FC236}">
                <a16:creationId xmlns:a16="http://schemas.microsoft.com/office/drawing/2014/main" id="{6DF71D78-31B0-F461-21D5-B4415FA59FDE}"/>
              </a:ext>
            </a:extLst>
          </p:cNvPr>
          <p:cNvSpPr>
            <a:spLocks noGrp="1"/>
          </p:cNvSpPr>
          <p:nvPr>
            <p:ph type="body" sz="quarter" idx="3"/>
          </p:nvPr>
        </p:nvSpPr>
        <p:spPr>
          <a:xfrm>
            <a:off x="6399212" y="1195969"/>
            <a:ext cx="5183186" cy="823912"/>
          </a:xfrm>
        </p:spPr>
        <p:txBody>
          <a:bodyPr/>
          <a:lstStyle/>
          <a:p>
            <a:r>
              <a:rPr lang="en-US" dirty="0"/>
              <a:t>After</a:t>
            </a:r>
          </a:p>
        </p:txBody>
      </p:sp>
      <p:sp>
        <p:nvSpPr>
          <p:cNvPr id="12" name="Content Placeholder 11">
            <a:extLst>
              <a:ext uri="{FF2B5EF4-FFF2-40B4-BE49-F238E27FC236}">
                <a16:creationId xmlns:a16="http://schemas.microsoft.com/office/drawing/2014/main" id="{066D9F41-0208-CCB3-ECC2-518856AAC9A9}"/>
              </a:ext>
            </a:extLst>
          </p:cNvPr>
          <p:cNvSpPr>
            <a:spLocks noGrp="1"/>
          </p:cNvSpPr>
          <p:nvPr>
            <p:ph sz="quarter" idx="4"/>
          </p:nvPr>
        </p:nvSpPr>
        <p:spPr>
          <a:xfrm>
            <a:off x="6399212" y="2019881"/>
            <a:ext cx="5183186" cy="3923719"/>
          </a:xfrm>
        </p:spPr>
        <p:txBody>
          <a:bodyPr>
            <a:normAutofit/>
          </a:bodyPr>
          <a:lstStyle/>
          <a:p>
            <a:pPr marL="0" indent="0">
              <a:buNone/>
            </a:pPr>
            <a:r>
              <a:rPr lang="en-US" dirty="0"/>
              <a:t>Definitions:</a:t>
            </a:r>
          </a:p>
          <a:p>
            <a:pPr marL="0" indent="0">
              <a:buNone/>
            </a:pPr>
            <a:r>
              <a:rPr lang="en-US" dirty="0"/>
              <a:t>“</a:t>
            </a:r>
            <a:r>
              <a:rPr lang="en-US" b="1" dirty="0" err="1"/>
              <a:t>AnyIntellectualPropertyMadeOrReferencedOrUsed</a:t>
            </a:r>
            <a:r>
              <a:rPr lang="en-US" dirty="0"/>
              <a:t>” means all </a:t>
            </a:r>
            <a:r>
              <a:rPr lang="en-US" b="1" dirty="0" err="1"/>
              <a:t>CreatedThings</a:t>
            </a:r>
            <a:r>
              <a:rPr lang="en-US" dirty="0"/>
              <a:t> made, conceived or developed by Consultant alone or with others which result from, relate to, or are used while providing the Services.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749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75F6-0F62-458C-9CB0-06B38679E9C0}"/>
              </a:ext>
            </a:extLst>
          </p:cNvPr>
          <p:cNvSpPr>
            <a:spLocks noGrp="1"/>
          </p:cNvSpPr>
          <p:nvPr>
            <p:ph type="title"/>
          </p:nvPr>
        </p:nvSpPr>
        <p:spPr>
          <a:xfrm>
            <a:off x="609600" y="569170"/>
            <a:ext cx="4162425" cy="620486"/>
          </a:xfrm>
        </p:spPr>
        <p:txBody>
          <a:bodyPr/>
          <a:lstStyle/>
          <a:p>
            <a:r>
              <a:rPr lang="en-US" dirty="0"/>
              <a:t>Completely Honest</a:t>
            </a:r>
          </a:p>
        </p:txBody>
      </p:sp>
      <p:sp>
        <p:nvSpPr>
          <p:cNvPr id="3" name="Content Placeholder 2">
            <a:extLst>
              <a:ext uri="{FF2B5EF4-FFF2-40B4-BE49-F238E27FC236}">
                <a16:creationId xmlns:a16="http://schemas.microsoft.com/office/drawing/2014/main" id="{28607664-84A3-44E3-9D0B-D5C3F270EDB4}"/>
              </a:ext>
            </a:extLst>
          </p:cNvPr>
          <p:cNvSpPr>
            <a:spLocks noGrp="1"/>
          </p:cNvSpPr>
          <p:nvPr>
            <p:ph idx="1"/>
          </p:nvPr>
        </p:nvSpPr>
        <p:spPr/>
        <p:txBody>
          <a:bodyPr>
            <a:normAutofit fontScale="92500" lnSpcReduction="20000"/>
          </a:bodyPr>
          <a:lstStyle/>
          <a:p>
            <a:pPr marL="0" indent="0">
              <a:lnSpc>
                <a:spcPct val="100000"/>
              </a:lnSpc>
              <a:buNone/>
            </a:pPr>
            <a:r>
              <a:rPr lang="en-US" dirty="0"/>
              <a:t>Intellectual Property Ownership:</a:t>
            </a:r>
          </a:p>
          <a:p>
            <a:pPr marL="0" indent="0">
              <a:lnSpc>
                <a:spcPct val="100000"/>
              </a:lnSpc>
              <a:buNone/>
            </a:pPr>
            <a:r>
              <a:rPr lang="en-US" dirty="0"/>
              <a:t>Consultant hereby </a:t>
            </a:r>
            <a:r>
              <a:rPr lang="en-US" b="1" dirty="0" err="1">
                <a:highlight>
                  <a:srgbClr val="C0C0C0"/>
                </a:highlight>
              </a:rPr>
              <a:t>TransfersAndAssigns</a:t>
            </a:r>
            <a:r>
              <a:rPr lang="en-US" dirty="0"/>
              <a:t> </a:t>
            </a:r>
            <a:r>
              <a:rPr lang="en-US" b="1" dirty="0" err="1">
                <a:highlight>
                  <a:srgbClr val="FFFF00"/>
                </a:highlight>
              </a:rPr>
              <a:t>AnyIntellectualPropertyMadeOrReferencedOrUsed</a:t>
            </a:r>
            <a:r>
              <a:rPr lang="en-US" dirty="0"/>
              <a:t>, including, but not limited to, any </a:t>
            </a:r>
            <a:r>
              <a:rPr lang="en-US" b="1" dirty="0">
                <a:highlight>
                  <a:srgbClr val="C0C0C0"/>
                </a:highlight>
              </a:rPr>
              <a:t>Legal Protections</a:t>
            </a:r>
            <a:r>
              <a:rPr lang="en-US" dirty="0"/>
              <a:t> to Company. The Company </a:t>
            </a:r>
            <a:r>
              <a:rPr lang="en-US" b="1" dirty="0" err="1">
                <a:highlight>
                  <a:srgbClr val="C0C0C0"/>
                </a:highlight>
              </a:rPr>
              <a:t>OwnsAndControls</a:t>
            </a:r>
            <a:r>
              <a:rPr lang="en-US" dirty="0"/>
              <a:t> </a:t>
            </a:r>
            <a:r>
              <a:rPr lang="en-US" b="1" dirty="0" err="1">
                <a:highlight>
                  <a:srgbClr val="FFFF00"/>
                </a:highlight>
              </a:rPr>
              <a:t>AnyIntellectualPropertyMadeOrReferencedOrUsed</a:t>
            </a:r>
            <a:r>
              <a:rPr lang="en-US" dirty="0"/>
              <a:t>, including the right to </a:t>
            </a:r>
            <a:r>
              <a:rPr lang="en-US" b="1" dirty="0" err="1">
                <a:highlight>
                  <a:srgbClr val="C0C0C0"/>
                </a:highlight>
              </a:rPr>
              <a:t>ProtectOrUseOrDoOtherThings</a:t>
            </a:r>
            <a:r>
              <a:rPr lang="en-US" dirty="0"/>
              <a:t>.</a:t>
            </a:r>
          </a:p>
          <a:p>
            <a:pPr marL="0" indent="0">
              <a:lnSpc>
                <a:spcPct val="100000"/>
              </a:lnSpc>
              <a:buNone/>
            </a:pPr>
            <a:r>
              <a:rPr lang="en-US" dirty="0"/>
              <a:t>[more…]</a:t>
            </a:r>
          </a:p>
        </p:txBody>
      </p:sp>
      <p:pic>
        <p:nvPicPr>
          <p:cNvPr id="6" name="Picture 5" descr="Diagram&#10;&#10;Description automatically generated">
            <a:extLst>
              <a:ext uri="{FF2B5EF4-FFF2-40B4-BE49-F238E27FC236}">
                <a16:creationId xmlns:a16="http://schemas.microsoft.com/office/drawing/2014/main" id="{6AAD400F-9F8F-4C6D-AFF1-921EA8F4A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39" y="1200542"/>
            <a:ext cx="2719096" cy="5438192"/>
          </a:xfrm>
          <a:prstGeom prst="rect">
            <a:avLst/>
          </a:prstGeom>
        </p:spPr>
      </p:pic>
      <p:sp>
        <p:nvSpPr>
          <p:cNvPr id="5" name="Rectangle 4">
            <a:extLst>
              <a:ext uri="{FF2B5EF4-FFF2-40B4-BE49-F238E27FC236}">
                <a16:creationId xmlns:a16="http://schemas.microsoft.com/office/drawing/2014/main" id="{3D4511BF-15C2-0F3E-2E3E-B9BB1C9E3B7D}"/>
              </a:ext>
            </a:extLst>
          </p:cNvPr>
          <p:cNvSpPr/>
          <p:nvPr/>
        </p:nvSpPr>
        <p:spPr>
          <a:xfrm>
            <a:off x="963750" y="4816441"/>
            <a:ext cx="3116474" cy="67804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spTree>
    <p:extLst>
      <p:ext uri="{BB962C8B-B14F-4D97-AF65-F5344CB8AC3E}">
        <p14:creationId xmlns:p14="http://schemas.microsoft.com/office/powerpoint/2010/main" val="377706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10;&#10;Description automatically generated">
            <a:extLst>
              <a:ext uri="{FF2B5EF4-FFF2-40B4-BE49-F238E27FC236}">
                <a16:creationId xmlns:a16="http://schemas.microsoft.com/office/drawing/2014/main" id="{7DA2060B-EC80-8220-7703-285257062A23}"/>
              </a:ext>
            </a:extLst>
          </p:cNvPr>
          <p:cNvPicPr>
            <a:picLocks noChangeAspect="1"/>
          </p:cNvPicPr>
          <p:nvPr/>
        </p:nvPicPr>
        <p:blipFill>
          <a:blip r:embed="rId3"/>
          <a:stretch>
            <a:fillRect/>
          </a:stretch>
        </p:blipFill>
        <p:spPr>
          <a:xfrm>
            <a:off x="1219809" y="553583"/>
            <a:ext cx="9752381" cy="4876190"/>
          </a:xfrm>
          <a:prstGeom prst="rect">
            <a:avLst/>
          </a:prstGeom>
        </p:spPr>
      </p:pic>
      <p:sp>
        <p:nvSpPr>
          <p:cNvPr id="3" name="Rectangle 2">
            <a:extLst>
              <a:ext uri="{FF2B5EF4-FFF2-40B4-BE49-F238E27FC236}">
                <a16:creationId xmlns:a16="http://schemas.microsoft.com/office/drawing/2014/main" id="{4AC75FB4-87EE-A0FE-94AF-A252BA202A0D}"/>
              </a:ext>
            </a:extLst>
          </p:cNvPr>
          <p:cNvSpPr/>
          <p:nvPr/>
        </p:nvSpPr>
        <p:spPr>
          <a:xfrm>
            <a:off x="2093843" y="447565"/>
            <a:ext cx="4399722" cy="1619774"/>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65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Qr code&#10;&#10;Description automatically generated">
            <a:extLst>
              <a:ext uri="{FF2B5EF4-FFF2-40B4-BE49-F238E27FC236}">
                <a16:creationId xmlns:a16="http://schemas.microsoft.com/office/drawing/2014/main" id="{10A61EA4-C650-3E1C-E23A-CDF6A34AE2D3}"/>
              </a:ext>
            </a:extLst>
          </p:cNvPr>
          <p:cNvPicPr>
            <a:picLocks noChangeAspect="1"/>
          </p:cNvPicPr>
          <p:nvPr/>
        </p:nvPicPr>
        <p:blipFill>
          <a:blip r:embed="rId3"/>
          <a:stretch>
            <a:fillRect/>
          </a:stretch>
        </p:blipFill>
        <p:spPr>
          <a:xfrm>
            <a:off x="3627451" y="960451"/>
            <a:ext cx="4937097" cy="4937097"/>
          </a:xfrm>
          <a:prstGeom prst="rect">
            <a:avLst/>
          </a:prstGeom>
        </p:spPr>
      </p:pic>
    </p:spTree>
    <p:extLst>
      <p:ext uri="{BB962C8B-B14F-4D97-AF65-F5344CB8AC3E}">
        <p14:creationId xmlns:p14="http://schemas.microsoft.com/office/powerpoint/2010/main" val="34834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t takes to be a great problem solver in business - SmartCompany">
            <a:extLst>
              <a:ext uri="{FF2B5EF4-FFF2-40B4-BE49-F238E27FC236}">
                <a16:creationId xmlns:a16="http://schemas.microsoft.com/office/drawing/2014/main" id="{6BE25C8B-5B1C-D3B6-B5CC-A0561D2313F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r="34517" b="24673"/>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BEFA87A-E1E0-6AE3-160C-1FB0A8720035}"/>
              </a:ext>
            </a:extLst>
          </p:cNvPr>
          <p:cNvSpPr txBox="1"/>
          <p:nvPr/>
        </p:nvSpPr>
        <p:spPr>
          <a:xfrm>
            <a:off x="3357769" y="1401417"/>
            <a:ext cx="5476461" cy="861774"/>
          </a:xfrm>
          <a:prstGeom prst="rect">
            <a:avLst/>
          </a:prstGeom>
          <a:noFill/>
        </p:spPr>
        <p:txBody>
          <a:bodyPr wrap="square" rtlCol="0">
            <a:spAutoFit/>
          </a:bodyPr>
          <a:lstStyle/>
          <a:p>
            <a:pPr lvl="1"/>
            <a:r>
              <a:rPr lang="en-US" sz="5000" dirty="0">
                <a:latin typeface="Proxima Nova" panose="020B0604020202020204" charset="0"/>
              </a:rPr>
              <a:t>Business Problem</a:t>
            </a:r>
          </a:p>
        </p:txBody>
      </p:sp>
      <p:grpSp>
        <p:nvGrpSpPr>
          <p:cNvPr id="6" name="Group 5">
            <a:extLst>
              <a:ext uri="{FF2B5EF4-FFF2-40B4-BE49-F238E27FC236}">
                <a16:creationId xmlns:a16="http://schemas.microsoft.com/office/drawing/2014/main" id="{5FAFC37F-CB5B-EAE5-102E-D88AA3817F6A}"/>
              </a:ext>
            </a:extLst>
          </p:cNvPr>
          <p:cNvGrpSpPr/>
          <p:nvPr/>
        </p:nvGrpSpPr>
        <p:grpSpPr>
          <a:xfrm>
            <a:off x="2699344" y="2716957"/>
            <a:ext cx="3396655" cy="3555377"/>
            <a:chOff x="2699344" y="2716957"/>
            <a:chExt cx="3396655" cy="3555377"/>
          </a:xfrm>
        </p:grpSpPr>
        <p:pic>
          <p:nvPicPr>
            <p:cNvPr id="4" name="Picture 3" descr="A white square with a black background&#10;&#10;Description automatically generated with low confidence">
              <a:extLst>
                <a:ext uri="{FF2B5EF4-FFF2-40B4-BE49-F238E27FC236}">
                  <a16:creationId xmlns:a16="http://schemas.microsoft.com/office/drawing/2014/main" id="{2912A0A5-5EC2-7D3A-8EDA-F8A37B917335}"/>
                </a:ext>
              </a:extLst>
            </p:cNvPr>
            <p:cNvPicPr>
              <a:picLocks noChangeAspect="1"/>
            </p:cNvPicPr>
            <p:nvPr/>
          </p:nvPicPr>
          <p:blipFill>
            <a:blip r:embed="rId4"/>
            <a:stretch>
              <a:fillRect/>
            </a:stretch>
          </p:blipFill>
          <p:spPr>
            <a:xfrm>
              <a:off x="2699344" y="2716957"/>
              <a:ext cx="3396655" cy="3555377"/>
            </a:xfrm>
            <a:prstGeom prst="rect">
              <a:avLst/>
            </a:prstGeom>
          </p:spPr>
        </p:pic>
        <p:sp>
          <p:nvSpPr>
            <p:cNvPr id="5" name="TextBox 4">
              <a:extLst>
                <a:ext uri="{FF2B5EF4-FFF2-40B4-BE49-F238E27FC236}">
                  <a16:creationId xmlns:a16="http://schemas.microsoft.com/office/drawing/2014/main" id="{0B138891-9E4D-E5BF-7E99-C79568A9AF53}"/>
                </a:ext>
              </a:extLst>
            </p:cNvPr>
            <p:cNvSpPr txBox="1"/>
            <p:nvPr/>
          </p:nvSpPr>
          <p:spPr>
            <a:xfrm rot="20513030">
              <a:off x="2901602" y="3162461"/>
              <a:ext cx="2650857" cy="2400657"/>
            </a:xfrm>
            <a:prstGeom prst="rect">
              <a:avLst/>
            </a:prstGeom>
            <a:noFill/>
          </p:spPr>
          <p:txBody>
            <a:bodyPr wrap="square" rtlCol="0">
              <a:spAutoFit/>
            </a:bodyPr>
            <a:lstStyle/>
            <a:p>
              <a:pPr algn="ctr"/>
              <a:r>
                <a:rPr lang="en-US" sz="3000" b="0" i="1" u="none" strike="noStrike" dirty="0">
                  <a:solidFill>
                    <a:srgbClr val="4472C4"/>
                  </a:solidFill>
                  <a:effectLst/>
                  <a:latin typeface="Dreaming Outloud Pro" panose="020B0604020202020204" pitchFamily="66" charset="0"/>
                  <a:cs typeface="Dreaming Outloud Pro" panose="020B0604020202020204" pitchFamily="66" charset="0"/>
                </a:rPr>
                <a:t>Being productive requires making code changes.</a:t>
              </a:r>
              <a:endParaRPr lang="en-US" sz="3000" dirty="0">
                <a:latin typeface="Dreaming Outloud Pro" panose="020B0604020202020204" pitchFamily="66" charset="0"/>
                <a:cs typeface="Dreaming Outloud Pro" panose="020B0604020202020204" pitchFamily="66" charset="0"/>
              </a:endParaRPr>
            </a:p>
          </p:txBody>
        </p:sp>
      </p:grpSp>
      <p:grpSp>
        <p:nvGrpSpPr>
          <p:cNvPr id="10" name="Group 9">
            <a:extLst>
              <a:ext uri="{FF2B5EF4-FFF2-40B4-BE49-F238E27FC236}">
                <a16:creationId xmlns:a16="http://schemas.microsoft.com/office/drawing/2014/main" id="{9CC35AC9-F1B3-9269-2295-2189B14AB94C}"/>
              </a:ext>
            </a:extLst>
          </p:cNvPr>
          <p:cNvGrpSpPr/>
          <p:nvPr/>
        </p:nvGrpSpPr>
        <p:grpSpPr>
          <a:xfrm>
            <a:off x="6573298" y="2585101"/>
            <a:ext cx="3396655" cy="3555377"/>
            <a:chOff x="6573298" y="2585101"/>
            <a:chExt cx="3396655" cy="3555377"/>
          </a:xfrm>
        </p:grpSpPr>
        <p:pic>
          <p:nvPicPr>
            <p:cNvPr id="9" name="Picture 8" descr="A white square with a black background&#10;&#10;Description automatically generated with low confidence">
              <a:extLst>
                <a:ext uri="{FF2B5EF4-FFF2-40B4-BE49-F238E27FC236}">
                  <a16:creationId xmlns:a16="http://schemas.microsoft.com/office/drawing/2014/main" id="{EABD4091-B63F-6073-574B-8E2D38C1C1A5}"/>
                </a:ext>
              </a:extLst>
            </p:cNvPr>
            <p:cNvPicPr>
              <a:picLocks noChangeAspect="1"/>
            </p:cNvPicPr>
            <p:nvPr/>
          </p:nvPicPr>
          <p:blipFill>
            <a:blip r:embed="rId4"/>
            <a:stretch>
              <a:fillRect/>
            </a:stretch>
          </p:blipFill>
          <p:spPr>
            <a:xfrm rot="1562524">
              <a:off x="6573298" y="2585101"/>
              <a:ext cx="3396655" cy="3555377"/>
            </a:xfrm>
            <a:prstGeom prst="rect">
              <a:avLst/>
            </a:prstGeom>
          </p:spPr>
        </p:pic>
        <p:sp>
          <p:nvSpPr>
            <p:cNvPr id="7" name="TextBox 6">
              <a:extLst>
                <a:ext uri="{FF2B5EF4-FFF2-40B4-BE49-F238E27FC236}">
                  <a16:creationId xmlns:a16="http://schemas.microsoft.com/office/drawing/2014/main" id="{F4652D43-23B0-4EA7-324F-DFB9C6959BC6}"/>
                </a:ext>
              </a:extLst>
            </p:cNvPr>
            <p:cNvSpPr txBox="1"/>
            <p:nvPr/>
          </p:nvSpPr>
          <p:spPr>
            <a:xfrm rot="467409">
              <a:off x="6890470" y="3682559"/>
              <a:ext cx="2650857" cy="1015663"/>
            </a:xfrm>
            <a:prstGeom prst="rect">
              <a:avLst/>
            </a:prstGeom>
            <a:noFill/>
          </p:spPr>
          <p:txBody>
            <a:bodyPr wrap="square" rtlCol="0">
              <a:spAutoFit/>
            </a:bodyPr>
            <a:lstStyle/>
            <a:p>
              <a:pPr algn="ctr"/>
              <a:r>
                <a:rPr lang="en-US" sz="3000" b="0" i="1" u="none" strike="noStrike" dirty="0">
                  <a:solidFill>
                    <a:srgbClr val="4472C4"/>
                  </a:solidFill>
                  <a:effectLst/>
                  <a:latin typeface="Dreaming Outloud Pro" panose="020B0604020202020204" pitchFamily="66" charset="0"/>
                  <a:cs typeface="Dreaming Outloud Pro" panose="020B0604020202020204" pitchFamily="66" charset="0"/>
                </a:rPr>
                <a:t>Any change adds risk.</a:t>
              </a:r>
              <a:endParaRPr lang="en-US" sz="3000" dirty="0">
                <a:latin typeface="Dreaming Outloud Pro" panose="020B0604020202020204" pitchFamily="66" charset="0"/>
                <a:cs typeface="Dreaming Outloud Pro" panose="020B0604020202020204" pitchFamily="66" charset="0"/>
              </a:endParaRPr>
            </a:p>
          </p:txBody>
        </p:sp>
      </p:grpSp>
    </p:spTree>
    <p:extLst>
      <p:ext uri="{BB962C8B-B14F-4D97-AF65-F5344CB8AC3E}">
        <p14:creationId xmlns:p14="http://schemas.microsoft.com/office/powerpoint/2010/main" val="266236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22DCFB7-780A-145E-6902-2569E52F5D63}"/>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077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icon&#10;&#10;Description automatically generated">
            <a:extLst>
              <a:ext uri="{FF2B5EF4-FFF2-40B4-BE49-F238E27FC236}">
                <a16:creationId xmlns:a16="http://schemas.microsoft.com/office/drawing/2014/main" id="{8A44D4C6-7CA6-9363-CB83-EFFF1FE5CD05}"/>
              </a:ext>
            </a:extLst>
          </p:cNvPr>
          <p:cNvPicPr>
            <a:picLocks noChangeAspect="1"/>
          </p:cNvPicPr>
          <p:nvPr/>
        </p:nvPicPr>
        <p:blipFill>
          <a:blip r:embed="rId3"/>
          <a:stretch>
            <a:fillRect/>
          </a:stretch>
        </p:blipFill>
        <p:spPr>
          <a:xfrm>
            <a:off x="173865" y="701701"/>
            <a:ext cx="5009323" cy="5009323"/>
          </a:xfrm>
          <a:prstGeom prst="rect">
            <a:avLst/>
          </a:prstGeom>
        </p:spPr>
      </p:pic>
      <p:sp>
        <p:nvSpPr>
          <p:cNvPr id="5" name="Text Placeholder 4">
            <a:extLst>
              <a:ext uri="{FF2B5EF4-FFF2-40B4-BE49-F238E27FC236}">
                <a16:creationId xmlns:a16="http://schemas.microsoft.com/office/drawing/2014/main" id="{54FD5266-2F46-AFB3-7CF3-DB5ABE69C48E}"/>
              </a:ext>
            </a:extLst>
          </p:cNvPr>
          <p:cNvSpPr>
            <a:spLocks noGrp="1"/>
          </p:cNvSpPr>
          <p:nvPr>
            <p:ph type="body" idx="1"/>
          </p:nvPr>
        </p:nvSpPr>
        <p:spPr>
          <a:xfrm>
            <a:off x="5183188" y="2425148"/>
            <a:ext cx="6399212" cy="3518451"/>
          </a:xfrm>
        </p:spPr>
        <p:txBody>
          <a:bodyPr>
            <a:normAutofit/>
          </a:bodyPr>
          <a:lstStyle/>
          <a:p>
            <a:pPr marL="25400" indent="0" algn="ctr">
              <a:buNone/>
            </a:pPr>
            <a:r>
              <a:rPr lang="en-US" sz="3500" dirty="0"/>
              <a:t>ONLY purpose:</a:t>
            </a:r>
          </a:p>
          <a:p>
            <a:pPr marL="25400" indent="0" algn="ctr">
              <a:buNone/>
            </a:pPr>
            <a:endParaRPr lang="en-US" sz="3500" dirty="0"/>
          </a:p>
          <a:p>
            <a:pPr marL="25400" indent="0" algn="ctr">
              <a:buNone/>
            </a:pPr>
            <a:r>
              <a:rPr lang="en-US" sz="3500" dirty="0"/>
              <a:t>Document can’t be changed.</a:t>
            </a:r>
          </a:p>
        </p:txBody>
      </p:sp>
    </p:spTree>
    <p:extLst>
      <p:ext uri="{BB962C8B-B14F-4D97-AF65-F5344CB8AC3E}">
        <p14:creationId xmlns:p14="http://schemas.microsoft.com/office/powerpoint/2010/main" val="412581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icon&#10;&#10;Description automatically generated">
            <a:extLst>
              <a:ext uri="{FF2B5EF4-FFF2-40B4-BE49-F238E27FC236}">
                <a16:creationId xmlns:a16="http://schemas.microsoft.com/office/drawing/2014/main" id="{8A44D4C6-7CA6-9363-CB83-EFFF1FE5CD05}"/>
              </a:ext>
            </a:extLst>
          </p:cNvPr>
          <p:cNvPicPr>
            <a:picLocks noChangeAspect="1"/>
          </p:cNvPicPr>
          <p:nvPr/>
        </p:nvPicPr>
        <p:blipFill>
          <a:blip r:embed="rId3"/>
          <a:stretch>
            <a:fillRect/>
          </a:stretch>
        </p:blipFill>
        <p:spPr>
          <a:xfrm>
            <a:off x="3425948" y="473102"/>
            <a:ext cx="5009323" cy="5009323"/>
          </a:xfrm>
          <a:prstGeom prst="rect">
            <a:avLst/>
          </a:prstGeom>
        </p:spPr>
      </p:pic>
      <p:pic>
        <p:nvPicPr>
          <p:cNvPr id="4" name="Picture 3" descr="Icon&#10;&#10;Description automatically generated">
            <a:extLst>
              <a:ext uri="{FF2B5EF4-FFF2-40B4-BE49-F238E27FC236}">
                <a16:creationId xmlns:a16="http://schemas.microsoft.com/office/drawing/2014/main" id="{C92C3E8D-AEE3-39AE-3835-E7DEBEEED1F1}"/>
              </a:ext>
            </a:extLst>
          </p:cNvPr>
          <p:cNvPicPr>
            <a:picLocks noChangeAspect="1"/>
          </p:cNvPicPr>
          <p:nvPr/>
        </p:nvPicPr>
        <p:blipFill>
          <a:blip r:embed="rId4"/>
          <a:stretch>
            <a:fillRect/>
          </a:stretch>
        </p:blipFill>
        <p:spPr>
          <a:xfrm rot="1794919">
            <a:off x="6586992" y="473102"/>
            <a:ext cx="2977763" cy="2977763"/>
          </a:xfrm>
          <a:prstGeom prst="rect">
            <a:avLst/>
          </a:prstGeom>
        </p:spPr>
      </p:pic>
      <p:pic>
        <p:nvPicPr>
          <p:cNvPr id="8" name="Picture 7" descr="Icon&#10;&#10;Description automatically generated">
            <a:extLst>
              <a:ext uri="{FF2B5EF4-FFF2-40B4-BE49-F238E27FC236}">
                <a16:creationId xmlns:a16="http://schemas.microsoft.com/office/drawing/2014/main" id="{02419378-DBFA-361C-DCE5-4BCEC769F94F}"/>
              </a:ext>
            </a:extLst>
          </p:cNvPr>
          <p:cNvPicPr>
            <a:picLocks noChangeAspect="1"/>
          </p:cNvPicPr>
          <p:nvPr/>
        </p:nvPicPr>
        <p:blipFill>
          <a:blip r:embed="rId4"/>
          <a:stretch>
            <a:fillRect/>
          </a:stretch>
        </p:blipFill>
        <p:spPr>
          <a:xfrm rot="19667737">
            <a:off x="2835302" y="2526408"/>
            <a:ext cx="2977763" cy="2977763"/>
          </a:xfrm>
          <a:prstGeom prst="rect">
            <a:avLst/>
          </a:prstGeom>
        </p:spPr>
      </p:pic>
      <p:pic>
        <p:nvPicPr>
          <p:cNvPr id="9" name="Picture 8" descr="Icon&#10;&#10;Description automatically generated">
            <a:extLst>
              <a:ext uri="{FF2B5EF4-FFF2-40B4-BE49-F238E27FC236}">
                <a16:creationId xmlns:a16="http://schemas.microsoft.com/office/drawing/2014/main" id="{611D1827-A01F-C8DB-A6F2-C256410AA453}"/>
              </a:ext>
            </a:extLst>
          </p:cNvPr>
          <p:cNvPicPr>
            <a:picLocks noChangeAspect="1"/>
          </p:cNvPicPr>
          <p:nvPr/>
        </p:nvPicPr>
        <p:blipFill>
          <a:blip r:embed="rId4"/>
          <a:stretch>
            <a:fillRect/>
          </a:stretch>
        </p:blipFill>
        <p:spPr>
          <a:xfrm rot="21249045">
            <a:off x="3687419" y="-143982"/>
            <a:ext cx="2977763" cy="2977763"/>
          </a:xfrm>
          <a:prstGeom prst="rect">
            <a:avLst/>
          </a:prstGeom>
        </p:spPr>
      </p:pic>
    </p:spTree>
    <p:extLst>
      <p:ext uri="{BB962C8B-B14F-4D97-AF65-F5344CB8AC3E}">
        <p14:creationId xmlns:p14="http://schemas.microsoft.com/office/powerpoint/2010/main" val="252846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icon&#10;&#10;Description automatically generated">
            <a:extLst>
              <a:ext uri="{FF2B5EF4-FFF2-40B4-BE49-F238E27FC236}">
                <a16:creationId xmlns:a16="http://schemas.microsoft.com/office/drawing/2014/main" id="{8A44D4C6-7CA6-9363-CB83-EFFF1FE5CD05}"/>
              </a:ext>
            </a:extLst>
          </p:cNvPr>
          <p:cNvPicPr>
            <a:picLocks noChangeAspect="1"/>
          </p:cNvPicPr>
          <p:nvPr/>
        </p:nvPicPr>
        <p:blipFill>
          <a:blip r:embed="rId3"/>
          <a:stretch>
            <a:fillRect/>
          </a:stretch>
        </p:blipFill>
        <p:spPr>
          <a:xfrm>
            <a:off x="3425948" y="473102"/>
            <a:ext cx="5009323" cy="5009323"/>
          </a:xfrm>
          <a:prstGeom prst="rect">
            <a:avLst/>
          </a:prstGeom>
        </p:spPr>
      </p:pic>
      <p:pic>
        <p:nvPicPr>
          <p:cNvPr id="4" name="Picture 3" descr="Icon&#10;&#10;Description automatically generated">
            <a:extLst>
              <a:ext uri="{FF2B5EF4-FFF2-40B4-BE49-F238E27FC236}">
                <a16:creationId xmlns:a16="http://schemas.microsoft.com/office/drawing/2014/main" id="{C92C3E8D-AEE3-39AE-3835-E7DEBEEED1F1}"/>
              </a:ext>
            </a:extLst>
          </p:cNvPr>
          <p:cNvPicPr>
            <a:picLocks noChangeAspect="1"/>
          </p:cNvPicPr>
          <p:nvPr/>
        </p:nvPicPr>
        <p:blipFill>
          <a:blip r:embed="rId4"/>
          <a:stretch>
            <a:fillRect/>
          </a:stretch>
        </p:blipFill>
        <p:spPr>
          <a:xfrm rot="1794919">
            <a:off x="6586992" y="473102"/>
            <a:ext cx="2977763" cy="2977763"/>
          </a:xfrm>
          <a:prstGeom prst="rect">
            <a:avLst/>
          </a:prstGeom>
        </p:spPr>
      </p:pic>
      <p:pic>
        <p:nvPicPr>
          <p:cNvPr id="8" name="Picture 7" descr="Icon&#10;&#10;Description automatically generated">
            <a:extLst>
              <a:ext uri="{FF2B5EF4-FFF2-40B4-BE49-F238E27FC236}">
                <a16:creationId xmlns:a16="http://schemas.microsoft.com/office/drawing/2014/main" id="{02419378-DBFA-361C-DCE5-4BCEC769F94F}"/>
              </a:ext>
            </a:extLst>
          </p:cNvPr>
          <p:cNvPicPr>
            <a:picLocks noChangeAspect="1"/>
          </p:cNvPicPr>
          <p:nvPr/>
        </p:nvPicPr>
        <p:blipFill>
          <a:blip r:embed="rId4"/>
          <a:stretch>
            <a:fillRect/>
          </a:stretch>
        </p:blipFill>
        <p:spPr>
          <a:xfrm rot="19667737">
            <a:off x="2835302" y="2526408"/>
            <a:ext cx="2977763" cy="2977763"/>
          </a:xfrm>
          <a:prstGeom prst="rect">
            <a:avLst/>
          </a:prstGeom>
        </p:spPr>
      </p:pic>
      <p:pic>
        <p:nvPicPr>
          <p:cNvPr id="9" name="Picture 8" descr="Icon&#10;&#10;Description automatically generated">
            <a:extLst>
              <a:ext uri="{FF2B5EF4-FFF2-40B4-BE49-F238E27FC236}">
                <a16:creationId xmlns:a16="http://schemas.microsoft.com/office/drawing/2014/main" id="{611D1827-A01F-C8DB-A6F2-C256410AA453}"/>
              </a:ext>
            </a:extLst>
          </p:cNvPr>
          <p:cNvPicPr>
            <a:picLocks noChangeAspect="1"/>
          </p:cNvPicPr>
          <p:nvPr/>
        </p:nvPicPr>
        <p:blipFill>
          <a:blip r:embed="rId4"/>
          <a:stretch>
            <a:fillRect/>
          </a:stretch>
        </p:blipFill>
        <p:spPr>
          <a:xfrm rot="21249045">
            <a:off x="3687419" y="-143982"/>
            <a:ext cx="2977763" cy="2977763"/>
          </a:xfrm>
          <a:prstGeom prst="rect">
            <a:avLst/>
          </a:prstGeom>
        </p:spPr>
      </p:pic>
      <p:pic>
        <p:nvPicPr>
          <p:cNvPr id="5" name="Picture 4" descr="Icon&#10;&#10;Description automatically generated">
            <a:extLst>
              <a:ext uri="{FF2B5EF4-FFF2-40B4-BE49-F238E27FC236}">
                <a16:creationId xmlns:a16="http://schemas.microsoft.com/office/drawing/2014/main" id="{E4E672E1-FAD2-80C0-32FE-026914226C81}"/>
              </a:ext>
            </a:extLst>
          </p:cNvPr>
          <p:cNvPicPr>
            <a:picLocks noChangeAspect="1"/>
          </p:cNvPicPr>
          <p:nvPr/>
        </p:nvPicPr>
        <p:blipFill>
          <a:blip r:embed="rId5"/>
          <a:stretch>
            <a:fillRect/>
          </a:stretch>
        </p:blipFill>
        <p:spPr>
          <a:xfrm rot="4243691">
            <a:off x="4637158" y="4089942"/>
            <a:ext cx="1530626" cy="1530626"/>
          </a:xfrm>
          <a:prstGeom prst="rect">
            <a:avLst/>
          </a:prstGeom>
        </p:spPr>
      </p:pic>
      <p:pic>
        <p:nvPicPr>
          <p:cNvPr id="10" name="Picture 9" descr="Icon&#10;&#10;Description automatically generated">
            <a:extLst>
              <a:ext uri="{FF2B5EF4-FFF2-40B4-BE49-F238E27FC236}">
                <a16:creationId xmlns:a16="http://schemas.microsoft.com/office/drawing/2014/main" id="{FC8C19A2-2D86-C68A-8F07-213A915F00B5}"/>
              </a:ext>
            </a:extLst>
          </p:cNvPr>
          <p:cNvPicPr>
            <a:picLocks noChangeAspect="1"/>
          </p:cNvPicPr>
          <p:nvPr/>
        </p:nvPicPr>
        <p:blipFill>
          <a:blip r:embed="rId5"/>
          <a:stretch>
            <a:fillRect/>
          </a:stretch>
        </p:blipFill>
        <p:spPr>
          <a:xfrm rot="7044548">
            <a:off x="5139399" y="995218"/>
            <a:ext cx="1165077" cy="1165077"/>
          </a:xfrm>
          <a:prstGeom prst="rect">
            <a:avLst/>
          </a:prstGeom>
        </p:spPr>
      </p:pic>
      <p:pic>
        <p:nvPicPr>
          <p:cNvPr id="11" name="Picture 10" descr="Icon&#10;&#10;Description automatically generated">
            <a:extLst>
              <a:ext uri="{FF2B5EF4-FFF2-40B4-BE49-F238E27FC236}">
                <a16:creationId xmlns:a16="http://schemas.microsoft.com/office/drawing/2014/main" id="{EAD49A29-C92F-1848-EF4F-A0EC709A1416}"/>
              </a:ext>
            </a:extLst>
          </p:cNvPr>
          <p:cNvPicPr>
            <a:picLocks noChangeAspect="1"/>
          </p:cNvPicPr>
          <p:nvPr/>
        </p:nvPicPr>
        <p:blipFill>
          <a:blip r:embed="rId5"/>
          <a:stretch>
            <a:fillRect/>
          </a:stretch>
        </p:blipFill>
        <p:spPr>
          <a:xfrm rot="7044548">
            <a:off x="6075667" y="1810296"/>
            <a:ext cx="1165077" cy="1165077"/>
          </a:xfrm>
          <a:prstGeom prst="rect">
            <a:avLst/>
          </a:prstGeom>
        </p:spPr>
      </p:pic>
    </p:spTree>
    <p:extLst>
      <p:ext uri="{BB962C8B-B14F-4D97-AF65-F5344CB8AC3E}">
        <p14:creationId xmlns:p14="http://schemas.microsoft.com/office/powerpoint/2010/main" val="393312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2B87B3E-E2AE-0179-8C10-1B4561C9E931}"/>
              </a:ext>
            </a:extLst>
          </p:cNvPr>
          <p:cNvGrpSpPr/>
          <p:nvPr/>
        </p:nvGrpSpPr>
        <p:grpSpPr>
          <a:xfrm>
            <a:off x="2875005" y="280086"/>
            <a:ext cx="6441989" cy="5659395"/>
            <a:chOff x="173865" y="701701"/>
            <a:chExt cx="5009323" cy="5126605"/>
          </a:xfrm>
        </p:grpSpPr>
        <p:grpSp>
          <p:nvGrpSpPr>
            <p:cNvPr id="13" name="Group 12">
              <a:extLst>
                <a:ext uri="{FF2B5EF4-FFF2-40B4-BE49-F238E27FC236}">
                  <a16:creationId xmlns:a16="http://schemas.microsoft.com/office/drawing/2014/main" id="{1CF68FFF-B971-38CE-CAAF-D7A5E624A8D4}"/>
                </a:ext>
              </a:extLst>
            </p:cNvPr>
            <p:cNvGrpSpPr/>
            <p:nvPr/>
          </p:nvGrpSpPr>
          <p:grpSpPr>
            <a:xfrm>
              <a:off x="173865" y="701701"/>
              <a:ext cx="5009323" cy="5126605"/>
              <a:chOff x="173865" y="701701"/>
              <a:chExt cx="5009323" cy="5009323"/>
            </a:xfrm>
          </p:grpSpPr>
          <p:pic>
            <p:nvPicPr>
              <p:cNvPr id="15" name="Picture 14" descr="Text, icon&#10;&#10;Description automatically generated">
                <a:extLst>
                  <a:ext uri="{FF2B5EF4-FFF2-40B4-BE49-F238E27FC236}">
                    <a16:creationId xmlns:a16="http://schemas.microsoft.com/office/drawing/2014/main" id="{2FBF3AD5-49CA-6105-22C4-3FA967E02693}"/>
                  </a:ext>
                </a:extLst>
              </p:cNvPr>
              <p:cNvPicPr>
                <a:picLocks noChangeAspect="1"/>
              </p:cNvPicPr>
              <p:nvPr/>
            </p:nvPicPr>
            <p:blipFill>
              <a:blip r:embed="rId3"/>
              <a:stretch>
                <a:fillRect/>
              </a:stretch>
            </p:blipFill>
            <p:spPr>
              <a:xfrm>
                <a:off x="173865" y="701701"/>
                <a:ext cx="5009323" cy="5009323"/>
              </a:xfrm>
              <a:prstGeom prst="rect">
                <a:avLst/>
              </a:prstGeom>
            </p:spPr>
          </p:pic>
          <p:pic>
            <p:nvPicPr>
              <p:cNvPr id="16" name="Picture 15" descr="Icon&#10;&#10;Description automatically generated">
                <a:extLst>
                  <a:ext uri="{FF2B5EF4-FFF2-40B4-BE49-F238E27FC236}">
                    <a16:creationId xmlns:a16="http://schemas.microsoft.com/office/drawing/2014/main" id="{226B54B5-FC5E-F052-DE84-1BEDFD9860BC}"/>
                  </a:ext>
                </a:extLst>
              </p:cNvPr>
              <p:cNvPicPr>
                <a:picLocks noChangeAspect="1"/>
              </p:cNvPicPr>
              <p:nvPr/>
            </p:nvPicPr>
            <p:blipFill>
              <a:blip r:embed="rId4"/>
              <a:stretch>
                <a:fillRect/>
              </a:stretch>
            </p:blipFill>
            <p:spPr>
              <a:xfrm>
                <a:off x="803082" y="1404069"/>
                <a:ext cx="3370690" cy="3370690"/>
              </a:xfrm>
              <a:prstGeom prst="rect">
                <a:avLst/>
              </a:prstGeom>
            </p:spPr>
          </p:pic>
        </p:grpSp>
        <p:sp>
          <p:nvSpPr>
            <p:cNvPr id="14" name="TextBox 13">
              <a:extLst>
                <a:ext uri="{FF2B5EF4-FFF2-40B4-BE49-F238E27FC236}">
                  <a16:creationId xmlns:a16="http://schemas.microsoft.com/office/drawing/2014/main" id="{3C6EFECA-E3D0-AB77-5281-E381B90ADDDB}"/>
                </a:ext>
              </a:extLst>
            </p:cNvPr>
            <p:cNvSpPr txBox="1"/>
            <p:nvPr/>
          </p:nvSpPr>
          <p:spPr>
            <a:xfrm>
              <a:off x="1662664" y="4268819"/>
              <a:ext cx="3395207" cy="400110"/>
            </a:xfrm>
            <a:prstGeom prst="rect">
              <a:avLst/>
            </a:prstGeom>
            <a:noFill/>
          </p:spPr>
          <p:txBody>
            <a:bodyPr wrap="square" rtlCol="0">
              <a:spAutoFit/>
            </a:bodyPr>
            <a:lstStyle/>
            <a:p>
              <a:r>
                <a:rPr lang="en-US" sz="2000" dirty="0">
                  <a:solidFill>
                    <a:schemeClr val="bg1"/>
                  </a:solidFill>
                  <a:latin typeface="Proxima Nova" panose="020B0604020202020204" charset="0"/>
                </a:rPr>
                <a:t>Illusion of Control</a:t>
              </a:r>
            </a:p>
          </p:txBody>
        </p:sp>
      </p:grpSp>
    </p:spTree>
    <p:extLst>
      <p:ext uri="{BB962C8B-B14F-4D97-AF65-F5344CB8AC3E}">
        <p14:creationId xmlns:p14="http://schemas.microsoft.com/office/powerpoint/2010/main" val="11275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hape&#10;&#10;Description automatically generated with low confidence">
            <a:extLst>
              <a:ext uri="{FF2B5EF4-FFF2-40B4-BE49-F238E27FC236}">
                <a16:creationId xmlns:a16="http://schemas.microsoft.com/office/drawing/2014/main" id="{E16F2399-3578-14A6-DBC7-35B742CAEFD7}"/>
              </a:ext>
            </a:extLst>
          </p:cNvPr>
          <p:cNvPicPr>
            <a:picLocks noChangeAspect="1"/>
          </p:cNvPicPr>
          <p:nvPr/>
        </p:nvPicPr>
        <p:blipFill>
          <a:blip r:embed="rId3"/>
          <a:stretch>
            <a:fillRect/>
          </a:stretch>
        </p:blipFill>
        <p:spPr>
          <a:xfrm>
            <a:off x="2810123" y="148424"/>
            <a:ext cx="6230510" cy="6230510"/>
          </a:xfrm>
          <a:prstGeom prst="rect">
            <a:avLst/>
          </a:prstGeom>
        </p:spPr>
      </p:pic>
      <p:pic>
        <p:nvPicPr>
          <p:cNvPr id="14" name="Picture 13" descr="Text, icon&#10;&#10;Description automatically generated">
            <a:extLst>
              <a:ext uri="{FF2B5EF4-FFF2-40B4-BE49-F238E27FC236}">
                <a16:creationId xmlns:a16="http://schemas.microsoft.com/office/drawing/2014/main" id="{D11F2BDD-5BEF-AAE9-A387-6B5EFE1A2B50}"/>
              </a:ext>
            </a:extLst>
          </p:cNvPr>
          <p:cNvPicPr>
            <a:picLocks noChangeAspect="1"/>
          </p:cNvPicPr>
          <p:nvPr/>
        </p:nvPicPr>
        <p:blipFill>
          <a:blip r:embed="rId4"/>
          <a:stretch>
            <a:fillRect/>
          </a:stretch>
        </p:blipFill>
        <p:spPr>
          <a:xfrm>
            <a:off x="3379305" y="5561012"/>
            <a:ext cx="817922" cy="817922"/>
          </a:xfrm>
          <a:prstGeom prst="rect">
            <a:avLst/>
          </a:prstGeom>
        </p:spPr>
      </p:pic>
      <p:pic>
        <p:nvPicPr>
          <p:cNvPr id="15" name="Picture 14" descr="Text, icon&#10;&#10;Description automatically generated">
            <a:extLst>
              <a:ext uri="{FF2B5EF4-FFF2-40B4-BE49-F238E27FC236}">
                <a16:creationId xmlns:a16="http://schemas.microsoft.com/office/drawing/2014/main" id="{653E5260-EEC7-1D7A-F5DD-61D8F706FE28}"/>
              </a:ext>
            </a:extLst>
          </p:cNvPr>
          <p:cNvPicPr>
            <a:picLocks noChangeAspect="1"/>
          </p:cNvPicPr>
          <p:nvPr/>
        </p:nvPicPr>
        <p:blipFill>
          <a:blip r:embed="rId4"/>
          <a:stretch>
            <a:fillRect/>
          </a:stretch>
        </p:blipFill>
        <p:spPr>
          <a:xfrm>
            <a:off x="5687039" y="5561012"/>
            <a:ext cx="817922" cy="817922"/>
          </a:xfrm>
          <a:prstGeom prst="rect">
            <a:avLst/>
          </a:prstGeom>
        </p:spPr>
      </p:pic>
      <p:pic>
        <p:nvPicPr>
          <p:cNvPr id="16" name="Picture 15" descr="Text, icon&#10;&#10;Description automatically generated">
            <a:extLst>
              <a:ext uri="{FF2B5EF4-FFF2-40B4-BE49-F238E27FC236}">
                <a16:creationId xmlns:a16="http://schemas.microsoft.com/office/drawing/2014/main" id="{96BB83F3-8531-3559-7EAC-7A6126A67FE8}"/>
              </a:ext>
            </a:extLst>
          </p:cNvPr>
          <p:cNvPicPr>
            <a:picLocks noChangeAspect="1"/>
          </p:cNvPicPr>
          <p:nvPr/>
        </p:nvPicPr>
        <p:blipFill>
          <a:blip r:embed="rId4"/>
          <a:stretch>
            <a:fillRect/>
          </a:stretch>
        </p:blipFill>
        <p:spPr>
          <a:xfrm>
            <a:off x="7994773" y="5561012"/>
            <a:ext cx="817922" cy="817922"/>
          </a:xfrm>
          <a:prstGeom prst="rect">
            <a:avLst/>
          </a:prstGeom>
        </p:spPr>
      </p:pic>
      <p:sp>
        <p:nvSpPr>
          <p:cNvPr id="17" name="Rectangle 16">
            <a:extLst>
              <a:ext uri="{FF2B5EF4-FFF2-40B4-BE49-F238E27FC236}">
                <a16:creationId xmlns:a16="http://schemas.microsoft.com/office/drawing/2014/main" id="{5A64946C-214C-BB0F-2B48-1E7B5AC00E30}"/>
              </a:ext>
            </a:extLst>
          </p:cNvPr>
          <p:cNvSpPr/>
          <p:nvPr/>
        </p:nvSpPr>
        <p:spPr>
          <a:xfrm>
            <a:off x="2078832" y="241292"/>
            <a:ext cx="8237692" cy="2894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13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Deep Roots">
  <a:themeElements>
    <a:clrScheme name="Deep Roots">
      <a:dk1>
        <a:srgbClr val="2F2C27"/>
      </a:dk1>
      <a:lt1>
        <a:srgbClr val="FFFFFF"/>
      </a:lt1>
      <a:dk2>
        <a:srgbClr val="2F2C27"/>
      </a:dk2>
      <a:lt2>
        <a:srgbClr val="D9D9D6"/>
      </a:lt2>
      <a:accent1>
        <a:srgbClr val="76232F"/>
      </a:accent1>
      <a:accent2>
        <a:srgbClr val="888D30"/>
      </a:accent2>
      <a:accent3>
        <a:srgbClr val="7BAFDA"/>
      </a:accent3>
      <a:accent4>
        <a:srgbClr val="D9D9D6"/>
      </a:accent4>
      <a:accent5>
        <a:srgbClr val="D9D9D6"/>
      </a:accent5>
      <a:accent6>
        <a:srgbClr val="D9D9D6"/>
      </a:accent6>
      <a:hlink>
        <a:srgbClr val="7BAFDA"/>
      </a:hlink>
      <a:folHlink>
        <a:srgbClr val="7623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1610</TotalTime>
  <Words>4178</Words>
  <Application>Microsoft Office PowerPoint</Application>
  <PresentationFormat>Widescreen</PresentationFormat>
  <Paragraphs>216</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 Light</vt:lpstr>
      <vt:lpstr>Proxima Nova</vt:lpstr>
      <vt:lpstr>Dreaming Outloud Pro</vt:lpstr>
      <vt:lpstr>Calibri</vt:lpstr>
      <vt:lpstr>Deep Roots</vt:lpstr>
      <vt:lpstr>Using Empathy to Make Tests Easy and Code Safe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Solutions</vt:lpstr>
      <vt:lpstr>PowerPoint Presentation</vt:lpstr>
      <vt:lpstr>PowerPoint Presentation</vt:lpstr>
      <vt:lpstr>PowerPoint Presentation</vt:lpstr>
      <vt:lpstr>Missing Names</vt:lpstr>
      <vt:lpstr>Identifying Obvious Nonsense – Extract Definition</vt:lpstr>
      <vt:lpstr>Identifying Obvious Nonsense – Extract Definition</vt:lpstr>
      <vt:lpstr>Obvious Nonsense</vt:lpstr>
      <vt:lpstr>Becoming Honest – Rename Definition</vt:lpstr>
      <vt:lpstr>Honest</vt:lpstr>
      <vt:lpstr>Becoming Completely Honest – Rename Definition</vt:lpstr>
      <vt:lpstr>Completely Honest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Empathy to Make Tests Easy and Code Safe</dc:title>
  <dc:creator>Arlo Belshee</dc:creator>
  <cp:lastModifiedBy>Marian Willeke</cp:lastModifiedBy>
  <cp:revision>16</cp:revision>
  <cp:lastPrinted>2022-05-30T19:30:04Z</cp:lastPrinted>
  <dcterms:created xsi:type="dcterms:W3CDTF">2021-12-15T20:12:00Z</dcterms:created>
  <dcterms:modified xsi:type="dcterms:W3CDTF">2022-06-01T17:55:15Z</dcterms:modified>
</cp:coreProperties>
</file>