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76" r:id="rId4"/>
    <p:sldId id="277" r:id="rId5"/>
    <p:sldId id="278" r:id="rId6"/>
    <p:sldId id="261" r:id="rId7"/>
    <p:sldId id="262" r:id="rId8"/>
    <p:sldId id="263" r:id="rId9"/>
    <p:sldId id="257" r:id="rId10"/>
    <p:sldId id="258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66465" autoAdjust="0"/>
  </p:normalViewPr>
  <p:slideViewPr>
    <p:cSldViewPr snapToGrid="0">
      <p:cViewPr varScale="1">
        <p:scale>
          <a:sx n="70" d="100"/>
          <a:sy n="70" d="100"/>
        </p:scale>
        <p:origin x="20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AA24-D15A-4A32-A8FA-B50875DE38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96785-7325-4959-B34C-58C3AEDA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knew we had an excellent way to work when we were totally unable to do it without an egg timer. Let me step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8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MS team’s follow-up a year later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Surfaced all the problems. They had a traditional continuous improvement process, so couldn’t solve the problems in real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parts of changing something: identify problem, generate ideas, decide among them, implement them (partially), verify them.</a:t>
            </a:r>
          </a:p>
          <a:p>
            <a:r>
              <a:rPr lang="en-US" dirty="0"/>
              <a:t>4 common orderings: governance, retro, stage magic, and experiment.</a:t>
            </a:r>
          </a:p>
          <a:p>
            <a:r>
              <a:rPr lang="en-US" dirty="0"/>
              <a:t>Governance and retro are similar, but governance does first 3 steps in different context from last 2. And both governance and retro often skip verify – leading to silent success &amp;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  <a:p>
            <a:r>
              <a:rPr lang="en-US" dirty="0"/>
              <a:t>Social experiments</a:t>
            </a:r>
          </a:p>
          <a:p>
            <a:r>
              <a:rPr lang="en-US" dirty="0"/>
              <a:t>Goal: maximize learning, not success. Even if it means intentionally doing the wrong thing – Wordle example.</a:t>
            </a:r>
          </a:p>
          <a:p>
            <a:r>
              <a:rPr lang="en-US" dirty="0"/>
              <a:t>Avoid obvious invalidity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multiple options, including the current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Vary details within the practice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qualitative and quantitative measures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Measure one level up and out when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Measure invariants, to see if they do vary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down the results in real-time, not in a retro after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adopt anything; try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6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Method</a:t>
            </a:r>
          </a:p>
          <a:p>
            <a:r>
              <a:rPr lang="en-US" dirty="0"/>
              <a:t>Goal: improve, even if it costs learning.</a:t>
            </a:r>
          </a:p>
          <a:p>
            <a:r>
              <a:rPr lang="en-US" dirty="0"/>
              <a:t>Assumes knowledge is present</a:t>
            </a:r>
          </a:p>
          <a:p>
            <a:r>
              <a:rPr lang="en-US" dirty="0"/>
              <a:t>Now apply &amp; refine best ideas.</a:t>
            </a:r>
          </a:p>
          <a:p>
            <a:r>
              <a:rPr lang="en-US" dirty="0"/>
              <a:t>Build consistency &amp; habits.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Overall: alternate discovery with implementation</a:t>
            </a:r>
          </a:p>
          <a:p>
            <a:r>
              <a:rPr lang="en-US" dirty="0"/>
              <a:t>Each week, know which you are doing for each facet of your work</a:t>
            </a:r>
          </a:p>
          <a:p>
            <a:r>
              <a:rPr lang="en-US" dirty="0"/>
              <a:t>Retro format: shorts &amp; longs. Shorts only apply for improvements, longs lead to experiments.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it intentionally, based on data. Then improve it consistently.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3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paired 100% of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was 2000, we had read the Extreme Programming White 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Did it by the book, because couldn’t mess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we couldn’t mess about, we ran experiments &amp; did whatever worked.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some pairs were far more effective – even same people on different 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Sought to establish why.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were our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most effective was also hardest.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Team chose to use the egg timer. Not because we like pain, but because we understood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Having finished Discovery, we now needed to Improve. And that means changing habits. For which we needs support, such as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ways to collaborate. PR, Peer, Pair, and Ensemble all work in different contexts. Many variations on each.</a:t>
            </a:r>
          </a:p>
          <a:p>
            <a:endParaRPr lang="en-US" dirty="0"/>
          </a:p>
          <a:p>
            <a:r>
              <a:rPr lang="en-US" dirty="0"/>
              <a:t>Intuition and ease may be misleading. Choose intentionally, based on data. And ease can be a valid factor!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where I make a recommendation about how you 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…and because this is a talk about Pairing, I’m going to recommend…that you change your retro.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using data and lightweight experiments in your continuous improvement process (replaces traditional retro)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let’s talk about pairing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Walk through our results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…so if you’re going to pair promiscuously, make sure you experiment well!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for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really. Mob vs Promiscuous Pair vs slow Pair vs Peer vs Solo/PR feature comparison</a:t>
            </a:r>
          </a:p>
          <a:p>
            <a:endParaRPr lang="en-US" dirty="0"/>
          </a:p>
          <a:p>
            <a:r>
              <a:rPr lang="en-US" dirty="0"/>
              <a:t>But these are all generalizations. Different teams see different results. Different contexts need different things. So run the experiments yourself and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63ED6-E56A-4011-B13C-AA7E5CBF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E83AD-4B3B-4980-B40E-2CBDFE34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4405745"/>
            <a:ext cx="3857625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FF3A3-38A4-4C1F-B97E-03FB6AD6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CEE3-2797-42B0-BFBE-A873B959D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3645"/>
            <a:ext cx="9144000" cy="1452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6D36-A117-4A32-B943-E1259E3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10972799" cy="1081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E5B9-E9D9-4663-8176-9CB52E6D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1895-4A71-49B8-84F9-30BAEA78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183188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06E41-9EC1-41F7-8646-461772D9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681163"/>
            <a:ext cx="51831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27EA-1102-435B-B46B-8E6E875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505075"/>
            <a:ext cx="5183186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5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0C0B-75F1-4655-A3DF-11955A5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5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E57-DCD3-43C9-8558-1838942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3FD4-1208-4AF9-A6C0-BCE3DC46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09600"/>
            <a:ext cx="6399212" cy="5333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4CD3-DBE7-4212-B68D-06F80919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B9C1-A5D4-464D-ABC2-FE22718F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B800D-7A55-4140-8D15-CF0E7175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1"/>
            <a:ext cx="6399212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6C5B7-18AA-4561-8D74-02CDD25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6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C7C03-FC09-4FF1-A95C-D4FB47820102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83E75-D55A-47CA-8A6D-5DCBA161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671E00-15FD-49D1-8D56-356CAD022A77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FA433-2D64-4D5B-BB08-CC708786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39D-1EF0-4D46-8FAA-A47223A7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5B87-92A1-4696-A56F-8F9C148F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8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1D96-C8CA-43D3-8940-7DE03E16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38F9-8B69-4348-9A54-A624B3ED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3541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3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BABC-7C9C-4B30-B338-521C7D4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DF71-ACEF-48D5-89C2-2BAC9C7D9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554E-0C57-4F89-A444-A5BD8C39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C97EB-F71E-4851-BD3C-A27B9CC5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1158-A1C2-46F2-80F2-DBB8A1DC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80090"/>
            <a:ext cx="10972800" cy="406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C5023-337B-4E99-B42D-CA8BF2E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6076316"/>
            <a:ext cx="2386193" cy="7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7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547-F27D-424A-8A88-7589B8D9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Promiscuous Pairing and Beginner’s 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AF3-1A3B-448D-AC48-066CDA7F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  <a:p>
            <a:endParaRPr lang="en-US" dirty="0"/>
          </a:p>
          <a:p>
            <a:r>
              <a:rPr lang="en-US" dirty="0"/>
              <a:t>Craft Conference 2003</a:t>
            </a:r>
          </a:p>
        </p:txBody>
      </p:sp>
    </p:spTree>
    <p:extLst>
      <p:ext uri="{BB962C8B-B14F-4D97-AF65-F5344CB8AC3E}">
        <p14:creationId xmlns:p14="http://schemas.microsoft.com/office/powerpoint/2010/main" val="195837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785-6703-3C29-FECB-15C747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Isn’t This Obsoleted by Ensemble (Mob)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81B1-188A-24B0-27EF-64CCEBD3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2DE-F5FD-3140-5A61-B412D8C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42FA-6076-CB5B-5535-835CA0BB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9237-F36E-A920-F3B0-3AA6B669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EC9-024F-6212-4D66-375FD14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B0D9-3553-0873-9064-905082CF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8C8-8B95-0BDE-BA2D-EDDA969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58B9-3214-61F6-F55C-FBE4937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84F-8E83-1FFC-600E-6A88764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2A3B-6C6F-E699-3514-508DC738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F96F-753D-CBFB-A2E8-E9890411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–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8617-A0C6-D616-97BF-07B84D07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617-1C2E-68FB-4C49-7538F0B5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F9B7-7A3B-968D-BF69-7498A8D0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habits &amp; fluency</a:t>
            </a:r>
          </a:p>
          <a:p>
            <a:r>
              <a:rPr lang="en-US" dirty="0"/>
              <a:t>Start by getting to consistency</a:t>
            </a:r>
          </a:p>
          <a:p>
            <a:r>
              <a:rPr lang="en-US" dirty="0"/>
              <a:t>Then refine the habit</a:t>
            </a:r>
          </a:p>
        </p:txBody>
      </p:sp>
    </p:spTree>
    <p:extLst>
      <p:ext uri="{BB962C8B-B14F-4D97-AF65-F5344CB8AC3E}">
        <p14:creationId xmlns:p14="http://schemas.microsoft.com/office/powerpoint/2010/main" val="412595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1C76-E7A8-D58E-C3C7-15CBAD5F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0E3B-2AFE-B589-182D-A44AC9DA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Retro (planning portion): longs &amp; shorts</a:t>
            </a:r>
          </a:p>
          <a:p>
            <a:r>
              <a:rPr lang="en-US" dirty="0"/>
              <a:t>Discover 1 thing + Improve 0-1, or</a:t>
            </a:r>
          </a:p>
          <a:p>
            <a:r>
              <a:rPr lang="en-US" dirty="0"/>
              <a:t>Discover 0 things + Improve 1-3</a:t>
            </a:r>
          </a:p>
          <a:p>
            <a:r>
              <a:rPr lang="en-US" dirty="0"/>
              <a:t>Retro (demo portion) analyze results, make decisions</a:t>
            </a:r>
          </a:p>
          <a:p>
            <a:endParaRPr lang="en-US" dirty="0"/>
          </a:p>
          <a:p>
            <a:r>
              <a:rPr lang="en-US" dirty="0"/>
              <a:t>Note: this means your improvement week starts/ends about 10 min into your retro meeting!</a:t>
            </a:r>
          </a:p>
        </p:txBody>
      </p:sp>
    </p:spTree>
    <p:extLst>
      <p:ext uri="{BB962C8B-B14F-4D97-AF65-F5344CB8AC3E}">
        <p14:creationId xmlns:p14="http://schemas.microsoft.com/office/powerpoint/2010/main" val="195693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47C3-A153-778D-BE32-B8F90668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Collaboration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C8CF-C9F8-C55F-E0FA-74260E32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HOUR MECHANICAL TIMER - Woodbridge Kitchen Company">
            <a:extLst>
              <a:ext uri="{FF2B5EF4-FFF2-40B4-BE49-F238E27FC236}">
                <a16:creationId xmlns:a16="http://schemas.microsoft.com/office/drawing/2014/main" id="{BAC1DFD1-32DE-4169-861B-C003F300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4DAE-8F1F-10EB-FEF0-7F132A28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Next Step: Swap your Retro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505E-6A36-CBC3-30DB-1ED5D15B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2085-43F4-8573-398A-7B670AF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me Anything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55EF-4D2A-2F22-DDE7-39008689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330399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treme Programming Explained: Embrace Change - Picture 1 of 1">
            <a:extLst>
              <a:ext uri="{FF2B5EF4-FFF2-40B4-BE49-F238E27FC236}">
                <a16:creationId xmlns:a16="http://schemas.microsoft.com/office/drawing/2014/main" id="{875E5102-4C9E-2544-24C9-E84B8170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88" y="82178"/>
            <a:ext cx="5377217" cy="67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3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BC060-9E06-98A9-9D89-2EEED63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4" y="0"/>
            <a:ext cx="905995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4D132-60A3-A295-BF80-FEA2BD37F40B}"/>
              </a:ext>
            </a:extLst>
          </p:cNvPr>
          <p:cNvSpPr txBox="1"/>
          <p:nvPr/>
        </p:nvSpPr>
        <p:spPr>
          <a:xfrm flipH="1">
            <a:off x="2231633" y="6005014"/>
            <a:ext cx="5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Pairing Duration (hours)</a:t>
            </a:r>
          </a:p>
        </p:txBody>
      </p:sp>
    </p:spTree>
    <p:extLst>
      <p:ext uri="{BB962C8B-B14F-4D97-AF65-F5344CB8AC3E}">
        <p14:creationId xmlns:p14="http://schemas.microsoft.com/office/powerpoint/2010/main" val="148043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HOUR MECHANICAL TIMER - Woodbridge Kitchen Company">
            <a:extLst>
              <a:ext uri="{FF2B5EF4-FFF2-40B4-BE49-F238E27FC236}">
                <a16:creationId xmlns:a16="http://schemas.microsoft.com/office/drawing/2014/main" id="{BAC1DFD1-32DE-4169-861B-C003F300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9533-9BCE-DDF6-5FCC-CAF4C205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How to 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E928-6B09-F8A0-D5F4-74CDAC89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A35-7173-AB53-F552-515CDF0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BDDA-FCBD-A1DE-D366-8A2B8A3F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off with pairing slide</a:t>
            </a:r>
          </a:p>
          <a:p>
            <a:r>
              <a:rPr lang="en-US" dirty="0"/>
              <a:t>Switch to experiment / engineering method slide</a:t>
            </a:r>
          </a:p>
        </p:txBody>
      </p:sp>
    </p:spTree>
    <p:extLst>
      <p:ext uri="{BB962C8B-B14F-4D97-AF65-F5344CB8AC3E}">
        <p14:creationId xmlns:p14="http://schemas.microsoft.com/office/powerpoint/2010/main" val="2214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214-10B0-CBD0-DA5F-3E0323B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D925-937F-4071-F512-24391AD1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6A8-324B-4155-990B-F843E2A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Promiscuous Pairing?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802D-7580-4777-794B-113CD2A7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4226"/>
      </p:ext>
    </p:extLst>
  </p:cSld>
  <p:clrMapOvr>
    <a:masterClrMapping/>
  </p:clrMapOvr>
</p:sld>
</file>

<file path=ppt/theme/theme1.xml><?xml version="1.0" encoding="utf-8"?>
<a:theme xmlns:a="http://schemas.openxmlformats.org/drawingml/2006/main" name="Deep Roots">
  <a:themeElements>
    <a:clrScheme name="Deep Roots">
      <a:dk1>
        <a:srgbClr val="2F2C27"/>
      </a:dk1>
      <a:lt1>
        <a:srgbClr val="FFFFFF"/>
      </a:lt1>
      <a:dk2>
        <a:srgbClr val="2F2C27"/>
      </a:dk2>
      <a:lt2>
        <a:srgbClr val="D9D9D6"/>
      </a:lt2>
      <a:accent1>
        <a:srgbClr val="76232F"/>
      </a:accent1>
      <a:accent2>
        <a:srgbClr val="888D30"/>
      </a:accent2>
      <a:accent3>
        <a:srgbClr val="7BAFDA"/>
      </a:accent3>
      <a:accent4>
        <a:srgbClr val="D9D9D6"/>
      </a:accent4>
      <a:accent5>
        <a:srgbClr val="D9D9D6"/>
      </a:accent5>
      <a:accent6>
        <a:srgbClr val="D9D9D6"/>
      </a:accent6>
      <a:hlink>
        <a:srgbClr val="7BAFDA"/>
      </a:hlink>
      <a:folHlink>
        <a:srgbClr val="76232F"/>
      </a:folHlink>
    </a:clrScheme>
    <a:fontScheme name="Deep Roots">
      <a:majorFont>
        <a:latin typeface="Proxima Nova Alt Rg"/>
        <a:ea typeface=""/>
        <a:cs typeface=""/>
      </a:majorFont>
      <a:minorFont>
        <a:latin typeface="Proxima Nova Al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65D58CE-5818-490E-BD3D-0645FCA6881D}" vid="{67954F07-8699-4827-B359-F2FCC472A9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Roots</Template>
  <TotalTime>3283</TotalTime>
  <Words>748</Words>
  <Application>Microsoft Office PowerPoint</Application>
  <PresentationFormat>Widescreen</PresentationFormat>
  <Paragraphs>102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Proxima Nova Alt Lt</vt:lpstr>
      <vt:lpstr>Proxima Nova Alt Rg</vt:lpstr>
      <vt:lpstr>Deep Roots</vt:lpstr>
      <vt:lpstr>Promiscuous Pairing and Beginner’s Mind</vt:lpstr>
      <vt:lpstr>PowerPoint Presentation</vt:lpstr>
      <vt:lpstr>PowerPoint Presentation</vt:lpstr>
      <vt:lpstr>PowerPoint Presentation</vt:lpstr>
      <vt:lpstr>PowerPoint Presentation</vt:lpstr>
      <vt:lpstr>Choose How to Collaborate</vt:lpstr>
      <vt:lpstr>Recommendation</vt:lpstr>
      <vt:lpstr>Our Results</vt:lpstr>
      <vt:lpstr>What is Promiscuous Pairing?</vt:lpstr>
      <vt:lpstr>Isn’t This Obsoleted by Ensemble (Mob) Programming?</vt:lpstr>
      <vt:lpstr>Other Teams</vt:lpstr>
      <vt:lpstr>Change Patterns</vt:lpstr>
      <vt:lpstr>Discovering</vt:lpstr>
      <vt:lpstr>Improving</vt:lpstr>
      <vt:lpstr>Structure: overview</vt:lpstr>
      <vt:lpstr>Discovery – how-to</vt:lpstr>
      <vt:lpstr>Improvement – how-to</vt:lpstr>
      <vt:lpstr>Week structure</vt:lpstr>
      <vt:lpstr>Your Collaboration Style</vt:lpstr>
      <vt:lpstr>First Next Step: Swap your Retro</vt:lpstr>
      <vt:lpstr>Ask me Anything /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Promiscuous Pairing and Beginner’s Mind</dc:title>
  <dc:creator>Arlo Belshee</dc:creator>
  <cp:lastModifiedBy>Arlo Belshee</cp:lastModifiedBy>
  <cp:revision>10</cp:revision>
  <dcterms:created xsi:type="dcterms:W3CDTF">2023-05-02T13:56:52Z</dcterms:created>
  <dcterms:modified xsi:type="dcterms:W3CDTF">2023-05-18T22:54:45Z</dcterms:modified>
</cp:coreProperties>
</file>