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3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648199" y="2927032"/>
            <a:ext cx="2895602" cy="10039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6000">
                <a:solidFill>
                  <a:schemeClr val="lt1"/>
                </a:solidFill>
                <a:latin typeface="배달의민족 도현"/>
                <a:ea typeface="배달의민족 도현"/>
              </a:rPr>
              <a:t>Queue</a:t>
            </a:r>
            <a:endParaRPr lang="en-US" altLang="ko-KR" sz="6000">
              <a:solidFill>
                <a:schemeClr val="lt1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42925" y="307339"/>
            <a:ext cx="3441702" cy="100520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Queue?</a:t>
            </a:r>
            <a:endParaRPr xmlns:mc="http://schemas.openxmlformats.org/markup-compatibility/2006" xmlns:hp="http://schemas.haansoft.com/office/presentation/8.0" kumimoji="0" lang="en-US" altLang="ko-KR" sz="60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6" name=""/>
          <p:cNvSpPr/>
          <p:nvPr/>
        </p:nvSpPr>
        <p:spPr>
          <a:xfrm>
            <a:off x="4606925" y="1937701"/>
            <a:ext cx="2978149" cy="399415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배달의민족 도현"/>
              <a:ea typeface="배달의민족 도현"/>
            </a:endParaRPr>
          </a:p>
        </p:txBody>
      </p:sp>
      <p:cxnSp>
        <p:nvCxnSpPr>
          <p:cNvPr id="7" name=""/>
          <p:cNvCxnSpPr/>
          <p:nvPr/>
        </p:nvCxnSpPr>
        <p:spPr>
          <a:xfrm flipV="1">
            <a:off x="4606925" y="5360352"/>
            <a:ext cx="2978149" cy="635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/>
          <p:cNvCxnSpPr/>
          <p:nvPr/>
        </p:nvCxnSpPr>
        <p:spPr>
          <a:xfrm flipV="1">
            <a:off x="4606925" y="4782501"/>
            <a:ext cx="2978149" cy="635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flipV="1">
            <a:off x="4606925" y="4191951"/>
            <a:ext cx="2978149" cy="635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flipV="1">
            <a:off x="4606925" y="3671251"/>
            <a:ext cx="2978149" cy="635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flipV="1">
            <a:off x="4606925" y="3150551"/>
            <a:ext cx="2978149" cy="635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flipV="1">
            <a:off x="4606925" y="2560001"/>
            <a:ext cx="2978149" cy="635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1135898" y="3081020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스택과 배다른 형제 느낌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932698" y="3671251"/>
            <a:ext cx="3384549" cy="90963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스택에서의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Pop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 연산의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수행 지점을 바꿔주기만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하면 된다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!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cxnSp>
        <p:nvCxnSpPr>
          <p:cNvPr id="24" name=""/>
          <p:cNvCxnSpPr>
            <a:endCxn id="6" idx="0"/>
          </p:cNvCxnSpPr>
          <p:nvPr/>
        </p:nvCxnSpPr>
        <p:spPr>
          <a:xfrm rot="16200000" flipH="1">
            <a:off x="5709762" y="1551463"/>
            <a:ext cx="772476" cy="0"/>
          </a:xfrm>
          <a:prstGeom prst="straightConnector1">
            <a:avLst/>
          </a:prstGeom>
          <a:ln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rot="16200000" flipH="1">
            <a:off x="5709762" y="6318089"/>
            <a:ext cx="772476" cy="0"/>
          </a:xfrm>
          <a:prstGeom prst="straightConnector1">
            <a:avLst/>
          </a:prstGeom>
          <a:noFill/>
          <a:ln w="12700" cap="flat" cmpd="sng" algn="ctr">
            <a:solidFill>
              <a:schemeClr val="lt1">
                <a:alpha val="100000"/>
              </a:schemeClr>
            </a:solidFill>
            <a:prstDash val="solid"/>
            <a:tailEnd type="arrow"/>
          </a:ln>
        </p:spPr>
      </p:cxnSp>
      <p:sp>
        <p:nvSpPr>
          <p:cNvPr id="27" name=""/>
          <p:cNvSpPr txBox="1"/>
          <p:nvPr/>
        </p:nvSpPr>
        <p:spPr>
          <a:xfrm>
            <a:off x="5037465" y="1312545"/>
            <a:ext cx="847747" cy="3619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Push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5037465" y="6137114"/>
            <a:ext cx="847747" cy="36655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Pop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7966076" y="3345179"/>
            <a:ext cx="3742572" cy="11791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우선순위 큐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원형 큐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,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우선순위 피드백 큐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등 활용 종류가 다양하다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 txBox="1"/>
          <p:nvPr/>
        </p:nvSpPr>
        <p:spPr>
          <a:xfrm>
            <a:off x="542925" y="307339"/>
            <a:ext cx="4494540" cy="77660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Queue - Push</a:t>
            </a:r>
            <a:endPara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62" name=""/>
          <p:cNvSpPr/>
          <p:nvPr/>
        </p:nvSpPr>
        <p:spPr>
          <a:xfrm>
            <a:off x="4606925" y="1937701"/>
            <a:ext cx="2978149" cy="3994150"/>
          </a:xfrm>
          <a:prstGeom prst="rect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cxnSp>
        <p:nvCxnSpPr>
          <p:cNvPr id="63" name=""/>
          <p:cNvCxnSpPr/>
          <p:nvPr/>
        </p:nvCxnSpPr>
        <p:spPr>
          <a:xfrm flipV="1">
            <a:off x="4606925" y="5360352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64" name=""/>
          <p:cNvCxnSpPr/>
          <p:nvPr/>
        </p:nvCxnSpPr>
        <p:spPr>
          <a:xfrm flipV="1">
            <a:off x="4606925" y="4782501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65" name=""/>
          <p:cNvCxnSpPr/>
          <p:nvPr/>
        </p:nvCxnSpPr>
        <p:spPr>
          <a:xfrm flipV="1">
            <a:off x="4606925" y="4191951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66" name=""/>
          <p:cNvCxnSpPr/>
          <p:nvPr/>
        </p:nvCxnSpPr>
        <p:spPr>
          <a:xfrm flipV="1">
            <a:off x="4606925" y="3671251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67" name=""/>
          <p:cNvCxnSpPr/>
          <p:nvPr/>
        </p:nvCxnSpPr>
        <p:spPr>
          <a:xfrm flipV="1">
            <a:off x="4606925" y="3150551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68" name=""/>
          <p:cNvCxnSpPr/>
          <p:nvPr/>
        </p:nvCxnSpPr>
        <p:spPr>
          <a:xfrm flipV="1">
            <a:off x="4606925" y="2560001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sp>
        <p:nvSpPr>
          <p:cNvPr id="69" name=""/>
          <p:cNvSpPr txBox="1"/>
          <p:nvPr/>
        </p:nvSpPr>
        <p:spPr>
          <a:xfrm>
            <a:off x="4606925" y="5442902"/>
            <a:ext cx="2978149" cy="3632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0x00000001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4606925" y="4887276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0x00000008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4606925" y="4331650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0x00000000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4606925" y="3751579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0x00000001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4606925" y="3245802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0x00000008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4606925" y="2680652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0x00000000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4606925" y="2105977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0x00000008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cxnSp>
        <p:nvCxnSpPr>
          <p:cNvPr id="78" name=""/>
          <p:cNvCxnSpPr>
            <a:endCxn id="62" idx="0"/>
          </p:cNvCxnSpPr>
          <p:nvPr/>
        </p:nvCxnSpPr>
        <p:spPr>
          <a:xfrm rot="16200000" flipH="1">
            <a:off x="5709762" y="1551463"/>
            <a:ext cx="772476" cy="0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80" name=""/>
          <p:cNvSpPr txBox="1"/>
          <p:nvPr/>
        </p:nvSpPr>
        <p:spPr>
          <a:xfrm>
            <a:off x="5037465" y="1312545"/>
            <a:ext cx="847747" cy="3619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Push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1" animBg="1"/>
      <p:bldP spid="71" grpId="2" animBg="1"/>
      <p:bldP spid="72" grpId="3" animBg="1"/>
      <p:bldP spid="73" grpId="4" animBg="1"/>
      <p:bldP spid="74" grpId="5" animBg="1"/>
      <p:bldP spid="75" grpId="6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 txBox="1"/>
          <p:nvPr/>
        </p:nvSpPr>
        <p:spPr>
          <a:xfrm>
            <a:off x="542925" y="307339"/>
            <a:ext cx="4494540" cy="77660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Queue - Pop</a:t>
            </a:r>
            <a:endPara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23" name=""/>
          <p:cNvSpPr/>
          <p:nvPr/>
        </p:nvSpPr>
        <p:spPr>
          <a:xfrm>
            <a:off x="4606925" y="1937701"/>
            <a:ext cx="2978149" cy="3994150"/>
          </a:xfrm>
          <a:prstGeom prst="rect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cxnSp>
        <p:nvCxnSpPr>
          <p:cNvPr id="24" name=""/>
          <p:cNvCxnSpPr/>
          <p:nvPr/>
        </p:nvCxnSpPr>
        <p:spPr>
          <a:xfrm flipV="1">
            <a:off x="4606925" y="5360352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25" name=""/>
          <p:cNvCxnSpPr/>
          <p:nvPr/>
        </p:nvCxnSpPr>
        <p:spPr>
          <a:xfrm flipV="1">
            <a:off x="4606925" y="4782501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26" name=""/>
          <p:cNvCxnSpPr/>
          <p:nvPr/>
        </p:nvCxnSpPr>
        <p:spPr>
          <a:xfrm flipV="1">
            <a:off x="4606925" y="4191951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27" name=""/>
          <p:cNvCxnSpPr/>
          <p:nvPr/>
        </p:nvCxnSpPr>
        <p:spPr>
          <a:xfrm flipV="1">
            <a:off x="4606925" y="3671251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28" name=""/>
          <p:cNvCxnSpPr/>
          <p:nvPr/>
        </p:nvCxnSpPr>
        <p:spPr>
          <a:xfrm flipV="1">
            <a:off x="4606925" y="3150551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29" name=""/>
          <p:cNvCxnSpPr/>
          <p:nvPr/>
        </p:nvCxnSpPr>
        <p:spPr>
          <a:xfrm flipV="1">
            <a:off x="4606925" y="2560001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sp>
        <p:nvSpPr>
          <p:cNvPr id="30" name=""/>
          <p:cNvSpPr txBox="1"/>
          <p:nvPr/>
        </p:nvSpPr>
        <p:spPr>
          <a:xfrm>
            <a:off x="4606925" y="5442902"/>
            <a:ext cx="2978149" cy="3632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0x00000001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4606925" y="4887276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0x00000008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4606925" y="4331650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0x00000000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4606925" y="3751579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0x00000001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4606925" y="3245802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0x00000008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4606925" y="2680652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0x00000000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4606925" y="2105977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0x00000008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cxnSp>
        <p:nvCxnSpPr>
          <p:cNvPr id="38" name=""/>
          <p:cNvCxnSpPr/>
          <p:nvPr/>
        </p:nvCxnSpPr>
        <p:spPr>
          <a:xfrm rot="16200000" flipH="1">
            <a:off x="5709762" y="6318089"/>
            <a:ext cx="772476" cy="0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40" name=""/>
          <p:cNvSpPr txBox="1"/>
          <p:nvPr/>
        </p:nvSpPr>
        <p:spPr>
          <a:xfrm>
            <a:off x="5037465" y="6137114"/>
            <a:ext cx="847747" cy="36655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Pop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1" animBg="1"/>
      <p:bldP spid="32" grpId="2" animBg="1"/>
      <p:bldP spid="33" grpId="3" animBg="1"/>
      <p:bldP spid="34" grpId="4" animBg="1"/>
      <p:bldP spid="35" grpId="5" animBg="1"/>
      <p:bldP spid="36" grpId="6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 txBox="1"/>
          <p:nvPr/>
        </p:nvSpPr>
        <p:spPr>
          <a:xfrm>
            <a:off x="542925" y="307338"/>
            <a:ext cx="5948689" cy="7766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Queue - </a:t>
            </a:r>
            <a:r>
              <a: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기타 연산들</a:t>
            </a:r>
            <a:endPara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23" name=""/>
          <p:cNvSpPr/>
          <p:nvPr/>
        </p:nvSpPr>
        <p:spPr>
          <a:xfrm>
            <a:off x="4606925" y="1937701"/>
            <a:ext cx="2978149" cy="3994150"/>
          </a:xfrm>
          <a:prstGeom prst="rect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cxnSp>
        <p:nvCxnSpPr>
          <p:cNvPr id="24" name=""/>
          <p:cNvCxnSpPr/>
          <p:nvPr/>
        </p:nvCxnSpPr>
        <p:spPr>
          <a:xfrm flipV="1">
            <a:off x="4606925" y="5360352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25" name=""/>
          <p:cNvCxnSpPr/>
          <p:nvPr/>
        </p:nvCxnSpPr>
        <p:spPr>
          <a:xfrm flipV="1">
            <a:off x="4606925" y="4782501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26" name=""/>
          <p:cNvCxnSpPr/>
          <p:nvPr/>
        </p:nvCxnSpPr>
        <p:spPr>
          <a:xfrm flipV="1">
            <a:off x="4606925" y="4191951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27" name=""/>
          <p:cNvCxnSpPr/>
          <p:nvPr/>
        </p:nvCxnSpPr>
        <p:spPr>
          <a:xfrm flipV="1">
            <a:off x="4606925" y="3671251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28" name=""/>
          <p:cNvCxnSpPr/>
          <p:nvPr/>
        </p:nvCxnSpPr>
        <p:spPr>
          <a:xfrm flipV="1">
            <a:off x="4606925" y="3150551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cxnSp>
        <p:nvCxnSpPr>
          <p:cNvPr id="29" name=""/>
          <p:cNvCxnSpPr/>
          <p:nvPr/>
        </p:nvCxnSpPr>
        <p:spPr>
          <a:xfrm flipV="1">
            <a:off x="4606925" y="2560001"/>
            <a:ext cx="2978149" cy="6350"/>
          </a:xfrm>
          <a:prstGeom prst="line">
            <a:avLst/>
          </a:prstGeom>
          <a:noFill/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</p:spPr>
      </p:cxnSp>
      <p:sp>
        <p:nvSpPr>
          <p:cNvPr id="30" name=""/>
          <p:cNvSpPr txBox="1"/>
          <p:nvPr/>
        </p:nvSpPr>
        <p:spPr>
          <a:xfrm>
            <a:off x="4606925" y="5442902"/>
            <a:ext cx="2978149" cy="3632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0x00000001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4606925" y="4887276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0x00000008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4606925" y="4331650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0x00000000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4606925" y="3751579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0x00000001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4606925" y="3245802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0x00000008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4606925" y="2680652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0x00000000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4606925" y="2105977"/>
            <a:ext cx="2978149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0x00000008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cxnSp>
        <p:nvCxnSpPr>
          <p:cNvPr id="41" name=""/>
          <p:cNvCxnSpPr>
            <a:endCxn id="36" idx="1"/>
          </p:cNvCxnSpPr>
          <p:nvPr/>
        </p:nvCxnSpPr>
        <p:spPr>
          <a:xfrm>
            <a:off x="3159124" y="2289175"/>
            <a:ext cx="1447801" cy="0"/>
          </a:xfrm>
          <a:prstGeom prst="straightConnector1">
            <a:avLst/>
          </a:prstGeom>
          <a:ln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"/>
          <p:cNvSpPr txBox="1"/>
          <p:nvPr/>
        </p:nvSpPr>
        <p:spPr>
          <a:xfrm>
            <a:off x="1908173" y="2105977"/>
            <a:ext cx="1174750" cy="5400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</a:rPr>
              <a:t>Back()</a:t>
            </a:r>
            <a:endParaRPr lang="en-US" altLang="ko-KR" sz="3000">
              <a:solidFill>
                <a:schemeClr val="lt1"/>
              </a:solidFill>
            </a:endParaRPr>
          </a:p>
        </p:txBody>
      </p:sp>
      <p:cxnSp>
        <p:nvCxnSpPr>
          <p:cNvPr id="43" name=""/>
          <p:cNvCxnSpPr/>
          <p:nvPr/>
        </p:nvCxnSpPr>
        <p:spPr>
          <a:xfrm>
            <a:off x="3159124" y="5626100"/>
            <a:ext cx="1447801" cy="0"/>
          </a:xfrm>
          <a:prstGeom prst="straightConnector1">
            <a:avLst/>
          </a:prstGeom>
          <a:noFill/>
          <a:ln w="12700" cap="flat" cmpd="sng" algn="ctr">
            <a:solidFill>
              <a:schemeClr val="lt1">
                <a:alpha val="100000"/>
              </a:schemeClr>
            </a:solidFill>
            <a:prstDash val="solid"/>
            <a:tailEnd type="arrow"/>
          </a:ln>
        </p:spPr>
      </p:cxnSp>
      <p:sp>
        <p:nvSpPr>
          <p:cNvPr id="44" name=""/>
          <p:cNvSpPr txBox="1"/>
          <p:nvPr/>
        </p:nvSpPr>
        <p:spPr>
          <a:xfrm>
            <a:off x="1908173" y="5442902"/>
            <a:ext cx="1174750" cy="5464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Front()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50" name=""/>
          <p:cNvCxnSpPr/>
          <p:nvPr/>
        </p:nvCxnSpPr>
        <p:spPr>
          <a:xfrm rot="16200000" flipH="1" flipV="1">
            <a:off x="7419552" y="3957637"/>
            <a:ext cx="3336924" cy="2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"/>
          <p:cNvSpPr txBox="1"/>
          <p:nvPr/>
        </p:nvSpPr>
        <p:spPr>
          <a:xfrm>
            <a:off x="9493457" y="3429000"/>
            <a:ext cx="1742867" cy="10047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size()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empty()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53" name=""/>
          <p:cNvCxnSpPr>
            <a:stCxn id="36" idx="3"/>
          </p:cNvCxnSpPr>
          <p:nvPr/>
        </p:nvCxnSpPr>
        <p:spPr>
          <a:xfrm>
            <a:off x="7585077" y="2289175"/>
            <a:ext cx="1502938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/>
          <p:nvPr/>
        </p:nvCxnSpPr>
        <p:spPr>
          <a:xfrm>
            <a:off x="7585077" y="5624512"/>
            <a:ext cx="1502938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1" animBg="1"/>
      <p:bldP spid="32" grpId="2" animBg="1"/>
      <p:bldP spid="33" grpId="3" animBg="1"/>
      <p:bldP spid="34" grpId="4" animBg="1"/>
      <p:bldP spid="35" grpId="5" animBg="1"/>
      <p:bldP spid="36" grpId="6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542925" y="307339"/>
            <a:ext cx="6013644" cy="77660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Queue</a:t>
            </a:r>
            <a:r>
              <a: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배달의민족 도현"/>
                <a:ea typeface="배달의민족 도현"/>
              </a:rPr>
              <a:t> 구현 스케치</a:t>
            </a:r>
            <a:endPara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<a:solidFill>
                <a:srgbClr val="ffffff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851025" y="2431891"/>
            <a:ext cx="8489950" cy="199421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>
                <a:solidFill>
                  <a:schemeClr val="lt1"/>
                </a:solidFill>
                <a:latin typeface="배달의민족 도현"/>
                <a:ea typeface="배달의민족 도현"/>
              </a:rPr>
              <a:t>1.</a:t>
            </a:r>
            <a:r>
              <a:rPr lang="ko-KR" altLang="en-US" sz="2500">
                <a:solidFill>
                  <a:schemeClr val="lt1"/>
                </a:solidFill>
                <a:latin typeface="배달의민족 도현"/>
                <a:ea typeface="배달의민족 도현"/>
              </a:rPr>
              <a:t> 스택과 마찬가지로 배열을 기본으로 사용한다</a:t>
            </a:r>
            <a:r>
              <a:rPr lang="en-US" altLang="ko-KR" sz="2500">
                <a:solidFill>
                  <a:schemeClr val="lt1"/>
                </a:solidFill>
                <a:latin typeface="배달의민족 도현"/>
                <a:ea typeface="배달의민족 도현"/>
              </a:rPr>
              <a:t>.</a:t>
            </a:r>
            <a:endParaRPr lang="en-US" altLang="ko-KR" sz="2500">
              <a:solidFill>
                <a:schemeClr val="lt1"/>
              </a:solidFill>
              <a:latin typeface="배달의민족 도현"/>
              <a:ea typeface="배달의민족 도현"/>
            </a:endParaRPr>
          </a:p>
          <a:p>
            <a:pPr algn="ctr">
              <a:defRPr/>
            </a:pPr>
            <a:endParaRPr lang="en-US" altLang="ko-KR" sz="2500">
              <a:solidFill>
                <a:schemeClr val="lt1"/>
              </a:solidFill>
              <a:latin typeface="배달의민족 도현"/>
              <a:ea typeface="배달의민족 도현"/>
            </a:endParaRPr>
          </a:p>
          <a:p>
            <a:pPr algn="ctr">
              <a:defRPr/>
            </a:pPr>
            <a:r>
              <a:rPr lang="en-US" altLang="ko-KR" sz="2500">
                <a:solidFill>
                  <a:schemeClr val="lt1"/>
                </a:solidFill>
                <a:latin typeface="배달의민족 도현"/>
                <a:ea typeface="배달의민족 도현"/>
              </a:rPr>
              <a:t>2. Push() </a:t>
            </a:r>
            <a:r>
              <a:rPr lang="ko-KR" altLang="en-US" sz="2500">
                <a:solidFill>
                  <a:schemeClr val="lt1"/>
                </a:solidFill>
                <a:latin typeface="배달의민족 도현"/>
                <a:ea typeface="배달의민족 도현"/>
              </a:rPr>
              <a:t>수행 전에 큐가 꽉차있는지 확인한다</a:t>
            </a:r>
            <a:r>
              <a:rPr lang="en-US" altLang="ko-KR" sz="2500">
                <a:solidFill>
                  <a:schemeClr val="lt1"/>
                </a:solidFill>
                <a:latin typeface="배달의민족 도현"/>
                <a:ea typeface="배달의민족 도현"/>
              </a:rPr>
              <a:t>.</a:t>
            </a:r>
            <a:endParaRPr lang="en-US" altLang="ko-KR" sz="2500">
              <a:solidFill>
                <a:schemeClr val="lt1"/>
              </a:solidFill>
              <a:latin typeface="배달의민족 도현"/>
              <a:ea typeface="배달의민족 도현"/>
            </a:endParaRPr>
          </a:p>
          <a:p>
            <a:pPr algn="ctr">
              <a:defRPr/>
            </a:pPr>
            <a:endParaRPr lang="ko-KR" altLang="en-US" sz="2500">
              <a:solidFill>
                <a:schemeClr val="lt1"/>
              </a:solidFill>
              <a:latin typeface="배달의민족 도현"/>
              <a:ea typeface="배달의민족 도현"/>
            </a:endParaRPr>
          </a:p>
          <a:p>
            <a:pPr algn="ctr">
              <a:defRPr/>
            </a:pPr>
            <a:r>
              <a:rPr lang="en-US" altLang="ko-KR" sz="2500">
                <a:solidFill>
                  <a:schemeClr val="lt1"/>
                </a:solidFill>
                <a:latin typeface="배달의민족 도현"/>
                <a:ea typeface="배달의민족 도현"/>
              </a:rPr>
              <a:t>3.</a:t>
            </a:r>
            <a:r>
              <a:rPr lang="ko-KR" altLang="en-US" sz="2500">
                <a:solidFill>
                  <a:schemeClr val="lt1"/>
                </a:solidFill>
                <a:latin typeface="배달의민족 도현"/>
                <a:ea typeface="배달의민족 도현"/>
              </a:rPr>
              <a:t> </a:t>
            </a:r>
            <a:r>
              <a:rPr lang="en-US" altLang="ko-KR" sz="2500">
                <a:solidFill>
                  <a:schemeClr val="lt1"/>
                </a:solidFill>
                <a:latin typeface="배달의민족 도현"/>
                <a:ea typeface="배달의민족 도현"/>
              </a:rPr>
              <a:t>Pop()</a:t>
            </a:r>
            <a:r>
              <a:rPr lang="ko-KR" altLang="en-US" sz="2500">
                <a:solidFill>
                  <a:schemeClr val="lt1"/>
                </a:solidFill>
                <a:latin typeface="배달의민족 도현"/>
                <a:ea typeface="배달의민족 도현"/>
              </a:rPr>
              <a:t> 수행 전에 큐가 비어있는지 확인한다</a:t>
            </a:r>
            <a:r>
              <a:rPr lang="en-US" altLang="ko-KR" sz="2500">
                <a:solidFill>
                  <a:schemeClr val="lt1"/>
                </a:solidFill>
                <a:latin typeface="배달의민족 도현"/>
                <a:ea typeface="배달의민족 도현"/>
              </a:rPr>
              <a:t>.</a:t>
            </a:r>
            <a:endParaRPr lang="en-US" altLang="ko-KR" sz="2500">
              <a:solidFill>
                <a:schemeClr val="lt1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82</ep:Words>
  <ep:PresentationFormat>화면 슬라이드 쇼(4:3)</ep:PresentationFormat>
  <ep:Paragraphs>46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2021-11-23T15:34:00.595</dcterms:created>
  <dc:creator>peter</dc:creator>
  <cp:lastModifiedBy>peter</cp:lastModifiedBy>
  <dcterms:modified xsi:type="dcterms:W3CDTF">2021-12-01T01:08:31.466</dcterms:modified>
  <cp:revision>38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