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4657724" y="2929890"/>
            <a:ext cx="2876551" cy="9982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6000">
                <a:solidFill>
                  <a:schemeClr val="lt1"/>
                </a:solidFill>
              </a:rPr>
              <a:t>[!] Stack</a:t>
            </a:r>
            <a:endParaRPr lang="en-US" altLang="ko-KR" sz="60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542925" y="307339"/>
            <a:ext cx="7518401" cy="100520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6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[!] Stack - </a:t>
            </a:r>
            <a:r>
              <a:rPr xmlns:mc="http://schemas.openxmlformats.org/markup-compatibility/2006" xmlns:hp="http://schemas.haansoft.com/office/presentation/8.0" kumimoji="0" lang="ko-KR" altLang="en-US" sz="6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개념</a:t>
            </a:r>
            <a:r>
              <a:rPr xmlns:mc="http://schemas.openxmlformats.org/markup-compatibility/2006" xmlns:hp="http://schemas.haansoft.com/office/presentation/8.0" kumimoji="0" lang="en-US" altLang="ko-KR" sz="6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(Push)</a:t>
            </a:r>
            <a:endParaRPr xmlns:mc="http://schemas.openxmlformats.org/markup-compatibility/2006" xmlns:hp="http://schemas.haansoft.com/office/presentation/8.0" kumimoji="0" lang="en-US" altLang="ko-KR" sz="60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6" name=""/>
          <p:cNvSpPr/>
          <p:nvPr/>
        </p:nvSpPr>
        <p:spPr>
          <a:xfrm>
            <a:off x="4540251" y="2054224"/>
            <a:ext cx="2978149" cy="399415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cxnSp>
        <p:nvCxnSpPr>
          <p:cNvPr id="7" name=""/>
          <p:cNvCxnSpPr/>
          <p:nvPr/>
        </p:nvCxnSpPr>
        <p:spPr>
          <a:xfrm flipV="1">
            <a:off x="4540251" y="5476875"/>
            <a:ext cx="2978149" cy="6350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"/>
          <p:cNvCxnSpPr/>
          <p:nvPr/>
        </p:nvCxnSpPr>
        <p:spPr>
          <a:xfrm flipV="1">
            <a:off x="4540251" y="4899024"/>
            <a:ext cx="2978149" cy="6350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"/>
          <p:cNvCxnSpPr/>
          <p:nvPr/>
        </p:nvCxnSpPr>
        <p:spPr>
          <a:xfrm flipV="1">
            <a:off x="4540251" y="4308474"/>
            <a:ext cx="2978149" cy="6350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"/>
          <p:cNvCxnSpPr/>
          <p:nvPr/>
        </p:nvCxnSpPr>
        <p:spPr>
          <a:xfrm flipV="1">
            <a:off x="4540251" y="3787774"/>
            <a:ext cx="2978149" cy="6350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"/>
          <p:cNvCxnSpPr/>
          <p:nvPr/>
        </p:nvCxnSpPr>
        <p:spPr>
          <a:xfrm flipV="1">
            <a:off x="4540251" y="3267074"/>
            <a:ext cx="2978149" cy="6350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/>
          <p:nvPr/>
        </p:nvCxnSpPr>
        <p:spPr>
          <a:xfrm flipV="1">
            <a:off x="4540251" y="2676524"/>
            <a:ext cx="2978149" cy="6350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"/>
          <p:cNvSpPr txBox="1"/>
          <p:nvPr/>
        </p:nvSpPr>
        <p:spPr>
          <a:xfrm>
            <a:off x="4540251" y="5559425"/>
            <a:ext cx="2978149" cy="36322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>
                <a:solidFill>
                  <a:schemeClr val="lt1"/>
                </a:solidFill>
              </a:rPr>
              <a:t>0x00000001</a:t>
            </a:r>
            <a:endParaRPr lang="en-US" altLang="ko-KR">
              <a:solidFill>
                <a:schemeClr val="lt1"/>
              </a:solidFill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4540251" y="5003799"/>
            <a:ext cx="2978149" cy="36639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>
                <a:solidFill>
                  <a:schemeClr val="lt1"/>
                </a:solidFill>
              </a:rPr>
              <a:t>0x00000008</a:t>
            </a:r>
            <a:endParaRPr lang="en-US" altLang="ko-KR">
              <a:solidFill>
                <a:schemeClr val="lt1"/>
              </a:solidFill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4540251" y="4448173"/>
            <a:ext cx="2978149" cy="36639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>
                <a:solidFill>
                  <a:schemeClr val="lt1"/>
                </a:solidFill>
              </a:rPr>
              <a:t>0x00000000</a:t>
            </a:r>
            <a:endParaRPr lang="en-US" altLang="ko-KR">
              <a:solidFill>
                <a:schemeClr val="lt1"/>
              </a:solidFill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4540251" y="3868102"/>
            <a:ext cx="2978149" cy="36639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>
                <a:solidFill>
                  <a:schemeClr val="lt1"/>
                </a:solidFill>
              </a:rPr>
              <a:t>0x00000001</a:t>
            </a:r>
            <a:endParaRPr lang="en-US" altLang="ko-KR">
              <a:solidFill>
                <a:schemeClr val="lt1"/>
              </a:solidFill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4540251" y="3362325"/>
            <a:ext cx="2978149" cy="36639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>
                <a:solidFill>
                  <a:schemeClr val="lt1"/>
                </a:solidFill>
              </a:rPr>
              <a:t>0x00000008</a:t>
            </a:r>
            <a:endParaRPr lang="en-US" altLang="ko-KR">
              <a:solidFill>
                <a:schemeClr val="lt1"/>
              </a:solidFill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4540251" y="2797175"/>
            <a:ext cx="2978149" cy="36639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>
                <a:solidFill>
                  <a:schemeClr val="lt1"/>
                </a:solidFill>
              </a:rPr>
              <a:t>0x00000000</a:t>
            </a:r>
            <a:endParaRPr lang="en-US" altLang="ko-KR">
              <a:solidFill>
                <a:schemeClr val="lt1"/>
              </a:solidFill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4540251" y="2222500"/>
            <a:ext cx="2978149" cy="36639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>
                <a:solidFill>
                  <a:schemeClr val="lt1"/>
                </a:solidFill>
              </a:rPr>
              <a:t>0x00000008</a:t>
            </a:r>
            <a:endParaRPr lang="en-US" altLang="ko-KR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1" animBg="1"/>
      <p:bldP spid="15" grpId="2" animBg="1"/>
      <p:bldP spid="16" grpId="3" animBg="1"/>
      <p:bldP spid="17" grpId="4" animBg="1"/>
      <p:bldP spid="18" grpId="5" animBg="1"/>
      <p:bldP spid="19" grpId="6" animBg="1"/>
    </p:bld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542925" y="307339"/>
            <a:ext cx="7613650" cy="100520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6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[!] Stack - </a:t>
            </a:r>
            <a:r>
              <a:rPr xmlns:mc="http://schemas.openxmlformats.org/markup-compatibility/2006" xmlns:hp="http://schemas.haansoft.com/office/presentation/8.0" kumimoji="0" lang="ko-KR" altLang="en-US" sz="6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개념</a:t>
            </a:r>
            <a:r>
              <a:rPr xmlns:mc="http://schemas.openxmlformats.org/markup-compatibility/2006" xmlns:hp="http://schemas.haansoft.com/office/presentation/8.0" kumimoji="0" lang="en-US" altLang="ko-KR" sz="6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(Pop)</a:t>
            </a:r>
            <a:endParaRPr xmlns:mc="http://schemas.openxmlformats.org/markup-compatibility/2006" xmlns:hp="http://schemas.haansoft.com/office/presentation/8.0" kumimoji="0" lang="en-US" altLang="ko-KR" sz="60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5" name=""/>
          <p:cNvSpPr/>
          <p:nvPr/>
        </p:nvSpPr>
        <p:spPr>
          <a:xfrm>
            <a:off x="4540251" y="2054224"/>
            <a:ext cx="2978149" cy="3994150"/>
          </a:xfrm>
          <a:prstGeom prst="rect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6" name=""/>
          <p:cNvCxnSpPr/>
          <p:nvPr/>
        </p:nvCxnSpPr>
        <p:spPr>
          <a:xfrm flipV="1">
            <a:off x="4540251" y="5476875"/>
            <a:ext cx="2978149" cy="6350"/>
          </a:xfrm>
          <a:prstGeom prst="line">
            <a:avLst/>
          </a:prstGeom>
          <a:noFill/>
          <a:ln w="12700" cap="flat" cmpd="sng" algn="ctr">
            <a:solidFill>
              <a:srgbClr val="ffffff">
                <a:alpha val="100000"/>
              </a:srgbClr>
            </a:solidFill>
            <a:prstDash val="solid"/>
          </a:ln>
        </p:spPr>
      </p:cxnSp>
      <p:cxnSp>
        <p:nvCxnSpPr>
          <p:cNvPr id="7" name=""/>
          <p:cNvCxnSpPr/>
          <p:nvPr/>
        </p:nvCxnSpPr>
        <p:spPr>
          <a:xfrm flipV="1">
            <a:off x="4540251" y="4899024"/>
            <a:ext cx="2978149" cy="6350"/>
          </a:xfrm>
          <a:prstGeom prst="line">
            <a:avLst/>
          </a:prstGeom>
          <a:noFill/>
          <a:ln w="12700" cap="flat" cmpd="sng" algn="ctr">
            <a:solidFill>
              <a:srgbClr val="ffffff">
                <a:alpha val="100000"/>
              </a:srgbClr>
            </a:solidFill>
            <a:prstDash val="solid"/>
          </a:ln>
        </p:spPr>
      </p:cxnSp>
      <p:cxnSp>
        <p:nvCxnSpPr>
          <p:cNvPr id="8" name=""/>
          <p:cNvCxnSpPr/>
          <p:nvPr/>
        </p:nvCxnSpPr>
        <p:spPr>
          <a:xfrm flipV="1">
            <a:off x="4540251" y="4308474"/>
            <a:ext cx="2978149" cy="6350"/>
          </a:xfrm>
          <a:prstGeom prst="line">
            <a:avLst/>
          </a:prstGeom>
          <a:noFill/>
          <a:ln w="12700" cap="flat" cmpd="sng" algn="ctr">
            <a:solidFill>
              <a:srgbClr val="ffffff">
                <a:alpha val="100000"/>
              </a:srgbClr>
            </a:solidFill>
            <a:prstDash val="solid"/>
          </a:ln>
        </p:spPr>
      </p:cxnSp>
      <p:cxnSp>
        <p:nvCxnSpPr>
          <p:cNvPr id="9" name=""/>
          <p:cNvCxnSpPr/>
          <p:nvPr/>
        </p:nvCxnSpPr>
        <p:spPr>
          <a:xfrm flipV="1">
            <a:off x="4540251" y="3787774"/>
            <a:ext cx="2978149" cy="6350"/>
          </a:xfrm>
          <a:prstGeom prst="line">
            <a:avLst/>
          </a:prstGeom>
          <a:noFill/>
          <a:ln w="12700" cap="flat" cmpd="sng" algn="ctr">
            <a:solidFill>
              <a:srgbClr val="ffffff">
                <a:alpha val="100000"/>
              </a:srgbClr>
            </a:solidFill>
            <a:prstDash val="solid"/>
          </a:ln>
        </p:spPr>
      </p:cxnSp>
      <p:cxnSp>
        <p:nvCxnSpPr>
          <p:cNvPr id="10" name=""/>
          <p:cNvCxnSpPr/>
          <p:nvPr/>
        </p:nvCxnSpPr>
        <p:spPr>
          <a:xfrm flipV="1">
            <a:off x="4540251" y="3267074"/>
            <a:ext cx="2978149" cy="6350"/>
          </a:xfrm>
          <a:prstGeom prst="line">
            <a:avLst/>
          </a:prstGeom>
          <a:noFill/>
          <a:ln w="12700" cap="flat" cmpd="sng" algn="ctr">
            <a:solidFill>
              <a:srgbClr val="ffffff">
                <a:alpha val="100000"/>
              </a:srgbClr>
            </a:solidFill>
            <a:prstDash val="solid"/>
          </a:ln>
        </p:spPr>
      </p:cxnSp>
      <p:cxnSp>
        <p:nvCxnSpPr>
          <p:cNvPr id="11" name=""/>
          <p:cNvCxnSpPr/>
          <p:nvPr/>
        </p:nvCxnSpPr>
        <p:spPr>
          <a:xfrm flipV="1">
            <a:off x="4540251" y="2676524"/>
            <a:ext cx="2978149" cy="6350"/>
          </a:xfrm>
          <a:prstGeom prst="line">
            <a:avLst/>
          </a:prstGeom>
          <a:noFill/>
          <a:ln w="12700" cap="flat" cmpd="sng" algn="ctr">
            <a:solidFill>
              <a:srgbClr val="ffffff">
                <a:alpha val="100000"/>
              </a:srgbClr>
            </a:solidFill>
            <a:prstDash val="solid"/>
          </a:ln>
        </p:spPr>
      </p:cxnSp>
      <p:sp>
        <p:nvSpPr>
          <p:cNvPr id="12" name=""/>
          <p:cNvSpPr txBox="1"/>
          <p:nvPr/>
        </p:nvSpPr>
        <p:spPr>
          <a:xfrm>
            <a:off x="4540251" y="5559425"/>
            <a:ext cx="2978149" cy="3632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0x00000001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4540251" y="5003799"/>
            <a:ext cx="2978149" cy="36639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0x00000008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4540251" y="4448173"/>
            <a:ext cx="2978149" cy="36639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0x00000000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4540251" y="3868102"/>
            <a:ext cx="2978149" cy="36639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0x00000001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4540251" y="3362325"/>
            <a:ext cx="2978149" cy="36639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0x00000008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4540251" y="2797175"/>
            <a:ext cx="2978149" cy="36639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0x00000000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4540251" y="2222500"/>
            <a:ext cx="2978149" cy="36639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0x00000008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1" animBg="1"/>
      <p:bldP spid="16" grpId="2" animBg="1"/>
      <p:bldP spid="15" grpId="3" animBg="1"/>
      <p:bldP spid="14" grpId="4" animBg="1"/>
      <p:bldP spid="13" grpId="5" animBg="1"/>
      <p:bldP spid="12" grpId="6" animBg="1"/>
    </p:bld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542925" y="307339"/>
            <a:ext cx="7613650" cy="100520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6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[!] Stack - </a:t>
            </a:r>
            <a:r>
              <a:rPr xmlns:mc="http://schemas.openxmlformats.org/markup-compatibility/2006" xmlns:hp="http://schemas.haansoft.com/office/presentation/8.0" kumimoji="0" lang="ko-KR" altLang="en-US" sz="6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구현 스케치</a:t>
            </a:r>
            <a:endParaRPr xmlns:mc="http://schemas.openxmlformats.org/markup-compatibility/2006" xmlns:hp="http://schemas.haansoft.com/office/presentation/8.0" kumimoji="0" lang="ko-KR" altLang="en-US" sz="60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grpSp>
        <p:nvGrpSpPr>
          <p:cNvPr id="19" name=""/>
          <p:cNvGrpSpPr/>
          <p:nvPr/>
        </p:nvGrpSpPr>
        <p:grpSpPr>
          <a:xfrm rot="0">
            <a:off x="685800" y="2124074"/>
            <a:ext cx="1739899" cy="3124200"/>
            <a:chOff x="4540251" y="2054224"/>
            <a:chExt cx="2978149" cy="3994150"/>
          </a:xfrm>
        </p:grpSpPr>
        <p:sp>
          <p:nvSpPr>
            <p:cNvPr id="5" name=""/>
            <p:cNvSpPr/>
            <p:nvPr/>
          </p:nvSpPr>
          <p:spPr>
            <a:xfrm>
              <a:off x="4540251" y="2054224"/>
              <a:ext cx="2978149" cy="3994150"/>
            </a:xfrm>
            <a:prstGeom prst="rect">
              <a:avLst/>
            </a:prstGeom>
            <a:noFill/>
            <a:ln w="19050" cap="flat" cmpd="sng" algn="ctr">
              <a:solidFill>
                <a:srgbClr val="ffffff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cxnSp>
          <p:nvCxnSpPr>
            <p:cNvPr id="6" name=""/>
            <p:cNvCxnSpPr/>
            <p:nvPr/>
          </p:nvCxnSpPr>
          <p:spPr>
            <a:xfrm flipV="1">
              <a:off x="4540251" y="5476875"/>
              <a:ext cx="2978149" cy="6350"/>
            </a:xfrm>
            <a:prstGeom prst="line">
              <a:avLst/>
            </a:prstGeom>
            <a:noFill/>
            <a:ln w="12700" cap="flat" cmpd="sng" algn="ctr">
              <a:solidFill>
                <a:srgbClr val="ffffff">
                  <a:alpha val="100000"/>
                </a:srgbClr>
              </a:solidFill>
              <a:prstDash val="solid"/>
            </a:ln>
          </p:spPr>
        </p:cxnSp>
        <p:cxnSp>
          <p:nvCxnSpPr>
            <p:cNvPr id="7" name=""/>
            <p:cNvCxnSpPr/>
            <p:nvPr/>
          </p:nvCxnSpPr>
          <p:spPr>
            <a:xfrm flipV="1">
              <a:off x="4540251" y="4899024"/>
              <a:ext cx="2978149" cy="6350"/>
            </a:xfrm>
            <a:prstGeom prst="line">
              <a:avLst/>
            </a:prstGeom>
            <a:noFill/>
            <a:ln w="12700" cap="flat" cmpd="sng" algn="ctr">
              <a:solidFill>
                <a:srgbClr val="ffffff">
                  <a:alpha val="100000"/>
                </a:srgbClr>
              </a:solidFill>
              <a:prstDash val="solid"/>
            </a:ln>
          </p:spPr>
        </p:cxnSp>
        <p:cxnSp>
          <p:nvCxnSpPr>
            <p:cNvPr id="8" name=""/>
            <p:cNvCxnSpPr/>
            <p:nvPr/>
          </p:nvCxnSpPr>
          <p:spPr>
            <a:xfrm flipV="1">
              <a:off x="4540251" y="4308474"/>
              <a:ext cx="2978149" cy="6350"/>
            </a:xfrm>
            <a:prstGeom prst="line">
              <a:avLst/>
            </a:prstGeom>
            <a:noFill/>
            <a:ln w="12700" cap="flat" cmpd="sng" algn="ctr">
              <a:solidFill>
                <a:srgbClr val="ffffff">
                  <a:alpha val="100000"/>
                </a:srgbClr>
              </a:solidFill>
              <a:prstDash val="solid"/>
            </a:ln>
          </p:spPr>
        </p:cxnSp>
        <p:cxnSp>
          <p:nvCxnSpPr>
            <p:cNvPr id="9" name=""/>
            <p:cNvCxnSpPr/>
            <p:nvPr/>
          </p:nvCxnSpPr>
          <p:spPr>
            <a:xfrm flipV="1">
              <a:off x="4540251" y="3787774"/>
              <a:ext cx="2978149" cy="6350"/>
            </a:xfrm>
            <a:prstGeom prst="line">
              <a:avLst/>
            </a:prstGeom>
            <a:noFill/>
            <a:ln w="12700" cap="flat" cmpd="sng" algn="ctr">
              <a:solidFill>
                <a:srgbClr val="ffffff">
                  <a:alpha val="100000"/>
                </a:srgbClr>
              </a:solidFill>
              <a:prstDash val="solid"/>
            </a:ln>
          </p:spPr>
        </p:cxnSp>
        <p:cxnSp>
          <p:nvCxnSpPr>
            <p:cNvPr id="10" name=""/>
            <p:cNvCxnSpPr/>
            <p:nvPr/>
          </p:nvCxnSpPr>
          <p:spPr>
            <a:xfrm flipV="1">
              <a:off x="4540251" y="3267074"/>
              <a:ext cx="2978149" cy="6350"/>
            </a:xfrm>
            <a:prstGeom prst="line">
              <a:avLst/>
            </a:prstGeom>
            <a:noFill/>
            <a:ln w="12700" cap="flat" cmpd="sng" algn="ctr">
              <a:solidFill>
                <a:srgbClr val="ffffff">
                  <a:alpha val="100000"/>
                </a:srgbClr>
              </a:solidFill>
              <a:prstDash val="solid"/>
            </a:ln>
          </p:spPr>
        </p:cxnSp>
        <p:cxnSp>
          <p:nvCxnSpPr>
            <p:cNvPr id="11" name=""/>
            <p:cNvCxnSpPr/>
            <p:nvPr/>
          </p:nvCxnSpPr>
          <p:spPr>
            <a:xfrm flipV="1">
              <a:off x="4540251" y="2676524"/>
              <a:ext cx="2978149" cy="6350"/>
            </a:xfrm>
            <a:prstGeom prst="line">
              <a:avLst/>
            </a:prstGeom>
            <a:noFill/>
            <a:ln w="12700" cap="flat" cmpd="sng" algn="ctr">
              <a:solidFill>
                <a:srgbClr val="ffffff">
                  <a:alpha val="100000"/>
                </a:srgbClr>
              </a:solidFill>
              <a:prstDash val="solid"/>
            </a:ln>
          </p:spPr>
        </p:cxnSp>
        <p:sp>
          <p:nvSpPr>
            <p:cNvPr id="12" name=""/>
            <p:cNvSpPr txBox="1"/>
            <p:nvPr/>
          </p:nvSpPr>
          <p:spPr>
            <a:xfrm>
              <a:off x="4540250" y="5559425"/>
              <a:ext cx="2978149" cy="46621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Calibri"/>
                </a:rPr>
                <a:t>0x00000001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3" name=""/>
            <p:cNvSpPr txBox="1"/>
            <p:nvPr/>
          </p:nvSpPr>
          <p:spPr>
            <a:xfrm>
              <a:off x="4540250" y="5003798"/>
              <a:ext cx="2978149" cy="46168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Calibri"/>
                </a:rPr>
                <a:t>0x00000008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4" name=""/>
            <p:cNvSpPr txBox="1"/>
            <p:nvPr/>
          </p:nvSpPr>
          <p:spPr>
            <a:xfrm>
              <a:off x="4540250" y="4448173"/>
              <a:ext cx="2978149" cy="46933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Calibri"/>
                </a:rPr>
                <a:t>0x00000000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5" name=""/>
            <p:cNvSpPr txBox="1"/>
            <p:nvPr/>
          </p:nvSpPr>
          <p:spPr>
            <a:xfrm>
              <a:off x="4540250" y="3868102"/>
              <a:ext cx="2978149" cy="46489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Calibri"/>
                </a:rPr>
                <a:t>0x00000001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6" name=""/>
            <p:cNvSpPr txBox="1"/>
            <p:nvPr/>
          </p:nvSpPr>
          <p:spPr>
            <a:xfrm>
              <a:off x="4540250" y="3362324"/>
              <a:ext cx="2978149" cy="45923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Calibri"/>
                </a:rPr>
                <a:t>0x00000008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7" name=""/>
            <p:cNvSpPr txBox="1"/>
            <p:nvPr/>
          </p:nvSpPr>
          <p:spPr>
            <a:xfrm>
              <a:off x="4540250" y="2797174"/>
              <a:ext cx="2978149" cy="46422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Calibri"/>
                </a:rPr>
                <a:t>0x00000000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8" name=""/>
            <p:cNvSpPr txBox="1"/>
            <p:nvPr/>
          </p:nvSpPr>
          <p:spPr>
            <a:xfrm>
              <a:off x="4540250" y="2222500"/>
              <a:ext cx="2978149" cy="46656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Calibri"/>
                </a:rPr>
                <a:t>0x00000008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</p:txBody>
        </p:sp>
      </p:grpSp>
      <p:cxnSp>
        <p:nvCxnSpPr>
          <p:cNvPr id="20" name=""/>
          <p:cNvCxnSpPr/>
          <p:nvPr/>
        </p:nvCxnSpPr>
        <p:spPr>
          <a:xfrm>
            <a:off x="2784474" y="3552825"/>
            <a:ext cx="1273175" cy="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"/>
          <p:cNvSpPr txBox="1"/>
          <p:nvPr/>
        </p:nvSpPr>
        <p:spPr>
          <a:xfrm>
            <a:off x="4241799" y="2202735"/>
            <a:ext cx="8089901" cy="27001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900" b="1">
                <a:solidFill>
                  <a:schemeClr val="lt1"/>
                </a:solidFill>
              </a:rPr>
              <a:t>1.</a:t>
            </a:r>
            <a:r>
              <a:rPr lang="ko-KR" altLang="en-US" sz="1900" b="1">
                <a:solidFill>
                  <a:schemeClr val="lt1"/>
                </a:solidFill>
              </a:rPr>
              <a:t> 배열을 이용한다</a:t>
            </a:r>
            <a:r>
              <a:rPr lang="en-US" altLang="ko-KR" sz="1900" b="1">
                <a:solidFill>
                  <a:schemeClr val="lt1"/>
                </a:solidFill>
              </a:rPr>
              <a:t>.</a:t>
            </a:r>
            <a:endParaRPr lang="en-US" altLang="ko-KR" sz="1900" b="1">
              <a:solidFill>
                <a:schemeClr val="lt1"/>
              </a:solidFill>
            </a:endParaRPr>
          </a:p>
          <a:p>
            <a:pPr>
              <a:defRPr/>
            </a:pPr>
            <a:endParaRPr lang="en-US" altLang="ko-KR" sz="1900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en-US" altLang="ko-KR" sz="1900" b="1">
                <a:solidFill>
                  <a:schemeClr val="lt1"/>
                </a:solidFill>
              </a:rPr>
              <a:t>2.</a:t>
            </a:r>
            <a:r>
              <a:rPr lang="ko-KR" altLang="en-US" sz="1900" b="1">
                <a:solidFill>
                  <a:schemeClr val="lt1"/>
                </a:solidFill>
              </a:rPr>
              <a:t> </a:t>
            </a:r>
            <a:r>
              <a:rPr lang="en-US" altLang="ko-KR" sz="1900" b="1">
                <a:solidFill>
                  <a:schemeClr val="lt1"/>
                </a:solidFill>
              </a:rPr>
              <a:t>Push</a:t>
            </a:r>
            <a:r>
              <a:rPr lang="ko-KR" altLang="en-US" sz="1900" b="1">
                <a:solidFill>
                  <a:schemeClr val="lt1"/>
                </a:solidFill>
              </a:rPr>
              <a:t>를 호출하면 배열을 통해 만든 스택구조에 원소를 삽입한다</a:t>
            </a:r>
            <a:r>
              <a:rPr lang="en-US" altLang="ko-KR" sz="1900" b="1">
                <a:solidFill>
                  <a:schemeClr val="lt1"/>
                </a:solidFill>
              </a:rPr>
              <a:t>.</a:t>
            </a:r>
            <a:endParaRPr lang="en-US" altLang="ko-KR" sz="1900" b="1">
              <a:solidFill>
                <a:schemeClr val="lt1"/>
              </a:solidFill>
            </a:endParaRPr>
          </a:p>
          <a:p>
            <a:pPr>
              <a:defRPr/>
            </a:pPr>
            <a:endParaRPr lang="en-US" altLang="ko-KR" sz="1900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en-US" altLang="ko-KR" sz="1900" b="1">
                <a:solidFill>
                  <a:schemeClr val="lt1"/>
                </a:solidFill>
              </a:rPr>
              <a:t>3.</a:t>
            </a:r>
            <a:r>
              <a:rPr lang="ko-KR" altLang="en-US" sz="1900" b="1">
                <a:solidFill>
                  <a:schemeClr val="lt1"/>
                </a:solidFill>
              </a:rPr>
              <a:t> </a:t>
            </a:r>
            <a:r>
              <a:rPr lang="en-US" altLang="ko-KR" sz="1900" b="1">
                <a:solidFill>
                  <a:schemeClr val="lt1"/>
                </a:solidFill>
              </a:rPr>
              <a:t>Pop</a:t>
            </a:r>
            <a:r>
              <a:rPr lang="ko-KR" altLang="en-US" sz="1900" b="1">
                <a:solidFill>
                  <a:schemeClr val="lt1"/>
                </a:solidFill>
              </a:rPr>
              <a:t>을 호출하면 배열을 통해 만든 스택구조에 원소를 꺼내고 반환한다</a:t>
            </a:r>
            <a:r>
              <a:rPr lang="en-US" altLang="ko-KR" sz="1900" b="1">
                <a:solidFill>
                  <a:schemeClr val="lt1"/>
                </a:solidFill>
              </a:rPr>
              <a:t>.</a:t>
            </a:r>
            <a:endParaRPr lang="en-US" altLang="ko-KR" sz="1900" b="1">
              <a:solidFill>
                <a:schemeClr val="lt1"/>
              </a:solidFill>
            </a:endParaRPr>
          </a:p>
          <a:p>
            <a:pPr>
              <a:defRPr/>
            </a:pPr>
            <a:endParaRPr lang="en-US" altLang="ko-KR" sz="1900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en-US" altLang="ko-KR" sz="1900" b="1">
                <a:solidFill>
                  <a:schemeClr val="lt1"/>
                </a:solidFill>
              </a:rPr>
              <a:t>4.</a:t>
            </a:r>
            <a:r>
              <a:rPr lang="ko-KR" altLang="en-US" sz="1900" b="1">
                <a:solidFill>
                  <a:schemeClr val="lt1"/>
                </a:solidFill>
              </a:rPr>
              <a:t> 스택이 꽉차 있을때 </a:t>
            </a:r>
            <a:r>
              <a:rPr lang="en-US" altLang="ko-KR" sz="1900" b="1">
                <a:solidFill>
                  <a:schemeClr val="lt1"/>
                </a:solidFill>
              </a:rPr>
              <a:t>Push</a:t>
            </a:r>
            <a:r>
              <a:rPr lang="ko-KR" altLang="en-US" sz="1900" b="1">
                <a:solidFill>
                  <a:schemeClr val="lt1"/>
                </a:solidFill>
              </a:rPr>
              <a:t>를 하면 어떻게 될까</a:t>
            </a:r>
            <a:r>
              <a:rPr lang="en-US" altLang="ko-KR" sz="1900" b="1">
                <a:solidFill>
                  <a:schemeClr val="lt1"/>
                </a:solidFill>
              </a:rPr>
              <a:t>?</a:t>
            </a:r>
            <a:endParaRPr lang="en-US" altLang="ko-KR" sz="1900" b="1">
              <a:solidFill>
                <a:schemeClr val="lt1"/>
              </a:solidFill>
            </a:endParaRPr>
          </a:p>
          <a:p>
            <a:pPr>
              <a:defRPr/>
            </a:pPr>
            <a:endParaRPr lang="en-US" altLang="ko-KR" sz="1900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en-US" altLang="ko-KR" sz="1900" b="1">
                <a:solidFill>
                  <a:schemeClr val="lt1"/>
                </a:solidFill>
              </a:rPr>
              <a:t>5.</a:t>
            </a:r>
            <a:r>
              <a:rPr lang="ko-KR" altLang="en-US" sz="1900" b="1">
                <a:solidFill>
                  <a:schemeClr val="lt1"/>
                </a:solidFill>
              </a:rPr>
              <a:t> 스택이 비어 있을때 </a:t>
            </a:r>
            <a:r>
              <a:rPr lang="en-US" altLang="ko-KR" sz="1900" b="1">
                <a:solidFill>
                  <a:schemeClr val="lt1"/>
                </a:solidFill>
              </a:rPr>
              <a:t>Pop</a:t>
            </a:r>
            <a:r>
              <a:rPr lang="ko-KR" altLang="en-US" sz="1900" b="1">
                <a:solidFill>
                  <a:schemeClr val="lt1"/>
                </a:solidFill>
              </a:rPr>
              <a:t>을 하면 어떻게 될까</a:t>
            </a:r>
            <a:r>
              <a:rPr lang="en-US" altLang="ko-KR" sz="1900" b="1">
                <a:solidFill>
                  <a:schemeClr val="lt1"/>
                </a:solidFill>
              </a:rPr>
              <a:t>?</a:t>
            </a:r>
            <a:endParaRPr lang="en-US" altLang="ko-KR" sz="1900" b="1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1" animBg="1"/>
      <p:bldP spid="21" grpId="2" animBg="1"/>
    </p:bld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70</ep:Words>
  <ep:PresentationFormat>화면 슬라이드 쇼(4:3)</ep:PresentationFormat>
  <ep:Paragraphs>23</ep:Paragraphs>
  <ep:Slides>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2021-11-23T15:34:00.595</dcterms:created>
  <dc:creator>peter</dc:creator>
  <cp:lastModifiedBy>peter</cp:lastModifiedBy>
  <dcterms:modified xsi:type="dcterms:W3CDTF">2021-11-23T15:50:28.684</dcterms:modified>
  <cp:revision>12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