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Shape 1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Shape 2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Shape 24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Shape 2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Shape 3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Shape 3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Shape 3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Shape 3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lt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r.search.yahoo.com/_ylt=A0LEVkAZlJpVSWgATRYnnIlQ;_ylu=X3oDMTEzaDk2YTZmBGNvbG8DYmYxBHBvcwMxBHZ0aWQDRkZHRTAyXzEEc2VjA3Ny/RV=2/RE=1436222617/RO=10/RU=http%3a%2f%2fwww.umontreal.ca%2f/RK=0/RS=ND_hiegkMcNNSGhTrTeCdqnoH_M-" TargetMode="External"/><Relationship Id="rId4" Type="http://schemas.openxmlformats.org/officeDocument/2006/relationships/hyperlink" Target="http://r.search.yahoo.com/_ylt=A0LEVkAZlJpVSWgATRYnnIlQ;_ylu=X3oDMTEzaDk2YTZmBGNvbG8DYmYxBHBvcwMxBHZ0aWQDRkZHRTAyXzEEc2VjA3Ny/RV=2/RE=1436222617/RO=10/RU=http%3a%2f%2fwww.umontreal.ca%2f/RK=0/RS=ND_hiegkMcNNSGhTrTeCdqnoH_M-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7.png"/><Relationship Id="rId4" Type="http://schemas.openxmlformats.org/officeDocument/2006/relationships/image" Target="../media/image10.png"/><Relationship Id="rId5" Type="http://schemas.openxmlformats.org/officeDocument/2006/relationships/image" Target="../media/image01.png"/><Relationship Id="rId6" Type="http://schemas.openxmlformats.org/officeDocument/2006/relationships/image" Target="../media/image14.gif"/><Relationship Id="rId7" Type="http://schemas.openxmlformats.org/officeDocument/2006/relationships/image" Target="../media/image12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arxiv.org/abs/1308.0850" TargetMode="External"/><Relationship Id="rId4" Type="http://schemas.openxmlformats.org/officeDocument/2006/relationships/image" Target="../media/image4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hyperlink" Target="http://www.cs.toronto.edu/~graves/handwriting.html" TargetMode="External"/><Relationship Id="rId5" Type="http://schemas.openxmlformats.org/officeDocument/2006/relationships/hyperlink" Target="https://www.youtube.com/watch?v=-yX1SYeDHbg&amp;t=43m30s" TargetMode="External"/><Relationship Id="rId6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Relationship Id="rId5" Type="http://schemas.openxmlformats.org/officeDocument/2006/relationships/image" Target="../media/image23.png"/><Relationship Id="rId6" Type="http://schemas.openxmlformats.org/officeDocument/2006/relationships/image" Target="../media/image28.png"/><Relationship Id="rId7" Type="http://schemas.openxmlformats.org/officeDocument/2006/relationships/image" Target="../media/image30.png"/><Relationship Id="rId8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2.png"/><Relationship Id="rId4" Type="http://schemas.openxmlformats.org/officeDocument/2006/relationships/image" Target="../media/image24.png"/><Relationship Id="rId5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Relationship Id="rId4" Type="http://schemas.openxmlformats.org/officeDocument/2006/relationships/image" Target="../media/image30.png"/><Relationship Id="rId5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Relationship Id="rId4" Type="http://schemas.openxmlformats.org/officeDocument/2006/relationships/image" Target="../media/image29.png"/><Relationship Id="rId5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1.png"/><Relationship Id="rId4" Type="http://schemas.openxmlformats.org/officeDocument/2006/relationships/image" Target="../media/image28.png"/><Relationship Id="rId5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4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3.jpg"/><Relationship Id="rId4" Type="http://schemas.openxmlformats.org/officeDocument/2006/relationships/image" Target="../media/image36.png"/><Relationship Id="rId5" Type="http://schemas.openxmlformats.org/officeDocument/2006/relationships/hyperlink" Target="https://github.com/sklearn-theano/sklearn-theano" TargetMode="External"/><Relationship Id="rId6" Type="http://schemas.openxmlformats.org/officeDocument/2006/relationships/hyperlink" Target="https://speakerdeck.com/kastnerkyle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www.iro.umontreal.ca/~bengioy/dlbook/" TargetMode="External"/><Relationship Id="rId4" Type="http://schemas.openxmlformats.org/officeDocument/2006/relationships/hyperlink" Target="http://www.iro.umontreal.ca/~vincentp/ift3395/lectures/backprop_old.pdf" TargetMode="External"/><Relationship Id="rId11" Type="http://schemas.openxmlformats.org/officeDocument/2006/relationships/hyperlink" Target="http://arxiv.org/abs/1312.6114" TargetMode="External"/><Relationship Id="rId10" Type="http://schemas.openxmlformats.org/officeDocument/2006/relationships/hyperlink" Target="http://yann.lecun.com/exdb/mnist/" TargetMode="External"/><Relationship Id="rId12" Type="http://schemas.openxmlformats.org/officeDocument/2006/relationships/hyperlink" Target="http://arxiv.org/abs/1401.4082" TargetMode="External"/><Relationship Id="rId9" Type="http://schemas.openxmlformats.org/officeDocument/2006/relationships/hyperlink" Target="http://www-etud.iro.umontreal.ca/~boulanni/icml2012" TargetMode="External"/><Relationship Id="rId5" Type="http://schemas.openxmlformats.org/officeDocument/2006/relationships/hyperlink" Target="http://research.microsoft.com/en-us/um/people/cmbishop/downloads/Bishop-NCRG-94-004.ps" TargetMode="External"/><Relationship Id="rId6" Type="http://schemas.openxmlformats.org/officeDocument/2006/relationships/hyperlink" Target="http://arxiv.org/abs/1308.0850" TargetMode="External"/><Relationship Id="rId7" Type="http://schemas.openxmlformats.org/officeDocument/2006/relationships/hyperlink" Target="ftp://ftp.idsia.ch/pub/juergen/2002_ieee.pdf" TargetMode="External"/><Relationship Id="rId8" Type="http://schemas.openxmlformats.org/officeDocument/2006/relationships/hyperlink" Target="http://www.fit.vutbr.cz/research/groups/speech/publi/2010/mikolov_interspeech2010_IS100722.pdf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ift6266h15.files.wordpress.com/2015/04/20_vae.pdf" TargetMode="External"/><Relationship Id="rId4" Type="http://schemas.openxmlformats.org/officeDocument/2006/relationships/hyperlink" Target="http://arxiv.org/abs/1406.5298" TargetMode="External"/><Relationship Id="rId10" Type="http://schemas.openxmlformats.org/officeDocument/2006/relationships/hyperlink" Target="http://arxiv.org/abs/1412.6581" TargetMode="External"/><Relationship Id="rId9" Type="http://schemas.openxmlformats.org/officeDocument/2006/relationships/hyperlink" Target="http://arxiv.org/abs/1411.7610" TargetMode="External"/><Relationship Id="rId5" Type="http://schemas.openxmlformats.org/officeDocument/2006/relationships/hyperlink" Target="http://arxiv.org/abs/1506.02216" TargetMode="External"/><Relationship Id="rId6" Type="http://schemas.openxmlformats.org/officeDocument/2006/relationships/hyperlink" Target="http://arxiv.org/abs/1406.1078" TargetMode="External"/><Relationship Id="rId7" Type="http://schemas.openxmlformats.org/officeDocument/2006/relationships/hyperlink" Target="http://arxiv.org/abs/1409.0473" TargetMode="External"/><Relationship Id="rId8" Type="http://schemas.openxmlformats.org/officeDocument/2006/relationships/hyperlink" Target="http://arxiv.org/abs/1502.04623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arxiv.org/abs/1406.2283" TargetMode="External"/><Relationship Id="rId4" Type="http://schemas.openxmlformats.org/officeDocument/2006/relationships/image" Target="../media/image39.gif"/><Relationship Id="rId9" Type="http://schemas.openxmlformats.org/officeDocument/2006/relationships/image" Target="../media/image50.png"/><Relationship Id="rId5" Type="http://schemas.openxmlformats.org/officeDocument/2006/relationships/image" Target="../media/image46.png"/><Relationship Id="rId6" Type="http://schemas.openxmlformats.org/officeDocument/2006/relationships/image" Target="../media/image44.png"/><Relationship Id="rId7" Type="http://schemas.openxmlformats.org/officeDocument/2006/relationships/image" Target="../media/image45.jpg"/><Relationship Id="rId8" Type="http://schemas.openxmlformats.org/officeDocument/2006/relationships/image" Target="../media/image4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png"/><Relationship Id="rId4" Type="http://schemas.openxmlformats.org/officeDocument/2006/relationships/image" Target="../media/image03.png"/><Relationship Id="rId5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A86E8"/>
                </a:solidFill>
              </a:rPr>
              <a:t>Conditional Modeling For Fun and Profit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Kyle Kastner</a:t>
            </a:r>
          </a:p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x="685800" y="3805857"/>
            <a:ext cx="7772400" cy="712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76A5AF"/>
                </a:solidFill>
                <a:hlinkClick r:id="rId3"/>
              </a:rPr>
              <a:t>Université de Montréal - MILA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76A5AF"/>
                </a:solidFill>
              </a:rPr>
              <a:t>Intern - IBM Watson @ Yorktown Heights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76A5A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76A5AF"/>
              </a:solidFill>
              <a:hlinkClick r:id="rId4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Taking The Wheel</a:t>
            </a:r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Specifics of MNIST digits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Writing style and class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Traits are semi-independent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Can encode this in the model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y -&gt; softmax classifier (~y is sample)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>
                <a:solidFill>
                  <a:srgbClr val="76A5AF"/>
                </a:solidFill>
              </a:rPr>
              <a:t>p(z | x, y)</a:t>
            </a:r>
            <a:r>
              <a:rPr lang="en"/>
              <a:t>, </a:t>
            </a:r>
            <a:r>
              <a:rPr lang="en">
                <a:solidFill>
                  <a:srgbClr val="76A5AF"/>
                </a:solidFill>
              </a:rPr>
              <a:t>p(z | x, ~y)</a:t>
            </a:r>
            <a:r>
              <a:rPr lang="en"/>
              <a:t> or </a:t>
            </a:r>
            <a:r>
              <a:rPr lang="en">
                <a:solidFill>
                  <a:srgbClr val="76A5AF"/>
                </a:solidFill>
              </a:rPr>
              <a:t>p(z | x, f(x))</a:t>
            </a:r>
          </a:p>
          <a:p>
            <a:pPr indent="-228600" lvl="0" marL="4572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Fully conditional version of M2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Semi-Supervised Learning with Deep Generative Models, Kingma, Rezende, Mohamed, Welling</a:t>
            </a:r>
          </a:p>
        </p:txBody>
      </p:sp>
      <p:pic>
        <p:nvPicPr>
          <p:cNvPr descr="Screen Shot 2015-07-07 at 9.00.57 PM.png" id="122" name="Shape 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675" y="1012275"/>
            <a:ext cx="1971674" cy="2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Shape 123"/>
          <p:cNvSpPr txBox="1"/>
          <p:nvPr/>
        </p:nvSpPr>
        <p:spPr>
          <a:xfrm>
            <a:off x="118800" y="4589350"/>
            <a:ext cx="21888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[13, 14]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ae_style.png"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600" y="2213175"/>
            <a:ext cx="4962399" cy="29303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07-07 at 8.59.41 PM.png"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0537" y="0"/>
            <a:ext cx="1441074" cy="2461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>
            <p:ph type="title"/>
          </p:nvPr>
        </p:nvSpPr>
        <p:spPr>
          <a:xfrm>
            <a:off x="435000" y="3930575"/>
            <a:ext cx="32121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Conditioning, Visually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E69138"/>
              </a:solidFill>
            </a:endParaRPr>
          </a:p>
        </p:txBody>
      </p:sp>
      <p:pic>
        <p:nvPicPr>
          <p:cNvPr descr="Screen Shot 2015-07-07 at 9.00.57 PM.png" id="131" name="Shape 1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5025" y="0"/>
            <a:ext cx="1971674" cy="2461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ae_code.gif" id="132" name="Shape 1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6700" y="0"/>
            <a:ext cx="2635549" cy="2461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ae_code.gif" id="133" name="Shape 1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7725" y="0"/>
            <a:ext cx="2635549" cy="2539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296625" y="4466250"/>
            <a:ext cx="9372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[13, 14]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.jpg"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4125" y="0"/>
            <a:ext cx="3789875" cy="23056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In Practice...</a:t>
            </a:r>
          </a:p>
        </p:txBody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E69138"/>
              </a:buClr>
            </a:pPr>
            <a:r>
              <a:rPr lang="en"/>
              <a:t>Conditioning is a </a:t>
            </a:r>
            <a:r>
              <a:rPr i="1" lang="en"/>
              <a:t>strong</a:t>
            </a:r>
            <a:r>
              <a:rPr lang="en"/>
              <a:t> signal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E69138"/>
              </a:buClr>
            </a:pPr>
            <a:r>
              <a:rPr lang="en">
                <a:solidFill>
                  <a:srgbClr val="76A5AF"/>
                </a:solidFill>
              </a:rPr>
              <a:t>p(x_hat | z)</a:t>
            </a:r>
            <a:r>
              <a:rPr lang="en"/>
              <a:t> vs. </a:t>
            </a:r>
            <a:r>
              <a:rPr lang="en">
                <a:solidFill>
                  <a:srgbClr val="76A5AF"/>
                </a:solidFill>
              </a:rPr>
              <a:t>p(x_hat | z, y) 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E69138"/>
              </a:buClr>
            </a:pPr>
            <a:r>
              <a:rPr lang="en"/>
              <a:t>Can give </a:t>
            </a:r>
            <a:r>
              <a:rPr i="1" lang="en"/>
              <a:t>control </a:t>
            </a:r>
            <a:r>
              <a:rPr lang="en"/>
              <a:t>or add prior knowledge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E69138"/>
              </a:buClr>
            </a:pPr>
            <a:r>
              <a:rPr lang="en"/>
              <a:t>Classification is an even stronger form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E69138"/>
              </a:buClr>
            </a:pPr>
            <a:r>
              <a:rPr lang="en">
                <a:solidFill>
                  <a:srgbClr val="FFFFFF"/>
                </a:solidFill>
              </a:rPr>
              <a:t>Prediction is learned by</a:t>
            </a:r>
            <a:r>
              <a:rPr lang="en">
                <a:solidFill>
                  <a:srgbClr val="76A5AF"/>
                </a:solidFill>
              </a:rPr>
              <a:t> </a:t>
            </a:r>
            <a:r>
              <a:rPr lang="en">
                <a:solidFill>
                  <a:srgbClr val="FFFFFF"/>
                </a:solidFill>
              </a:rPr>
              <a:t>maximizing</a:t>
            </a:r>
            <a:r>
              <a:rPr lang="en">
                <a:solidFill>
                  <a:srgbClr val="76A5AF"/>
                </a:solidFill>
              </a:rPr>
              <a:t> p(y | x) </a:t>
            </a:r>
            <a:r>
              <a:rPr lang="en">
                <a:solidFill>
                  <a:srgbClr val="FFFFFF"/>
                </a:solidFill>
              </a:rPr>
              <a:t>!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E69138"/>
              </a:buClr>
            </a:pPr>
            <a:r>
              <a:rPr lang="en">
                <a:solidFill>
                  <a:srgbClr val="FFFFFF"/>
                </a:solidFill>
              </a:rPr>
              <a:t>In classification, don’t worry about forming a useful </a:t>
            </a:r>
            <a:r>
              <a:rPr lang="en">
                <a:solidFill>
                  <a:srgbClr val="76A5AF"/>
                </a:solidFill>
              </a:rPr>
              <a:t>z</a:t>
            </a:r>
            <a:r>
              <a:rPr lang="en">
                <a:solidFill>
                  <a:srgbClr val="45818E"/>
                </a:solidFill>
              </a:rPr>
              <a:t> 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118800" y="4589350"/>
            <a:ext cx="21888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[1, 13, 14]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.png"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7448550" y="-12"/>
            <a:ext cx="1695450" cy="26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Conditioning Feedforward</a:t>
            </a:r>
          </a:p>
        </p:txBody>
      </p:sp>
      <p:sp>
        <p:nvSpPr>
          <p:cNvPr id="149" name="Shape 1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Concatenate features</a:t>
            </a:r>
          </a:p>
          <a:p>
            <a:pPr indent="-419100" lvl="1" marL="914400" rtl="0">
              <a:spcBef>
                <a:spcPts val="0"/>
              </a:spcBef>
              <a:buClr>
                <a:srgbClr val="E69138"/>
              </a:buClr>
              <a:buSzPct val="100000"/>
            </a:pPr>
            <a:r>
              <a:rPr lang="en" sz="3000"/>
              <a:t>concatenate((X_train, conditioning), axis=1)</a:t>
            </a:r>
          </a:p>
          <a:p>
            <a:pPr indent="-419100" lvl="1" marL="914400" rtl="0">
              <a:spcBef>
                <a:spcPts val="0"/>
              </a:spcBef>
              <a:buClr>
                <a:srgbClr val="E69138"/>
              </a:buClr>
              <a:buSzPct val="100000"/>
            </a:pPr>
            <a:r>
              <a:rPr lang="en" sz="3000">
                <a:solidFill>
                  <a:srgbClr val="76A5AF"/>
                </a:solidFill>
              </a:rPr>
              <a:t>p(y | X_1 … X_n, L_1 … L_n)</a:t>
            </a:r>
          </a:p>
          <a:p>
            <a:pPr indent="-419100" lvl="0" marL="457200" rtl="0">
              <a:spcBef>
                <a:spcPts val="0"/>
              </a:spcBef>
              <a:buClr>
                <a:srgbClr val="E69138"/>
              </a:buClr>
              <a:buSzPct val="100000"/>
            </a:pPr>
            <a:r>
              <a:rPr lang="en" sz="3000"/>
              <a:t>One hot label</a:t>
            </a:r>
            <a:r>
              <a:rPr lang="en"/>
              <a:t> L (scikit-learn label_binarize)</a:t>
            </a:r>
          </a:p>
          <a:p>
            <a:pPr indent="-228600" lvl="0" marL="4572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Could also be real valued</a:t>
            </a:r>
          </a:p>
          <a:p>
            <a:pPr indent="-419100" lvl="0" marL="457200" rtl="0">
              <a:spcBef>
                <a:spcPts val="0"/>
              </a:spcBef>
              <a:buClr>
                <a:srgbClr val="E69138"/>
              </a:buClr>
              <a:buSzPct val="100000"/>
            </a:pPr>
            <a:r>
              <a:rPr lang="en"/>
              <a:t>Concat f</a:t>
            </a:r>
            <a:r>
              <a:rPr lang="en" sz="3000"/>
              <a:t>ollowed with multiple layers to “mix”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118800" y="4589350"/>
            <a:ext cx="21888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[1]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ain-fog.jpg"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5325" y="0"/>
            <a:ext cx="1938674" cy="186229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Shape 1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Convolution and Recurrence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19750" y="1063375"/>
            <a:ext cx="8836800" cy="411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lnSpc>
                <a:spcPct val="115000"/>
              </a:lnSpc>
              <a:spcBef>
                <a:spcPts val="0"/>
              </a:spcBef>
              <a:buClr>
                <a:srgbClr val="E69138"/>
              </a:buClr>
              <a:buSzPct val="100000"/>
            </a:pPr>
            <a:r>
              <a:rPr lang="en" sz="2200"/>
              <a:t>Exploit structure and prior knowledge</a:t>
            </a:r>
          </a:p>
          <a:p>
            <a:pPr indent="-368300" lvl="1" marL="914400" rtl="0">
              <a:lnSpc>
                <a:spcPct val="115000"/>
              </a:lnSpc>
              <a:spcBef>
                <a:spcPts val="0"/>
              </a:spcBef>
              <a:buClr>
                <a:srgbClr val="E69138"/>
              </a:buClr>
              <a:buSzPct val="100000"/>
            </a:pPr>
            <a:r>
              <a:rPr lang="en" sz="2200"/>
              <a:t>Parameter sharing is strong regularization</a:t>
            </a:r>
          </a:p>
          <a:p>
            <a:pPr indent="-3683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E69138"/>
              </a:buClr>
              <a:buSzPct val="100000"/>
              <a:buFont typeface="Arial"/>
            </a:pPr>
            <a:r>
              <a:rPr lang="en" sz="2200"/>
              <a:t>Convolution - exploit locality</a:t>
            </a:r>
          </a:p>
          <a:p>
            <a:pPr indent="-36830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E69138"/>
              </a:buClr>
              <a:buSzPct val="100000"/>
            </a:pPr>
            <a:r>
              <a:rPr lang="en" sz="2200">
                <a:solidFill>
                  <a:srgbClr val="76A5AF"/>
                </a:solidFill>
              </a:rPr>
              <a:t>p(y | X_{i - n} … X_{i + n}) * p(y | X_{i + 1 - n} ... X_{i +1 + n})...</a:t>
            </a:r>
          </a:p>
          <a:p>
            <a:pPr indent="-36830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E69138"/>
              </a:buClr>
              <a:buSzPct val="100000"/>
            </a:pPr>
            <a:r>
              <a:rPr lang="en" sz="2200"/>
              <a:t>A </a:t>
            </a:r>
            <a:r>
              <a:rPr i="1" lang="en" sz="2200"/>
              <a:t>learned</a:t>
            </a:r>
            <a:r>
              <a:rPr lang="en" sz="2200"/>
              <a:t> filter over a fixed 1D or 2D window</a:t>
            </a:r>
          </a:p>
          <a:p>
            <a:pPr indent="-36830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E69138"/>
              </a:buClr>
              <a:buSzPct val="100000"/>
            </a:pPr>
            <a:r>
              <a:rPr lang="en" sz="2200"/>
              <a:t>Window slides over all input, updates filter</a:t>
            </a:r>
          </a:p>
          <a:p>
            <a:pPr indent="-3683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E69138"/>
              </a:buClr>
              <a:buSzPct val="100000"/>
            </a:pPr>
            <a:r>
              <a:rPr lang="en" sz="2200"/>
              <a:t>Recurrence - exploit sequential information</a:t>
            </a:r>
          </a:p>
          <a:p>
            <a:pPr indent="-36830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E69138"/>
              </a:buClr>
              <a:buSzPct val="100000"/>
            </a:pPr>
            <a:r>
              <a:rPr lang="en" sz="2200">
                <a:solidFill>
                  <a:srgbClr val="76A5AF"/>
                </a:solidFill>
              </a:rPr>
              <a:t>p(y | X_1 … X_t) = p(y | X_&lt;=t)</a:t>
            </a:r>
            <a:r>
              <a:rPr lang="en" sz="2200"/>
              <a:t> can be seen as:</a:t>
            </a:r>
          </a:p>
          <a:p>
            <a:pPr indent="-368300" lvl="1" marL="914400">
              <a:lnSpc>
                <a:spcPct val="115000"/>
              </a:lnSpc>
              <a:spcBef>
                <a:spcPts val="0"/>
              </a:spcBef>
              <a:buClr>
                <a:srgbClr val="E69138"/>
              </a:buClr>
              <a:buSzPct val="100000"/>
            </a:pPr>
            <a:r>
              <a:rPr lang="en" sz="2200"/>
              <a:t>~ </a:t>
            </a:r>
            <a:r>
              <a:rPr lang="en" sz="2200">
                <a:solidFill>
                  <a:srgbClr val="76A5AF"/>
                </a:solidFill>
              </a:rPr>
              <a:t>p(y | X_1) * p(y | X_2, X_1) * p(y | X_3, X_2, X_1) ...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118800" y="4589350"/>
            <a:ext cx="21888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[1, 4, 5, 6, 7, 8, 9]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07-08 at 12.50.53 PM.png" id="163" name="Shape 1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7375" y="2012101"/>
            <a:ext cx="3412974" cy="313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Shape 1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More on Recurrence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E69138"/>
              </a:buClr>
            </a:pPr>
            <a:r>
              <a:rPr lang="en">
                <a:solidFill>
                  <a:srgbClr val="000000"/>
                </a:solidFill>
              </a:rPr>
              <a:t>Hidden state (s_t) encodes sequence info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>
                <a:solidFill>
                  <a:srgbClr val="76A5AF"/>
                </a:solidFill>
              </a:rPr>
              <a:t>p(X_&lt;=t)</a:t>
            </a:r>
            <a:r>
              <a:rPr lang="en">
                <a:solidFill>
                  <a:srgbClr val="000000"/>
                </a:solidFill>
              </a:rPr>
              <a:t> (in s_t) is </a:t>
            </a:r>
            <a:r>
              <a:rPr i="1" lang="en">
                <a:solidFill>
                  <a:srgbClr val="000000"/>
                </a:solidFill>
              </a:rPr>
              <a:t>compressed representation</a:t>
            </a:r>
            <a:r>
              <a:rPr lang="en">
                <a:solidFill>
                  <a:srgbClr val="000000"/>
                </a:solidFill>
              </a:rPr>
              <a:t> of</a:t>
            </a:r>
            <a:r>
              <a:rPr i="1" lang="en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X</a:t>
            </a:r>
          </a:p>
          <a:p>
            <a:pPr indent="-228600" lvl="0" marL="457200" rtl="0">
              <a:spcBef>
                <a:spcPts val="0"/>
              </a:spcBef>
              <a:buClr>
                <a:srgbClr val="E69138"/>
              </a:buClr>
            </a:pPr>
            <a:r>
              <a:rPr lang="en">
                <a:solidFill>
                  <a:srgbClr val="000000"/>
                </a:solidFill>
              </a:rPr>
              <a:t>Recurrence similar to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>
                <a:solidFill>
                  <a:srgbClr val="000000"/>
                </a:solidFill>
              </a:rPr>
              <a:t>Hidden Markov Model (HMM)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>
                <a:solidFill>
                  <a:srgbClr val="000000"/>
                </a:solidFill>
              </a:rPr>
              <a:t>Kalman Filter (KF, EKF, UKF)</a:t>
            </a:r>
          </a:p>
        </p:txBody>
      </p:sp>
      <p:pic>
        <p:nvPicPr>
          <p:cNvPr descr="Screen Shot 2015-07-08 at 12.55.48 PM.png" id="166" name="Shape 1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000" y="3470600"/>
            <a:ext cx="3458549" cy="170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Shape 167"/>
          <p:cNvSpPr txBox="1"/>
          <p:nvPr/>
        </p:nvSpPr>
        <p:spPr>
          <a:xfrm>
            <a:off x="166675" y="4527800"/>
            <a:ext cx="12927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[1, 4, 15, 16]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How-To MDN + RNN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Generating Sequences with               Recurrent Neural Networks                       Alex Graves </a:t>
            </a:r>
          </a:p>
          <a:p>
            <a:pPr indent="-342900" lvl="1" marL="914400" rtl="0">
              <a:spcBef>
                <a:spcPts val="0"/>
              </a:spcBef>
              <a:buClr>
                <a:srgbClr val="E69138"/>
              </a:buClr>
              <a:buSzPct val="100000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http://arxiv.org/abs/1308.0850</a:t>
            </a:r>
          </a:p>
          <a:p>
            <a:pPr indent="-228600" lvl="0" marL="4572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Multi-level RNN, outputs GMM and bernoulli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Handwriting</a:t>
            </a:r>
          </a:p>
          <a:p>
            <a:pPr indent="-228600" lvl="2" marL="13716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Pen up/down and relative position per timestep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Vocoder representation of speech</a:t>
            </a:r>
          </a:p>
          <a:p>
            <a:pPr indent="-228600" lvl="2" marL="13716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Voiced/unvoiced and MFCC per timestep</a:t>
            </a:r>
          </a:p>
        </p:txBody>
      </p:sp>
      <p:pic>
        <p:nvPicPr>
          <p:cNvPr id="174" name="Shape 174"/>
          <p:cNvPicPr preferRelativeResize="0"/>
          <p:nvPr/>
        </p:nvPicPr>
        <p:blipFill rotWithShape="1">
          <a:blip r:embed="rId4">
            <a:alphaModFix/>
          </a:blip>
          <a:srcRect b="35148" l="2706" r="1663" t="4072"/>
          <a:stretch/>
        </p:blipFill>
        <p:spPr>
          <a:xfrm>
            <a:off x="5829975" y="308575"/>
            <a:ext cx="3146301" cy="167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 rotWithShape="1">
          <a:blip r:embed="rId4">
            <a:alphaModFix/>
          </a:blip>
          <a:srcRect b="1675" l="1815" r="1097" t="73725"/>
          <a:stretch/>
        </p:blipFill>
        <p:spPr>
          <a:xfrm>
            <a:off x="5806050" y="2233175"/>
            <a:ext cx="3194151" cy="6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Shape 176"/>
          <p:cNvSpPr txBox="1"/>
          <p:nvPr/>
        </p:nvSpPr>
        <p:spPr>
          <a:xfrm>
            <a:off x="361425" y="4589350"/>
            <a:ext cx="656699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[3, 4]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How-To Continued</a:t>
            </a:r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Conditional model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Adds input attention (more on this later)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Gaussian per timestep over one hot text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>
                <a:solidFill>
                  <a:srgbClr val="76A5AF"/>
                </a:solidFill>
              </a:rPr>
              <a:t>p(bernoulli, GMM | X_t, previous state, focused text)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This gives </a:t>
            </a:r>
            <a:r>
              <a:rPr i="1" lang="en"/>
              <a:t>control</a:t>
            </a:r>
            <a:r>
              <a:rPr lang="en"/>
              <a:t> of the output via input text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50" y="3518662"/>
            <a:ext cx="379095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88850" y="4129425"/>
            <a:ext cx="4523099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http://www.cs.toronto.edu/~graves/handwriting.html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4200900" y="4129425"/>
            <a:ext cx="53388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https://www.youtube.com/watch?v=-yX1SYeDHbg&amp;t=43m30s</a:t>
            </a:r>
          </a:p>
        </p:txBody>
      </p:sp>
      <p:pic>
        <p:nvPicPr>
          <p:cNvPr descr="http://www.seaandsailor.com/images/specgram.png" id="186" name="Shape 1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66050" y="3408022"/>
            <a:ext cx="3657600" cy="68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361425" y="4589350"/>
            <a:ext cx="656699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[3, 4]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Similar Approaches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Clr>
                <a:srgbClr val="E69138"/>
              </a:buClr>
            </a:pPr>
            <a:r>
              <a:rPr lang="en"/>
              <a:t>RNN with sigmoid output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E69138"/>
              </a:buClr>
            </a:pPr>
            <a:r>
              <a:rPr lang="en"/>
              <a:t>ALICE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E69138"/>
              </a:buClr>
              <a:buSzPct val="80000"/>
              <a:buFont typeface="Arial"/>
            </a:pPr>
            <a:r>
              <a:rPr lang="en"/>
              <a:t>RNN with softmax</a:t>
            </a:r>
          </a:p>
          <a:p>
            <a:pPr indent="-228600" lvl="1" marL="9144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E69138"/>
              </a:buClr>
            </a:pPr>
            <a:r>
              <a:rPr lang="en"/>
              <a:t>RNN-LM</a:t>
            </a:r>
          </a:p>
          <a:p>
            <a:pPr indent="-3810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E69138"/>
              </a:buClr>
              <a:buSzPct val="133333"/>
              <a:buFont typeface="Arial"/>
            </a:pPr>
            <a:r>
              <a:rPr lang="en"/>
              <a:t>RNN-RBM, RNN-NADE</a:t>
            </a:r>
          </a:p>
        </p:txBody>
      </p:sp>
      <p:pic>
        <p:nvPicPr>
          <p:cNvPr id="194" name="Shape 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2100" y="1147250"/>
            <a:ext cx="2865874" cy="3310449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Shape 195"/>
          <p:cNvSpPr txBox="1"/>
          <p:nvPr/>
        </p:nvSpPr>
        <p:spPr>
          <a:xfrm>
            <a:off x="282950" y="4468725"/>
            <a:ext cx="21888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[3, 1, 4, 5, 6, 7, 8, 9]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Research Questions</a:t>
            </a:r>
          </a:p>
        </p:txBody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Possible Issues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Prosody/style are not smooth over time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Deep network, but still shallow latent variables</a:t>
            </a:r>
          </a:p>
          <a:p>
            <a:pPr indent="-228600" lvl="1" marL="914400" rtl="0">
              <a:lnSpc>
                <a:spcPct val="150000"/>
              </a:lnSpc>
              <a:spcBef>
                <a:spcPts val="0"/>
              </a:spcBef>
              <a:buClr>
                <a:srgbClr val="E69138"/>
              </a:buClr>
            </a:pPr>
            <a:r>
              <a:rPr lang="en"/>
              <a:t>Vocoder is a highly engineered representation</a:t>
            </a:r>
          </a:p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69138"/>
              </a:buClr>
              <a:buSzPct val="100000"/>
              <a:buFont typeface="Arial"/>
            </a:pPr>
            <a:r>
              <a:rPr lang="en"/>
              <a:t>How can we fix these problems?</a:t>
            </a:r>
          </a:p>
          <a:p>
            <a: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69138"/>
              </a:buClr>
            </a:pPr>
            <a:r>
              <a:rPr lang="en"/>
              <a:t>First, a bit about conditioning in RNNs</a:t>
            </a:r>
          </a:p>
        </p:txBody>
      </p:sp>
      <p:sp>
        <p:nvSpPr>
          <p:cNvPr id="202" name="Shape 202"/>
          <p:cNvSpPr/>
          <p:nvPr/>
        </p:nvSpPr>
        <p:spPr>
          <a:xfrm>
            <a:off x="5589325" y="302000"/>
            <a:ext cx="773694" cy="121915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E69138"/>
                </a:solidFill>
                <a:latin typeface="Arial"/>
              </a:rPr>
              <a:t>?</a:t>
            </a:r>
          </a:p>
        </p:txBody>
      </p:sp>
      <p:sp>
        <p:nvSpPr>
          <p:cNvPr id="203" name="Shape 203"/>
          <p:cNvSpPr/>
          <p:nvPr/>
        </p:nvSpPr>
        <p:spPr>
          <a:xfrm>
            <a:off x="6883950" y="599975"/>
            <a:ext cx="773694" cy="121915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E69138"/>
                </a:solidFill>
                <a:latin typeface="Arial"/>
              </a:rPr>
              <a:t>?</a:t>
            </a:r>
          </a:p>
        </p:txBody>
      </p:sp>
      <p:sp>
        <p:nvSpPr>
          <p:cNvPr id="204" name="Shape 204"/>
          <p:cNvSpPr/>
          <p:nvPr/>
        </p:nvSpPr>
        <p:spPr>
          <a:xfrm>
            <a:off x="8055500" y="599975"/>
            <a:ext cx="773694" cy="121915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E69138"/>
                </a:solidFill>
                <a:latin typeface="Arial"/>
              </a:rPr>
              <a:t>?</a:t>
            </a:r>
          </a:p>
        </p:txBody>
      </p:sp>
      <p:sp>
        <p:nvSpPr>
          <p:cNvPr id="205" name="Shape 205"/>
          <p:cNvSpPr/>
          <p:nvPr/>
        </p:nvSpPr>
        <p:spPr>
          <a:xfrm>
            <a:off x="8055500" y="2284475"/>
            <a:ext cx="773694" cy="121915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E69138"/>
                </a:solidFill>
                <a:latin typeface="Arial"/>
              </a:rPr>
              <a:t>?</a:t>
            </a:r>
          </a:p>
        </p:txBody>
      </p:sp>
      <p:sp>
        <p:nvSpPr>
          <p:cNvPr id="206" name="Shape 206"/>
          <p:cNvSpPr/>
          <p:nvPr/>
        </p:nvSpPr>
        <p:spPr>
          <a:xfrm>
            <a:off x="7032500" y="3154175"/>
            <a:ext cx="773694" cy="121915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E69138"/>
                </a:solidFill>
                <a:latin typeface="Arial"/>
              </a:rPr>
              <a:t>?</a:t>
            </a:r>
          </a:p>
        </p:txBody>
      </p:sp>
      <p:sp>
        <p:nvSpPr>
          <p:cNvPr id="207" name="Shape 207"/>
          <p:cNvSpPr/>
          <p:nvPr/>
        </p:nvSpPr>
        <p:spPr>
          <a:xfrm>
            <a:off x="8197200" y="3815725"/>
            <a:ext cx="773694" cy="121915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E69138"/>
                </a:solidFill>
                <a:latin typeface="Arial"/>
              </a:rPr>
              <a:t>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Deep Learning, Simple Concepts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E69138"/>
              </a:buClr>
            </a:pPr>
            <a:r>
              <a:rPr lang="en"/>
              <a:t>Universal function approximators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E69138"/>
              </a:buClr>
            </a:pPr>
            <a:r>
              <a:rPr i="1" lang="en"/>
              <a:t>Learn</a:t>
            </a:r>
            <a:r>
              <a:rPr lang="en"/>
              <a:t> the features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E69138"/>
              </a:buClr>
            </a:pPr>
            <a:r>
              <a:rPr lang="en"/>
              <a:t>Desire hierarchy in learned features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E69138"/>
              </a:buClr>
            </a:pPr>
            <a:r>
              <a:rPr lang="en"/>
              <a:t>y = h(g(f(x))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E69138"/>
              </a:buClr>
            </a:pPr>
            <a:r>
              <a:rPr lang="en"/>
              <a:t>{h, g, f} are nonlinear functions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E69138"/>
              </a:buClr>
            </a:pPr>
            <a:r>
              <a:rPr lang="en"/>
              <a:t>Classification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E69138"/>
              </a:buClr>
            </a:pPr>
            <a:r>
              <a:rPr lang="en"/>
              <a:t>Learn </a:t>
            </a:r>
            <a:r>
              <a:rPr lang="en">
                <a:solidFill>
                  <a:srgbClr val="76A5AF"/>
                </a:solidFill>
              </a:rPr>
              <a:t>p(y | x) = h(g(f(x))</a:t>
            </a:r>
          </a:p>
        </p:txBody>
      </p:sp>
      <p:pic>
        <p:nvPicPr>
          <p:cNvPr descr="grand_universe_hd_wallpaper.jpg" id="43" name="Shape 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7925" y="3092750"/>
            <a:ext cx="2886076" cy="2050748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Shape 44"/>
          <p:cNvSpPr txBox="1"/>
          <p:nvPr/>
        </p:nvSpPr>
        <p:spPr>
          <a:xfrm>
            <a:off x="269275" y="4649225"/>
            <a:ext cx="7662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[1]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Conditioning In Recurrent Networks</a:t>
            </a:r>
          </a:p>
        </p:txBody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RNNs model </a:t>
            </a:r>
            <a:r>
              <a:rPr lang="en">
                <a:solidFill>
                  <a:srgbClr val="76A5AF"/>
                </a:solidFill>
              </a:rPr>
              <a:t>p(X_t | X_&lt;t)</a:t>
            </a:r>
          </a:p>
          <a:p>
            <a:pPr indent="-228600" lvl="0" marL="4572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Initial hidden state can condition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>
                <a:solidFill>
                  <a:srgbClr val="76A5AF"/>
                </a:solidFill>
              </a:rPr>
              <a:t>p(X_t | X_&lt;t, c)</a:t>
            </a:r>
            <a:r>
              <a:rPr lang="en"/>
              <a:t> where c is init. hidden state (context)</a:t>
            </a:r>
          </a:p>
          <a:p>
            <a:pPr indent="-228600" lvl="0" marL="4572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Condition by concatenating in feedforward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Before recurrence or after</a:t>
            </a:r>
          </a:p>
          <a:p>
            <a:pPr indent="-228600" lvl="0" marL="4572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Can do </a:t>
            </a:r>
            <a:r>
              <a:rPr i="1" lang="en"/>
              <a:t>all of the above </a:t>
            </a: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3">
            <a:alphaModFix/>
          </a:blip>
          <a:srcRect b="0" l="0" r="0" t="73300"/>
          <a:stretch/>
        </p:blipFill>
        <p:spPr>
          <a:xfrm>
            <a:off x="1555125" y="3944725"/>
            <a:ext cx="6107924" cy="119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Shape 215"/>
          <p:cNvSpPr txBox="1"/>
          <p:nvPr/>
        </p:nvSpPr>
        <p:spPr>
          <a:xfrm>
            <a:off x="0" y="4527800"/>
            <a:ext cx="14841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[1, 4, 15, 16, 17]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Conditioning with a Sequence</a:t>
            </a:r>
          </a:p>
        </p:txBody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457200" y="1200150"/>
            <a:ext cx="88269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RNN outputting Gaussian parameters over seq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Seen in Generating Sequences</a:t>
            </a:r>
          </a:p>
          <a:p>
            <a:pPr indent="-228600" lvl="0" marL="4572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Use an RNN to compress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Hidden state encodes </a:t>
            </a:r>
            <a:r>
              <a:rPr lang="en">
                <a:solidFill>
                  <a:srgbClr val="76A5AF"/>
                </a:solidFill>
              </a:rPr>
              <a:t>p(X_&lt;=t)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Project into init hidden and ff  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Now have </a:t>
            </a:r>
            <a:r>
              <a:rPr lang="en">
                <a:solidFill>
                  <a:srgbClr val="76A5AF"/>
                </a:solidFill>
              </a:rPr>
              <a:t>p(y_t | y_&lt;t, X_&lt;=t)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Known as RNN Encode-Decode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Cho et al</a:t>
            </a:r>
          </a:p>
        </p:txBody>
      </p:sp>
      <p:pic>
        <p:nvPicPr>
          <p:cNvPr id="222" name="Shape 2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575" y="1914675"/>
            <a:ext cx="3040424" cy="301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 txBox="1"/>
          <p:nvPr/>
        </p:nvSpPr>
        <p:spPr>
          <a:xfrm>
            <a:off x="376200" y="4466250"/>
            <a:ext cx="14841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[16, 17]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Distributing The Representation</a:t>
            </a:r>
          </a:p>
        </p:txBody>
      </p:sp>
      <p:sp>
        <p:nvSpPr>
          <p:cNvPr id="229" name="Shape 229"/>
          <p:cNvSpPr txBox="1"/>
          <p:nvPr>
            <p:ph idx="1" type="body"/>
          </p:nvPr>
        </p:nvSpPr>
        <p:spPr>
          <a:xfrm>
            <a:off x="457200" y="1200150"/>
            <a:ext cx="86354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Distribute context, Bahdanau et al</a:t>
            </a:r>
          </a:p>
          <a:p>
            <a:pPr indent="-228600" lvl="0" marL="4572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Bidirectional RNN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>
                <a:solidFill>
                  <a:srgbClr val="76A5AF"/>
                </a:solidFill>
              </a:rPr>
              <a:t>p(X_i | X_&lt;i, X_&gt;i)</a:t>
            </a:r>
            <a:r>
              <a:rPr lang="en"/>
              <a:t> for i in t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Needs whole sequence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But sometimes this is fine</a:t>
            </a:r>
          </a:p>
          <a:p>
            <a:pPr indent="-228600" lvl="0" marL="4572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Soft attention over hiddens</a:t>
            </a:r>
          </a:p>
          <a:p>
            <a:pPr indent="-228600" lvl="0" marL="457200">
              <a:spcBef>
                <a:spcPts val="0"/>
              </a:spcBef>
              <a:buClr>
                <a:srgbClr val="E69138"/>
              </a:buClr>
            </a:pPr>
            <a:r>
              <a:rPr lang="en"/>
              <a:t>Choose what is important</a:t>
            </a:r>
          </a:p>
        </p:txBody>
      </p:sp>
      <p:pic>
        <p:nvPicPr>
          <p:cNvPr id="230" name="Shape 230"/>
          <p:cNvPicPr preferRelativeResize="0"/>
          <p:nvPr/>
        </p:nvPicPr>
        <p:blipFill rotWithShape="1">
          <a:blip r:embed="rId3">
            <a:alphaModFix/>
          </a:blip>
          <a:srcRect b="0" l="4952" r="0" t="0"/>
          <a:stretch/>
        </p:blipFill>
        <p:spPr>
          <a:xfrm>
            <a:off x="5727350" y="2002225"/>
            <a:ext cx="3214575" cy="274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 txBox="1"/>
          <p:nvPr/>
        </p:nvSpPr>
        <p:spPr>
          <a:xfrm>
            <a:off x="164150" y="4609900"/>
            <a:ext cx="14841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[16, 17, 18]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Shape 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6075" y="77175"/>
            <a:ext cx="2032000" cy="20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Previously, on FOX...</a:t>
            </a:r>
          </a:p>
        </p:txBody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RNN-GMM Issues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Prosody/style are not smooth over time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Deep network, but still shallow latent variables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Vocoder is a highly engineered representation</a:t>
            </a:r>
          </a:p>
          <a:p>
            <a:pPr indent="-228600" lvl="0" marL="4572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How can we try to fix these problems?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Distributed latent representation for Z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Use modified VAE to make latents deep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Work on raw timeseries inputs</a:t>
            </a:r>
          </a:p>
          <a:p>
            <a:pPr indent="-228600" lvl="2" marL="13716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Extreme approach, but proves a point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Existing Approaches</a:t>
            </a:r>
          </a:p>
        </p:txBody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457200" y="133010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VRAE, Z_t independent</a:t>
            </a:r>
          </a:p>
          <a:p>
            <a:pPr indent="-228600" lvl="0" marL="4572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STORN, Z_t independent</a:t>
            </a:r>
          </a:p>
          <a:p>
            <a:pPr indent="-228600" lvl="0" marL="4572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DRAW, Z_t loosely dependent via canvas</a:t>
            </a:r>
          </a:p>
          <a:p>
            <a:pPr indent="-228600" lvl="0" marL="4572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No large scale real-valued experiments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VRAE, no real valued experiment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STORN, real valued experiment was small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DRAW, real values weren’t sequences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5" name="Shape 245"/>
          <p:cNvPicPr preferRelativeResize="0"/>
          <p:nvPr/>
        </p:nvPicPr>
        <p:blipFill rotWithShape="1">
          <a:blip r:embed="rId3">
            <a:alphaModFix/>
          </a:blip>
          <a:srcRect b="0" l="5638" r="5290" t="0"/>
          <a:stretch/>
        </p:blipFill>
        <p:spPr>
          <a:xfrm>
            <a:off x="5631625" y="205975"/>
            <a:ext cx="3283100" cy="218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Shape 246"/>
          <p:cNvSpPr txBox="1"/>
          <p:nvPr/>
        </p:nvSpPr>
        <p:spPr>
          <a:xfrm>
            <a:off x="164150" y="4609900"/>
            <a:ext cx="14841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[18, 19, 20]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Variational RNN</a:t>
            </a:r>
          </a:p>
        </p:txBody>
      </p:sp>
      <p:sp>
        <p:nvSpPr>
          <p:cNvPr id="252" name="Shape 252"/>
          <p:cNvSpPr txBox="1"/>
          <p:nvPr>
            <p:ph idx="1" type="body"/>
          </p:nvPr>
        </p:nvSpPr>
        <p:spPr>
          <a:xfrm>
            <a:off x="457200" y="10633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Speech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Complex but structured noise driven by mechanics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Ideal latent factors include these mechanics</a:t>
            </a:r>
          </a:p>
          <a:p>
            <a:pPr indent="-228600" lvl="0" marL="4572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Z_&lt;t should affect Z_t and h_t</a:t>
            </a:r>
          </a:p>
          <a:p>
            <a:pPr indent="-228600" lvl="0" marL="4572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Use a recurrent prior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3" name="Shape 253"/>
          <p:cNvPicPr preferRelativeResize="0"/>
          <p:nvPr/>
        </p:nvPicPr>
        <p:blipFill rotWithShape="1">
          <a:blip r:embed="rId3">
            <a:alphaModFix/>
          </a:blip>
          <a:srcRect b="0" l="4024" r="3039" t="9057"/>
          <a:stretch/>
        </p:blipFill>
        <p:spPr>
          <a:xfrm>
            <a:off x="1117400" y="3385675"/>
            <a:ext cx="6641402" cy="175782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Shape 254"/>
          <p:cNvSpPr txBox="1"/>
          <p:nvPr/>
        </p:nvSpPr>
        <p:spPr>
          <a:xfrm>
            <a:off x="164150" y="4609900"/>
            <a:ext cx="14841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[15]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Shape 259"/>
          <p:cNvPicPr preferRelativeResize="0"/>
          <p:nvPr/>
        </p:nvPicPr>
        <p:blipFill rotWithShape="1">
          <a:blip r:embed="rId3">
            <a:alphaModFix/>
          </a:blip>
          <a:srcRect b="0" l="3651" r="0" t="0"/>
          <a:stretch/>
        </p:blipFill>
        <p:spPr>
          <a:xfrm>
            <a:off x="282950" y="3141450"/>
            <a:ext cx="7818674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Primary Functions</a:t>
            </a:r>
          </a:p>
        </p:txBody>
      </p:sp>
      <p:pic>
        <p:nvPicPr>
          <p:cNvPr id="261" name="Shape 261"/>
          <p:cNvPicPr preferRelativeResize="0"/>
          <p:nvPr/>
        </p:nvPicPr>
        <p:blipFill rotWithShape="1">
          <a:blip r:embed="rId4">
            <a:alphaModFix/>
          </a:blip>
          <a:srcRect b="0" l="0" r="2276" t="0"/>
          <a:stretch/>
        </p:blipFill>
        <p:spPr>
          <a:xfrm>
            <a:off x="132712" y="2648362"/>
            <a:ext cx="879652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2275" y="4069175"/>
            <a:ext cx="441960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2725" y="1063375"/>
            <a:ext cx="70104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32275" y="2027275"/>
            <a:ext cx="8994874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65625" y="3775050"/>
            <a:ext cx="3863625" cy="126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 txBox="1"/>
          <p:nvPr/>
        </p:nvSpPr>
        <p:spPr>
          <a:xfrm>
            <a:off x="282950" y="4659725"/>
            <a:ext cx="6087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[15]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Prior</a:t>
            </a:r>
          </a:p>
        </p:txBody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3" name="Shape 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907850"/>
            <a:ext cx="2819400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Shape 274"/>
          <p:cNvPicPr preferRelativeResize="0"/>
          <p:nvPr/>
        </p:nvPicPr>
        <p:blipFill rotWithShape="1">
          <a:blip r:embed="rId4">
            <a:alphaModFix/>
          </a:blip>
          <a:srcRect b="0" l="3651" r="0" t="0"/>
          <a:stretch/>
        </p:blipFill>
        <p:spPr>
          <a:xfrm>
            <a:off x="782275" y="4290500"/>
            <a:ext cx="7818674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Shape 2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1287" y="3026450"/>
            <a:ext cx="3863625" cy="126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Shape 276"/>
          <p:cNvSpPr txBox="1"/>
          <p:nvPr/>
        </p:nvSpPr>
        <p:spPr>
          <a:xfrm>
            <a:off x="4094375" y="825775"/>
            <a:ext cx="3939599" cy="191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E69138"/>
              </a:buClr>
              <a:buSzPct val="100000"/>
              <a:buChar char="●"/>
            </a:pPr>
            <a:r>
              <a:rPr lang="en" sz="2400"/>
              <a:t>Used for KL divergence</a:t>
            </a:r>
          </a:p>
          <a:p>
            <a:pPr indent="-381000" lvl="0" marL="457200" rtl="0">
              <a:spcBef>
                <a:spcPts val="0"/>
              </a:spcBef>
              <a:buClr>
                <a:srgbClr val="E69138"/>
              </a:buClr>
              <a:buSzPct val="100000"/>
              <a:buChar char="●"/>
            </a:pPr>
            <a:r>
              <a:rPr lang="en" sz="2400"/>
              <a:t>Fixed in VAE to N(0, 1)</a:t>
            </a:r>
          </a:p>
          <a:p>
            <a:pPr indent="-381000" lvl="0" marL="457200" rtl="0">
              <a:spcBef>
                <a:spcPts val="0"/>
              </a:spcBef>
              <a:buClr>
                <a:srgbClr val="E69138"/>
              </a:buClr>
              <a:buSzPct val="100000"/>
              <a:buChar char="●"/>
            </a:pPr>
            <a:r>
              <a:rPr lang="en" sz="2400"/>
              <a:t>Here it is learned</a:t>
            </a:r>
          </a:p>
          <a:p>
            <a:pPr indent="-381000" lvl="0" marL="457200" rtl="0">
              <a:spcBef>
                <a:spcPts val="0"/>
              </a:spcBef>
              <a:buClr>
                <a:srgbClr val="E69138"/>
              </a:buClr>
              <a:buSzPct val="100000"/>
              <a:buChar char="●"/>
            </a:pPr>
            <a:r>
              <a:rPr lang="en" sz="2400">
                <a:solidFill>
                  <a:schemeClr val="dk1"/>
                </a:solidFill>
              </a:rPr>
              <a:t>Instead of “be simple” (as in VAE), this says “be consistent”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</p:txBody>
      </p:sp>
      <p:sp>
        <p:nvSpPr>
          <p:cNvPr id="277" name="Shape 277"/>
          <p:cNvSpPr txBox="1"/>
          <p:nvPr/>
        </p:nvSpPr>
        <p:spPr>
          <a:xfrm>
            <a:off x="118800" y="4646050"/>
            <a:ext cx="6087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[15]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Inference (encode)</a:t>
            </a:r>
          </a:p>
        </p:txBody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4" name="Shape 2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063375"/>
            <a:ext cx="2438400" cy="337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 txBox="1"/>
          <p:nvPr/>
        </p:nvSpPr>
        <p:spPr>
          <a:xfrm>
            <a:off x="4019125" y="1108625"/>
            <a:ext cx="4667699" cy="191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E69138"/>
              </a:buClr>
              <a:buSzPct val="100000"/>
              <a:buChar char="●"/>
            </a:pPr>
            <a:r>
              <a:rPr lang="en" sz="2400"/>
              <a:t>Previous hidden state </a:t>
            </a:r>
          </a:p>
          <a:p>
            <a:pPr indent="-381000" lvl="1" marL="914400" rtl="0">
              <a:spcBef>
                <a:spcPts val="0"/>
              </a:spcBef>
              <a:buClr>
                <a:srgbClr val="E69138"/>
              </a:buClr>
              <a:buSzPct val="100000"/>
              <a:buChar char="○"/>
            </a:pPr>
            <a:r>
              <a:rPr lang="en" sz="2400"/>
              <a:t>h_t-1</a:t>
            </a:r>
          </a:p>
          <a:p>
            <a:pPr indent="-381000" lvl="0" marL="457200" rtl="0">
              <a:spcBef>
                <a:spcPts val="0"/>
              </a:spcBef>
              <a:buClr>
                <a:srgbClr val="E69138"/>
              </a:buClr>
              <a:buSzPct val="100000"/>
              <a:buChar char="●"/>
            </a:pPr>
            <a:r>
              <a:rPr lang="en" sz="2400"/>
              <a:t>Data </a:t>
            </a:r>
          </a:p>
          <a:p>
            <a:pPr indent="-381000" lvl="1" marL="914400" rtl="0">
              <a:spcBef>
                <a:spcPts val="0"/>
              </a:spcBef>
              <a:buClr>
                <a:srgbClr val="E69138"/>
              </a:buClr>
              <a:buSzPct val="100000"/>
              <a:buChar char="○"/>
            </a:pPr>
            <a:r>
              <a:rPr lang="en" sz="2400"/>
              <a:t>X_t </a:t>
            </a:r>
          </a:p>
          <a:p>
            <a:pPr indent="-381000" lvl="0" marL="457200" rtl="0">
              <a:spcBef>
                <a:spcPts val="0"/>
              </a:spcBef>
              <a:buClr>
                <a:srgbClr val="E69138"/>
              </a:buClr>
              <a:buSzPct val="100000"/>
              <a:buChar char="●"/>
            </a:pPr>
            <a:r>
              <a:rPr lang="en" sz="2400"/>
              <a:t>Hidden state information</a:t>
            </a:r>
          </a:p>
          <a:p>
            <a:pPr indent="-381000" lvl="1" marL="914400" rtl="0">
              <a:spcBef>
                <a:spcPts val="0"/>
              </a:spcBef>
              <a:buClr>
                <a:srgbClr val="E69138"/>
              </a:buClr>
              <a:buSzPct val="100000"/>
              <a:buChar char="○"/>
            </a:pPr>
            <a:r>
              <a:rPr lang="en" sz="2400"/>
              <a:t>z_&lt;t</a:t>
            </a:r>
          </a:p>
          <a:p>
            <a:pPr indent="-381000" lvl="1" marL="914400" rtl="0">
              <a:spcBef>
                <a:spcPts val="0"/>
              </a:spcBef>
              <a:buClr>
                <a:srgbClr val="E69138"/>
              </a:buClr>
              <a:buSzPct val="100000"/>
              <a:buChar char="○"/>
            </a:pPr>
            <a:r>
              <a:rPr lang="en" sz="2400"/>
              <a:t>X_&lt;t</a:t>
            </a:r>
          </a:p>
        </p:txBody>
      </p:sp>
      <p:pic>
        <p:nvPicPr>
          <p:cNvPr id="286" name="Shape 2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62" y="4457700"/>
            <a:ext cx="8994874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Shape 2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6950" y="3954687"/>
            <a:ext cx="441960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 txBox="1"/>
          <p:nvPr/>
        </p:nvSpPr>
        <p:spPr>
          <a:xfrm>
            <a:off x="337675" y="4174100"/>
            <a:ext cx="6087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[15]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Generation (decode)</a:t>
            </a:r>
          </a:p>
        </p:txBody>
      </p:sp>
      <p:sp>
        <p:nvSpPr>
          <p:cNvPr id="294" name="Shape 29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5" name="Shape 2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907850"/>
            <a:ext cx="2952750" cy="31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 txBox="1"/>
          <p:nvPr/>
        </p:nvSpPr>
        <p:spPr>
          <a:xfrm>
            <a:off x="4094375" y="1030950"/>
            <a:ext cx="3939599" cy="191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E69138"/>
              </a:buClr>
              <a:buSzPct val="100000"/>
              <a:buChar char="●"/>
            </a:pPr>
            <a:r>
              <a:rPr lang="en" sz="2400"/>
              <a:t>Generate based on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buClr>
                <a:srgbClr val="E69138"/>
              </a:buClr>
              <a:buSzPct val="100000"/>
              <a:buChar char="○"/>
            </a:pPr>
            <a:r>
              <a:rPr lang="en" sz="2400"/>
              <a:t>Z_t, h_t-1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buClr>
                <a:srgbClr val="E69138"/>
              </a:buClr>
              <a:buSzPct val="100000"/>
              <a:buChar char="○"/>
            </a:pPr>
            <a:r>
              <a:rPr lang="en" sz="2400"/>
              <a:t>h_t-1 has z_&lt;t, X_&lt;t</a:t>
            </a:r>
          </a:p>
          <a:p>
            <a:pPr indent="-381000" lvl="1" marL="914400" rtl="0">
              <a:lnSpc>
                <a:spcPct val="150000"/>
              </a:lnSpc>
              <a:spcBef>
                <a:spcPts val="0"/>
              </a:spcBef>
              <a:buClr>
                <a:srgbClr val="E69138"/>
              </a:buClr>
              <a:buSzPct val="100000"/>
              <a:buChar char="○"/>
            </a:pPr>
            <a:r>
              <a:rPr lang="en" sz="2400"/>
              <a:t>Z_t has z_&lt;t, X_&lt;=t</a:t>
            </a:r>
          </a:p>
        </p:txBody>
      </p:sp>
      <p:pic>
        <p:nvPicPr>
          <p:cNvPr id="297" name="Shape 297"/>
          <p:cNvPicPr preferRelativeResize="0"/>
          <p:nvPr/>
        </p:nvPicPr>
        <p:blipFill rotWithShape="1">
          <a:blip r:embed="rId4">
            <a:alphaModFix/>
          </a:blip>
          <a:srcRect b="0" l="0" r="2276" t="0"/>
          <a:stretch/>
        </p:blipFill>
        <p:spPr>
          <a:xfrm>
            <a:off x="221637" y="4159937"/>
            <a:ext cx="8796525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75900" y="3434862"/>
            <a:ext cx="441960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 txBox="1"/>
          <p:nvPr/>
        </p:nvSpPr>
        <p:spPr>
          <a:xfrm>
            <a:off x="282950" y="4659725"/>
            <a:ext cx="6087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[15]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Basic Anatomy</a:t>
            </a:r>
          </a:p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457200" y="1200150"/>
            <a:ext cx="86868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E69138"/>
              </a:buClr>
            </a:pPr>
            <a:r>
              <a:rPr lang="en">
                <a:solidFill>
                  <a:srgbClr val="000000"/>
                </a:solidFill>
              </a:rPr>
              <a:t>Weights (</a:t>
            </a:r>
            <a:r>
              <a:rPr b="1" lang="en">
                <a:solidFill>
                  <a:srgbClr val="000000"/>
                </a:solidFill>
              </a:rPr>
              <a:t>W, V</a:t>
            </a:r>
            <a:r>
              <a:rPr lang="en">
                <a:solidFill>
                  <a:srgbClr val="000000"/>
                </a:solidFill>
              </a:rPr>
              <a:t>) 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E69138"/>
              </a:buClr>
            </a:pPr>
            <a:r>
              <a:rPr lang="en">
                <a:solidFill>
                  <a:srgbClr val="000000"/>
                </a:solidFill>
              </a:rPr>
              <a:t>Biases (</a:t>
            </a:r>
            <a:r>
              <a:rPr b="1" lang="en">
                <a:solidFill>
                  <a:srgbClr val="000000"/>
                </a:solidFill>
              </a:rPr>
              <a:t>b, c</a:t>
            </a:r>
            <a:r>
              <a:rPr lang="en">
                <a:solidFill>
                  <a:srgbClr val="000000"/>
                </a:solidFill>
              </a:rPr>
              <a:t>)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E69138"/>
              </a:buClr>
            </a:pPr>
            <a:r>
              <a:rPr lang="en">
                <a:solidFill>
                  <a:srgbClr val="000000"/>
                </a:solidFill>
              </a:rPr>
              <a:t>Morph features using non-linear functions e.g.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E69138"/>
              </a:buClr>
            </a:pPr>
            <a:r>
              <a:rPr lang="en">
                <a:solidFill>
                  <a:srgbClr val="000000"/>
                </a:solidFill>
              </a:rPr>
              <a:t>layer_1_out = tanh(dot(X, W) + b)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E69138"/>
              </a:buClr>
            </a:pPr>
            <a:r>
              <a:rPr lang="en">
                <a:solidFill>
                  <a:srgbClr val="000000"/>
                </a:solidFill>
              </a:rPr>
              <a:t>layer_2_out = tanh(dot(layer_1_out, V) + c) ...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E69138"/>
              </a:buClr>
            </a:pPr>
            <a:r>
              <a:rPr lang="en">
                <a:solidFill>
                  <a:srgbClr val="000000"/>
                </a:solidFill>
              </a:rPr>
              <a:t>Backpropagation to “step” values of </a:t>
            </a:r>
            <a:r>
              <a:rPr b="1" lang="en">
                <a:solidFill>
                  <a:srgbClr val="000000"/>
                </a:solidFill>
              </a:rPr>
              <a:t>W,V</a:t>
            </a:r>
            <a:r>
              <a:rPr lang="en">
                <a:solidFill>
                  <a:srgbClr val="000000"/>
                </a:solidFill>
              </a:rPr>
              <a:t>,</a:t>
            </a:r>
            <a:r>
              <a:rPr b="1" lang="en">
                <a:solidFill>
                  <a:srgbClr val="000000"/>
                </a:solidFill>
              </a:rPr>
              <a:t>b,c</a:t>
            </a:r>
          </a:p>
        </p:txBody>
      </p:sp>
      <p:pic>
        <p:nvPicPr>
          <p:cNvPr descr="Screen Shot 2015-07-08 at 12.27.32 PM.png" id="51" name="Shape 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300" y="0"/>
            <a:ext cx="3406100" cy="22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/>
        </p:nvSpPr>
        <p:spPr>
          <a:xfrm>
            <a:off x="296625" y="4466250"/>
            <a:ext cx="7662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[1, 2]</a:t>
            </a:r>
            <a:r>
              <a:rPr lang="en">
                <a:solidFill>
                  <a:srgbClr val="FFFFFF"/>
                </a:solidFill>
              </a:rPr>
              <a:t>[]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Recurrence</a:t>
            </a:r>
          </a:p>
        </p:txBody>
      </p:sp>
      <p:sp>
        <p:nvSpPr>
          <p:cNvPr id="305" name="Shape 30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6" name="Shape 3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25" y="971550"/>
            <a:ext cx="24384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 txBox="1"/>
          <p:nvPr/>
        </p:nvSpPr>
        <p:spPr>
          <a:xfrm>
            <a:off x="3957600" y="1221462"/>
            <a:ext cx="4546799" cy="1916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E69138"/>
              </a:buClr>
              <a:buSzPct val="100000"/>
              <a:buChar char="●"/>
            </a:pPr>
            <a:r>
              <a:rPr lang="en" sz="2400"/>
              <a:t>Just a regular RNN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E69138"/>
              </a:buClr>
              <a:buSzPct val="100000"/>
              <a:buChar char="●"/>
            </a:pPr>
            <a:r>
              <a:rPr lang="en" sz="2400"/>
              <a:t>Input projection is a VAE</a:t>
            </a:r>
          </a:p>
          <a:p>
            <a:pPr indent="-381000" lvl="0" marL="457200" rtl="0">
              <a:lnSpc>
                <a:spcPct val="150000"/>
              </a:lnSpc>
              <a:spcBef>
                <a:spcPts val="0"/>
              </a:spcBef>
              <a:buClr>
                <a:srgbClr val="E69138"/>
              </a:buClr>
              <a:buSzPct val="100000"/>
              <a:buChar char="●"/>
            </a:pPr>
            <a:r>
              <a:rPr lang="en" sz="2400"/>
              <a:t>Can use LSTM, GRU, others</a:t>
            </a:r>
          </a:p>
        </p:txBody>
      </p:sp>
      <p:pic>
        <p:nvPicPr>
          <p:cNvPr id="308" name="Shape 3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4000" y="4095750"/>
            <a:ext cx="70104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Shape 30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9075" y="3296250"/>
            <a:ext cx="441960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Shape 310"/>
          <p:cNvSpPr txBox="1"/>
          <p:nvPr/>
        </p:nvSpPr>
        <p:spPr>
          <a:xfrm>
            <a:off x="330825" y="4466250"/>
            <a:ext cx="6087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[15]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KL Divergence</a:t>
            </a:r>
          </a:p>
        </p:txBody>
      </p:sp>
      <p:sp>
        <p:nvSpPr>
          <p:cNvPr id="316" name="Shape 31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7" name="Shape 3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00" y="1002050"/>
            <a:ext cx="8864324" cy="3923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Shape 318"/>
          <p:cNvSpPr txBox="1"/>
          <p:nvPr/>
        </p:nvSpPr>
        <p:spPr>
          <a:xfrm>
            <a:off x="282950" y="4659725"/>
            <a:ext cx="6087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[15]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Learned Filters</a:t>
            </a:r>
          </a:p>
        </p:txBody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5" name="Shape 3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0150"/>
            <a:ext cx="9143999" cy="3943349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Shape 326"/>
          <p:cNvSpPr txBox="1"/>
          <p:nvPr/>
        </p:nvSpPr>
        <p:spPr>
          <a:xfrm>
            <a:off x="282950" y="4659725"/>
            <a:ext cx="6087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[15]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Shape 3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250" y="3810250"/>
            <a:ext cx="2962224" cy="133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Shape 3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4300" y="3883050"/>
            <a:ext cx="3257550" cy="1260449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Shape 3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Final Thoughts on VRNN</a:t>
            </a:r>
          </a:p>
        </p:txBody>
      </p:sp>
      <p:sp>
        <p:nvSpPr>
          <p:cNvPr id="334" name="Shape 33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E69138"/>
              </a:buClr>
            </a:pPr>
            <a:r>
              <a:rPr lang="en">
                <a:solidFill>
                  <a:srgbClr val="000000"/>
                </a:solidFill>
              </a:rPr>
              <a:t>Empirically, structured Z seems to help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>
                <a:solidFill>
                  <a:srgbClr val="000000"/>
                </a:solidFill>
              </a:rPr>
              <a:t>Keep style consistent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>
                <a:solidFill>
                  <a:srgbClr val="000000"/>
                </a:solidFill>
              </a:rPr>
              <a:t>Predict very correlated data, like raw timeseries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>
                <a:solidFill>
                  <a:srgbClr val="000000"/>
                </a:solidFill>
              </a:rPr>
              <a:t>Also works well for unconditional handwriting</a:t>
            </a:r>
          </a:p>
        </p:txBody>
      </p:sp>
      <p:pic>
        <p:nvPicPr>
          <p:cNvPr id="335" name="Shape 3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6875" y="2924700"/>
            <a:ext cx="7154974" cy="10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 txBox="1"/>
          <p:nvPr/>
        </p:nvSpPr>
        <p:spPr>
          <a:xfrm>
            <a:off x="0" y="2993900"/>
            <a:ext cx="1094400" cy="85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A61C00"/>
                </a:solidFill>
              </a:rPr>
              <a:t>RNN-GMM</a:t>
            </a:r>
          </a:p>
        </p:txBody>
      </p:sp>
      <p:sp>
        <p:nvSpPr>
          <p:cNvPr id="337" name="Shape 337"/>
          <p:cNvSpPr txBox="1"/>
          <p:nvPr/>
        </p:nvSpPr>
        <p:spPr>
          <a:xfrm>
            <a:off x="7929200" y="3003100"/>
            <a:ext cx="1214700" cy="857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76A5AF"/>
                </a:solidFill>
              </a:rPr>
              <a:t>VRNN-GMM</a:t>
            </a:r>
          </a:p>
        </p:txBody>
      </p:sp>
      <p:sp>
        <p:nvSpPr>
          <p:cNvPr id="338" name="Shape 338"/>
          <p:cNvSpPr txBox="1"/>
          <p:nvPr/>
        </p:nvSpPr>
        <p:spPr>
          <a:xfrm>
            <a:off x="282950" y="4659725"/>
            <a:ext cx="8115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[4, 15]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Takeaways and Opinions</a:t>
            </a:r>
          </a:p>
        </p:txBody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457200" y="1200150"/>
            <a:ext cx="86868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E69138"/>
              </a:buClr>
            </a:pPr>
            <a:r>
              <a:rPr lang="en"/>
              <a:t>Can use deep learning like graphical modeling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E69138"/>
              </a:buClr>
            </a:pPr>
            <a:r>
              <a:rPr lang="en"/>
              <a:t>Different tools, same conceptual idea</a:t>
            </a:r>
          </a:p>
          <a:p>
            <a:pPr indent="-228600" lvl="1" marL="914400" rtl="0">
              <a:lnSpc>
                <a:spcPct val="115000"/>
              </a:lnSpc>
              <a:spcBef>
                <a:spcPts val="0"/>
              </a:spcBef>
              <a:buClr>
                <a:srgbClr val="E69138"/>
              </a:buClr>
            </a:pPr>
            <a:r>
              <a:rPr lang="en"/>
              <a:t>Conditional probability modeling is </a:t>
            </a:r>
            <a:r>
              <a:rPr i="1" lang="en"/>
              <a:t>key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E69138"/>
              </a:buClr>
            </a:pPr>
            <a:r>
              <a:rPr lang="en"/>
              <a:t>Put knowledge in model structure, </a:t>
            </a:r>
            <a:r>
              <a:rPr i="1" lang="en"/>
              <a:t>not</a:t>
            </a:r>
            <a:r>
              <a:rPr lang="en"/>
              <a:t> features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E69138"/>
              </a:buClr>
            </a:pPr>
            <a:r>
              <a:rPr lang="en"/>
              <a:t>Let features be </a:t>
            </a:r>
            <a:r>
              <a:rPr i="1" lang="en"/>
              <a:t>learned</a:t>
            </a:r>
            <a:r>
              <a:rPr lang="en"/>
              <a:t> from data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E69138"/>
              </a:buClr>
            </a:pPr>
            <a:r>
              <a:rPr lang="en"/>
              <a:t>Use conditioning to control or constrain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type="ctrTitle"/>
          </p:nvPr>
        </p:nvSpPr>
        <p:spPr>
          <a:xfrm>
            <a:off x="763400" y="159159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Thanks!</a:t>
            </a:r>
          </a:p>
        </p:txBody>
      </p:sp>
      <p:pic>
        <p:nvPicPr>
          <p:cNvPr id="350" name="Shape 3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675" y="1591600"/>
            <a:ext cx="800924" cy="67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Shape 3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350" y="1591600"/>
            <a:ext cx="659600" cy="6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Shape 352"/>
          <p:cNvSpPr txBox="1"/>
          <p:nvPr/>
        </p:nvSpPr>
        <p:spPr>
          <a:xfrm>
            <a:off x="985950" y="1873975"/>
            <a:ext cx="7235999" cy="900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400" u="sng">
              <a:solidFill>
                <a:srgbClr val="5EA7AA"/>
              </a:solidFill>
              <a:hlinkClick r:id="rId5"/>
            </a:endParaRPr>
          </a:p>
          <a:p>
            <a:pPr lvl="0" rtl="0">
              <a:lnSpc>
                <a:spcPct val="120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4A86E8"/>
                </a:solidFill>
              </a:rPr>
              <a:t>@kastnerkyle</a:t>
            </a:r>
          </a:p>
        </p:txBody>
      </p:sp>
      <p:sp>
        <p:nvSpPr>
          <p:cNvPr id="353" name="Shape 353"/>
          <p:cNvSpPr txBox="1"/>
          <p:nvPr/>
        </p:nvSpPr>
        <p:spPr>
          <a:xfrm>
            <a:off x="112400" y="2941700"/>
            <a:ext cx="9074400" cy="7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E69138"/>
                </a:solidFill>
              </a:rPr>
              <a:t>Slides will be uploaded to 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https://speakerdeck.com/kastnerkyle</a:t>
            </a:r>
          </a:p>
          <a:p>
            <a:pPr lvl="0" rtl="0" algn="ctr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rgbClr val="E69138"/>
              </a:solidFill>
            </a:endParaRPr>
          </a:p>
          <a:p>
            <a:pPr lv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References (1)</a:t>
            </a:r>
          </a:p>
        </p:txBody>
      </p:sp>
      <p:sp>
        <p:nvSpPr>
          <p:cNvPr id="359" name="Shape 359"/>
          <p:cNvSpPr txBox="1"/>
          <p:nvPr>
            <p:ph idx="1" type="body"/>
          </p:nvPr>
        </p:nvSpPr>
        <p:spPr>
          <a:xfrm>
            <a:off x="457200" y="1200150"/>
            <a:ext cx="86868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[1] Y. Bengio, I. Goodfellow, A. Courville. “Deep Learning”, in preparation for MIT Press, 2015.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http://www.iro.umontreal.ca/~bengioy/dlbook/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[2]</a:t>
            </a:r>
            <a:r>
              <a:rPr lang="en" sz="1000">
                <a:solidFill>
                  <a:srgbClr val="FFFFFF"/>
                </a:solidFill>
              </a:rPr>
              <a:t> D. Rumelhart, G. Hinton, R. Williams. "Learning representations by back-propagating errors", </a:t>
            </a:r>
            <a:r>
              <a:rPr lang="en" sz="1000"/>
              <a:t>Nature 323 (6088): 533–536, 1986.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http://www.iro.umontreal.ca/~vincentp/ift3395/lectures/backprop_old.pdf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[3] C. Bishop. “Mixture Density Networks”, 1994.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http://research.microsoft.com/en-us/um/people/cmbishop/downloads/Bishop-NCRG-94-004.ps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[4] A. Graves. “Generating Sequences With Recurrent Neural Networks”, 2013. </a:t>
            </a:r>
            <a:r>
              <a:rPr lang="en" sz="1000" u="sng">
                <a:solidFill>
                  <a:schemeClr val="hlink"/>
                </a:solidFill>
                <a:hlinkClick r:id="rId6"/>
              </a:rPr>
              <a:t>http://arxiv.org/abs/1308.0850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[5] D. Eck, J. Schmidhuber. “Finding Temporal Structure In Music: Blues Improvisation with LSTM Recurrent Networks”. Neural Networks for Signal Processing, 2002. </a:t>
            </a:r>
            <a:r>
              <a:rPr lang="en" sz="1000" u="sng">
                <a:solidFill>
                  <a:schemeClr val="hlink"/>
                </a:solidFill>
                <a:hlinkClick r:id="rId7"/>
              </a:rPr>
              <a:t>ftp://ftp.idsia.ch/pub/juergen/2002_ieee.pdf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[6] A. Brandmaier. “ALICE: An LSTM Inspired Composition Experiment”. 2008.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[7] T. Mikolov, M. Karafiat, L. Burget, J. Cernocky, S. Khudanpur. “Recurrent Neural Network Based Language Model”. Interspeech 2010. </a:t>
            </a:r>
            <a:r>
              <a:rPr lang="en" sz="1000" u="sng">
                <a:solidFill>
                  <a:schemeClr val="hlink"/>
                </a:solidFill>
                <a:hlinkClick r:id="rId8"/>
              </a:rPr>
              <a:t>http://www.fit.vutbr.cz/research/groups/speech/publi/2010/mikolov_interspeech2010_IS100722.pdf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[9] N. Boulanger-Lewandowski, Y. Bengio, P. Vincent. “Modeling Temporal Dependencies in High-Dimensional Sequences: Application To Polyphonic Music Generation and Transcription”. ICML 2012. </a:t>
            </a:r>
            <a:r>
              <a:rPr lang="en" sz="1000" u="sng">
                <a:solidFill>
                  <a:schemeClr val="hlink"/>
                </a:solidFill>
                <a:hlinkClick r:id="rId9"/>
              </a:rPr>
              <a:t>http://www-etud.iro.umontreal.ca/~boulanni/icml2012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[10] Y. LeCun, L. Bottou, Y. Bengio, and P. Haffner. "Gradient-based learning applied to document recognition." Proceedings of the IEEE, 86(11):2278-2324, 1998. </a:t>
            </a:r>
            <a:r>
              <a:rPr lang="en" sz="1000" u="sng">
                <a:solidFill>
                  <a:schemeClr val="hlink"/>
                </a:solidFill>
                <a:hlinkClick r:id="rId10"/>
              </a:rPr>
              <a:t>http://yann.lecun.com/exdb/mnist/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[11] D. Kingma, M. Welling. “Auto-encoding Variational Bayes”. ICLR 2014. </a:t>
            </a:r>
            <a:r>
              <a:rPr lang="en" sz="1000" u="sng">
                <a:solidFill>
                  <a:schemeClr val="hlink"/>
                </a:solidFill>
                <a:hlinkClick r:id="rId11"/>
              </a:rPr>
              <a:t>http://arxiv.org/abs/1312.6114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[12] D. Rezende, S. Mohamed, D. Wierstra. “Stochastic Backpropagation and Approximate Inference in Deep Generative Models”. ICML 2014. </a:t>
            </a:r>
            <a:r>
              <a:rPr lang="en" sz="1000" u="sng">
                <a:solidFill>
                  <a:schemeClr val="hlink"/>
                </a:solidFill>
                <a:hlinkClick r:id="rId12"/>
              </a:rPr>
              <a:t>http://arxiv.org/abs/1401.4082</a:t>
            </a:r>
            <a:r>
              <a:rPr lang="en" sz="1000"/>
              <a:t>   </a:t>
            </a:r>
          </a:p>
          <a:p>
            <a:pPr lvl="0" rtl="0">
              <a:spcBef>
                <a:spcPts val="480"/>
              </a:spcBef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References (2)</a:t>
            </a:r>
          </a:p>
        </p:txBody>
      </p:sp>
      <p:sp>
        <p:nvSpPr>
          <p:cNvPr id="365" name="Shape 365"/>
          <p:cNvSpPr txBox="1"/>
          <p:nvPr>
            <p:ph idx="1" type="body"/>
          </p:nvPr>
        </p:nvSpPr>
        <p:spPr>
          <a:xfrm>
            <a:off x="457200" y="1200150"/>
            <a:ext cx="86868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[13] A. Courville. “Course notes for Variational Autoencoders”. IFT6266H15.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https://ift6266h15.files.wordpress.com/2015/04/20_vae.pdf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[14] D. Kingma, D. Rezende, s. Mohamed, M. Welling. “Semi-supervised Learning With Deep Generative Models”. NIPS 2014.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http://arxiv.org/abs/1406.5298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000"/>
              <a:t>[15] J. Chung, K. Kastner, L. Dinh, K. Goel, A. Courville, Y. Bengio. “A Stochastic Latent Variable Model for Sequential Data”. </a:t>
            </a:r>
            <a:r>
              <a:rPr lang="en" sz="1000" u="sng">
                <a:solidFill>
                  <a:schemeClr val="hlink"/>
                </a:solidFill>
                <a:hlinkClick r:id="rId5"/>
              </a:rPr>
              <a:t>http://arxiv.org/abs/1506.02216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/>
              <a:t>[16] K. Cho, B. Merrienboer, C. Gulchere, D. Bahdanau, F. Bougares, H. Schwenk, Y. Bengio. “</a:t>
            </a:r>
            <a:r>
              <a:rPr lang="en" sz="1000">
                <a:solidFill>
                  <a:srgbClr val="FFFFFF"/>
                </a:solidFill>
              </a:rPr>
              <a:t>Learning Phrase Representations using RNN Encoder-Decoder for Statistical Machine Translation”. EMNLP 2014. </a:t>
            </a:r>
            <a:r>
              <a:rPr lang="en" sz="1000" u="sng">
                <a:solidFill>
                  <a:schemeClr val="hlink"/>
                </a:solidFill>
                <a:hlinkClick r:id="rId6"/>
              </a:rPr>
              <a:t>http://arxiv.org/abs/1406.1078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[17] D. Bahdanau, K. Cho, Y. Bengio. “Neural Machine Translation By Jointly Learning To Align and Translate”. ICLR 2015. </a:t>
            </a:r>
            <a:r>
              <a:rPr lang="en" sz="1000" u="sng">
                <a:solidFill>
                  <a:schemeClr val="hlink"/>
                </a:solidFill>
                <a:hlinkClick r:id="rId7"/>
              </a:rPr>
              <a:t>http://arxiv.org/abs/1409.0473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[18] K. Gregor, I. Danihelka, A. Graves, D. Rezende, D. Wierstra. “DRAW: Directed Recurrent Attention Writer”. </a:t>
            </a:r>
            <a:r>
              <a:rPr lang="en" sz="1000" u="sng">
                <a:solidFill>
                  <a:schemeClr val="hlink"/>
                </a:solidFill>
                <a:hlinkClick r:id="rId8"/>
              </a:rPr>
              <a:t>http://arxiv.org/abs/1502.04623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[19] J. Bayer, C. Osendorfer. “Learning Stochastic Recurrent Networks”. </a:t>
            </a:r>
            <a:r>
              <a:rPr lang="en" sz="1000" u="sng">
                <a:solidFill>
                  <a:schemeClr val="hlink"/>
                </a:solidFill>
                <a:hlinkClick r:id="rId9"/>
              </a:rPr>
              <a:t>http://arxiv.org/abs/1411.7610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000">
                <a:solidFill>
                  <a:srgbClr val="FFFFFF"/>
                </a:solidFill>
              </a:rPr>
              <a:t>[20] O. Fabius, J. van Amersmoot. “Variational Recurrent Auto-Encoders”. </a:t>
            </a:r>
            <a:r>
              <a:rPr lang="en" sz="1000" u="sng">
                <a:solidFill>
                  <a:schemeClr val="hlink"/>
                </a:solidFill>
                <a:hlinkClick r:id="rId10"/>
              </a:rPr>
              <a:t>http://arxiv.org/abs/1412.6581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More on Convolution</a:t>
            </a:r>
          </a:p>
        </p:txBody>
      </p:sp>
      <p:sp>
        <p:nvSpPr>
          <p:cNvPr id="371" name="Shape 37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E69138"/>
              </a:buClr>
            </a:pPr>
            <a:r>
              <a:rPr lang="en">
                <a:solidFill>
                  <a:srgbClr val="000000"/>
                </a:solidFill>
              </a:rPr>
              <a:t>Define size of feature map and how many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>
                <a:solidFill>
                  <a:srgbClr val="000000"/>
                </a:solidFill>
              </a:rPr>
              <a:t>Similar to output size of feedforward layer</a:t>
            </a:r>
          </a:p>
          <a:p>
            <a:pPr indent="-228600" lvl="0" marL="457200" rtl="0">
              <a:spcBef>
                <a:spcPts val="0"/>
              </a:spcBef>
              <a:buClr>
                <a:srgbClr val="E69138"/>
              </a:buClr>
            </a:pPr>
            <a:r>
              <a:rPr lang="en">
                <a:solidFill>
                  <a:srgbClr val="000000"/>
                </a:solidFill>
              </a:rPr>
              <a:t>Parameter sharing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>
                <a:solidFill>
                  <a:srgbClr val="000000"/>
                </a:solidFill>
              </a:rPr>
              <a:t>Small filter moves over entire input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>
                <a:solidFill>
                  <a:srgbClr val="000000"/>
                </a:solidFill>
              </a:rPr>
              <a:t>Believe local statistics consistent over regions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>
                <a:solidFill>
                  <a:srgbClr val="000000"/>
                </a:solidFill>
              </a:rPr>
              <a:t>Enforced by parameter sharing</a:t>
            </a:r>
          </a:p>
          <a:p>
            <a:pPr indent="-228600" lvl="0" marL="457200" rtl="0">
              <a:spcBef>
                <a:spcPts val="0"/>
              </a:spcBef>
              <a:buClr>
                <a:srgbClr val="E69138"/>
              </a:buClr>
            </a:pPr>
            <a:r>
              <a:rPr lang="en">
                <a:solidFill>
                  <a:srgbClr val="000000"/>
                </a:solidFill>
              </a:rPr>
              <a:t>Condition by concatenating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>
                <a:solidFill>
                  <a:srgbClr val="000000"/>
                </a:solidFill>
              </a:rPr>
              <a:t>Along “channel” axis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http://arxiv.org/abs/1406.2283</a:t>
            </a:r>
          </a:p>
        </p:txBody>
      </p:sp>
      <p:pic>
        <p:nvPicPr>
          <p:cNvPr descr="Convolution_schematic.gif" id="372" name="Shape 3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1700" y="3429000"/>
            <a:ext cx="31623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Shape 3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81150" y="106275"/>
            <a:ext cx="761999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43875" y="496025"/>
            <a:ext cx="1000125" cy="1152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t_easy.jpg" id="375" name="Shape 3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67700" y="1593450"/>
            <a:ext cx="876299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Shape 37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72225" y="52625"/>
            <a:ext cx="809624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Shape 37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7000" y="4157275"/>
            <a:ext cx="809624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Mixture Density Networks</a:t>
            </a:r>
          </a:p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What are sufficient statistics?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Describe an instance of a distribution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Gaussian with mean </a:t>
            </a:r>
            <a:r>
              <a:rPr b="1" i="1" lang="en"/>
              <a:t>u</a:t>
            </a:r>
            <a:r>
              <a:rPr lang="en"/>
              <a:t>, variance </a:t>
            </a:r>
            <a:r>
              <a:rPr b="1" i="1" lang="en"/>
              <a:t>s</a:t>
            </a:r>
            <a:r>
              <a:rPr lang="en"/>
              <a:t>	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Bernoulli with probability </a:t>
            </a:r>
            <a:r>
              <a:rPr b="1" i="1" lang="en"/>
              <a:t>p</a:t>
            </a:r>
          </a:p>
          <a:p>
            <a:pPr indent="-228600" lvl="0" marL="4572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Ties to neural networks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Arbitrary output parameters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Can we interpret parameters in a layer as sufficient statistics? YES!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Cost / regularization forces this relationship</a:t>
            </a:r>
          </a:p>
        </p:txBody>
      </p:sp>
      <p:pic>
        <p:nvPicPr>
          <p:cNvPr id="59" name="Shape 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9175" y="1379512"/>
            <a:ext cx="2318700" cy="21792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269275" y="4649225"/>
            <a:ext cx="7662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[3, 1]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/>
        </p:nvSpPr>
        <p:spPr>
          <a:xfrm>
            <a:off x="5719925" y="941994"/>
            <a:ext cx="1718200" cy="1441550"/>
          </a:xfrm>
          <a:custGeom>
            <a:pathLst>
              <a:path extrusionOk="0" h="57662" w="68728">
                <a:moveTo>
                  <a:pt x="0" y="51888"/>
                </a:moveTo>
                <a:cubicBezTo>
                  <a:pt x="2291" y="43241"/>
                  <a:pt x="9090" y="-64"/>
                  <a:pt x="13746" y="9"/>
                </a:cubicBezTo>
                <a:cubicBezTo>
                  <a:pt x="18401" y="82"/>
                  <a:pt x="18771" y="42945"/>
                  <a:pt x="27935" y="52331"/>
                </a:cubicBezTo>
                <a:cubicBezTo>
                  <a:pt x="37098" y="61716"/>
                  <a:pt x="61929" y="55656"/>
                  <a:pt x="68728" y="56322"/>
                </a:cubicBezTo>
              </a:path>
            </a:pathLst>
          </a:custGeom>
          <a:noFill/>
          <a:ln cap="flat" cmpd="sng" w="76200">
            <a:solidFill>
              <a:srgbClr val="6AA84F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6" name="Shape 66"/>
          <p:cNvSpPr txBox="1"/>
          <p:nvPr>
            <p:ph type="title"/>
          </p:nvPr>
        </p:nvSpPr>
        <p:spPr>
          <a:xfrm>
            <a:off x="457200" y="15055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Parameterizing Distributions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457200" y="120262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sigmoid -&gt; Bernoulli</a:t>
            </a:r>
          </a:p>
          <a:p>
            <a:pPr indent="-228600" lvl="0" marL="4572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softmax -&gt; Multinomial</a:t>
            </a:r>
          </a:p>
          <a:p>
            <a:pPr indent="-228600" lvl="0" marL="4572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linear, linear -&gt; Gaussian with mean, log_var</a:t>
            </a:r>
          </a:p>
          <a:p>
            <a:pPr indent="-228600" lvl="0" marL="4572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softmax, linear, linear -&gt; Gaussian mixture</a:t>
            </a:r>
          </a:p>
          <a:p>
            <a:pPr indent="-228600" lvl="0" marL="4572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Can combine with recurrence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Learned, dynamic distributions over sequences</a:t>
            </a:r>
          </a:p>
          <a:p>
            <a:pPr indent="-228600" lvl="1" marL="914400">
              <a:spcBef>
                <a:spcPts val="0"/>
              </a:spcBef>
              <a:buClr>
                <a:srgbClr val="E69138"/>
              </a:buClr>
            </a:pPr>
            <a:r>
              <a:rPr i="1" lang="en"/>
              <a:t>Incredibly</a:t>
            </a:r>
            <a:r>
              <a:rPr lang="en"/>
              <a:t> powerful</a:t>
            </a:r>
          </a:p>
        </p:txBody>
      </p:sp>
      <p:sp>
        <p:nvSpPr>
          <p:cNvPr id="68" name="Shape 68"/>
          <p:cNvSpPr/>
          <p:nvPr/>
        </p:nvSpPr>
        <p:spPr>
          <a:xfrm>
            <a:off x="5165700" y="1134459"/>
            <a:ext cx="3380950" cy="1249100"/>
          </a:xfrm>
          <a:custGeom>
            <a:pathLst>
              <a:path extrusionOk="0" h="49964" w="135238">
                <a:moveTo>
                  <a:pt x="0" y="45675"/>
                </a:moveTo>
                <a:cubicBezTo>
                  <a:pt x="3695" y="38063"/>
                  <a:pt x="14632" y="-69"/>
                  <a:pt x="22170" y="5"/>
                </a:cubicBezTo>
                <a:cubicBezTo>
                  <a:pt x="29707" y="79"/>
                  <a:pt x="26382" y="38211"/>
                  <a:pt x="45227" y="46119"/>
                </a:cubicBezTo>
                <a:cubicBezTo>
                  <a:pt x="64071" y="54026"/>
                  <a:pt x="120236" y="47227"/>
                  <a:pt x="135238" y="47449"/>
                </a:cubicBezTo>
              </a:path>
            </a:pathLst>
          </a:custGeom>
          <a:noFill/>
          <a:ln cap="flat" cmpd="sng" w="76200">
            <a:solidFill>
              <a:srgbClr val="A61C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69" name="Shape 69"/>
          <p:cNvSpPr/>
          <p:nvPr/>
        </p:nvSpPr>
        <p:spPr>
          <a:xfrm>
            <a:off x="5428625" y="1463243"/>
            <a:ext cx="3560175" cy="920300"/>
          </a:xfrm>
          <a:custGeom>
            <a:pathLst>
              <a:path extrusionOk="0" h="36812" w="142407">
                <a:moveTo>
                  <a:pt x="0" y="30604"/>
                </a:moveTo>
                <a:cubicBezTo>
                  <a:pt x="8868" y="25504"/>
                  <a:pt x="34215" y="-65"/>
                  <a:pt x="53208" y="9"/>
                </a:cubicBezTo>
                <a:cubicBezTo>
                  <a:pt x="72200" y="83"/>
                  <a:pt x="99913" y="25062"/>
                  <a:pt x="113955" y="31048"/>
                </a:cubicBezTo>
                <a:cubicBezTo>
                  <a:pt x="127996" y="37034"/>
                  <a:pt x="132725" y="35260"/>
                  <a:pt x="137455" y="35925"/>
                </a:cubicBezTo>
                <a:cubicBezTo>
                  <a:pt x="142184" y="36590"/>
                  <a:pt x="142480" y="34890"/>
                  <a:pt x="142333" y="35038"/>
                </a:cubicBezTo>
                <a:cubicBezTo>
                  <a:pt x="142185" y="35185"/>
                  <a:pt x="137529" y="36516"/>
                  <a:pt x="136569" y="36812"/>
                </a:cubicBezTo>
              </a:path>
            </a:pathLst>
          </a:custGeom>
          <a:noFill/>
          <a:ln cap="flat" cmpd="sng" w="76200">
            <a:solidFill>
              <a:srgbClr val="3C78D8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70" name="Shape 70"/>
          <p:cNvSpPr txBox="1"/>
          <p:nvPr/>
        </p:nvSpPr>
        <p:spPr>
          <a:xfrm>
            <a:off x="282950" y="4468725"/>
            <a:ext cx="21888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[3, 1, 4, 5, 6, 7, 8, 9]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07-08 at 12.27.32 PM.pn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5200" y="1542565"/>
            <a:ext cx="4864700" cy="317687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Shape 76"/>
          <p:cNvSpPr txBox="1"/>
          <p:nvPr/>
        </p:nvSpPr>
        <p:spPr>
          <a:xfrm>
            <a:off x="3288350" y="1849437"/>
            <a:ext cx="4718400" cy="1219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3985400" y="1849450"/>
            <a:ext cx="431999" cy="260700"/>
          </a:xfrm>
          <a:prstGeom prst="flowChartAlternateProcess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Related image" id="78" name="Shape 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1550" y="2592162"/>
            <a:ext cx="761999" cy="761999"/>
          </a:xfrm>
          <a:prstGeom prst="rect">
            <a:avLst/>
          </a:prstGeom>
          <a:noFill/>
          <a:ln cap="flat" cmpd="sng" w="38100">
            <a:solidFill>
              <a:srgbClr val="A61C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79" name="Shape 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53200" y="2612037"/>
            <a:ext cx="761999" cy="722249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80" name="Shape 80"/>
          <p:cNvSpPr/>
          <p:nvPr/>
        </p:nvSpPr>
        <p:spPr>
          <a:xfrm>
            <a:off x="3560150" y="435551"/>
            <a:ext cx="3791425" cy="1136450"/>
          </a:xfrm>
          <a:custGeom>
            <a:pathLst>
              <a:path extrusionOk="0" h="45458" w="151657">
                <a:moveTo>
                  <a:pt x="0" y="43785"/>
                </a:moveTo>
                <a:cubicBezTo>
                  <a:pt x="12452" y="36490"/>
                  <a:pt x="49437" y="-261"/>
                  <a:pt x="74714" y="17"/>
                </a:cubicBezTo>
                <a:cubicBezTo>
                  <a:pt x="99990" y="295"/>
                  <a:pt x="138833" y="37884"/>
                  <a:pt x="151657" y="45458"/>
                </a:cubicBezTo>
              </a:path>
            </a:pathLst>
          </a:custGeom>
          <a:noFill/>
          <a:ln cap="flat" cmpd="sng" w="76200">
            <a:solidFill>
              <a:srgbClr val="3C78D8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81" name="Shape 81"/>
          <p:cNvSpPr/>
          <p:nvPr/>
        </p:nvSpPr>
        <p:spPr>
          <a:xfrm>
            <a:off x="3887300" y="79641"/>
            <a:ext cx="1191800" cy="1492350"/>
          </a:xfrm>
          <a:custGeom>
            <a:pathLst>
              <a:path extrusionOk="0" h="59694" w="47672">
                <a:moveTo>
                  <a:pt x="0" y="56348"/>
                </a:moveTo>
                <a:cubicBezTo>
                  <a:pt x="3810" y="46962"/>
                  <a:pt x="14914" y="-522"/>
                  <a:pt x="22860" y="35"/>
                </a:cubicBezTo>
                <a:cubicBezTo>
                  <a:pt x="30805" y="592"/>
                  <a:pt x="43536" y="49750"/>
                  <a:pt x="47672" y="59694"/>
                </a:cubicBezTo>
              </a:path>
            </a:pathLst>
          </a:custGeom>
          <a:noFill/>
          <a:ln cap="flat" cmpd="sng" w="76200">
            <a:solidFill>
              <a:srgbClr val="A61C00"/>
            </a:solidFill>
            <a:prstDash val="solid"/>
            <a:round/>
            <a:headEnd len="lg" w="lg" type="none"/>
            <a:tailEnd len="lg" w="lg" type="none"/>
          </a:ln>
        </p:spPr>
      </p:sp>
      <p:sp>
        <p:nvSpPr>
          <p:cNvPr id="82" name="Shape 82"/>
          <p:cNvSpPr/>
          <p:nvPr/>
        </p:nvSpPr>
        <p:spPr>
          <a:xfrm>
            <a:off x="3985400" y="2303787"/>
            <a:ext cx="431999" cy="536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6486525" y="2303787"/>
            <a:ext cx="431999" cy="536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4" name="Shape 84"/>
          <p:cNvSpPr/>
          <p:nvPr/>
        </p:nvSpPr>
        <p:spPr>
          <a:xfrm rot="5400000">
            <a:off x="2530850" y="3542912"/>
            <a:ext cx="892199" cy="1561199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5" name="Shape 85"/>
          <p:cNvSpPr txBox="1"/>
          <p:nvPr>
            <p:ph type="title"/>
          </p:nvPr>
        </p:nvSpPr>
        <p:spPr>
          <a:xfrm>
            <a:off x="449800" y="575075"/>
            <a:ext cx="2425499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Visually...</a:t>
            </a:r>
          </a:p>
        </p:txBody>
      </p:sp>
      <p:sp>
        <p:nvSpPr>
          <p:cNvPr id="86" name="Shape 86"/>
          <p:cNvSpPr/>
          <p:nvPr/>
        </p:nvSpPr>
        <p:spPr>
          <a:xfrm>
            <a:off x="4115900" y="1897750"/>
            <a:ext cx="171000" cy="164099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6486525" y="1851325"/>
            <a:ext cx="431999" cy="260700"/>
          </a:xfrm>
          <a:prstGeom prst="flowChartAlternateProcess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3757550" y="1494687"/>
            <a:ext cx="8277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mean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5968575" y="1494700"/>
            <a:ext cx="1467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log variance</a:t>
            </a:r>
          </a:p>
        </p:txBody>
      </p:sp>
      <p:sp>
        <p:nvSpPr>
          <p:cNvPr id="90" name="Shape 90"/>
          <p:cNvSpPr/>
          <p:nvPr/>
        </p:nvSpPr>
        <p:spPr>
          <a:xfrm>
            <a:off x="6617025" y="1899625"/>
            <a:ext cx="171000" cy="164099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296625" y="4466250"/>
            <a:ext cx="9372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[1, 10]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Latent Factor Generative Models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29825" y="1015475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E69138"/>
              </a:buClr>
              <a:buSzPct val="100000"/>
              <a:buFont typeface="Arial"/>
            </a:pPr>
            <a:r>
              <a:rPr lang="en"/>
              <a:t>Auto-Encoding Variational Bayes                 D. Kingma and M. Welling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Model known as Variational Autoencoder (VAE)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See also Stochastic Backpropagation and Approximate Inference in Deep Generative Models, Rezende, Mohamed, Wierstra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9650" y="3247050"/>
            <a:ext cx="2849774" cy="17851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>
            <a:off x="282950" y="4468725"/>
            <a:ext cx="21888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[11, 12, 13]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5-07-07 at 9.10.44 PM.png"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Shape 105"/>
          <p:cNvSpPr txBox="1"/>
          <p:nvPr/>
        </p:nvSpPr>
        <p:spPr>
          <a:xfrm>
            <a:off x="288225" y="4234525"/>
            <a:ext cx="4245599" cy="78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4800">
                <a:solidFill>
                  <a:srgbClr val="4A86E8"/>
                </a:solidFill>
              </a:rPr>
              <a:t>ENCODER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4533825" y="4234525"/>
            <a:ext cx="4245599" cy="787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A61C00"/>
                </a:solidFill>
              </a:rPr>
              <a:t>DECODER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4031125" y="4432525"/>
            <a:ext cx="1388399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[11, 12, 13]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E69138"/>
                </a:solidFill>
              </a:rPr>
              <a:t>A Bit About VAE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457200" y="1200150"/>
            <a:ext cx="85260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Want to do latent variable modeling</a:t>
            </a:r>
          </a:p>
          <a:p>
            <a:pPr indent="-228600" lvl="0" marL="4572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Don’t want to do MCMC or EM</a:t>
            </a:r>
          </a:p>
          <a:p>
            <a:pPr indent="-228600" lvl="0" marL="4572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Sampling Z blocks gradient</a:t>
            </a:r>
          </a:p>
          <a:p>
            <a:pPr indent="-228600" lvl="0" marL="4572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Reparameterization trick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Exact soln intractable for complex transforms (like NN)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Lower bound on likelihood with KL divergence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N(mu, sigma) -&gt; mu + sigma * N(0, 1)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Like mixture density networks, but in the middle</a:t>
            </a:r>
          </a:p>
          <a:p>
            <a:pPr indent="-228600" lvl="1" marL="914400" rtl="0">
              <a:spcBef>
                <a:spcPts val="0"/>
              </a:spcBef>
              <a:buClr>
                <a:srgbClr val="E69138"/>
              </a:buClr>
            </a:pPr>
            <a:r>
              <a:rPr lang="en"/>
              <a:t>Now trainable by backprop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0625" y="935224"/>
            <a:ext cx="2024574" cy="216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/>
        </p:nvSpPr>
        <p:spPr>
          <a:xfrm>
            <a:off x="7893400" y="4649700"/>
            <a:ext cx="1171799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[11, 12, 13]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