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1"/>
  </p:notesMasterIdLst>
  <p:sldIdLst>
    <p:sldId id="260" r:id="rId2"/>
    <p:sldId id="262" r:id="rId3"/>
    <p:sldId id="265" r:id="rId4"/>
    <p:sldId id="266" r:id="rId5"/>
    <p:sldId id="267" r:id="rId6"/>
    <p:sldId id="256" r:id="rId7"/>
    <p:sldId id="257" r:id="rId8"/>
    <p:sldId id="264"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67F963-5058-4A35-AB27-9F8AF531A27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6819155-D0D1-4EBD-BA9D-A89F49A264A9}">
      <dgm:prSet/>
      <dgm:spPr/>
      <dgm:t>
        <a:bodyPr/>
        <a:lstStyle/>
        <a:p>
          <a:pPr rtl="0"/>
          <a:r>
            <a:rPr lang="en-IN" b="1" dirty="0" smtClean="0"/>
            <a:t>Logic to Identify diversity dimensions that apply to the companies in the prospect list</a:t>
          </a:r>
          <a:endParaRPr lang="en-IN" dirty="0"/>
        </a:p>
      </dgm:t>
    </dgm:pt>
    <dgm:pt modelId="{E06DA603-9198-433E-A272-35C9C27608A5}" type="parTrans" cxnId="{5FDBC988-C567-44D0-86B6-6E062B6EFF4F}">
      <dgm:prSet/>
      <dgm:spPr/>
      <dgm:t>
        <a:bodyPr/>
        <a:lstStyle/>
        <a:p>
          <a:endParaRPr lang="en-IN"/>
        </a:p>
      </dgm:t>
    </dgm:pt>
    <dgm:pt modelId="{DEC62B3C-AAF3-45EB-AD4F-CEC2042125D6}" type="sibTrans" cxnId="{5FDBC988-C567-44D0-86B6-6E062B6EFF4F}">
      <dgm:prSet/>
      <dgm:spPr/>
      <dgm:t>
        <a:bodyPr/>
        <a:lstStyle/>
        <a:p>
          <a:endParaRPr lang="en-IN"/>
        </a:p>
      </dgm:t>
    </dgm:pt>
    <dgm:pt modelId="{007E74F5-9DEB-49D6-8AAC-C7B2653A6DE8}">
      <dgm:prSet/>
      <dgm:spPr/>
      <dgm:t>
        <a:bodyPr/>
        <a:lstStyle/>
        <a:p>
          <a:pPr rtl="0"/>
          <a:r>
            <a:rPr lang="en-IN" b="1" dirty="0" smtClean="0"/>
            <a:t>Description</a:t>
          </a:r>
          <a:r>
            <a:rPr lang="en-IN" dirty="0" smtClean="0"/>
            <a:t> – Develop logic that identifies if the companies from the prospect list have applicable diversity dimensions. The list of diversity dimensions is as below:</a:t>
          </a:r>
          <a:endParaRPr lang="en-IN" dirty="0"/>
        </a:p>
      </dgm:t>
    </dgm:pt>
    <dgm:pt modelId="{986D2AE3-44C0-4CB3-8A92-D07FC4669904}" type="parTrans" cxnId="{FF82B853-45A1-43A9-9306-F844417D68F4}">
      <dgm:prSet/>
      <dgm:spPr/>
      <dgm:t>
        <a:bodyPr/>
        <a:lstStyle/>
        <a:p>
          <a:endParaRPr lang="en-IN"/>
        </a:p>
      </dgm:t>
    </dgm:pt>
    <dgm:pt modelId="{6861C784-515B-42AE-8671-04AA7B822890}" type="sibTrans" cxnId="{FF82B853-45A1-43A9-9306-F844417D68F4}">
      <dgm:prSet/>
      <dgm:spPr/>
      <dgm:t>
        <a:bodyPr/>
        <a:lstStyle/>
        <a:p>
          <a:endParaRPr lang="en-IN"/>
        </a:p>
      </dgm:t>
    </dgm:pt>
    <dgm:pt modelId="{57D8CE26-EDFF-4E78-9756-B1354EABC886}">
      <dgm:prSet/>
      <dgm:spPr/>
      <dgm:t>
        <a:bodyPr/>
        <a:lstStyle/>
        <a:p>
          <a:pPr rtl="0"/>
          <a:r>
            <a:rPr lang="en-IN" smtClean="0"/>
            <a:t>Identify if the company is minority owned.</a:t>
          </a:r>
          <a:endParaRPr lang="en-IN"/>
        </a:p>
      </dgm:t>
    </dgm:pt>
    <dgm:pt modelId="{3907665E-69E7-4298-A6B9-7FB42FD0B6E4}" type="parTrans" cxnId="{3A187E62-23EF-4950-A20C-0D6AC54AA41F}">
      <dgm:prSet/>
      <dgm:spPr/>
      <dgm:t>
        <a:bodyPr/>
        <a:lstStyle/>
        <a:p>
          <a:endParaRPr lang="en-IN"/>
        </a:p>
      </dgm:t>
    </dgm:pt>
    <dgm:pt modelId="{FC199673-55C2-4534-9B6E-5AC9F440A5CA}" type="sibTrans" cxnId="{3A187E62-23EF-4950-A20C-0D6AC54AA41F}">
      <dgm:prSet/>
      <dgm:spPr/>
      <dgm:t>
        <a:bodyPr/>
        <a:lstStyle/>
        <a:p>
          <a:endParaRPr lang="en-IN"/>
        </a:p>
      </dgm:t>
    </dgm:pt>
    <dgm:pt modelId="{388DFFD4-261E-4662-8AEA-EF0DCDC8AA4E}">
      <dgm:prSet/>
      <dgm:spPr/>
      <dgm:t>
        <a:bodyPr/>
        <a:lstStyle/>
        <a:p>
          <a:pPr rtl="0"/>
          <a:r>
            <a:rPr lang="en-IN" smtClean="0"/>
            <a:t>Identify if the company has women ownership</a:t>
          </a:r>
          <a:endParaRPr lang="en-IN"/>
        </a:p>
      </dgm:t>
    </dgm:pt>
    <dgm:pt modelId="{EED1D912-6353-4E08-838E-F3AC329A9A3C}" type="parTrans" cxnId="{9069CAD7-34D1-4FEA-BF23-6AB7281D6D29}">
      <dgm:prSet/>
      <dgm:spPr/>
      <dgm:t>
        <a:bodyPr/>
        <a:lstStyle/>
        <a:p>
          <a:endParaRPr lang="en-IN"/>
        </a:p>
      </dgm:t>
    </dgm:pt>
    <dgm:pt modelId="{0848D80F-F3B7-42A1-99F0-D074D9896470}" type="sibTrans" cxnId="{9069CAD7-34D1-4FEA-BF23-6AB7281D6D29}">
      <dgm:prSet/>
      <dgm:spPr/>
      <dgm:t>
        <a:bodyPr/>
        <a:lstStyle/>
        <a:p>
          <a:endParaRPr lang="en-IN"/>
        </a:p>
      </dgm:t>
    </dgm:pt>
    <dgm:pt modelId="{442340ED-79CD-4919-A009-B26C4374C554}">
      <dgm:prSet/>
      <dgm:spPr/>
      <dgm:t>
        <a:bodyPr/>
        <a:lstStyle/>
        <a:p>
          <a:pPr rtl="0"/>
          <a:r>
            <a:rPr lang="en-IN" b="1" smtClean="0"/>
            <a:t>Acceptance Criteria</a:t>
          </a:r>
          <a:r>
            <a:rPr lang="en-IN" smtClean="0"/>
            <a:t> – The platform should identify the applicable diversities to the companies in the prospect list.</a:t>
          </a:r>
          <a:endParaRPr lang="en-IN"/>
        </a:p>
      </dgm:t>
    </dgm:pt>
    <dgm:pt modelId="{7379568B-41B6-4D87-9D48-8F0A5DF4A3C7}" type="parTrans" cxnId="{250EBBC7-476A-4AA2-824B-A3EAC514DBEA}">
      <dgm:prSet/>
      <dgm:spPr/>
      <dgm:t>
        <a:bodyPr/>
        <a:lstStyle/>
        <a:p>
          <a:endParaRPr lang="en-IN"/>
        </a:p>
      </dgm:t>
    </dgm:pt>
    <dgm:pt modelId="{10CB21DF-A043-4196-A7F9-37AD4F74DEB5}" type="sibTrans" cxnId="{250EBBC7-476A-4AA2-824B-A3EAC514DBEA}">
      <dgm:prSet/>
      <dgm:spPr/>
      <dgm:t>
        <a:bodyPr/>
        <a:lstStyle/>
        <a:p>
          <a:endParaRPr lang="en-IN"/>
        </a:p>
      </dgm:t>
    </dgm:pt>
    <dgm:pt modelId="{DB3E3408-C8D3-4932-B471-DC776842E63B}" type="pres">
      <dgm:prSet presAssocID="{FE67F963-5058-4A35-AB27-9F8AF531A27D}" presName="Name0" presStyleCnt="0">
        <dgm:presLayoutVars>
          <dgm:dir/>
          <dgm:animLvl val="lvl"/>
          <dgm:resizeHandles val="exact"/>
        </dgm:presLayoutVars>
      </dgm:prSet>
      <dgm:spPr/>
    </dgm:pt>
    <dgm:pt modelId="{AEC3ABFC-26A0-4628-8257-6A436CD557E6}" type="pres">
      <dgm:prSet presAssocID="{16819155-D0D1-4EBD-BA9D-A89F49A264A9}" presName="linNode" presStyleCnt="0"/>
      <dgm:spPr/>
    </dgm:pt>
    <dgm:pt modelId="{760EBDAB-7826-4C3E-A92C-091CB7CF1E69}" type="pres">
      <dgm:prSet presAssocID="{16819155-D0D1-4EBD-BA9D-A89F49A264A9}" presName="parentText" presStyleLbl="node1" presStyleIdx="0" presStyleCnt="1">
        <dgm:presLayoutVars>
          <dgm:chMax val="1"/>
          <dgm:bulletEnabled val="1"/>
        </dgm:presLayoutVars>
      </dgm:prSet>
      <dgm:spPr/>
      <dgm:t>
        <a:bodyPr/>
        <a:lstStyle/>
        <a:p>
          <a:endParaRPr lang="en-IN"/>
        </a:p>
      </dgm:t>
    </dgm:pt>
    <dgm:pt modelId="{CEF7963F-3354-472F-B9DB-48237F698DF2}" type="pres">
      <dgm:prSet presAssocID="{16819155-D0D1-4EBD-BA9D-A89F49A264A9}" presName="descendantText" presStyleLbl="alignAccFollowNode1" presStyleIdx="0" presStyleCnt="1">
        <dgm:presLayoutVars>
          <dgm:bulletEnabled val="1"/>
        </dgm:presLayoutVars>
      </dgm:prSet>
      <dgm:spPr/>
    </dgm:pt>
  </dgm:ptLst>
  <dgm:cxnLst>
    <dgm:cxn modelId="{DB659028-C2C1-4F39-B1ED-4CCD96F2CD41}" type="presOf" srcId="{FE67F963-5058-4A35-AB27-9F8AF531A27D}" destId="{DB3E3408-C8D3-4932-B471-DC776842E63B}" srcOrd="0" destOrd="0" presId="urn:microsoft.com/office/officeart/2005/8/layout/vList5"/>
    <dgm:cxn modelId="{A6D94F01-3203-42EA-BFD8-9EE591A5D939}" type="presOf" srcId="{16819155-D0D1-4EBD-BA9D-A89F49A264A9}" destId="{760EBDAB-7826-4C3E-A92C-091CB7CF1E69}" srcOrd="0" destOrd="0" presId="urn:microsoft.com/office/officeart/2005/8/layout/vList5"/>
    <dgm:cxn modelId="{3A187E62-23EF-4950-A20C-0D6AC54AA41F}" srcId="{007E74F5-9DEB-49D6-8AAC-C7B2653A6DE8}" destId="{57D8CE26-EDFF-4E78-9756-B1354EABC886}" srcOrd="0" destOrd="0" parTransId="{3907665E-69E7-4298-A6B9-7FB42FD0B6E4}" sibTransId="{FC199673-55C2-4534-9B6E-5AC9F440A5CA}"/>
    <dgm:cxn modelId="{847EE184-0045-488D-83DD-1D47D0780B0B}" type="presOf" srcId="{007E74F5-9DEB-49D6-8AAC-C7B2653A6DE8}" destId="{CEF7963F-3354-472F-B9DB-48237F698DF2}" srcOrd="0" destOrd="0" presId="urn:microsoft.com/office/officeart/2005/8/layout/vList5"/>
    <dgm:cxn modelId="{D26D87F3-4811-4DAC-BAF7-B4B826FAE023}" type="presOf" srcId="{442340ED-79CD-4919-A009-B26C4374C554}" destId="{CEF7963F-3354-472F-B9DB-48237F698DF2}" srcOrd="0" destOrd="3" presId="urn:microsoft.com/office/officeart/2005/8/layout/vList5"/>
    <dgm:cxn modelId="{5FDBC988-C567-44D0-86B6-6E062B6EFF4F}" srcId="{FE67F963-5058-4A35-AB27-9F8AF531A27D}" destId="{16819155-D0D1-4EBD-BA9D-A89F49A264A9}" srcOrd="0" destOrd="0" parTransId="{E06DA603-9198-433E-A272-35C9C27608A5}" sibTransId="{DEC62B3C-AAF3-45EB-AD4F-CEC2042125D6}"/>
    <dgm:cxn modelId="{57D5D9B7-DEA9-42C3-8AC4-71B50F6C7EE9}" type="presOf" srcId="{57D8CE26-EDFF-4E78-9756-B1354EABC886}" destId="{CEF7963F-3354-472F-B9DB-48237F698DF2}" srcOrd="0" destOrd="1" presId="urn:microsoft.com/office/officeart/2005/8/layout/vList5"/>
    <dgm:cxn modelId="{FF82B853-45A1-43A9-9306-F844417D68F4}" srcId="{16819155-D0D1-4EBD-BA9D-A89F49A264A9}" destId="{007E74F5-9DEB-49D6-8AAC-C7B2653A6DE8}" srcOrd="0" destOrd="0" parTransId="{986D2AE3-44C0-4CB3-8A92-D07FC4669904}" sibTransId="{6861C784-515B-42AE-8671-04AA7B822890}"/>
    <dgm:cxn modelId="{9069CAD7-34D1-4FEA-BF23-6AB7281D6D29}" srcId="{007E74F5-9DEB-49D6-8AAC-C7B2653A6DE8}" destId="{388DFFD4-261E-4662-8AEA-EF0DCDC8AA4E}" srcOrd="1" destOrd="0" parTransId="{EED1D912-6353-4E08-838E-F3AC329A9A3C}" sibTransId="{0848D80F-F3B7-42A1-99F0-D074D9896470}"/>
    <dgm:cxn modelId="{1C591048-BD1D-48B4-9EFD-3D30F738B29B}" type="presOf" srcId="{388DFFD4-261E-4662-8AEA-EF0DCDC8AA4E}" destId="{CEF7963F-3354-472F-B9DB-48237F698DF2}" srcOrd="0" destOrd="2" presId="urn:microsoft.com/office/officeart/2005/8/layout/vList5"/>
    <dgm:cxn modelId="{250EBBC7-476A-4AA2-824B-A3EAC514DBEA}" srcId="{16819155-D0D1-4EBD-BA9D-A89F49A264A9}" destId="{442340ED-79CD-4919-A009-B26C4374C554}" srcOrd="1" destOrd="0" parTransId="{7379568B-41B6-4D87-9D48-8F0A5DF4A3C7}" sibTransId="{10CB21DF-A043-4196-A7F9-37AD4F74DEB5}"/>
    <dgm:cxn modelId="{B0A3BA2D-52CE-4F4A-BD9A-C930D7C7BC84}" type="presParOf" srcId="{DB3E3408-C8D3-4932-B471-DC776842E63B}" destId="{AEC3ABFC-26A0-4628-8257-6A436CD557E6}" srcOrd="0" destOrd="0" presId="urn:microsoft.com/office/officeart/2005/8/layout/vList5"/>
    <dgm:cxn modelId="{2D3C5647-091D-4528-B65F-7F3D604BECC6}" type="presParOf" srcId="{AEC3ABFC-26A0-4628-8257-6A436CD557E6}" destId="{760EBDAB-7826-4C3E-A92C-091CB7CF1E69}" srcOrd="0" destOrd="0" presId="urn:microsoft.com/office/officeart/2005/8/layout/vList5"/>
    <dgm:cxn modelId="{2FCC96F2-BC0A-413C-881B-799306B0A18D}" type="presParOf" srcId="{AEC3ABFC-26A0-4628-8257-6A436CD557E6}" destId="{CEF7963F-3354-472F-B9DB-48237F698DF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21FD5-D4E1-4812-91B5-E2542C68003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B6F7065-065C-47A1-8AFE-07A943F71BEE}">
      <dgm:prSet/>
      <dgm:spPr/>
      <dgm:t>
        <a:bodyPr/>
        <a:lstStyle/>
        <a:p>
          <a:pPr rtl="0"/>
          <a:r>
            <a:rPr lang="en-IN" b="1" dirty="0" smtClean="0"/>
            <a:t>Logic to assign diversity score to the diversity applicable identified companies</a:t>
          </a:r>
          <a:endParaRPr lang="en-IN" dirty="0"/>
        </a:p>
      </dgm:t>
    </dgm:pt>
    <dgm:pt modelId="{5A6B1422-B978-44B9-AADF-74123786DAAC}" type="parTrans" cxnId="{B6680E82-CDE8-471E-AD44-B3ACC9361884}">
      <dgm:prSet/>
      <dgm:spPr/>
      <dgm:t>
        <a:bodyPr/>
        <a:lstStyle/>
        <a:p>
          <a:endParaRPr lang="en-IN"/>
        </a:p>
      </dgm:t>
    </dgm:pt>
    <dgm:pt modelId="{0867E818-19DF-480C-83FC-5EDF5CF2718F}" type="sibTrans" cxnId="{B6680E82-CDE8-471E-AD44-B3ACC9361884}">
      <dgm:prSet/>
      <dgm:spPr/>
      <dgm:t>
        <a:bodyPr/>
        <a:lstStyle/>
        <a:p>
          <a:endParaRPr lang="en-IN"/>
        </a:p>
      </dgm:t>
    </dgm:pt>
    <dgm:pt modelId="{F298F35A-A829-4DFE-9614-DD46DAE4E89E}">
      <dgm:prSet/>
      <dgm:spPr/>
      <dgm:t>
        <a:bodyPr/>
        <a:lstStyle/>
        <a:p>
          <a:pPr rtl="0"/>
          <a:r>
            <a:rPr lang="en-IN" b="1" dirty="0" smtClean="0"/>
            <a:t>Description – </a:t>
          </a:r>
          <a:r>
            <a:rPr lang="en-IN" dirty="0" smtClean="0"/>
            <a:t>There should be a logic which checks all the applicable diversities applied to the companies in the prospect list and then combine them to give the diversity score. Then preference would be given to the prospects. The platform should also give the flexibility to the business users to add new criteria to decide the diversity score.</a:t>
          </a:r>
          <a:endParaRPr lang="en-IN" dirty="0"/>
        </a:p>
      </dgm:t>
    </dgm:pt>
    <dgm:pt modelId="{7786D46A-E064-433A-803D-D6D76219C2E6}" type="parTrans" cxnId="{AD3587A2-6D0A-4D05-B926-A3F331B999BC}">
      <dgm:prSet/>
      <dgm:spPr/>
      <dgm:t>
        <a:bodyPr/>
        <a:lstStyle/>
        <a:p>
          <a:endParaRPr lang="en-IN"/>
        </a:p>
      </dgm:t>
    </dgm:pt>
    <dgm:pt modelId="{DD2ED49D-BAF5-461F-9426-ECD7AAEFE476}" type="sibTrans" cxnId="{AD3587A2-6D0A-4D05-B926-A3F331B999BC}">
      <dgm:prSet/>
      <dgm:spPr/>
      <dgm:t>
        <a:bodyPr/>
        <a:lstStyle/>
        <a:p>
          <a:endParaRPr lang="en-IN"/>
        </a:p>
      </dgm:t>
    </dgm:pt>
    <dgm:pt modelId="{8D64CBE9-D3ED-4815-9B89-9CCF0869A523}" type="pres">
      <dgm:prSet presAssocID="{5A321FD5-D4E1-4812-91B5-E2542C68003D}" presName="Name0" presStyleCnt="0">
        <dgm:presLayoutVars>
          <dgm:dir/>
          <dgm:animLvl val="lvl"/>
          <dgm:resizeHandles val="exact"/>
        </dgm:presLayoutVars>
      </dgm:prSet>
      <dgm:spPr/>
    </dgm:pt>
    <dgm:pt modelId="{68A17304-32AA-478A-BAE1-AFC929D9B2D3}" type="pres">
      <dgm:prSet presAssocID="{CB6F7065-065C-47A1-8AFE-07A943F71BEE}" presName="linNode" presStyleCnt="0"/>
      <dgm:spPr/>
    </dgm:pt>
    <dgm:pt modelId="{8A10E52E-EAC6-44EE-91E6-F08E3E689C4C}" type="pres">
      <dgm:prSet presAssocID="{CB6F7065-065C-47A1-8AFE-07A943F71BEE}" presName="parentText" presStyleLbl="node1" presStyleIdx="0" presStyleCnt="1">
        <dgm:presLayoutVars>
          <dgm:chMax val="1"/>
          <dgm:bulletEnabled val="1"/>
        </dgm:presLayoutVars>
      </dgm:prSet>
      <dgm:spPr/>
    </dgm:pt>
    <dgm:pt modelId="{5E3FBAB0-94F3-4AB0-8992-C472EDCBF4F0}" type="pres">
      <dgm:prSet presAssocID="{CB6F7065-065C-47A1-8AFE-07A943F71BEE}" presName="descendantText" presStyleLbl="alignAccFollowNode1" presStyleIdx="0" presStyleCnt="1">
        <dgm:presLayoutVars>
          <dgm:bulletEnabled val="1"/>
        </dgm:presLayoutVars>
      </dgm:prSet>
      <dgm:spPr/>
    </dgm:pt>
  </dgm:ptLst>
  <dgm:cxnLst>
    <dgm:cxn modelId="{AD3587A2-6D0A-4D05-B926-A3F331B999BC}" srcId="{CB6F7065-065C-47A1-8AFE-07A943F71BEE}" destId="{F298F35A-A829-4DFE-9614-DD46DAE4E89E}" srcOrd="0" destOrd="0" parTransId="{7786D46A-E064-433A-803D-D6D76219C2E6}" sibTransId="{DD2ED49D-BAF5-461F-9426-ECD7AAEFE476}"/>
    <dgm:cxn modelId="{B6680E82-CDE8-471E-AD44-B3ACC9361884}" srcId="{5A321FD5-D4E1-4812-91B5-E2542C68003D}" destId="{CB6F7065-065C-47A1-8AFE-07A943F71BEE}" srcOrd="0" destOrd="0" parTransId="{5A6B1422-B978-44B9-AADF-74123786DAAC}" sibTransId="{0867E818-19DF-480C-83FC-5EDF5CF2718F}"/>
    <dgm:cxn modelId="{36049A8F-7EA5-4958-94BA-47C19B14FB18}" type="presOf" srcId="{CB6F7065-065C-47A1-8AFE-07A943F71BEE}" destId="{8A10E52E-EAC6-44EE-91E6-F08E3E689C4C}" srcOrd="0" destOrd="0" presId="urn:microsoft.com/office/officeart/2005/8/layout/vList5"/>
    <dgm:cxn modelId="{AD271DEE-6CAD-4B4D-B3C3-7039C4615C85}" type="presOf" srcId="{5A321FD5-D4E1-4812-91B5-E2542C68003D}" destId="{8D64CBE9-D3ED-4815-9B89-9CCF0869A523}" srcOrd="0" destOrd="0" presId="urn:microsoft.com/office/officeart/2005/8/layout/vList5"/>
    <dgm:cxn modelId="{8EEB1AF0-36FD-442F-989D-98FD8203E431}" type="presOf" srcId="{F298F35A-A829-4DFE-9614-DD46DAE4E89E}" destId="{5E3FBAB0-94F3-4AB0-8992-C472EDCBF4F0}" srcOrd="0" destOrd="0" presId="urn:microsoft.com/office/officeart/2005/8/layout/vList5"/>
    <dgm:cxn modelId="{8C80D31C-7F76-4E67-9A0F-931FE8D08F90}" type="presParOf" srcId="{8D64CBE9-D3ED-4815-9B89-9CCF0869A523}" destId="{68A17304-32AA-478A-BAE1-AFC929D9B2D3}" srcOrd="0" destOrd="0" presId="urn:microsoft.com/office/officeart/2005/8/layout/vList5"/>
    <dgm:cxn modelId="{B347F387-9EC7-46F3-AE8A-6E57A18F8078}" type="presParOf" srcId="{68A17304-32AA-478A-BAE1-AFC929D9B2D3}" destId="{8A10E52E-EAC6-44EE-91E6-F08E3E689C4C}" srcOrd="0" destOrd="0" presId="urn:microsoft.com/office/officeart/2005/8/layout/vList5"/>
    <dgm:cxn modelId="{780329D5-8D03-4E47-936D-644CB88330B4}" type="presParOf" srcId="{68A17304-32AA-478A-BAE1-AFC929D9B2D3}" destId="{5E3FBAB0-94F3-4AB0-8992-C472EDCBF4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7963F-3354-472F-B9DB-48237F698DF2}">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IN" sz="2000" b="1" kern="1200" dirty="0" smtClean="0"/>
            <a:t>Description</a:t>
          </a:r>
          <a:r>
            <a:rPr lang="en-IN" sz="2000" kern="1200" dirty="0" smtClean="0"/>
            <a:t> – Develop logic that identifies if the companies from the prospect list have applicable diversity dimensions. The list of diversity dimensions is as below:</a:t>
          </a:r>
          <a:endParaRPr lang="en-IN" sz="2000" kern="1200" dirty="0"/>
        </a:p>
        <a:p>
          <a:pPr marL="457200" lvl="2" indent="-228600" algn="l" defTabSz="889000" rtl="0">
            <a:lnSpc>
              <a:spcPct val="90000"/>
            </a:lnSpc>
            <a:spcBef>
              <a:spcPct val="0"/>
            </a:spcBef>
            <a:spcAft>
              <a:spcPct val="15000"/>
            </a:spcAft>
            <a:buChar char="••"/>
          </a:pPr>
          <a:r>
            <a:rPr lang="en-IN" sz="2000" kern="1200" smtClean="0"/>
            <a:t>Identify if the company is minority owned.</a:t>
          </a:r>
          <a:endParaRPr lang="en-IN" sz="2000" kern="1200"/>
        </a:p>
        <a:p>
          <a:pPr marL="457200" lvl="2" indent="-228600" algn="l" defTabSz="889000" rtl="0">
            <a:lnSpc>
              <a:spcPct val="90000"/>
            </a:lnSpc>
            <a:spcBef>
              <a:spcPct val="0"/>
            </a:spcBef>
            <a:spcAft>
              <a:spcPct val="15000"/>
            </a:spcAft>
            <a:buChar char="••"/>
          </a:pPr>
          <a:r>
            <a:rPr lang="en-IN" sz="2000" kern="1200" smtClean="0"/>
            <a:t>Identify if the company has women ownership</a:t>
          </a:r>
          <a:endParaRPr lang="en-IN" sz="2000" kern="1200"/>
        </a:p>
        <a:p>
          <a:pPr marL="228600" lvl="1" indent="-228600" algn="l" defTabSz="889000" rtl="0">
            <a:lnSpc>
              <a:spcPct val="90000"/>
            </a:lnSpc>
            <a:spcBef>
              <a:spcPct val="0"/>
            </a:spcBef>
            <a:spcAft>
              <a:spcPct val="15000"/>
            </a:spcAft>
            <a:buChar char="••"/>
          </a:pPr>
          <a:r>
            <a:rPr lang="en-IN" sz="2000" b="1" kern="1200" smtClean="0"/>
            <a:t>Acceptance Criteria</a:t>
          </a:r>
          <a:r>
            <a:rPr lang="en-IN" sz="2000" kern="1200" smtClean="0"/>
            <a:t> – The platform should identify the applicable diversities to the companies in the prospect list.</a:t>
          </a:r>
          <a:endParaRPr lang="en-IN" sz="2000" kern="1200"/>
        </a:p>
      </dsp:txBody>
      <dsp:txXfrm rot="-5400000">
        <a:off x="2962656" y="629347"/>
        <a:ext cx="5090193" cy="3267268"/>
      </dsp:txXfrm>
    </dsp:sp>
    <dsp:sp modelId="{760EBDAB-7826-4C3E-A92C-091CB7CF1E69}">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IN" sz="3200" b="1" kern="1200" dirty="0" smtClean="0"/>
            <a:t>Logic to Identify diversity dimensions that apply to the companies in the prospect list</a:t>
          </a:r>
          <a:endParaRPr lang="en-IN" sz="3200" kern="1200" dirty="0"/>
        </a:p>
      </dsp:txBody>
      <dsp:txXfrm>
        <a:off x="144625" y="144625"/>
        <a:ext cx="2673406" cy="4236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FBAB0-94F3-4AB0-8992-C472EDCBF4F0}">
      <dsp:nvSpPr>
        <dsp:cNvPr id="0" name=""/>
        <dsp:cNvSpPr/>
      </dsp:nvSpPr>
      <dsp:spPr>
        <a:xfrm rot="5400000">
          <a:off x="3785742" y="-370490"/>
          <a:ext cx="36207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IN" sz="2200" b="1" kern="1200" dirty="0" smtClean="0"/>
            <a:t>Description – </a:t>
          </a:r>
          <a:r>
            <a:rPr lang="en-IN" sz="2200" kern="1200" dirty="0" smtClean="0"/>
            <a:t>There should be a logic which checks all the applicable diversities applied to the companies in the prospect list and then combine them to give the diversity score. Then preference would be given to the prospects. The platform should also give the flexibility to the business users to add new criteria to decide the diversity score.</a:t>
          </a:r>
          <a:endParaRPr lang="en-IN" sz="2200" kern="1200" dirty="0"/>
        </a:p>
      </dsp:txBody>
      <dsp:txXfrm rot="-5400000">
        <a:off x="2962656" y="629347"/>
        <a:ext cx="5090193" cy="3267268"/>
      </dsp:txXfrm>
    </dsp:sp>
    <dsp:sp modelId="{8A10E52E-EAC6-44EE-91E6-F08E3E689C4C}">
      <dsp:nvSpPr>
        <dsp:cNvPr id="0" name=""/>
        <dsp:cNvSpPr/>
      </dsp:nvSpPr>
      <dsp:spPr>
        <a:xfrm>
          <a:off x="0" y="0"/>
          <a:ext cx="2962656" cy="452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IN" sz="3600" b="1" kern="1200" dirty="0" smtClean="0"/>
            <a:t>Logic to assign diversity score to the diversity applicable identified companies</a:t>
          </a:r>
          <a:endParaRPr lang="en-IN" sz="3600" kern="1200" dirty="0"/>
        </a:p>
      </dsp:txBody>
      <dsp:txXfrm>
        <a:off x="144625" y="144625"/>
        <a:ext cx="2673406" cy="42367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606DE-0278-421D-A761-775D675734B6}" type="datetimeFigureOut">
              <a:rPr lang="en-IN" smtClean="0"/>
              <a:t>15-05-2022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A8FCD-3FA2-476B-A547-9B60C1CD643A}" type="slidenum">
              <a:rPr lang="en-IN" smtClean="0"/>
              <a:t>‹#›</a:t>
            </a:fld>
            <a:endParaRPr lang="en-IN"/>
          </a:p>
        </p:txBody>
      </p:sp>
    </p:spTree>
    <p:extLst>
      <p:ext uri="{BB962C8B-B14F-4D97-AF65-F5344CB8AC3E}">
        <p14:creationId xmlns:p14="http://schemas.microsoft.com/office/powerpoint/2010/main" val="392985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51425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2745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247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23936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4B40FC-0DD6-4F4E-B67C-7E8CCE1376B8}"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232933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4B40FC-0DD6-4F4E-B67C-7E8CCE1376B8}"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265563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4B40FC-0DD6-4F4E-B67C-7E8CCE1376B8}" type="datetimeFigureOut">
              <a:rPr lang="en-IN" smtClean="0"/>
              <a:t>15-05-2022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42485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4B40FC-0DD6-4F4E-B67C-7E8CCE1376B8}"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18577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B40FC-0DD6-4F4E-B67C-7E8CCE1376B8}" type="datetimeFigureOut">
              <a:rPr lang="en-IN" smtClean="0"/>
              <a:t>15-05-2022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411502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B40FC-0DD6-4F4E-B67C-7E8CCE1376B8}"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172463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4B40FC-0DD6-4F4E-B67C-7E8CCE1376B8}"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C1D0C-F8C7-4B21-82FF-8EDEE6703416}" type="slidenum">
              <a:rPr lang="en-IN" smtClean="0"/>
              <a:t>‹#›</a:t>
            </a:fld>
            <a:endParaRPr lang="en-IN"/>
          </a:p>
        </p:txBody>
      </p:sp>
    </p:spTree>
    <p:extLst>
      <p:ext uri="{BB962C8B-B14F-4D97-AF65-F5344CB8AC3E}">
        <p14:creationId xmlns:p14="http://schemas.microsoft.com/office/powerpoint/2010/main" val="369799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B40FC-0DD6-4F4E-B67C-7E8CCE1376B8}" type="datetimeFigureOut">
              <a:rPr lang="en-IN" smtClean="0"/>
              <a:t>15-05-2022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C1D0C-F8C7-4B21-82FF-8EDEE6703416}" type="slidenum">
              <a:rPr lang="en-IN" smtClean="0"/>
              <a:t>‹#›</a:t>
            </a:fld>
            <a:endParaRPr lang="en-IN"/>
          </a:p>
        </p:txBody>
      </p:sp>
    </p:spTree>
    <p:extLst>
      <p:ext uri="{BB962C8B-B14F-4D97-AF65-F5344CB8AC3E}">
        <p14:creationId xmlns:p14="http://schemas.microsoft.com/office/powerpoint/2010/main" val="220528869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15608" y="6122474"/>
            <a:ext cx="3435812" cy="707886"/>
          </a:xfrm>
          <a:prstGeom prst="rect">
            <a:avLst/>
          </a:prstGeom>
          <a:noFill/>
        </p:spPr>
        <p:txBody>
          <a:bodyPr wrap="square" rtlCol="0">
            <a:spAutoFit/>
          </a:bodyPr>
          <a:lstStyle/>
          <a:p>
            <a:r>
              <a:rPr lang="en-IN" sz="4000" b="1" dirty="0" smtClean="0">
                <a:solidFill>
                  <a:schemeClr val="bg1">
                    <a:lumMod val="95000"/>
                  </a:schemeClr>
                </a:solidFill>
              </a:rPr>
              <a:t>Data</a:t>
            </a:r>
            <a:r>
              <a:rPr lang="en-IN" b="1" dirty="0" smtClean="0">
                <a:solidFill>
                  <a:schemeClr val="bg1">
                    <a:lumMod val="95000"/>
                  </a:schemeClr>
                </a:solidFill>
              </a:rPr>
              <a:t> </a:t>
            </a:r>
            <a:r>
              <a:rPr lang="en-IN" sz="4000" b="1" dirty="0" smtClean="0">
                <a:solidFill>
                  <a:schemeClr val="bg1">
                    <a:lumMod val="95000"/>
                  </a:schemeClr>
                </a:solidFill>
              </a:rPr>
              <a:t>Diggers</a:t>
            </a:r>
            <a:endParaRPr lang="en-IN" sz="4000" b="1" dirty="0">
              <a:solidFill>
                <a:schemeClr val="bg1">
                  <a:lumMod val="95000"/>
                </a:schemeClr>
              </a:solidFill>
            </a:endParaRPr>
          </a:p>
        </p:txBody>
      </p:sp>
      <p:pic>
        <p:nvPicPr>
          <p:cNvPr id="1027" name="Picture 3" descr="C:\Users\Sukant\Downloads\IMG-20220514-WA0013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4409803"/>
            <a:ext cx="2391188" cy="17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6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64704"/>
            <a:ext cx="3888432" cy="532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loud Callout 8"/>
          <p:cNvSpPr/>
          <p:nvPr/>
        </p:nvSpPr>
        <p:spPr>
          <a:xfrm>
            <a:off x="5148064" y="1700808"/>
            <a:ext cx="3528392" cy="33843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Problem</a:t>
            </a:r>
            <a:r>
              <a:rPr lang="en-IN" dirty="0" smtClean="0"/>
              <a:t> </a:t>
            </a:r>
            <a:r>
              <a:rPr lang="en-IN" sz="3200" b="1" dirty="0" smtClean="0"/>
              <a:t>Statement</a:t>
            </a:r>
            <a:endParaRPr lang="en-IN" sz="3200" b="1" dirty="0"/>
          </a:p>
        </p:txBody>
      </p:sp>
    </p:spTree>
    <p:extLst>
      <p:ext uri="{BB962C8B-B14F-4D97-AF65-F5344CB8AC3E}">
        <p14:creationId xmlns:p14="http://schemas.microsoft.com/office/powerpoint/2010/main" val="81372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88632"/>
          </a:xfrm>
        </p:spPr>
        <p:txBody>
          <a:bodyPr>
            <a:normAutofit lnSpcReduction="10000"/>
          </a:bodyPr>
          <a:lstStyle/>
          <a:p>
            <a:r>
              <a:rPr lang="en-IN" sz="2400" dirty="0" smtClean="0"/>
              <a:t>In today’s Commercial Banking landscape, there are strategic growth opportunities with diverse customers. Wells Fargo has innovative programs to support women and minority–owned business with banking products for near and longer term growth.</a:t>
            </a:r>
          </a:p>
          <a:p>
            <a:pPr marL="0" indent="0">
              <a:buNone/>
            </a:pPr>
            <a:endParaRPr lang="en-IN" sz="2400" dirty="0" smtClean="0"/>
          </a:p>
          <a:p>
            <a:r>
              <a:rPr lang="en-IN" sz="2400" dirty="0" smtClean="0"/>
              <a:t>In order to better serve these customers or prospects, Wells Fargo needs an effective and automated technology tool(s) to identify the diversity dimensions of the ownership and/or the leadership of these commercial customers and/or prospects.</a:t>
            </a:r>
          </a:p>
          <a:p>
            <a:endParaRPr lang="en-IN" sz="2400" dirty="0"/>
          </a:p>
          <a:p>
            <a:r>
              <a:rPr lang="en-IN" sz="2400" dirty="0" smtClean="0"/>
              <a:t>Currently this data is being combed from customer and prospect websites and other public data in a manual fashion. A new technology or tool will increase efficiency of this effort, reduce potential human bias, and generate more potential opportunities for diverse customer engagement.</a:t>
            </a:r>
          </a:p>
          <a:p>
            <a:endParaRPr lang="en-IN" sz="2400" dirty="0"/>
          </a:p>
          <a:p>
            <a:endParaRPr lang="en-IN" sz="2400" dirty="0"/>
          </a:p>
        </p:txBody>
      </p:sp>
    </p:spTree>
    <p:extLst>
      <p:ext uri="{BB962C8B-B14F-4D97-AF65-F5344CB8AC3E}">
        <p14:creationId xmlns:p14="http://schemas.microsoft.com/office/powerpoint/2010/main" val="264736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6552728"/>
          </a:xfrm>
        </p:spPr>
        <p:txBody>
          <a:bodyPr>
            <a:noAutofit/>
          </a:bodyPr>
          <a:lstStyle/>
          <a:p>
            <a:pPr marL="0" indent="0">
              <a:buNone/>
            </a:pPr>
            <a:r>
              <a:rPr lang="en-IN" sz="2200" dirty="0" smtClean="0"/>
              <a:t>The scope of this challenge include diverse owned or led businesses.</a:t>
            </a:r>
          </a:p>
          <a:p>
            <a:pPr marL="0" indent="0">
              <a:buNone/>
            </a:pPr>
            <a:r>
              <a:rPr lang="en-IN" sz="2200" dirty="0" smtClean="0"/>
              <a:t>Diverse-Owned businesses include:</a:t>
            </a:r>
          </a:p>
          <a:p>
            <a:pPr marL="0" indent="0">
              <a:buNone/>
            </a:pPr>
            <a:endParaRPr lang="en-IN" sz="2200" dirty="0"/>
          </a:p>
          <a:p>
            <a:r>
              <a:rPr lang="en-IN" sz="2200" dirty="0" smtClean="0"/>
              <a:t>Minority Owned: where a business is more than 50% owned and controlled by individuals who are Black or African American, Hispanic or Latino , Native American or Indigenous, Asian-Pacific Americans and Asian-Indian Americans</a:t>
            </a:r>
          </a:p>
          <a:p>
            <a:r>
              <a:rPr lang="en-IN" sz="2200" dirty="0" smtClean="0"/>
              <a:t>Women Owned : where a business is more than50% owned and controlled by a person with disability, regardless of their ethnic background.</a:t>
            </a:r>
          </a:p>
          <a:p>
            <a:r>
              <a:rPr lang="en-IN" sz="2200" dirty="0" smtClean="0"/>
              <a:t>LGBTQIA+ Owned : where a business is more than 50% owned and controlled by a person who identifies as lesbian , gay , bisexual , transgender , queer, intersex, or asexual regardless of ethnic background.</a:t>
            </a:r>
          </a:p>
          <a:p>
            <a:r>
              <a:rPr lang="en-IN" sz="2200" dirty="0" smtClean="0"/>
              <a:t>Veteran Owned : where a business is more than 50% owned and controlled by individuals who are veterans regardless of their ethnic background </a:t>
            </a:r>
          </a:p>
          <a:p>
            <a:endParaRPr lang="en-IN" sz="2200" dirty="0" smtClean="0"/>
          </a:p>
          <a:p>
            <a:pPr marL="0" indent="0">
              <a:buNone/>
            </a:pPr>
            <a:r>
              <a:rPr lang="en-IN" sz="2200" dirty="0" smtClean="0"/>
              <a:t>       </a:t>
            </a:r>
          </a:p>
        </p:txBody>
      </p:sp>
    </p:spTree>
    <p:extLst>
      <p:ext uri="{BB962C8B-B14F-4D97-AF65-F5344CB8AC3E}">
        <p14:creationId xmlns:p14="http://schemas.microsoft.com/office/powerpoint/2010/main" val="26888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1000" r="-4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Challenge Description</a:t>
            </a:r>
            <a:endParaRPr lang="en-IN" b="1" dirty="0"/>
          </a:p>
        </p:txBody>
      </p:sp>
      <p:sp>
        <p:nvSpPr>
          <p:cNvPr id="3" name="Content Placeholder 2"/>
          <p:cNvSpPr>
            <a:spLocks noGrp="1"/>
          </p:cNvSpPr>
          <p:nvPr>
            <p:ph idx="1"/>
          </p:nvPr>
        </p:nvSpPr>
        <p:spPr/>
        <p:txBody>
          <a:bodyPr>
            <a:normAutofit/>
          </a:bodyPr>
          <a:lstStyle/>
          <a:p>
            <a:r>
              <a:rPr lang="en-IN" sz="2400" dirty="0" smtClean="0"/>
              <a:t>This challenge anchors around leveraging technology , technology intelligence and potentially ethical AI or development tools to identify diverse owned , or led businesses.</a:t>
            </a:r>
          </a:p>
          <a:p>
            <a:pPr marL="0" indent="0">
              <a:buNone/>
            </a:pPr>
            <a:endParaRPr lang="en-IN" sz="2400" dirty="0"/>
          </a:p>
          <a:p>
            <a:r>
              <a:rPr lang="en-IN" sz="2400" dirty="0" smtClean="0"/>
              <a:t>Accuracy of insights and data gathering ; speed of execution and ability to source national or global diverse customer opportunities is key. Removing bias and ensuring optimal diverse customer identification is essential for success.</a:t>
            </a:r>
          </a:p>
        </p:txBody>
      </p:sp>
    </p:spTree>
    <p:extLst>
      <p:ext uri="{BB962C8B-B14F-4D97-AF65-F5344CB8AC3E}">
        <p14:creationId xmlns:p14="http://schemas.microsoft.com/office/powerpoint/2010/main" val="360027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55576" y="260648"/>
            <a:ext cx="7632848" cy="1008112"/>
          </a:xfrm>
        </p:spPr>
        <p:txBody>
          <a:bodyPr>
            <a:normAutofit fontScale="90000"/>
          </a:bodyPr>
          <a:lstStyle/>
          <a:p>
            <a:pPr lvl="0"/>
            <a:r>
              <a:rPr lang="en-IN" sz="3200" b="1" dirty="0" smtClean="0"/>
              <a:t/>
            </a:r>
            <a:br>
              <a:rPr lang="en-IN" sz="3200" b="1" dirty="0" smtClean="0"/>
            </a:br>
            <a:r>
              <a:rPr lang="en-IN" sz="3200" b="1" dirty="0"/>
              <a:t/>
            </a:r>
            <a:br>
              <a:rPr lang="en-IN" sz="3200" b="1" dirty="0"/>
            </a:br>
            <a:r>
              <a:rPr lang="en-IN" sz="4900" b="1" dirty="0" smtClean="0"/>
              <a:t>User </a:t>
            </a:r>
            <a:r>
              <a:rPr lang="en-IN" sz="4900" b="1" dirty="0" smtClean="0"/>
              <a:t>Story </a:t>
            </a:r>
            <a:r>
              <a:rPr lang="en-IN" sz="4900" b="1" dirty="0" smtClean="0"/>
              <a:t>1</a:t>
            </a:r>
            <a:r>
              <a:rPr lang="en-IN" sz="3200" b="1" dirty="0" smtClean="0"/>
              <a:t/>
            </a:r>
            <a:br>
              <a:rPr lang="en-IN" sz="3200" b="1" dirty="0" smtClean="0"/>
            </a:br>
            <a:r>
              <a:rPr lang="en-IN" sz="3200" dirty="0" smtClean="0"/>
              <a:t/>
            </a:r>
            <a:br>
              <a:rPr lang="en-IN" sz="3200" dirty="0" smtClean="0"/>
            </a:br>
            <a:endParaRPr lang="en-IN" sz="3200" b="1"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267115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32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88640"/>
            <a:ext cx="3672408" cy="1143000"/>
          </a:xfrm>
        </p:spPr>
        <p:txBody>
          <a:bodyPr>
            <a:noAutofit/>
          </a:bodyPr>
          <a:lstStyle/>
          <a:p>
            <a:r>
              <a:rPr lang="en-IN" b="1" dirty="0"/>
              <a:t>User Story </a:t>
            </a:r>
            <a:r>
              <a:rPr lang="en-IN" b="1" dirty="0" smtClean="0"/>
              <a:t>2</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2545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018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l="-30000" r="-30000"/>
          </a:stretch>
        </a:blipFill>
        <a:effectLst/>
      </p:bgPr>
    </p:bg>
    <p:spTree>
      <p:nvGrpSpPr>
        <p:cNvPr id="1" name=""/>
        <p:cNvGrpSpPr/>
        <p:nvPr/>
      </p:nvGrpSpPr>
      <p:grpSpPr>
        <a:xfrm>
          <a:off x="0" y="0"/>
          <a:ext cx="0" cy="0"/>
          <a:chOff x="0" y="0"/>
          <a:chExt cx="0" cy="0"/>
        </a:xfrm>
      </p:grpSpPr>
      <p:sp>
        <p:nvSpPr>
          <p:cNvPr id="3" name="Pentagon 2"/>
          <p:cNvSpPr/>
          <p:nvPr/>
        </p:nvSpPr>
        <p:spPr>
          <a:xfrm>
            <a:off x="2267744" y="188640"/>
            <a:ext cx="4896544"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t>Data</a:t>
            </a:r>
            <a:r>
              <a:rPr lang="en-IN" dirty="0" smtClean="0"/>
              <a:t> </a:t>
            </a:r>
            <a:r>
              <a:rPr lang="en-IN" sz="4000" b="1" dirty="0" smtClean="0"/>
              <a:t>Flow</a:t>
            </a:r>
            <a:r>
              <a:rPr lang="en-IN" dirty="0" smtClean="0"/>
              <a:t> </a:t>
            </a:r>
            <a:r>
              <a:rPr lang="en-IN" sz="4000" b="1" dirty="0" smtClean="0"/>
              <a:t>Diagram</a:t>
            </a:r>
            <a:endParaRPr lang="en-IN" sz="4000" b="1" dirty="0"/>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124743"/>
            <a:ext cx="8496945" cy="547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13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7047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483</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Challenge Description</vt:lpstr>
      <vt:lpstr>  User Story 1  </vt:lpstr>
      <vt:lpstr>User Story 2</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Sukant</dc:creator>
  <cp:lastModifiedBy>Sukant</cp:lastModifiedBy>
  <cp:revision>38</cp:revision>
  <dcterms:created xsi:type="dcterms:W3CDTF">2022-05-13T10:56:19Z</dcterms:created>
  <dcterms:modified xsi:type="dcterms:W3CDTF">2022-05-15T11:18:08Z</dcterms:modified>
</cp:coreProperties>
</file>