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77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D9B9C2-A0DB-4095-B2B1-81BE5B408E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B2BAC-D516-4D8D-B303-9E83CD120E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5B29-CF0B-49BE-A358-2429B45576CF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10CD8-A74D-4E2B-BFFB-C23609EAA2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7A4CD-0640-4E46-A099-23D8C5CFC5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E5D90-115C-4C5B-A393-5EA1FC536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3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B169-14E6-496F-B734-FB41DE33AA3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35EA8-2955-47EA-BC47-AA6817996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02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505" y="113792"/>
            <a:ext cx="1106098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1873885" algn="l"/>
              </a:tabLst>
            </a:pPr>
            <a:r>
              <a:rPr lang="en-US" spc="-5">
                <a:solidFill>
                  <a:srgbClr val="000000"/>
                </a:solidFill>
              </a:rPr>
              <a:t>ddd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C13E-40C0-45DB-80E7-AB92ADC2E4D8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Slide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1873885" algn="l"/>
              </a:tabLst>
            </a:pPr>
            <a:r>
              <a:rPr lang="en-US" spc="-5">
                <a:solidFill>
                  <a:srgbClr val="000000"/>
                </a:solidFill>
              </a:rPr>
              <a:t>ddd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D277-AF2F-4078-B6B0-81FC2C81AD2D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Slide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1873885" algn="l"/>
              </a:tabLst>
            </a:pPr>
            <a:r>
              <a:rPr lang="en-US" spc="-5">
                <a:solidFill>
                  <a:srgbClr val="000000"/>
                </a:solidFill>
              </a:rPr>
              <a:t>ddd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DC7E-2A29-4693-AE89-6367EE64A60F}" type="datetime1">
              <a:rPr lang="en-US" smtClean="0"/>
              <a:t>2/11/2022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Slide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1873885" algn="l"/>
              </a:tabLst>
            </a:pPr>
            <a:r>
              <a:rPr lang="en-US" spc="-5">
                <a:solidFill>
                  <a:srgbClr val="000000"/>
                </a:solidFill>
              </a:rPr>
              <a:t>ddd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9D5A-DAFF-4DAD-BDA4-1A1CAC80E8E8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Slide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1873885" algn="l"/>
              </a:tabLst>
            </a:pPr>
            <a:r>
              <a:rPr lang="en-US" spc="-5">
                <a:solidFill>
                  <a:srgbClr val="000000"/>
                </a:solidFill>
              </a:rPr>
              <a:t>ddd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D740-9844-405C-9F37-7F7CF2D29383}" type="datetime1">
              <a:rPr lang="en-US" smtClean="0"/>
              <a:t>2/11/2022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Slide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4151" y="6554723"/>
            <a:ext cx="10242550" cy="15240"/>
          </a:xfrm>
          <a:custGeom>
            <a:avLst/>
            <a:gdLst/>
            <a:ahLst/>
            <a:cxnLst/>
            <a:rect l="l" t="t" r="r" b="b"/>
            <a:pathLst>
              <a:path w="10242550" h="15240">
                <a:moveTo>
                  <a:pt x="0" y="0"/>
                </a:moveTo>
                <a:lnTo>
                  <a:pt x="10242550" y="14846"/>
                </a:lnTo>
              </a:path>
            </a:pathLst>
          </a:custGeom>
          <a:ln w="9525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47831" y="6490714"/>
            <a:ext cx="999744" cy="2727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505" y="113792"/>
            <a:ext cx="1106098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041" y="1380138"/>
            <a:ext cx="7249795" cy="2077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31258" y="6601712"/>
            <a:ext cx="2729229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1873885" algn="l"/>
              </a:tabLst>
            </a:pPr>
            <a:r>
              <a:rPr lang="en-US" spc="-5">
                <a:solidFill>
                  <a:srgbClr val="000000"/>
                </a:solidFill>
              </a:rPr>
              <a:t>ddd</a:t>
            </a:r>
            <a:endParaRPr spc="-5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FF2C-6B77-4D81-A393-3DAA15BB8B09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65505" y="6601712"/>
            <a:ext cx="433069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Slide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9306_01/server.102/b14200/sql_elements001.htm" TargetMode="External"/><Relationship Id="rId2" Type="http://schemas.openxmlformats.org/officeDocument/2006/relationships/hyperlink" Target="https://dev.mysql.com/doc/refman/8.0/en/data-types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cloud.google.com/bigquery/docs/reference/standard-sql/data-typ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docs/reference/standard-sql/date_function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cloud.google.com/bigquery?sq=10449907732:e5355996798340ba946dcb7c124be9bf" TargetMode="External"/><Relationship Id="rId13" Type="http://schemas.openxmlformats.org/officeDocument/2006/relationships/hyperlink" Target="https://console.cloud.google.com/bigquery?sq=10449907732:e67b09724eab4504a932e38dfe4d1aed" TargetMode="External"/><Relationship Id="rId3" Type="http://schemas.openxmlformats.org/officeDocument/2006/relationships/hyperlink" Target="https://console.cloud.google.com/bigquery?sq=10449907732:6508f2d3fc5443c0ab9cf34b0049efc1" TargetMode="External"/><Relationship Id="rId7" Type="http://schemas.openxmlformats.org/officeDocument/2006/relationships/hyperlink" Target="https://console.cloud.google.com/bigquery?sq=10449907732:c95d5fd6a35b41f8996d8fe07bc410a3" TargetMode="External"/><Relationship Id="rId12" Type="http://schemas.openxmlformats.org/officeDocument/2006/relationships/hyperlink" Target="https://console.cloud.google.com/bigquery?sq=10449907732:139ca0554570447aa635e7daa6328f2e" TargetMode="External"/><Relationship Id="rId2" Type="http://schemas.openxmlformats.org/officeDocument/2006/relationships/hyperlink" Target="https://console.cloud.google.com/bigquery?sq=10449907732:aa365d60b8e64a82a2842161b21c5be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cloud.google.com/bigquery?sq=10449907732:f1309bde2f114c88997e79cec829b9dd" TargetMode="External"/><Relationship Id="rId11" Type="http://schemas.openxmlformats.org/officeDocument/2006/relationships/hyperlink" Target="https://console.cloud.google.com/bigquery?sq=10449907732:817ad1946d024b1b9edc35881476dd03" TargetMode="External"/><Relationship Id="rId5" Type="http://schemas.openxmlformats.org/officeDocument/2006/relationships/hyperlink" Target="https://console.cloud.google.com/bigquery?sq=10449907732:6f20cd525f184b8baae1a4546d1675ff" TargetMode="External"/><Relationship Id="rId15" Type="http://schemas.openxmlformats.org/officeDocument/2006/relationships/hyperlink" Target="https://console.cloud.google.com/bigquery?sq=10449907732:f65a9b1dfe4f49dbb06d802f66b69692" TargetMode="External"/><Relationship Id="rId10" Type="http://schemas.openxmlformats.org/officeDocument/2006/relationships/hyperlink" Target="https://console.cloud.google.com/bigquery?sq=10449907732:6075e2c3a1e14f7f85ead4ad87b81ac6" TargetMode="External"/><Relationship Id="rId4" Type="http://schemas.openxmlformats.org/officeDocument/2006/relationships/hyperlink" Target="https://console.cloud.google.com/bigquery?sq=10449907732:ded2ebce0a504c51ae2645e1e9531e93" TargetMode="External"/><Relationship Id="rId9" Type="http://schemas.openxmlformats.org/officeDocument/2006/relationships/hyperlink" Target="https://console.cloud.google.com/bigquery?sq=10449907732:9cd7834d457843c081431e2cde71794c" TargetMode="External"/><Relationship Id="rId14" Type="http://schemas.openxmlformats.org/officeDocument/2006/relationships/hyperlink" Target="https://console.cloud.google.com/bigquery?sq=10449907732:c2c04cd0e76a4d96ba99f8631fd8e9a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cloud.google.com/bigquery?sq=10449907732:ff4cdaaaf71247ae8c6f46fb94880acf" TargetMode="External"/><Relationship Id="rId3" Type="http://schemas.openxmlformats.org/officeDocument/2006/relationships/hyperlink" Target="https://console.cloud.google.com/bigquery?sq=10449907732:526cc3eaf4ad4c6586aea43210df002f" TargetMode="External"/><Relationship Id="rId7" Type="http://schemas.openxmlformats.org/officeDocument/2006/relationships/hyperlink" Target="https://console.cloud.google.com/bigquery?sq=10449907732:d23b4cd9870f4c019068356f6b9f40cf" TargetMode="External"/><Relationship Id="rId2" Type="http://schemas.openxmlformats.org/officeDocument/2006/relationships/hyperlink" Target="https://console.cloud.google.com/bigquery?sq=10449907732:16eb24c1e25648fb8a331d0ce5aeaf0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cloud.google.com/bigquery?sq=10449907732:f7fc491e91e54d61a8da812c1a684d92" TargetMode="External"/><Relationship Id="rId5" Type="http://schemas.openxmlformats.org/officeDocument/2006/relationships/hyperlink" Target="https://console.cloud.google.com/bigquery?sq=10449907732:76fb949474904bda8393b641852232fe" TargetMode="External"/><Relationship Id="rId4" Type="http://schemas.openxmlformats.org/officeDocument/2006/relationships/hyperlink" Target="https://console.cloud.google.com/bigquery?sq=10449907732:6db08d6b505f48d080d60101efbdcc32" TargetMode="External"/><Relationship Id="rId9" Type="http://schemas.openxmlformats.org/officeDocument/2006/relationships/hyperlink" Target="https://console.cloud.google.com/bigquery?sq=10449907732:6bd4f8f3a63a44f9bd282ae280c0f03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nsole.cloud.google.com/bigquery?sq=10449907732:91dd32c1bf394c51ad355dbc8d301355" TargetMode="External"/><Relationship Id="rId3" Type="http://schemas.openxmlformats.org/officeDocument/2006/relationships/hyperlink" Target="https://console.cloud.google.com/bigquery?sq=10449907732:01d14533c60f41a1be1a370bf40b7392" TargetMode="External"/><Relationship Id="rId7" Type="http://schemas.openxmlformats.org/officeDocument/2006/relationships/hyperlink" Target="https://console.cloud.google.com/bigquery?sq=10449907732:9122ef41f21a4343bc47f8f0322ea6cf" TargetMode="External"/><Relationship Id="rId2" Type="http://schemas.openxmlformats.org/officeDocument/2006/relationships/hyperlink" Target="https://console.cloud.google.com/bigquery?sq=10449907732:59d8d6d623bc4e3da6473d98dd4620a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sole.cloud.google.com/bigquery?sq=10449907732:4022ddfb9cc3431f96a1d5e5b1146af7" TargetMode="External"/><Relationship Id="rId5" Type="http://schemas.openxmlformats.org/officeDocument/2006/relationships/hyperlink" Target="https://console.cloud.google.com/bigquery?sq=10449907732:db36acb69a9e4d2e9c967434f32d5a7d" TargetMode="External"/><Relationship Id="rId4" Type="http://schemas.openxmlformats.org/officeDocument/2006/relationships/hyperlink" Target="https://console.cloud.google.com/bigquery?sq=10449907732:ae389d1f519840079ccd237f5cd90606" TargetMode="External"/><Relationship Id="rId9" Type="http://schemas.openxmlformats.org/officeDocument/2006/relationships/hyperlink" Target="https://console.cloud.google.com/bigquery?sq=10449907732:013798eb04e84ceda265e127f716dfe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bigquery?sq=10449907732:d5e58b43a06b456b9150c34571405c5a" TargetMode="External"/><Relationship Id="rId2" Type="http://schemas.openxmlformats.org/officeDocument/2006/relationships/hyperlink" Target="https://console.cloud.google.com/bigquery?sq=10449907732:4963bd474b184c23b66f1ce61d578ea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cloud.google.com/bigquery?sq=10449907732:e3f6c08d574a4a1098a705d90b28ac1a" TargetMode="External"/><Relationship Id="rId4" Type="http://schemas.openxmlformats.org/officeDocument/2006/relationships/hyperlink" Target="https://console.cloud.google.com/bigquery?sq=10449907732:c944966c99104579ac1e35cce17910f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bigquery?sq=10449907732:e6f6a245728040b5b6a2c356f2f5c24c" TargetMode="External"/><Relationship Id="rId2" Type="http://schemas.openxmlformats.org/officeDocument/2006/relationships/hyperlink" Target="https://console.cloud.google.com/bigquery?sq=10449907732:97c6d6b6231b4bac9d5813890520c8c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cloud.google.com/bigquery?sq=10449907732:bddc39d3c20b45f794281dee6857372b" TargetMode="External"/><Relationship Id="rId4" Type="http://schemas.openxmlformats.org/officeDocument/2006/relationships/hyperlink" Target="https://console.cloud.google.com/bigquery?sq=10449907732:8ca5e74cf0794ab2894c4df3531641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bigquery?sq=10449907732:0b56ded892c14b46a32359ed9bc38525" TargetMode="External"/><Relationship Id="rId2" Type="http://schemas.openxmlformats.org/officeDocument/2006/relationships/hyperlink" Target="https://console.cloud.google.com/bigquery?sq=10449907732:f91e677a57cd48c0900214e822fd61b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2825" y="457200"/>
            <a:ext cx="10418575" cy="1742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3335">
              <a:lnSpc>
                <a:spcPct val="119200"/>
              </a:lnSpc>
              <a:spcBef>
                <a:spcPts val="100"/>
              </a:spcBef>
            </a:pP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DAMG6210 - 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New York </a:t>
            </a:r>
            <a:r>
              <a:rPr sz="3600" b="1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City </a:t>
            </a:r>
            <a:r>
              <a:rPr sz="36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(NYC) Citi Bike Sharing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Final Project</a:t>
            </a: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</a:b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-Shrishti Diggikar</a:t>
            </a:r>
            <a:r>
              <a:rPr sz="24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8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sz="3600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FA20B-7EE1-453A-ADA3-D65285A26AC4}"/>
              </a:ext>
            </a:extLst>
          </p:cNvPr>
          <p:cNvSpPr/>
          <p:nvPr/>
        </p:nvSpPr>
        <p:spPr>
          <a:xfrm>
            <a:off x="304800" y="6172200"/>
            <a:ext cx="11734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01549"/>
            <a:ext cx="2804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Consi</a:t>
            </a:r>
            <a:r>
              <a:rPr sz="3600" spc="10" dirty="0"/>
              <a:t>d</a:t>
            </a:r>
            <a:r>
              <a:rPr sz="3600" dirty="0"/>
              <a:t>eratio</a:t>
            </a:r>
            <a:r>
              <a:rPr sz="3600" spc="5" dirty="0"/>
              <a:t>n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841" y="943699"/>
            <a:ext cx="7771765" cy="24396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datetime,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timestamp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Big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MySQL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Database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such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datetime, timestamp, </a:t>
            </a:r>
            <a:r>
              <a:rPr sz="2400" spc="-5" dirty="0">
                <a:latin typeface="Arial"/>
                <a:cs typeface="Arial"/>
              </a:rPr>
              <a:t>cast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Vary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Trying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 it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6B07A-43FE-4667-A618-A7E7973F7EB4}"/>
              </a:ext>
            </a:extLst>
          </p:cNvPr>
          <p:cNvSpPr/>
          <p:nvPr/>
        </p:nvSpPr>
        <p:spPr>
          <a:xfrm>
            <a:off x="304800" y="6172200"/>
            <a:ext cx="11734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13792"/>
            <a:ext cx="45256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Considerations: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49110" y="1349120"/>
            <a:ext cx="336550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MySQL</a:t>
            </a:r>
            <a:r>
              <a:rPr sz="2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Data</a:t>
            </a:r>
            <a:r>
              <a:rPr sz="2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Oracle</a:t>
            </a:r>
            <a:r>
              <a:rPr sz="24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Data</a:t>
            </a:r>
            <a:r>
              <a:rPr sz="2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Big</a:t>
            </a:r>
            <a:r>
              <a:rPr sz="2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Query</a:t>
            </a:r>
            <a:r>
              <a:rPr sz="2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Data</a:t>
            </a:r>
            <a:r>
              <a:rPr sz="2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Types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952" y="2068228"/>
            <a:ext cx="5540300" cy="19691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606" y="1354912"/>
            <a:ext cx="307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ISO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SQL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D44F9-F4E7-42C2-B0C2-58383BB86628}"/>
              </a:ext>
            </a:extLst>
          </p:cNvPr>
          <p:cNvSpPr/>
          <p:nvPr/>
        </p:nvSpPr>
        <p:spPr>
          <a:xfrm>
            <a:off x="304800" y="6172200"/>
            <a:ext cx="11734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01549"/>
            <a:ext cx="6672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Considerations:</a:t>
            </a:r>
            <a:r>
              <a:rPr sz="3600" spc="-45" dirty="0"/>
              <a:t> </a:t>
            </a:r>
            <a:r>
              <a:rPr sz="3600" dirty="0"/>
              <a:t>Database</a:t>
            </a:r>
            <a:r>
              <a:rPr sz="3600" spc="-55" dirty="0"/>
              <a:t> </a:t>
            </a:r>
            <a:r>
              <a:rPr sz="3600" spc="-5" dirty="0"/>
              <a:t>Functions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1022974"/>
            <a:ext cx="8743188" cy="53488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6797" y="1192783"/>
            <a:ext cx="6127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https://cloud.google.com/bigquery/docs/reference/standard-sql/date_functions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8708C7-A3C4-4378-9A23-8C3C79910878}"/>
              </a:ext>
            </a:extLst>
          </p:cNvPr>
          <p:cNvSpPr/>
          <p:nvPr/>
        </p:nvSpPr>
        <p:spPr>
          <a:xfrm>
            <a:off x="304800" y="6371843"/>
            <a:ext cx="11734800" cy="4861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13792"/>
            <a:ext cx="6804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Considerations:</a:t>
            </a:r>
            <a:r>
              <a:rPr spc="35" dirty="0"/>
              <a:t> </a:t>
            </a:r>
            <a:r>
              <a:rPr spc="-5" dirty="0"/>
              <a:t>Trying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do</a:t>
            </a:r>
            <a:r>
              <a:rPr spc="10" dirty="0"/>
              <a:t> </a:t>
            </a:r>
            <a:r>
              <a:rPr dirty="0"/>
              <a:t>it</a:t>
            </a:r>
            <a:r>
              <a:rPr spc="-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dirty="0"/>
              <a:t>at</a:t>
            </a:r>
            <a:r>
              <a:rPr spc="5" dirty="0"/>
              <a:t> </a:t>
            </a:r>
            <a:r>
              <a:rPr spc="-5" dirty="0"/>
              <a:t>once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" y="1539029"/>
            <a:ext cx="5542788" cy="43283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9735" y="1848519"/>
            <a:ext cx="5542788" cy="37064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4676" y="902334"/>
            <a:ext cx="492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Trying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load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2019-2020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Big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Query</a:t>
            </a:r>
            <a:r>
              <a:rPr sz="1800" dirty="0">
                <a:latin typeface="Arial"/>
                <a:cs typeface="Arial"/>
              </a:rPr>
              <a:t> to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090" y="902334"/>
            <a:ext cx="4577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Trying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load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2020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multiple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files</a:t>
            </a:r>
            <a:r>
              <a:rPr sz="1800" dirty="0">
                <a:latin typeface="Arial"/>
                <a:cs typeface="Arial"/>
              </a:rPr>
              <a:t> to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B2DC8D-8CC9-4E34-AF49-1241CFC17091}"/>
              </a:ext>
            </a:extLst>
          </p:cNvPr>
          <p:cNvSpPr/>
          <p:nvPr/>
        </p:nvSpPr>
        <p:spPr>
          <a:xfrm>
            <a:off x="304800" y="6172200"/>
            <a:ext cx="11734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505" y="113792"/>
            <a:ext cx="6804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2E5496"/>
                </a:solidFill>
                <a:latin typeface="Calibri"/>
                <a:cs typeface="Calibri"/>
              </a:rPr>
              <a:t>Considerations:</a:t>
            </a:r>
            <a:r>
              <a:rPr sz="3200" spc="3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5496"/>
                </a:solidFill>
                <a:latin typeface="Calibri"/>
                <a:cs typeface="Calibri"/>
              </a:rPr>
              <a:t>Trying</a:t>
            </a:r>
            <a:r>
              <a:rPr sz="3200" spc="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5496"/>
                </a:solidFill>
                <a:latin typeface="Calibri"/>
                <a:cs typeface="Calibri"/>
              </a:rPr>
              <a:t>to</a:t>
            </a:r>
            <a:r>
              <a:rPr sz="3200" spc="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5496"/>
                </a:solidFill>
                <a:latin typeface="Calibri"/>
                <a:cs typeface="Calibri"/>
              </a:rPr>
              <a:t>do</a:t>
            </a:r>
            <a:r>
              <a:rPr sz="3200" spc="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5496"/>
                </a:solidFill>
                <a:latin typeface="Calibri"/>
                <a:cs typeface="Calibri"/>
              </a:rPr>
              <a:t>it</a:t>
            </a:r>
            <a:r>
              <a:rPr sz="32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5496"/>
                </a:solidFill>
                <a:latin typeface="Calibri"/>
                <a:cs typeface="Calibri"/>
              </a:rPr>
              <a:t>all</a:t>
            </a:r>
            <a:r>
              <a:rPr sz="3200" spc="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E5496"/>
                </a:solidFill>
                <a:latin typeface="Calibri"/>
                <a:cs typeface="Calibri"/>
              </a:rPr>
              <a:t>at</a:t>
            </a:r>
            <a:r>
              <a:rPr sz="3200" spc="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E5496"/>
                </a:solidFill>
                <a:latin typeface="Calibri"/>
                <a:cs typeface="Calibri"/>
              </a:rPr>
              <a:t>once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90" y="902334"/>
            <a:ext cx="548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Loading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(month)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(202012)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MySQL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" y="1267967"/>
            <a:ext cx="5544312" cy="5300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5164" y="1243583"/>
            <a:ext cx="5544312" cy="27096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73DFD3-1753-4F79-B527-2BF2395D328B}"/>
              </a:ext>
            </a:extLst>
          </p:cNvPr>
          <p:cNvSpPr/>
          <p:nvPr/>
        </p:nvSpPr>
        <p:spPr>
          <a:xfrm>
            <a:off x="304800" y="6172200"/>
            <a:ext cx="11734800" cy="5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106" y="3583813"/>
            <a:ext cx="7058025" cy="629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3335">
              <a:lnSpc>
                <a:spcPct val="119200"/>
              </a:lnSpc>
              <a:spcBef>
                <a:spcPts val="100"/>
              </a:spcBef>
            </a:pPr>
            <a:r>
              <a:rPr sz="3600" b="1" dirty="0">
                <a:solidFill>
                  <a:srgbClr val="FFC000"/>
                </a:solidFill>
                <a:latin typeface="Calibri"/>
                <a:cs typeface="Calibri"/>
              </a:rPr>
              <a:t>New York </a:t>
            </a:r>
            <a:r>
              <a:rPr sz="3600" b="1" spc="-5" dirty="0">
                <a:solidFill>
                  <a:srgbClr val="FFC000"/>
                </a:solidFill>
                <a:latin typeface="Calibri"/>
                <a:cs typeface="Calibri"/>
              </a:rPr>
              <a:t>City </a:t>
            </a:r>
            <a:r>
              <a:rPr sz="3600" b="1" dirty="0">
                <a:solidFill>
                  <a:srgbClr val="FFC000"/>
                </a:solidFill>
                <a:latin typeface="Calibri"/>
                <a:cs typeface="Calibri"/>
              </a:rPr>
              <a:t>(NYC) Citi Bike Sharing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C87E2-34BC-48B0-9465-3B4A1A7CAC38}"/>
              </a:ext>
            </a:extLst>
          </p:cNvPr>
          <p:cNvSpPr/>
          <p:nvPr/>
        </p:nvSpPr>
        <p:spPr>
          <a:xfrm>
            <a:off x="76200" y="6172200"/>
            <a:ext cx="12039600" cy="6292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01549"/>
            <a:ext cx="7607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NYC</a:t>
            </a:r>
            <a:r>
              <a:rPr sz="3600" spc="-10" dirty="0"/>
              <a:t> </a:t>
            </a:r>
            <a:r>
              <a:rPr sz="3600" dirty="0"/>
              <a:t>Citi</a:t>
            </a:r>
            <a:r>
              <a:rPr sz="3600" spc="-5" dirty="0"/>
              <a:t> Bike</a:t>
            </a:r>
            <a:r>
              <a:rPr sz="3600" spc="5" dirty="0"/>
              <a:t> </a:t>
            </a:r>
            <a:r>
              <a:rPr sz="3600" dirty="0"/>
              <a:t>Share:</a:t>
            </a:r>
            <a:r>
              <a:rPr sz="3600" spc="-35" dirty="0"/>
              <a:t> </a:t>
            </a:r>
            <a:r>
              <a:rPr sz="3600" dirty="0"/>
              <a:t>Questions</a:t>
            </a:r>
            <a:r>
              <a:rPr sz="3600" spc="-10" dirty="0"/>
              <a:t> </a:t>
            </a:r>
            <a:r>
              <a:rPr sz="3600" dirty="0"/>
              <a:t>to</a:t>
            </a:r>
            <a:r>
              <a:rPr sz="3600" spc="-5" dirty="0"/>
              <a:t> answer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841" y="943699"/>
            <a:ext cx="10685780" cy="47000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bike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trips 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what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trend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calendar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year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(2017</a:t>
            </a:r>
            <a:r>
              <a:rPr lang="en-US" sz="2000" dirty="0">
                <a:latin typeface="Arial"/>
                <a:cs typeface="Arial"/>
              </a:rPr>
              <a:t>) </a:t>
            </a:r>
            <a:r>
              <a:rPr lang="en-US" sz="2000" dirty="0">
                <a:latin typeface="Arial"/>
                <a:cs typeface="Arial"/>
                <a:hlinkClick r:id="rId2"/>
              </a:rPr>
              <a:t>Data Set 1 Query 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3"/>
              </a:rPr>
              <a:t>Data Set 2 Query</a:t>
            </a:r>
            <a:endParaRPr lang="en-US"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calendar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month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year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(2017-09)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4"/>
              </a:rPr>
              <a:t>Data Set 1 Query </a:t>
            </a:r>
            <a:r>
              <a:rPr lang="en-US" sz="2000" dirty="0">
                <a:latin typeface="Arial"/>
                <a:cs typeface="Arial"/>
                <a:hlinkClick r:id="rId5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calendar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week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(2017-36)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5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6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calendar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(2017-09-01)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7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8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Average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bike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trips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also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compare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YOY</a:t>
            </a:r>
            <a:r>
              <a:rPr sz="2400" spc="-5" dirty="0">
                <a:latin typeface="Arial"/>
                <a:cs typeface="Arial"/>
              </a:rPr>
              <a:t> (year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over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year)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changes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per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day,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i.e.,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Sunday,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Monday,…Saturday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  <a:hlinkClick r:id="rId9"/>
              </a:rPr>
              <a:t>Data Set 1 Query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  <a:hlinkClick r:id="rId10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weekday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versus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weekend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10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11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200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onth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12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13"/>
              </a:rPr>
              <a:t>Data set Query 2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calendar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week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14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15"/>
              </a:rPr>
              <a:t>Data set 2 Query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D514A-DF9B-494A-942A-293BD87ED468}"/>
              </a:ext>
            </a:extLst>
          </p:cNvPr>
          <p:cNvSpPr/>
          <p:nvPr/>
        </p:nvSpPr>
        <p:spPr>
          <a:xfrm>
            <a:off x="304800" y="6019800"/>
            <a:ext cx="11658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01549"/>
            <a:ext cx="7607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NYC</a:t>
            </a:r>
            <a:r>
              <a:rPr sz="3600" spc="-10" dirty="0"/>
              <a:t> </a:t>
            </a:r>
            <a:r>
              <a:rPr sz="3600" dirty="0"/>
              <a:t>Citi</a:t>
            </a:r>
            <a:r>
              <a:rPr sz="3600" spc="-5" dirty="0"/>
              <a:t> Bike</a:t>
            </a:r>
            <a:r>
              <a:rPr sz="3600" spc="5" dirty="0"/>
              <a:t> </a:t>
            </a:r>
            <a:r>
              <a:rPr sz="3600" dirty="0"/>
              <a:t>Share:</a:t>
            </a:r>
            <a:r>
              <a:rPr sz="3600" spc="-35" dirty="0"/>
              <a:t> </a:t>
            </a:r>
            <a:r>
              <a:rPr sz="3600" dirty="0"/>
              <a:t>Questions</a:t>
            </a:r>
            <a:r>
              <a:rPr sz="3600" spc="-10" dirty="0"/>
              <a:t> </a:t>
            </a:r>
            <a:r>
              <a:rPr sz="3600" dirty="0"/>
              <a:t>to</a:t>
            </a:r>
            <a:r>
              <a:rPr sz="3600" spc="-5" dirty="0"/>
              <a:t> answer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841" y="1016253"/>
            <a:ext cx="11008360" cy="5093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Examining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when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trips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occur </a:t>
            </a:r>
            <a:r>
              <a:rPr sz="2400" b="1" dirty="0">
                <a:latin typeface="Arial"/>
                <a:cs typeface="Arial"/>
              </a:rPr>
              <a:t>during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day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Breakdown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subscriber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(or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member)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customer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(non-subscriber)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rides</a:t>
            </a:r>
            <a:r>
              <a:rPr lang="en-US" sz="2400" spc="-5" dirty="0" err="1">
                <a:latin typeface="Arial"/>
                <a:cs typeface="Arial"/>
                <a:hlinkClick r:id="rId2"/>
              </a:rPr>
              <a:t>Data</a:t>
            </a:r>
            <a:r>
              <a:rPr lang="en-US" sz="2400" spc="-5" dirty="0">
                <a:latin typeface="Arial"/>
                <a:cs typeface="Arial"/>
                <a:hlinkClick r:id="rId2"/>
              </a:rPr>
              <a:t> Set 1 Query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  <a:hlinkClick r:id="rId3"/>
              </a:rPr>
              <a:t>Data Set 2 Query</a:t>
            </a:r>
            <a:endParaRPr sz="3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How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bike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trips occur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during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what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periods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day: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hour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(0900,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1300)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4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5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During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periods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i.e., </a:t>
            </a:r>
            <a:r>
              <a:rPr sz="2000" dirty="0">
                <a:latin typeface="Arial"/>
                <a:cs typeface="Arial"/>
              </a:rPr>
              <a:t>morning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6am-11:59am,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afternoon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noon-5:59pm,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evening</a:t>
            </a: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6pm-10pm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6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7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355600" marR="306705" indent="-342900">
              <a:lnSpc>
                <a:spcPct val="100000"/>
              </a:lnSpc>
              <a:spcBef>
                <a:spcPts val="15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How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many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round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trips</a:t>
            </a:r>
            <a:r>
              <a:rPr sz="2400" dirty="0">
                <a:latin typeface="Arial"/>
                <a:cs typeface="Arial"/>
              </a:rPr>
              <a:t> (start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station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same)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versus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non-round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trips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(different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end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station)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  <a:hlinkClick r:id="rId8"/>
              </a:rPr>
              <a:t>Data Set 1 Query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  <a:hlinkClick r:id="rId9"/>
              </a:rPr>
              <a:t>Data set 2 Query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Further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breakdown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subscriber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</a:t>
            </a:r>
            <a:r>
              <a:rPr lang="en-US" sz="2000" dirty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Average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761B0-414D-45E4-BD10-6D29F05514FC}"/>
              </a:ext>
            </a:extLst>
          </p:cNvPr>
          <p:cNvSpPr/>
          <p:nvPr/>
        </p:nvSpPr>
        <p:spPr>
          <a:xfrm>
            <a:off x="152400" y="6109955"/>
            <a:ext cx="11811000" cy="748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01549"/>
            <a:ext cx="7607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NYC</a:t>
            </a:r>
            <a:r>
              <a:rPr sz="3600" spc="-10" dirty="0"/>
              <a:t> </a:t>
            </a:r>
            <a:r>
              <a:rPr sz="3600" dirty="0"/>
              <a:t>Citi</a:t>
            </a:r>
            <a:r>
              <a:rPr sz="3600" spc="-5" dirty="0"/>
              <a:t> Bike</a:t>
            </a:r>
            <a:r>
              <a:rPr sz="3600" spc="5" dirty="0"/>
              <a:t> </a:t>
            </a:r>
            <a:r>
              <a:rPr sz="3600" dirty="0"/>
              <a:t>Share:</a:t>
            </a:r>
            <a:r>
              <a:rPr sz="3600" spc="-35" dirty="0"/>
              <a:t> </a:t>
            </a:r>
            <a:r>
              <a:rPr sz="3600" dirty="0"/>
              <a:t>Questions</a:t>
            </a:r>
            <a:r>
              <a:rPr sz="3600" spc="-10" dirty="0"/>
              <a:t> </a:t>
            </a:r>
            <a:r>
              <a:rPr sz="3600" dirty="0"/>
              <a:t>to</a:t>
            </a:r>
            <a:r>
              <a:rPr sz="3600" spc="-5" dirty="0"/>
              <a:t> answer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841" y="1016253"/>
            <a:ext cx="10974070" cy="42216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Examining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length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trips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Length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trips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(in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time)</a:t>
            </a: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average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minutes)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bike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trip?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2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3"/>
              </a:rPr>
              <a:t>Data Set 2 Query 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Courier New"/>
                <a:cs typeface="Courier New"/>
              </a:rPr>
              <a:t>o</a:t>
            </a:r>
            <a:r>
              <a:rPr sz="1800" spc="-3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Furt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r br</a:t>
            </a:r>
            <a:r>
              <a:rPr sz="1800" spc="-10" dirty="0">
                <a:latin typeface="Arial"/>
                <a:cs typeface="Arial"/>
              </a:rPr>
              <a:t>ea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do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y s</a:t>
            </a:r>
            <a:r>
              <a:rPr sz="1800" spc="-10" dirty="0">
                <a:latin typeface="Arial"/>
                <a:cs typeface="Arial"/>
              </a:rPr>
              <a:t>ub</a:t>
            </a:r>
            <a:r>
              <a:rPr sz="1800" dirty="0">
                <a:latin typeface="Arial"/>
                <a:cs typeface="Arial"/>
              </a:rPr>
              <a:t>scr</a:t>
            </a:r>
            <a:r>
              <a:rPr sz="1800" spc="-10" dirty="0">
                <a:latin typeface="Arial"/>
                <a:cs typeface="Arial"/>
              </a:rPr>
              <a:t>ibe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sto</a:t>
            </a:r>
            <a:r>
              <a:rPr sz="1800" spc="-10" dirty="0">
                <a:latin typeface="Arial"/>
                <a:cs typeface="Arial"/>
              </a:rPr>
              <a:t>me</a:t>
            </a:r>
            <a:r>
              <a:rPr sz="1800" dirty="0">
                <a:latin typeface="Arial"/>
                <a:cs typeface="Arial"/>
              </a:rPr>
              <a:t>r</a:t>
            </a:r>
          </a:p>
          <a:p>
            <a:pPr marL="756285" lvl="1" indent="-287020">
              <a:lnSpc>
                <a:spcPct val="100000"/>
              </a:lnSpc>
              <a:spcBef>
                <a:spcPts val="47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less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15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minutes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duration?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4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5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greater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15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minutes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duration?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6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7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greater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hour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duration?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8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9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E202DC-F44B-4A74-AC99-9B768BDF65DF}"/>
              </a:ext>
            </a:extLst>
          </p:cNvPr>
          <p:cNvSpPr/>
          <p:nvPr/>
        </p:nvSpPr>
        <p:spPr>
          <a:xfrm>
            <a:off x="228600" y="6172200"/>
            <a:ext cx="11811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01549"/>
            <a:ext cx="7607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NYC</a:t>
            </a:r>
            <a:r>
              <a:rPr sz="3600" spc="-10" dirty="0"/>
              <a:t> </a:t>
            </a:r>
            <a:r>
              <a:rPr sz="3600" dirty="0"/>
              <a:t>Citi</a:t>
            </a:r>
            <a:r>
              <a:rPr sz="3600" spc="-5" dirty="0"/>
              <a:t> Bike</a:t>
            </a:r>
            <a:r>
              <a:rPr sz="3600" spc="5" dirty="0"/>
              <a:t> </a:t>
            </a:r>
            <a:r>
              <a:rPr sz="3600" dirty="0"/>
              <a:t>Share:</a:t>
            </a:r>
            <a:r>
              <a:rPr sz="3600" spc="-35" dirty="0"/>
              <a:t> </a:t>
            </a:r>
            <a:r>
              <a:rPr sz="3600" dirty="0"/>
              <a:t>Questions</a:t>
            </a:r>
            <a:r>
              <a:rPr sz="3600" spc="-10" dirty="0"/>
              <a:t> </a:t>
            </a:r>
            <a:r>
              <a:rPr sz="3600" dirty="0"/>
              <a:t>to</a:t>
            </a:r>
            <a:r>
              <a:rPr sz="3600" spc="-5" dirty="0"/>
              <a:t> answer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841" y="1016253"/>
            <a:ext cx="9130665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Most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popular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stations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 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10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bike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stations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based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bike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trips?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</a:t>
            </a:r>
            <a:r>
              <a:rPr lang="en-US" sz="2000" dirty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destination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Overall,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and/or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destination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2"/>
              </a:rPr>
              <a:t>Data set 1 query </a:t>
            </a:r>
            <a:r>
              <a:rPr lang="en-US" sz="2000" dirty="0">
                <a:latin typeface="Arial"/>
                <a:cs typeface="Arial"/>
                <a:hlinkClick r:id="rId3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Determine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most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popular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routes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(staring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location)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Total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Total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subscriber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Further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breakdowns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(examples):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day,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weekday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weekend,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month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4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5"/>
              </a:rPr>
              <a:t>Data set 2 query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8D5C-74B9-456C-BBED-B059257E57D4}"/>
              </a:ext>
            </a:extLst>
          </p:cNvPr>
          <p:cNvSpPr/>
          <p:nvPr/>
        </p:nvSpPr>
        <p:spPr>
          <a:xfrm>
            <a:off x="304800" y="6172200"/>
            <a:ext cx="11734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01549"/>
            <a:ext cx="7607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NYC</a:t>
            </a:r>
            <a:r>
              <a:rPr sz="3600" spc="-10" dirty="0"/>
              <a:t> </a:t>
            </a:r>
            <a:r>
              <a:rPr sz="3600" dirty="0"/>
              <a:t>Citi</a:t>
            </a:r>
            <a:r>
              <a:rPr sz="3600" spc="-5" dirty="0"/>
              <a:t> Bike</a:t>
            </a:r>
            <a:r>
              <a:rPr sz="3600" spc="5" dirty="0"/>
              <a:t> </a:t>
            </a:r>
            <a:r>
              <a:rPr sz="3600" dirty="0"/>
              <a:t>Share:</a:t>
            </a:r>
            <a:r>
              <a:rPr sz="3600" spc="-35" dirty="0"/>
              <a:t> </a:t>
            </a:r>
            <a:r>
              <a:rPr sz="3600" dirty="0"/>
              <a:t>Questions</a:t>
            </a:r>
            <a:r>
              <a:rPr sz="3600" spc="-10" dirty="0"/>
              <a:t> </a:t>
            </a:r>
            <a:r>
              <a:rPr sz="3600" dirty="0"/>
              <a:t>to</a:t>
            </a:r>
            <a:r>
              <a:rPr sz="3600" spc="-5" dirty="0"/>
              <a:t> answer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841" y="943699"/>
            <a:ext cx="10664825" cy="470000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Gender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How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female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2"/>
              </a:rPr>
              <a:t>Data set 1 query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  <a:hlinkClick r:id="rId3"/>
              </a:rPr>
              <a:t>Data set 2 query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Average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female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vs</a:t>
            </a:r>
            <a:r>
              <a:rPr sz="2000" spc="-5" dirty="0">
                <a:latin typeface="Arial"/>
                <a:cs typeface="Arial"/>
              </a:rPr>
              <a:t> male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Subscriber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versus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female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male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Any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2014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2020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regarding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above</a:t>
            </a:r>
          </a:p>
          <a:p>
            <a:pPr lvl="1">
              <a:lnSpc>
                <a:spcPct val="100000"/>
              </a:lnSpc>
              <a:buFont typeface="Wingdings"/>
              <a:buChar char=""/>
            </a:pP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Age analysis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(note: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age</a:t>
            </a:r>
            <a:r>
              <a:rPr sz="2400" dirty="0">
                <a:latin typeface="Arial"/>
                <a:cs typeface="Arial"/>
              </a:rPr>
              <a:t> at 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ride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i.e.,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age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year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bike</a:t>
            </a:r>
            <a:r>
              <a:rPr sz="2400" dirty="0">
                <a:latin typeface="Arial"/>
                <a:cs typeface="Arial"/>
              </a:rPr>
              <a:t> trip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vs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birth year)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  <a:hlinkClick r:id="rId4"/>
              </a:rPr>
              <a:t>Data set 1 query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  <a:hlinkClick r:id="rId5"/>
              </a:rPr>
              <a:t>Data set 2 query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9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</a:t>
            </a:r>
            <a:r>
              <a:rPr lang="en-US" sz="2000" dirty="0">
                <a:latin typeface="Arial"/>
                <a:cs typeface="Arial"/>
              </a:rPr>
              <a:t> 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Average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length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Subscriber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versus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customer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 –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age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2014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2020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regarding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839F96-2D8E-4B9F-8196-02628BC7A162}"/>
              </a:ext>
            </a:extLst>
          </p:cNvPr>
          <p:cNvSpPr/>
          <p:nvPr/>
        </p:nvSpPr>
        <p:spPr>
          <a:xfrm>
            <a:off x="304800" y="6172200"/>
            <a:ext cx="11734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01549"/>
            <a:ext cx="7607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NYC</a:t>
            </a:r>
            <a:r>
              <a:rPr sz="3600" spc="-10" dirty="0"/>
              <a:t> </a:t>
            </a:r>
            <a:r>
              <a:rPr sz="3600" dirty="0"/>
              <a:t>Citi</a:t>
            </a:r>
            <a:r>
              <a:rPr sz="3600" spc="-5" dirty="0"/>
              <a:t> Bike</a:t>
            </a:r>
            <a:r>
              <a:rPr sz="3600" spc="5" dirty="0"/>
              <a:t> </a:t>
            </a:r>
            <a:r>
              <a:rPr sz="3600" dirty="0"/>
              <a:t>Share:</a:t>
            </a:r>
            <a:r>
              <a:rPr sz="3600" spc="-35" dirty="0"/>
              <a:t> </a:t>
            </a:r>
            <a:r>
              <a:rPr sz="3600" dirty="0"/>
              <a:t>Questions</a:t>
            </a:r>
            <a:r>
              <a:rPr sz="3600" spc="-10" dirty="0"/>
              <a:t> </a:t>
            </a:r>
            <a:r>
              <a:rPr sz="3600" dirty="0"/>
              <a:t>to</a:t>
            </a:r>
            <a:r>
              <a:rPr sz="3600" spc="-5" dirty="0"/>
              <a:t> answer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841" y="1016253"/>
            <a:ext cx="9191625" cy="5480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Bike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latin typeface="Arial"/>
                <a:cs typeface="Arial"/>
                <a:hlinkClick r:id="rId2"/>
              </a:rPr>
              <a:t>Data set 1 query</a:t>
            </a:r>
            <a:endParaRPr lang="en-US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latin typeface="Arial"/>
                <a:cs typeface="Arial"/>
                <a:hlinkClick r:id="rId3"/>
              </a:rPr>
              <a:t>Data set 2 query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What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dirty="0">
                <a:latin typeface="Arial"/>
                <a:cs typeface="Arial"/>
              </a:rPr>
              <a:t> the top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bikes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(bike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id)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latest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(full)</a:t>
            </a:r>
            <a:r>
              <a:rPr sz="2400" spc="-5" dirty="0">
                <a:latin typeface="Arial"/>
                <a:cs typeface="Arial"/>
              </a:rPr>
              <a:t> year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Total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trips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Total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Average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For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bike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total </a:t>
            </a:r>
            <a:r>
              <a:rPr sz="2400" spc="-5" dirty="0">
                <a:latin typeface="Arial"/>
                <a:cs typeface="Arial"/>
              </a:rPr>
              <a:t>trips)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create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history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latest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(full)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year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Bike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Route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(state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location)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Start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Start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(id,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longitude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latitude)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622CD-6794-4B29-8660-81B66F927B3A}"/>
              </a:ext>
            </a:extLst>
          </p:cNvPr>
          <p:cNvSpPr/>
          <p:nvPr/>
        </p:nvSpPr>
        <p:spPr>
          <a:xfrm>
            <a:off x="304800" y="6400800"/>
            <a:ext cx="11734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5505" y="101549"/>
            <a:ext cx="2362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Moving</a:t>
            </a:r>
            <a:r>
              <a:rPr sz="3600" spc="-90" dirty="0"/>
              <a:t> </a:t>
            </a:r>
            <a:r>
              <a:rPr sz="3600" dirty="0"/>
              <a:t>data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841" y="943699"/>
            <a:ext cx="10316210" cy="24396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Cloud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Same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Cloud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Service </a:t>
            </a:r>
            <a:r>
              <a:rPr sz="2000" dirty="0">
                <a:latin typeface="Arial"/>
                <a:cs typeface="Arial"/>
              </a:rPr>
              <a:t>(GCP,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Azure,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AWS,</a:t>
            </a:r>
            <a:r>
              <a:rPr sz="2000" spc="-5" dirty="0">
                <a:latin typeface="Arial"/>
                <a:cs typeface="Arial"/>
              </a:rPr>
              <a:t> Snowflake,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Oracle)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Same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“region”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Same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Cloud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Service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but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different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“region”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 speed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ability 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create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view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Cloud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Services &amp;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Cloud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i.e., </a:t>
            </a:r>
            <a:r>
              <a:rPr sz="2000" dirty="0">
                <a:latin typeface="Arial"/>
                <a:cs typeface="Arial"/>
              </a:rPr>
              <a:t>Salesforce,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Marketo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Files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to/from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Cloud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Service,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database,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On-premise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(your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company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your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local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database)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to/from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Cloud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841" y="4236104"/>
            <a:ext cx="8731885" cy="18561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Note: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Cloud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storage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physical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centers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Arial"/>
                <a:cs typeface="Arial"/>
              </a:rPr>
              <a:t>An enterprise’s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45"/>
              </a:spcBef>
              <a:buFont typeface="Courier New"/>
              <a:buChar char="o"/>
              <a:tabLst>
                <a:tab pos="1156335" algn="l"/>
              </a:tabLst>
            </a:pPr>
            <a:r>
              <a:rPr sz="1800" spc="-5" dirty="0">
                <a:latin typeface="Arial"/>
                <a:cs typeface="Arial"/>
              </a:rPr>
              <a:t>An enterprise’s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physical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centers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their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Courier New"/>
              <a:buChar char="o"/>
              <a:tabLst>
                <a:tab pos="1156335" algn="l"/>
              </a:tabLst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 </a:t>
            </a:r>
            <a:r>
              <a:rPr sz="1800" spc="-10" dirty="0">
                <a:latin typeface="Arial"/>
                <a:cs typeface="Arial"/>
              </a:rPr>
              <a:t>or </a:t>
            </a:r>
            <a:r>
              <a:rPr sz="1800" spc="-5" dirty="0">
                <a:latin typeface="Arial"/>
                <a:cs typeface="Arial"/>
              </a:rPr>
              <a:t>more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Cloud Services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C15FE1-1755-4B24-94EF-32655E19CB3C}"/>
              </a:ext>
            </a:extLst>
          </p:cNvPr>
          <p:cNvSpPr/>
          <p:nvPr/>
        </p:nvSpPr>
        <p:spPr>
          <a:xfrm>
            <a:off x="304800" y="6172200"/>
            <a:ext cx="11734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925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Office Theme</vt:lpstr>
      <vt:lpstr>DAMG6210 - New York City (NYC) Citi Bike Sharing Final Project -Shrishti Diggikar  </vt:lpstr>
      <vt:lpstr>New York City (NYC) Citi Bike Sharing</vt:lpstr>
      <vt:lpstr>NYC Citi Bike Share: Questions to answer</vt:lpstr>
      <vt:lpstr>NYC Citi Bike Share: Questions to answer</vt:lpstr>
      <vt:lpstr>NYC Citi Bike Share: Questions to answer</vt:lpstr>
      <vt:lpstr>NYC Citi Bike Share: Questions to answer</vt:lpstr>
      <vt:lpstr>NYC Citi Bike Share: Questions to answer</vt:lpstr>
      <vt:lpstr>NYC Citi Bike Share: Questions to answer</vt:lpstr>
      <vt:lpstr>Moving data</vt:lpstr>
      <vt:lpstr>Considerations</vt:lpstr>
      <vt:lpstr>Considerations: Data Types</vt:lpstr>
      <vt:lpstr>Considerations: Database Functions</vt:lpstr>
      <vt:lpstr>Considerations: Trying to do it all at once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Introduction Course</dc:title>
  <dc:creator>richard sherman</dc:creator>
  <cp:lastModifiedBy>Shrishti Diggikar</cp:lastModifiedBy>
  <cp:revision>13</cp:revision>
  <dcterms:created xsi:type="dcterms:W3CDTF">2021-12-14T23:22:15Z</dcterms:created>
  <dcterms:modified xsi:type="dcterms:W3CDTF">2022-02-11T07:50:43Z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2021-12-14T00:00:00Z</vt:filetime>
  </property>
</Properties>
</file>