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Average"/>
      <p:regular r:id="rId44"/>
    </p:embeddedFont>
    <p:embeddedFont>
      <p:font typeface="Oswald"/>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5CFD00D-E2F8-4FAA-93BF-B28338161C9E}">
  <a:tblStyle styleId="{E5CFD00D-E2F8-4FAA-93BF-B28338161C9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Average-regular.fntdata"/><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Oswald-bold.fntdata"/><Relationship Id="rId23" Type="http://schemas.openxmlformats.org/officeDocument/2006/relationships/slide" Target="slides/slide17.xml"/><Relationship Id="rId45"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c6f980f91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6f980f9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88d3feaf4f_0_2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8d3feaf4f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8d3feaf4f_0_2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8d3feaf4f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88d3feaf4f_0_2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8d3feaf4f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8d3feaf4f_0_2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8d3feaf4f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8d3feaf4f_0_3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8d3feaf4f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88d3feaf4f_0_3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8d3feaf4f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88d3feaf4f_0_3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8d3feaf4f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88d3feaf4f_0_3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8d3feaf4f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88d3feaf4f_0_4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8d3feaf4f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88d3feaf4f_0_3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8d3feaf4f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88d3feaf4f_0_3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8d3feaf4f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88d3feaf4f_0_3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88d3feaf4f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88d3feaf4f_0_3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88d3feaf4f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88d3feaf4f_0_3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88d3feaf4f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88d3feaf4f_0_4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88d3feaf4f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88d3feaf4f_0_40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88d3feaf4f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88d3feaf4f_0_4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88d3feaf4f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88d3feaf4f_0_4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88d3feaf4f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88d3feaf4f_0_4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88d3feaf4f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88d3feaf4f_0_4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88d3feaf4f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88d3feaf4f_0_4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88d3feaf4f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88d3feaf4f_0_8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88d3feaf4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88d3feaf4f_0_1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88d3feaf4f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88d3feaf4f_0_10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88d3feaf4f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88d3feaf4f_0_1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88d3feaf4f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88d3feaf4f_0_1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88d3feaf4f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88d3feaf4f_0_1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88d3feaf4f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8d3feaf4f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8d3feaf4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8d3feaf4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8d3feaf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8d3feaf4f_0_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8d3feaf4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8d3feaf4f_0_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8d3feaf4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8d3feaf4f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8d3feaf4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5.jpg"/><Relationship Id="rId4"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7.jpg"/><Relationship Id="rId4" Type="http://schemas.openxmlformats.org/officeDocument/2006/relationships/image" Target="../media/image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0.jpg"/><Relationship Id="rId4" Type="http://schemas.openxmlformats.org/officeDocument/2006/relationships/image" Target="../media/image9.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13.png"/><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Using ARIMA and SARIMA models to forecast Stock Market 1 year into the future</a:t>
            </a:r>
            <a:endParaRPr/>
          </a:p>
        </p:txBody>
      </p:sp>
      <p:sp>
        <p:nvSpPr>
          <p:cNvPr id="60" name="Google Shape;60;p13"/>
          <p:cNvSpPr txBox="1"/>
          <p:nvPr>
            <p:ph idx="1" type="subTitle"/>
          </p:nvPr>
        </p:nvSpPr>
        <p:spPr>
          <a:xfrm>
            <a:off x="600075" y="3205375"/>
            <a:ext cx="7801500" cy="121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Lim Jia Lok</a:t>
            </a:r>
            <a:endParaRPr/>
          </a:p>
          <a:p>
            <a:pPr indent="0" lvl="0" marL="0" rtl="0" algn="ctr">
              <a:spcBef>
                <a:spcPts val="0"/>
              </a:spcBef>
              <a:spcAft>
                <a:spcPts val="0"/>
              </a:spcAft>
              <a:buNone/>
            </a:pPr>
            <a:r>
              <a:rPr lang="en"/>
              <a:t>Darren Frederick Chan Chyun Yaw</a:t>
            </a:r>
            <a:endParaRPr/>
          </a:p>
          <a:p>
            <a:pPr indent="0" lvl="0" marL="0" rtl="0" algn="ctr">
              <a:spcBef>
                <a:spcPts val="0"/>
              </a:spcBef>
              <a:spcAft>
                <a:spcPts val="0"/>
              </a:spcAft>
              <a:buNone/>
            </a:pPr>
            <a:r>
              <a:rPr lang="en"/>
              <a:t>Aldaton Choo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490250" y="526350"/>
            <a:ext cx="81216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t>Experiments</a:t>
            </a:r>
            <a:endParaRPr b="1" sz="4200"/>
          </a:p>
          <a:p>
            <a:pPr indent="0" lvl="0" marL="0" rtl="0" algn="l">
              <a:spcBef>
                <a:spcPts val="0"/>
              </a:spcBef>
              <a:spcAft>
                <a:spcPts val="0"/>
              </a:spcAft>
              <a:buNone/>
            </a:pPr>
            <a:r>
              <a:rPr lang="en" sz="4200"/>
              <a:t>ARIMA (Initial Model) and </a:t>
            </a:r>
            <a:endParaRPr sz="4200"/>
          </a:p>
          <a:p>
            <a:pPr indent="0" lvl="0" marL="0" rtl="0" algn="l">
              <a:spcBef>
                <a:spcPts val="0"/>
              </a:spcBef>
              <a:spcAft>
                <a:spcPts val="0"/>
              </a:spcAft>
              <a:buNone/>
            </a:pPr>
            <a:r>
              <a:rPr lang="en" sz="4200"/>
              <a:t>SARIMA (Final Model) Forecasting</a:t>
            </a:r>
            <a:endParaRPr sz="4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Experiments</a:t>
            </a:r>
            <a:endParaRPr/>
          </a:p>
        </p:txBody>
      </p:sp>
      <p:grpSp>
        <p:nvGrpSpPr>
          <p:cNvPr id="158" name="Google Shape;158;p23"/>
          <p:cNvGrpSpPr/>
          <p:nvPr/>
        </p:nvGrpSpPr>
        <p:grpSpPr>
          <a:xfrm>
            <a:off x="424825" y="1253973"/>
            <a:ext cx="8294372" cy="799416"/>
            <a:chOff x="424813" y="1177875"/>
            <a:chExt cx="8294372" cy="849900"/>
          </a:xfrm>
        </p:grpSpPr>
        <p:sp>
          <p:nvSpPr>
            <p:cNvPr id="159" name="Google Shape;159;p23"/>
            <p:cNvSpPr/>
            <p:nvPr/>
          </p:nvSpPr>
          <p:spPr>
            <a:xfrm>
              <a:off x="2927684" y="1177875"/>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a:off x="424813" y="117787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23"/>
          <p:cNvSpPr txBox="1"/>
          <p:nvPr>
            <p:ph idx="4294967295" type="body"/>
          </p:nvPr>
        </p:nvSpPr>
        <p:spPr>
          <a:xfrm>
            <a:off x="539675" y="125420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1.  </a:t>
            </a:r>
            <a:r>
              <a:rPr lang="en">
                <a:solidFill>
                  <a:schemeClr val="lt1"/>
                </a:solidFill>
              </a:rPr>
              <a:t>Training set and test </a:t>
            </a:r>
            <a:endParaRPr>
              <a:solidFill>
                <a:schemeClr val="lt1"/>
              </a:solidFill>
            </a:endParaRPr>
          </a:p>
        </p:txBody>
      </p:sp>
      <p:sp>
        <p:nvSpPr>
          <p:cNvPr id="162" name="Google Shape;162;p23"/>
          <p:cNvSpPr txBox="1"/>
          <p:nvPr>
            <p:ph idx="4294967295" type="body"/>
          </p:nvPr>
        </p:nvSpPr>
        <p:spPr>
          <a:xfrm>
            <a:off x="3480453" y="1254158"/>
            <a:ext cx="5111700" cy="7992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Training and test set split</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Configuring Hyperparameters</a:t>
            </a:r>
            <a:endParaRPr>
              <a:solidFill>
                <a:schemeClr val="lt1"/>
              </a:solidFill>
            </a:endParaRPr>
          </a:p>
        </p:txBody>
      </p:sp>
      <p:grpSp>
        <p:nvGrpSpPr>
          <p:cNvPr id="163" name="Google Shape;163;p23"/>
          <p:cNvGrpSpPr/>
          <p:nvPr/>
        </p:nvGrpSpPr>
        <p:grpSpPr>
          <a:xfrm>
            <a:off x="424825" y="2127339"/>
            <a:ext cx="8294360" cy="799416"/>
            <a:chOff x="424813" y="2075689"/>
            <a:chExt cx="8294360" cy="849900"/>
          </a:xfrm>
        </p:grpSpPr>
        <p:sp>
          <p:nvSpPr>
            <p:cNvPr id="164" name="Google Shape;164;p23"/>
            <p:cNvSpPr/>
            <p:nvPr/>
          </p:nvSpPr>
          <p:spPr>
            <a:xfrm>
              <a:off x="2927672" y="2075689"/>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p:nvPr/>
          </p:nvSpPr>
          <p:spPr>
            <a:xfrm>
              <a:off x="424813" y="207568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23"/>
          <p:cNvSpPr txBox="1"/>
          <p:nvPr>
            <p:ph idx="4294967295" type="body"/>
          </p:nvPr>
        </p:nvSpPr>
        <p:spPr>
          <a:xfrm>
            <a:off x="539675" y="212745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a:solidFill>
                <a:schemeClr val="lt1"/>
              </a:solidFill>
            </a:endParaRPr>
          </a:p>
          <a:p>
            <a:pPr indent="0" lvl="0" marL="0" rtl="0" algn="l">
              <a:lnSpc>
                <a:spcPct val="100000"/>
              </a:lnSpc>
              <a:spcBef>
                <a:spcPts val="0"/>
              </a:spcBef>
              <a:spcAft>
                <a:spcPts val="0"/>
              </a:spcAft>
              <a:buNone/>
            </a:pPr>
            <a:r>
              <a:t/>
            </a:r>
            <a:endParaRPr>
              <a:solidFill>
                <a:schemeClr val="lt1"/>
              </a:solidFill>
            </a:endParaRPr>
          </a:p>
          <a:p>
            <a:pPr indent="0" lvl="0" marL="0" rtl="0" algn="l">
              <a:lnSpc>
                <a:spcPct val="100000"/>
              </a:lnSpc>
              <a:spcBef>
                <a:spcPts val="0"/>
              </a:spcBef>
              <a:spcAft>
                <a:spcPts val="0"/>
              </a:spcAft>
              <a:buNone/>
            </a:pPr>
            <a:r>
              <a:rPr lang="en">
                <a:solidFill>
                  <a:schemeClr val="lt1"/>
                </a:solidFill>
              </a:rPr>
              <a:t>2. Assessment and Validation</a:t>
            </a:r>
            <a:endParaRPr>
              <a:solidFill>
                <a:schemeClr val="lt1"/>
              </a:solidFill>
            </a:endParaRPr>
          </a:p>
          <a:p>
            <a:pPr indent="0" lvl="0" marL="0" rtl="0" algn="l">
              <a:lnSpc>
                <a:spcPct val="100000"/>
              </a:lnSpc>
              <a:spcBef>
                <a:spcPts val="0"/>
              </a:spcBef>
              <a:spcAft>
                <a:spcPts val="0"/>
              </a:spcAft>
              <a:buNone/>
            </a:pPr>
            <a:r>
              <a:t/>
            </a:r>
            <a:endParaRPr>
              <a:solidFill>
                <a:schemeClr val="lt1"/>
              </a:solidFill>
            </a:endParaRPr>
          </a:p>
          <a:p>
            <a:pPr indent="0" lvl="0" marL="0" rtl="0" algn="l">
              <a:lnSpc>
                <a:spcPct val="100000"/>
              </a:lnSpc>
              <a:spcBef>
                <a:spcPts val="0"/>
              </a:spcBef>
              <a:spcAft>
                <a:spcPts val="0"/>
              </a:spcAft>
              <a:buNone/>
            </a:pPr>
            <a:r>
              <a:t/>
            </a:r>
            <a:endParaRPr>
              <a:solidFill>
                <a:schemeClr val="lt1"/>
              </a:solidFill>
            </a:endParaRPr>
          </a:p>
        </p:txBody>
      </p:sp>
      <p:sp>
        <p:nvSpPr>
          <p:cNvPr id="167" name="Google Shape;167;p23"/>
          <p:cNvSpPr txBox="1"/>
          <p:nvPr>
            <p:ph idx="4294967295" type="body"/>
          </p:nvPr>
        </p:nvSpPr>
        <p:spPr>
          <a:xfrm>
            <a:off x="3480453" y="2127465"/>
            <a:ext cx="5111700" cy="79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Best combinations of PDQ using </a:t>
            </a:r>
            <a:r>
              <a:rPr lang="en" sz="1200">
                <a:solidFill>
                  <a:schemeClr val="lt1"/>
                </a:solidFill>
              </a:rPr>
              <a:t>AIC to evaluate model</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MSE (Mean Squared Error)</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Dynamic (ARIMA) Vs One Step Forecasting (SARIMA)</a:t>
            </a:r>
            <a:endParaRPr sz="1200">
              <a:solidFill>
                <a:schemeClr val="lt1"/>
              </a:solidFill>
            </a:endParaRPr>
          </a:p>
          <a:p>
            <a:pPr indent="-342900" lvl="0" marL="457200" rtl="0" algn="l">
              <a:spcBef>
                <a:spcPts val="0"/>
              </a:spcBef>
              <a:spcAft>
                <a:spcPts val="0"/>
              </a:spcAft>
              <a:buClr>
                <a:schemeClr val="lt1"/>
              </a:buClr>
              <a:buSzPts val="1800"/>
              <a:buChar char="●"/>
            </a:pPr>
            <a:r>
              <a:t/>
            </a:r>
            <a:endParaRPr>
              <a:solidFill>
                <a:schemeClr val="lt1"/>
              </a:solidFill>
            </a:endParaRPr>
          </a:p>
        </p:txBody>
      </p:sp>
      <p:grpSp>
        <p:nvGrpSpPr>
          <p:cNvPr id="168" name="Google Shape;168;p23"/>
          <p:cNvGrpSpPr/>
          <p:nvPr/>
        </p:nvGrpSpPr>
        <p:grpSpPr>
          <a:xfrm>
            <a:off x="424825" y="3000705"/>
            <a:ext cx="8294360" cy="799447"/>
            <a:chOff x="424813" y="2974405"/>
            <a:chExt cx="8294360" cy="849933"/>
          </a:xfrm>
        </p:grpSpPr>
        <p:sp>
          <p:nvSpPr>
            <p:cNvPr id="169" name="Google Shape;169;p23"/>
            <p:cNvSpPr/>
            <p:nvPr/>
          </p:nvSpPr>
          <p:spPr>
            <a:xfrm>
              <a:off x="2927672" y="2974438"/>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3"/>
            <p:cNvSpPr/>
            <p:nvPr/>
          </p:nvSpPr>
          <p:spPr>
            <a:xfrm>
              <a:off x="424813" y="297440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23"/>
          <p:cNvSpPr txBox="1"/>
          <p:nvPr>
            <p:ph idx="4294967295" type="body"/>
          </p:nvPr>
        </p:nvSpPr>
        <p:spPr>
          <a:xfrm>
            <a:off x="539675" y="3000775"/>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3. Results</a:t>
            </a:r>
            <a:endParaRPr>
              <a:solidFill>
                <a:schemeClr val="lt1"/>
              </a:solidFill>
            </a:endParaRPr>
          </a:p>
        </p:txBody>
      </p:sp>
      <p:sp>
        <p:nvSpPr>
          <p:cNvPr id="172" name="Google Shape;172;p23"/>
          <p:cNvSpPr txBox="1"/>
          <p:nvPr>
            <p:ph idx="4294967295" type="body"/>
          </p:nvPr>
        </p:nvSpPr>
        <p:spPr>
          <a:xfrm>
            <a:off x="3480453" y="3004317"/>
            <a:ext cx="5111700" cy="7992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ARIMA </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SARIMA (The final model)</a:t>
            </a:r>
            <a:endParaRPr>
              <a:solidFill>
                <a:schemeClr val="lt1"/>
              </a:solidFill>
            </a:endParaRPr>
          </a:p>
        </p:txBody>
      </p:sp>
      <p:sp>
        <p:nvSpPr>
          <p:cNvPr id="173" name="Google Shape;173;p23"/>
          <p:cNvSpPr txBox="1"/>
          <p:nvPr>
            <p:ph idx="4294967295" type="body"/>
          </p:nvPr>
        </p:nvSpPr>
        <p:spPr>
          <a:xfrm>
            <a:off x="3480453" y="3876311"/>
            <a:ext cx="5111700" cy="7992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Lorem ipsum dolor sit amet</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Sed do eiusmod tempor incididunt ut labore</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and Test </a:t>
            </a:r>
            <a:endParaRPr/>
          </a:p>
        </p:txBody>
      </p:sp>
      <p:sp>
        <p:nvSpPr>
          <p:cNvPr id="179" name="Google Shape;179;p24"/>
          <p:cNvSpPr txBox="1"/>
          <p:nvPr>
            <p:ph idx="1" type="body"/>
          </p:nvPr>
        </p:nvSpPr>
        <p:spPr>
          <a:xfrm>
            <a:off x="311700" y="1152475"/>
            <a:ext cx="8213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SARIMA using all dataset as training set and there is no test set</a:t>
            </a:r>
            <a:endParaRPr b="1" sz="1600"/>
          </a:p>
          <a:p>
            <a:pPr indent="-330200" lvl="0" marL="457200" rtl="0" algn="l">
              <a:spcBef>
                <a:spcPts val="1600"/>
              </a:spcBef>
              <a:spcAft>
                <a:spcPts val="0"/>
              </a:spcAft>
              <a:buSzPts val="1600"/>
              <a:buAutoNum type="arabicPeriod"/>
            </a:pPr>
            <a:r>
              <a:rPr b="1" lang="en" sz="1600"/>
              <a:t>The reason for this is because we are using Akaike's Information Criterion (AIC) to evaluate our model and the seasonal nature of SARIMA. </a:t>
            </a:r>
            <a:endParaRPr b="1" sz="1600"/>
          </a:p>
          <a:p>
            <a:pPr indent="-330200" lvl="0" marL="457200" rtl="0" algn="l">
              <a:spcBef>
                <a:spcPts val="0"/>
              </a:spcBef>
              <a:spcAft>
                <a:spcPts val="0"/>
              </a:spcAft>
              <a:buSzPts val="1600"/>
              <a:buAutoNum type="arabicPeriod"/>
            </a:pPr>
            <a:r>
              <a:rPr b="1" lang="en" sz="1600"/>
              <a:t>For a time series analysis especially for SARIMA, AIC is very useful as the time series most valuable data is mostly the most recent data.</a:t>
            </a:r>
            <a:endParaRPr b="1" sz="1600"/>
          </a:p>
          <a:p>
            <a:pPr indent="-330200" lvl="0" marL="457200" rtl="0" algn="l">
              <a:spcBef>
                <a:spcPts val="0"/>
              </a:spcBef>
              <a:spcAft>
                <a:spcPts val="0"/>
              </a:spcAft>
              <a:buSzPts val="1600"/>
              <a:buAutoNum type="arabicPeriod"/>
            </a:pPr>
            <a:r>
              <a:rPr b="1" lang="en" sz="1600"/>
              <a:t>Therefore, the most recent data is always stuck in the validation set and test set. </a:t>
            </a:r>
            <a:endParaRPr b="1" sz="1600"/>
          </a:p>
          <a:p>
            <a:pPr indent="-330200" lvl="0" marL="457200" rtl="0" algn="l">
              <a:spcBef>
                <a:spcPts val="0"/>
              </a:spcBef>
              <a:spcAft>
                <a:spcPts val="0"/>
              </a:spcAft>
              <a:buSzPts val="1600"/>
              <a:buAutoNum type="arabicPeriod"/>
            </a:pPr>
            <a:r>
              <a:rPr b="1" lang="en" sz="1600"/>
              <a:t>So we use all the dataset as training set as this improve the model selection when compared to the traditional train/test model selection methods. </a:t>
            </a:r>
            <a:endParaRPr b="1" sz="1600"/>
          </a:p>
          <a:p>
            <a:pPr indent="-330200" lvl="0" marL="457200" rtl="0" algn="l">
              <a:spcBef>
                <a:spcPts val="0"/>
              </a:spcBef>
              <a:spcAft>
                <a:spcPts val="0"/>
              </a:spcAft>
              <a:buSzPts val="1600"/>
              <a:buAutoNum type="arabicPeriod"/>
            </a:pPr>
            <a:r>
              <a:rPr b="1" lang="en" sz="1600"/>
              <a:t>Thus, to test the forecasting on the data set, we had to set the time period on when to perform forecasting, the start date and end date.</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457200" rtl="0" algn="l">
              <a:spcBef>
                <a:spcPts val="1600"/>
              </a:spcBef>
              <a:spcAft>
                <a:spcPts val="0"/>
              </a:spcAft>
              <a:buNone/>
            </a:pPr>
            <a:r>
              <a:t/>
            </a:r>
            <a:endParaRPr sz="1600"/>
          </a:p>
          <a:p>
            <a:pPr indent="0" lvl="0" marL="457200" rtl="0" algn="l">
              <a:spcBef>
                <a:spcPts val="1600"/>
              </a:spcBef>
              <a:spcAft>
                <a:spcPts val="1600"/>
              </a:spcAft>
              <a:buNone/>
            </a:pPr>
            <a:r>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and Test </a:t>
            </a:r>
            <a:endParaRPr/>
          </a:p>
        </p:txBody>
      </p:sp>
      <p:sp>
        <p:nvSpPr>
          <p:cNvPr id="185" name="Google Shape;185;p25"/>
          <p:cNvSpPr txBox="1"/>
          <p:nvPr>
            <p:ph idx="1" type="body"/>
          </p:nvPr>
        </p:nvSpPr>
        <p:spPr>
          <a:xfrm>
            <a:off x="311700" y="1152475"/>
            <a:ext cx="8213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ARIMA uses </a:t>
            </a:r>
            <a:r>
              <a:rPr b="1" lang="en" sz="2100">
                <a:solidFill>
                  <a:schemeClr val="dk1"/>
                </a:solidFill>
              </a:rPr>
              <a:t>Traditional</a:t>
            </a:r>
            <a:r>
              <a:rPr b="1" lang="en" sz="2100">
                <a:solidFill>
                  <a:schemeClr val="dk1"/>
                </a:solidFill>
              </a:rPr>
              <a:t> Train Test Split</a:t>
            </a:r>
            <a:endParaRPr b="1" sz="1600"/>
          </a:p>
          <a:p>
            <a:pPr indent="-330200" lvl="0" marL="457200" rtl="0" algn="l">
              <a:spcBef>
                <a:spcPts val="1600"/>
              </a:spcBef>
              <a:spcAft>
                <a:spcPts val="0"/>
              </a:spcAft>
              <a:buSzPts val="1600"/>
              <a:buAutoNum type="arabicPeriod"/>
            </a:pPr>
            <a:r>
              <a:rPr b="1" lang="en" sz="1600"/>
              <a:t>The test data was prioritized. </a:t>
            </a:r>
            <a:endParaRPr b="1" sz="1600"/>
          </a:p>
          <a:p>
            <a:pPr indent="-330200" lvl="0" marL="457200" rtl="0" algn="l">
              <a:spcBef>
                <a:spcPts val="0"/>
              </a:spcBef>
              <a:spcAft>
                <a:spcPts val="0"/>
              </a:spcAft>
              <a:buSzPts val="1600"/>
              <a:buAutoNum type="arabicPeriod"/>
            </a:pPr>
            <a:r>
              <a:rPr b="1" lang="en" sz="1600"/>
              <a:t>The dataset for the test data is 366 data points. 1 year ago.</a:t>
            </a:r>
            <a:endParaRPr b="1" sz="1600"/>
          </a:p>
          <a:p>
            <a:pPr indent="-330200" lvl="0" marL="457200" rtl="0" algn="l">
              <a:spcBef>
                <a:spcPts val="0"/>
              </a:spcBef>
              <a:spcAft>
                <a:spcPts val="0"/>
              </a:spcAft>
              <a:buSzPts val="1600"/>
              <a:buAutoNum type="arabicPeriod"/>
            </a:pPr>
            <a:r>
              <a:rPr b="1" lang="en" sz="1600"/>
              <a:t>The training data is the total amount of data minus the test data size, this varies stock to stock. </a:t>
            </a:r>
            <a:endParaRPr b="1" sz="1600"/>
          </a:p>
          <a:p>
            <a:pPr indent="-330200" lvl="0" marL="457200" rtl="0" algn="l">
              <a:spcBef>
                <a:spcPts val="0"/>
              </a:spcBef>
              <a:spcAft>
                <a:spcPts val="0"/>
              </a:spcAft>
              <a:buSzPts val="1600"/>
              <a:buAutoNum type="arabicPeriod"/>
            </a:pPr>
            <a:r>
              <a:rPr b="1" lang="en" sz="1600"/>
              <a:t>The test data is the last 366 data points in the dataset, this is constant for all stocks.</a:t>
            </a:r>
            <a:endParaRPr b="1" sz="1600"/>
          </a:p>
          <a:p>
            <a:pPr indent="0" lvl="0" marL="45720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457200" rtl="0" algn="l">
              <a:spcBef>
                <a:spcPts val="1600"/>
              </a:spcBef>
              <a:spcAft>
                <a:spcPts val="0"/>
              </a:spcAft>
              <a:buNone/>
            </a:pPr>
            <a:r>
              <a:t/>
            </a:r>
            <a:endParaRPr sz="1600"/>
          </a:p>
          <a:p>
            <a:pPr indent="0" lvl="0" marL="457200" rtl="0" algn="l">
              <a:spcBef>
                <a:spcPts val="1600"/>
              </a:spcBef>
              <a:spcAft>
                <a:spcPts val="1600"/>
              </a:spcAft>
              <a:buNone/>
            </a:pPr>
            <a:r>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and Test </a:t>
            </a:r>
            <a:endParaRPr/>
          </a:p>
        </p:txBody>
      </p:sp>
      <p:sp>
        <p:nvSpPr>
          <p:cNvPr id="191" name="Google Shape;191;p26"/>
          <p:cNvSpPr txBox="1"/>
          <p:nvPr>
            <p:ph idx="1" type="body"/>
          </p:nvPr>
        </p:nvSpPr>
        <p:spPr>
          <a:xfrm>
            <a:off x="311700" y="1152475"/>
            <a:ext cx="8213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Configuring Hyperparameters for SARIMA</a:t>
            </a:r>
            <a:endParaRPr b="1" sz="1600"/>
          </a:p>
          <a:p>
            <a:pPr indent="0" lvl="0" marL="0" rtl="0" algn="l">
              <a:spcBef>
                <a:spcPts val="1600"/>
              </a:spcBef>
              <a:spcAft>
                <a:spcPts val="0"/>
              </a:spcAft>
              <a:buNone/>
            </a:pPr>
            <a:r>
              <a:rPr b="1" lang="en" sz="1600"/>
              <a:t>When it comes to configuring SARIMA, there is a need to select hyperparameters for the trend and seasonal elements of the series. (Brownlee, 2018)</a:t>
            </a:r>
            <a:endParaRPr b="1" sz="1600"/>
          </a:p>
          <a:p>
            <a:pPr indent="0" lvl="0" marL="0" rtl="0" algn="l">
              <a:spcBef>
                <a:spcPts val="1600"/>
              </a:spcBef>
              <a:spcAft>
                <a:spcPts val="0"/>
              </a:spcAft>
              <a:buNone/>
            </a:pPr>
            <a:r>
              <a:t/>
            </a:r>
            <a:endParaRPr b="1" sz="1600"/>
          </a:p>
          <a:p>
            <a:pPr indent="0" lvl="0" marL="45720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457200" rtl="0" algn="l">
              <a:spcBef>
                <a:spcPts val="1600"/>
              </a:spcBef>
              <a:spcAft>
                <a:spcPts val="0"/>
              </a:spcAft>
              <a:buNone/>
            </a:pPr>
            <a:r>
              <a:t/>
            </a:r>
            <a:endParaRPr sz="1600"/>
          </a:p>
          <a:p>
            <a:pPr indent="0" lvl="0" marL="457200" rtl="0" algn="l">
              <a:spcBef>
                <a:spcPts val="1600"/>
              </a:spcBef>
              <a:spcAft>
                <a:spcPts val="1600"/>
              </a:spcAft>
              <a:buNone/>
            </a:pPr>
            <a:r>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100">
                <a:latin typeface="Average"/>
                <a:ea typeface="Average"/>
                <a:cs typeface="Average"/>
                <a:sym typeface="Average"/>
              </a:rPr>
              <a:t>Trend Elements</a:t>
            </a:r>
            <a:endParaRPr b="1" sz="1600">
              <a:solidFill>
                <a:schemeClr val="accent3"/>
              </a:solidFill>
              <a:latin typeface="Average"/>
              <a:ea typeface="Average"/>
              <a:cs typeface="Average"/>
              <a:sym typeface="Average"/>
            </a:endParaRPr>
          </a:p>
          <a:p>
            <a:pPr indent="0" lvl="0" marL="0" rtl="0" algn="l">
              <a:spcBef>
                <a:spcPts val="16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197" name="Google Shape;197;p27"/>
          <p:cNvGraphicFramePr/>
          <p:nvPr/>
        </p:nvGraphicFramePr>
        <p:xfrm>
          <a:off x="393425" y="1159200"/>
          <a:ext cx="3000000" cy="3000000"/>
        </p:xfrm>
        <a:graphic>
          <a:graphicData uri="http://schemas.openxmlformats.org/drawingml/2006/table">
            <a:tbl>
              <a:tblPr>
                <a:noFill/>
                <a:tableStyleId>{E5CFD00D-E2F8-4FAA-93BF-B28338161C9E}</a:tableStyleId>
              </a:tblPr>
              <a:tblGrid>
                <a:gridCol w="1132200"/>
                <a:gridCol w="2850100"/>
                <a:gridCol w="4212200"/>
              </a:tblGrid>
              <a:tr h="381000">
                <a:tc>
                  <a:txBody>
                    <a:bodyPr/>
                    <a:lstStyle/>
                    <a:p>
                      <a:pPr indent="0" lvl="0" marL="0" rtl="0" algn="l">
                        <a:spcBef>
                          <a:spcPts val="0"/>
                        </a:spcBef>
                        <a:spcAft>
                          <a:spcPts val="0"/>
                        </a:spcAft>
                        <a:buNone/>
                      </a:pPr>
                      <a:r>
                        <a:rPr lang="en" sz="1600">
                          <a:latin typeface="Average"/>
                          <a:ea typeface="Average"/>
                          <a:cs typeface="Average"/>
                          <a:sym typeface="Average"/>
                        </a:rPr>
                        <a:t>Parameters</a:t>
                      </a:r>
                      <a:endParaRPr sz="1600">
                        <a:latin typeface="Average"/>
                        <a:ea typeface="Average"/>
                        <a:cs typeface="Average"/>
                        <a:sym typeface="Average"/>
                      </a:endParaRPr>
                    </a:p>
                  </a:txBody>
                  <a:tcPr marT="91425" marB="91425" marR="91425" marL="91425">
                    <a:solidFill>
                      <a:srgbClr val="F3F3F3"/>
                    </a:solidFill>
                  </a:tcPr>
                </a:tc>
                <a:tc>
                  <a:txBody>
                    <a:bodyPr/>
                    <a:lstStyle/>
                    <a:p>
                      <a:pPr indent="0" lvl="0" marL="0" rtl="0" algn="l">
                        <a:spcBef>
                          <a:spcPts val="0"/>
                        </a:spcBef>
                        <a:spcAft>
                          <a:spcPts val="0"/>
                        </a:spcAft>
                        <a:buNone/>
                      </a:pPr>
                      <a:r>
                        <a:rPr lang="en" sz="1600">
                          <a:latin typeface="Average"/>
                          <a:ea typeface="Average"/>
                          <a:cs typeface="Average"/>
                          <a:sym typeface="Average"/>
                        </a:rPr>
                        <a:t>Description</a:t>
                      </a:r>
                      <a:endParaRPr sz="1600">
                        <a:latin typeface="Average"/>
                        <a:ea typeface="Average"/>
                        <a:cs typeface="Average"/>
                        <a:sym typeface="Average"/>
                      </a:endParaRPr>
                    </a:p>
                  </a:txBody>
                  <a:tcPr marT="91425" marB="91425" marR="91425" marL="91425">
                    <a:solidFill>
                      <a:srgbClr val="F3F3F3"/>
                    </a:solidFill>
                  </a:tcPr>
                </a:tc>
                <a:tc>
                  <a:txBody>
                    <a:bodyPr/>
                    <a:lstStyle/>
                    <a:p>
                      <a:pPr indent="0" lvl="0" marL="0" rtl="0" algn="l">
                        <a:spcBef>
                          <a:spcPts val="0"/>
                        </a:spcBef>
                        <a:spcAft>
                          <a:spcPts val="0"/>
                        </a:spcAft>
                        <a:buNone/>
                      </a:pPr>
                      <a:r>
                        <a:rPr lang="en" sz="1600">
                          <a:latin typeface="Average"/>
                          <a:ea typeface="Average"/>
                          <a:cs typeface="Average"/>
                          <a:sym typeface="Average"/>
                        </a:rPr>
                        <a:t>How to interpret</a:t>
                      </a:r>
                      <a:endParaRPr sz="1600">
                        <a:latin typeface="Average"/>
                        <a:ea typeface="Average"/>
                        <a:cs typeface="Average"/>
                        <a:sym typeface="Average"/>
                      </a:endParaRPr>
                    </a:p>
                  </a:txBody>
                  <a:tcPr marT="91425" marB="91425" marR="91425" marL="91425">
                    <a:solidFill>
                      <a:srgbClr val="F3F3F3"/>
                    </a:solidFill>
                  </a:tcPr>
                </a:tc>
              </a:tr>
              <a:tr h="381000">
                <a:tc>
                  <a:txBody>
                    <a:bodyPr/>
                    <a:lstStyle/>
                    <a:p>
                      <a:pPr indent="0" lvl="0" marL="0" rtl="0" algn="l">
                        <a:spcBef>
                          <a:spcPts val="0"/>
                        </a:spcBef>
                        <a:spcAft>
                          <a:spcPts val="0"/>
                        </a:spcAft>
                        <a:buNone/>
                      </a:pPr>
                      <a:r>
                        <a:rPr lang="en" sz="1600">
                          <a:solidFill>
                            <a:srgbClr val="FFFFFF"/>
                          </a:solidFill>
                          <a:latin typeface="Average"/>
                          <a:ea typeface="Average"/>
                          <a:cs typeface="Average"/>
                          <a:sym typeface="Average"/>
                        </a:rPr>
                        <a:t>p</a:t>
                      </a:r>
                      <a:endParaRPr sz="1600">
                        <a:solidFill>
                          <a:srgbClr val="FFFFFF"/>
                        </a:solidFill>
                        <a:latin typeface="Average"/>
                        <a:ea typeface="Average"/>
                        <a:cs typeface="Average"/>
                        <a:sym typeface="Average"/>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FFFFFF"/>
                          </a:solidFill>
                        </a:rPr>
                        <a:t>Trend autoregression order</a:t>
                      </a:r>
                      <a:endParaRPr sz="1600">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FFFFFF"/>
                          </a:solidFill>
                          <a:latin typeface="Average"/>
                          <a:ea typeface="Average"/>
                          <a:cs typeface="Average"/>
                          <a:sym typeface="Average"/>
                        </a:rPr>
                        <a:t>If p = 1 in a monthly cycle, helps to understand whether January data will have influence on February.</a:t>
                      </a:r>
                      <a:endParaRPr sz="1600">
                        <a:solidFill>
                          <a:srgbClr val="FFFFFF"/>
                        </a:solidFill>
                        <a:latin typeface="Average"/>
                        <a:ea typeface="Average"/>
                        <a:cs typeface="Average"/>
                        <a:sym typeface="Average"/>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solidFill>
                            <a:srgbClr val="FFFFFF"/>
                          </a:solidFill>
                          <a:latin typeface="Average"/>
                          <a:ea typeface="Average"/>
                          <a:cs typeface="Average"/>
                          <a:sym typeface="Average"/>
                        </a:rPr>
                        <a:t>d</a:t>
                      </a:r>
                      <a:endParaRPr sz="1600">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FFFFFF"/>
                          </a:solidFill>
                        </a:rPr>
                        <a:t>Trend difference order</a:t>
                      </a:r>
                      <a:endParaRPr sz="1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FFFFFF"/>
                          </a:solidFill>
                          <a:latin typeface="Average"/>
                          <a:ea typeface="Average"/>
                          <a:cs typeface="Average"/>
                          <a:sym typeface="Average"/>
                        </a:rPr>
                        <a:t>It is the level of integration for the process. It means how many times the time series operator should be applied to have the time series to become stationary</a:t>
                      </a:r>
                      <a:endParaRPr sz="1600">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solidFill>
                            <a:srgbClr val="FFFFFF"/>
                          </a:solidFill>
                          <a:latin typeface="Average"/>
                          <a:ea typeface="Average"/>
                          <a:cs typeface="Average"/>
                          <a:sym typeface="Average"/>
                        </a:rPr>
                        <a:t>q</a:t>
                      </a:r>
                      <a:endParaRPr sz="1600">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FFFFFF"/>
                          </a:solidFill>
                        </a:rPr>
                        <a:t>Trend moving average order</a:t>
                      </a:r>
                      <a:endParaRPr sz="1600">
                        <a:solidFill>
                          <a:srgbClr val="FFFFFF"/>
                        </a:solidFill>
                      </a:endParaRPr>
                    </a:p>
                    <a:p>
                      <a:pPr indent="0" lvl="0" marL="0" rtl="0" algn="l">
                        <a:spcBef>
                          <a:spcPts val="0"/>
                        </a:spcBef>
                        <a:spcAft>
                          <a:spcPts val="0"/>
                        </a:spcAft>
                        <a:buNone/>
                      </a:pPr>
                      <a:r>
                        <a:t/>
                      </a:r>
                      <a:endParaRPr sz="1600">
                        <a:solidFill>
                          <a:srgbClr val="FFFFFF"/>
                        </a:solidFill>
                      </a:endParaRPr>
                    </a:p>
                    <a:p>
                      <a:pPr indent="0" lvl="0" marL="0" rtl="0" algn="l">
                        <a:spcBef>
                          <a:spcPts val="0"/>
                        </a:spcBef>
                        <a:spcAft>
                          <a:spcPts val="0"/>
                        </a:spcAft>
                        <a:buNone/>
                      </a:pPr>
                      <a:r>
                        <a:t/>
                      </a:r>
                      <a:endParaRPr sz="1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FFFFFF"/>
                          </a:solidFill>
                          <a:latin typeface="Average"/>
                          <a:ea typeface="Average"/>
                          <a:cs typeface="Average"/>
                          <a:sym typeface="Average"/>
                        </a:rPr>
                        <a:t>The number of prior noises (errors) that affect the current value</a:t>
                      </a:r>
                      <a:endParaRPr sz="1600">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100">
                <a:latin typeface="Average"/>
                <a:ea typeface="Average"/>
                <a:cs typeface="Average"/>
                <a:sym typeface="Average"/>
              </a:rPr>
              <a:t>Seasonal</a:t>
            </a:r>
            <a:r>
              <a:rPr b="1" lang="en" sz="2100">
                <a:latin typeface="Average"/>
                <a:ea typeface="Average"/>
                <a:cs typeface="Average"/>
                <a:sym typeface="Average"/>
              </a:rPr>
              <a:t> Elements</a:t>
            </a:r>
            <a:endParaRPr b="1" sz="1600">
              <a:solidFill>
                <a:schemeClr val="accent3"/>
              </a:solidFill>
              <a:latin typeface="Average"/>
              <a:ea typeface="Average"/>
              <a:cs typeface="Average"/>
              <a:sym typeface="Average"/>
            </a:endParaRPr>
          </a:p>
          <a:p>
            <a:pPr indent="0" lvl="0" marL="0" rtl="0" algn="l">
              <a:spcBef>
                <a:spcPts val="16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03" name="Google Shape;203;p28"/>
          <p:cNvGraphicFramePr/>
          <p:nvPr/>
        </p:nvGraphicFramePr>
        <p:xfrm>
          <a:off x="393425" y="1159200"/>
          <a:ext cx="3000000" cy="3000000"/>
        </p:xfrm>
        <a:graphic>
          <a:graphicData uri="http://schemas.openxmlformats.org/drawingml/2006/table">
            <a:tbl>
              <a:tblPr>
                <a:noFill/>
                <a:tableStyleId>{E5CFD00D-E2F8-4FAA-93BF-B28338161C9E}</a:tableStyleId>
              </a:tblPr>
              <a:tblGrid>
                <a:gridCol w="1132200"/>
                <a:gridCol w="5991075"/>
              </a:tblGrid>
              <a:tr h="381000">
                <a:tc>
                  <a:txBody>
                    <a:bodyPr/>
                    <a:lstStyle/>
                    <a:p>
                      <a:pPr indent="0" lvl="0" marL="0" rtl="0" algn="l">
                        <a:spcBef>
                          <a:spcPts val="0"/>
                        </a:spcBef>
                        <a:spcAft>
                          <a:spcPts val="0"/>
                        </a:spcAft>
                        <a:buNone/>
                      </a:pPr>
                      <a:r>
                        <a:rPr lang="en" sz="1600">
                          <a:latin typeface="Average"/>
                          <a:ea typeface="Average"/>
                          <a:cs typeface="Average"/>
                          <a:sym typeface="Average"/>
                        </a:rPr>
                        <a:t>Parameters</a:t>
                      </a:r>
                      <a:endParaRPr sz="1600">
                        <a:latin typeface="Average"/>
                        <a:ea typeface="Average"/>
                        <a:cs typeface="Average"/>
                        <a:sym typeface="Average"/>
                      </a:endParaRPr>
                    </a:p>
                  </a:txBody>
                  <a:tcPr marT="91425" marB="91425" marR="91425" marL="91425">
                    <a:solidFill>
                      <a:srgbClr val="F3F3F3"/>
                    </a:solidFill>
                  </a:tcPr>
                </a:tc>
                <a:tc>
                  <a:txBody>
                    <a:bodyPr/>
                    <a:lstStyle/>
                    <a:p>
                      <a:pPr indent="0" lvl="0" marL="0" rtl="0" algn="l">
                        <a:spcBef>
                          <a:spcPts val="0"/>
                        </a:spcBef>
                        <a:spcAft>
                          <a:spcPts val="0"/>
                        </a:spcAft>
                        <a:buNone/>
                      </a:pPr>
                      <a:r>
                        <a:rPr lang="en" sz="1600">
                          <a:latin typeface="Average"/>
                          <a:ea typeface="Average"/>
                          <a:cs typeface="Average"/>
                          <a:sym typeface="Average"/>
                        </a:rPr>
                        <a:t>Description</a:t>
                      </a:r>
                      <a:endParaRPr sz="1600">
                        <a:latin typeface="Average"/>
                        <a:ea typeface="Average"/>
                        <a:cs typeface="Average"/>
                        <a:sym typeface="Average"/>
                      </a:endParaRPr>
                    </a:p>
                  </a:txBody>
                  <a:tcPr marT="91425" marB="91425" marR="91425" marL="91425">
                    <a:solidFill>
                      <a:srgbClr val="F3F3F3"/>
                    </a:solidFill>
                  </a:tcPr>
                </a:tc>
              </a:tr>
              <a:tr h="381000">
                <a:tc>
                  <a:txBody>
                    <a:bodyPr/>
                    <a:lstStyle/>
                    <a:p>
                      <a:pPr indent="0" lvl="0" marL="0" rtl="0" algn="l">
                        <a:spcBef>
                          <a:spcPts val="0"/>
                        </a:spcBef>
                        <a:spcAft>
                          <a:spcPts val="0"/>
                        </a:spcAft>
                        <a:buNone/>
                      </a:pPr>
                      <a:r>
                        <a:rPr lang="en" sz="1600">
                          <a:solidFill>
                            <a:srgbClr val="FFFFFF"/>
                          </a:solidFill>
                          <a:latin typeface="Average"/>
                          <a:ea typeface="Average"/>
                          <a:cs typeface="Average"/>
                          <a:sym typeface="Average"/>
                        </a:rPr>
                        <a:t>p</a:t>
                      </a:r>
                      <a:endParaRPr sz="1600">
                        <a:solidFill>
                          <a:srgbClr val="FFFFFF"/>
                        </a:solidFill>
                        <a:latin typeface="Average"/>
                        <a:ea typeface="Average"/>
                        <a:cs typeface="Average"/>
                        <a:sym typeface="Average"/>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FFFFFF"/>
                          </a:solidFill>
                          <a:latin typeface="Average"/>
                          <a:ea typeface="Average"/>
                          <a:cs typeface="Average"/>
                          <a:sym typeface="Average"/>
                        </a:rPr>
                        <a:t>Seasonal autoregressive order</a:t>
                      </a:r>
                      <a:endParaRPr sz="1600">
                        <a:solidFill>
                          <a:srgbClr val="FFFFFF"/>
                        </a:solidFill>
                        <a:latin typeface="Average"/>
                        <a:ea typeface="Average"/>
                        <a:cs typeface="Average"/>
                        <a:sym typeface="Average"/>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solidFill>
                            <a:srgbClr val="FFFFFF"/>
                          </a:solidFill>
                          <a:latin typeface="Average"/>
                          <a:ea typeface="Average"/>
                          <a:cs typeface="Average"/>
                          <a:sym typeface="Average"/>
                        </a:rPr>
                        <a:t>d</a:t>
                      </a:r>
                      <a:endParaRPr sz="1600">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FFFFFF"/>
                          </a:solidFill>
                          <a:latin typeface="Average"/>
                          <a:ea typeface="Average"/>
                          <a:cs typeface="Average"/>
                          <a:sym typeface="Average"/>
                        </a:rPr>
                        <a:t>Seasonal difference order</a:t>
                      </a:r>
                      <a:endParaRPr sz="1600">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solidFill>
                            <a:srgbClr val="FFFFFF"/>
                          </a:solidFill>
                          <a:latin typeface="Average"/>
                          <a:ea typeface="Average"/>
                          <a:cs typeface="Average"/>
                          <a:sym typeface="Average"/>
                        </a:rPr>
                        <a:t>q</a:t>
                      </a:r>
                      <a:endParaRPr sz="1600">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FFFFFF"/>
                          </a:solidFill>
                          <a:latin typeface="Average"/>
                          <a:ea typeface="Average"/>
                          <a:cs typeface="Average"/>
                          <a:sym typeface="Average"/>
                        </a:rPr>
                        <a:t>Seasonal moving average</a:t>
                      </a:r>
                      <a:endParaRPr sz="1600">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solidFill>
                            <a:srgbClr val="FFFFFF"/>
                          </a:solidFill>
                          <a:latin typeface="Average"/>
                          <a:ea typeface="Average"/>
                          <a:cs typeface="Average"/>
                          <a:sym typeface="Average"/>
                        </a:rPr>
                        <a:t>m</a:t>
                      </a:r>
                      <a:endParaRPr sz="1600">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FFFFFF"/>
                          </a:solidFill>
                          <a:latin typeface="Average"/>
                          <a:ea typeface="Average"/>
                          <a:cs typeface="Average"/>
                          <a:sym typeface="Average"/>
                        </a:rPr>
                        <a:t>The number of time steps for a single seasonal period</a:t>
                      </a:r>
                      <a:endParaRPr sz="1600">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100">
                <a:latin typeface="Average"/>
                <a:ea typeface="Average"/>
                <a:cs typeface="Average"/>
                <a:sym typeface="Average"/>
              </a:rPr>
              <a:t>Seasonal Elements</a:t>
            </a:r>
            <a:endParaRPr b="1" sz="1600">
              <a:solidFill>
                <a:schemeClr val="accent3"/>
              </a:solidFill>
              <a:latin typeface="Average"/>
              <a:ea typeface="Average"/>
              <a:cs typeface="Average"/>
              <a:sym typeface="Average"/>
            </a:endParaRPr>
          </a:p>
          <a:p>
            <a:pPr indent="0" lvl="0" marL="0" rtl="0" algn="l">
              <a:spcBef>
                <a:spcPts val="16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9" name="Google Shape;209;p29"/>
          <p:cNvSpPr txBox="1"/>
          <p:nvPr>
            <p:ph idx="4294967295" type="body"/>
          </p:nvPr>
        </p:nvSpPr>
        <p:spPr>
          <a:xfrm>
            <a:off x="311700" y="1152475"/>
            <a:ext cx="8213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Significance of m value</a:t>
            </a:r>
            <a:endParaRPr b="1" sz="1600"/>
          </a:p>
          <a:p>
            <a:pPr indent="-330200" lvl="0" marL="457200" rtl="0" algn="l">
              <a:spcBef>
                <a:spcPts val="1600"/>
              </a:spcBef>
              <a:spcAft>
                <a:spcPts val="0"/>
              </a:spcAft>
              <a:buSzPts val="1600"/>
              <a:buAutoNum type="arabicPeriod"/>
            </a:pPr>
            <a:r>
              <a:rPr b="1" lang="en" sz="1600"/>
              <a:t>The number m that is determined will affect the seasonal elements P, D, Q. </a:t>
            </a:r>
            <a:endParaRPr b="1" sz="1600"/>
          </a:p>
          <a:p>
            <a:pPr indent="-330200" lvl="0" marL="457200" rtl="0" algn="l">
              <a:spcBef>
                <a:spcPts val="0"/>
              </a:spcBef>
              <a:spcAft>
                <a:spcPts val="0"/>
              </a:spcAft>
              <a:buSzPts val="1600"/>
              <a:buAutoNum type="arabicPeriod"/>
            </a:pPr>
            <a:r>
              <a:rPr b="1" lang="en" sz="1600"/>
              <a:t>12 for monthly data is monthly seasonal cycle, 52 for weekly seasonal cycle, and 365 for daily seasonal cycle. </a:t>
            </a:r>
            <a:endParaRPr b="1" sz="1600"/>
          </a:p>
          <a:p>
            <a:pPr indent="-330200" lvl="0" marL="457200" rtl="0" algn="l">
              <a:spcBef>
                <a:spcPts val="0"/>
              </a:spcBef>
              <a:spcAft>
                <a:spcPts val="0"/>
              </a:spcAft>
              <a:buSzPts val="1600"/>
              <a:buAutoNum type="arabicPeriod"/>
            </a:pPr>
            <a:r>
              <a:rPr b="1" lang="en" sz="1600"/>
              <a:t>For our SARIMA modelling, we used m = 12. As our stock ticker data is is daily, we had to resample it to monthly so that it can handle variations in the data so that the model can train on the various patterns in the dataset.</a:t>
            </a:r>
            <a:endParaRPr b="1" sz="1600"/>
          </a:p>
          <a:p>
            <a:pPr indent="-330200" lvl="0" marL="457200" rtl="0" algn="l">
              <a:spcBef>
                <a:spcPts val="0"/>
              </a:spcBef>
              <a:spcAft>
                <a:spcPts val="0"/>
              </a:spcAft>
              <a:buSzPts val="1600"/>
              <a:buAutoNum type="arabicPeriod"/>
            </a:pPr>
            <a:r>
              <a:rPr b="1" lang="en" sz="1600"/>
              <a:t>This is because when we tried m = 365 for a daily seasonal cycle, the changes in the patterns is too minute in which it causes overfitting. </a:t>
            </a:r>
            <a:endParaRPr b="1" sz="1600"/>
          </a:p>
          <a:p>
            <a:pPr indent="-330200" lvl="0" marL="457200" rtl="0" algn="l">
              <a:spcBef>
                <a:spcPts val="0"/>
              </a:spcBef>
              <a:spcAft>
                <a:spcPts val="0"/>
              </a:spcAft>
              <a:buSzPts val="1600"/>
              <a:buAutoNum type="arabicPeriod"/>
            </a:pPr>
            <a:r>
              <a:rPr b="1" lang="en" sz="1600"/>
              <a:t>Thus, we want to get the monthly predicted adjusted closing price for a year starting from 2020-05-01 to 2021-05-01.</a:t>
            </a:r>
            <a:endParaRPr b="1" sz="1600"/>
          </a:p>
          <a:p>
            <a:pPr indent="0" lvl="0" marL="457200" rtl="0" algn="l">
              <a:spcBef>
                <a:spcPts val="1600"/>
              </a:spcBef>
              <a:spcAft>
                <a:spcPts val="0"/>
              </a:spcAft>
              <a:buNone/>
            </a:pPr>
            <a:r>
              <a:t/>
            </a:r>
            <a:endParaRPr b="1" sz="1600"/>
          </a:p>
          <a:p>
            <a:pPr indent="0" lvl="0" marL="457200" rtl="0" algn="l">
              <a:spcBef>
                <a:spcPts val="1600"/>
              </a:spcBef>
              <a:spcAft>
                <a:spcPts val="0"/>
              </a:spcAft>
              <a:buNone/>
            </a:pPr>
            <a:r>
              <a:t/>
            </a:r>
            <a:endParaRPr b="1" sz="1600"/>
          </a:p>
          <a:p>
            <a:pPr indent="0" lvl="0" marL="45720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457200" rtl="0" algn="l">
              <a:spcBef>
                <a:spcPts val="1600"/>
              </a:spcBef>
              <a:spcAft>
                <a:spcPts val="0"/>
              </a:spcAft>
              <a:buNone/>
            </a:pPr>
            <a:r>
              <a:t/>
            </a:r>
            <a:endParaRPr sz="1600"/>
          </a:p>
          <a:p>
            <a:pPr indent="0" lvl="0" marL="457200" rtl="0" algn="l">
              <a:spcBef>
                <a:spcPts val="1600"/>
              </a:spcBef>
              <a:spcAft>
                <a:spcPts val="1600"/>
              </a:spcAft>
              <a:buNone/>
            </a:pPr>
            <a:r>
              <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100">
                <a:latin typeface="Average"/>
                <a:ea typeface="Average"/>
                <a:cs typeface="Average"/>
                <a:sym typeface="Average"/>
              </a:rPr>
              <a:t>Seasonal Elements</a:t>
            </a:r>
            <a:endParaRPr b="1" sz="1600">
              <a:solidFill>
                <a:schemeClr val="accent3"/>
              </a:solidFill>
              <a:latin typeface="Average"/>
              <a:ea typeface="Average"/>
              <a:cs typeface="Average"/>
              <a:sym typeface="Average"/>
            </a:endParaRPr>
          </a:p>
          <a:p>
            <a:pPr indent="0" lvl="0" marL="0" rtl="0" algn="l">
              <a:spcBef>
                <a:spcPts val="16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5" name="Google Shape;215;p30"/>
          <p:cNvSpPr txBox="1"/>
          <p:nvPr>
            <p:ph idx="4294967295" type="body"/>
          </p:nvPr>
        </p:nvSpPr>
        <p:spPr>
          <a:xfrm>
            <a:off x="311700" y="1152475"/>
            <a:ext cx="8213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Resampling of daily stock prices into monthly</a:t>
            </a:r>
            <a:endParaRPr b="1" sz="1600"/>
          </a:p>
          <a:p>
            <a:pPr indent="0" lvl="0" marL="457200" rtl="0" algn="l">
              <a:spcBef>
                <a:spcPts val="1600"/>
              </a:spcBef>
              <a:spcAft>
                <a:spcPts val="0"/>
              </a:spcAft>
              <a:buNone/>
            </a:pPr>
            <a:r>
              <a:t/>
            </a:r>
            <a:endParaRPr b="1" sz="1600"/>
          </a:p>
          <a:p>
            <a:pPr indent="0" lvl="0" marL="457200" rtl="0" algn="l">
              <a:spcBef>
                <a:spcPts val="1600"/>
              </a:spcBef>
              <a:spcAft>
                <a:spcPts val="0"/>
              </a:spcAft>
              <a:buNone/>
            </a:pPr>
            <a:r>
              <a:t/>
            </a:r>
            <a:endParaRPr b="1" sz="1600"/>
          </a:p>
          <a:p>
            <a:pPr indent="0" lvl="0" marL="45720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457200" rtl="0" algn="l">
              <a:spcBef>
                <a:spcPts val="1600"/>
              </a:spcBef>
              <a:spcAft>
                <a:spcPts val="0"/>
              </a:spcAft>
              <a:buNone/>
            </a:pPr>
            <a:r>
              <a:t/>
            </a:r>
            <a:endParaRPr sz="1600"/>
          </a:p>
          <a:p>
            <a:pPr indent="0" lvl="0" marL="457200" rtl="0" algn="l">
              <a:spcBef>
                <a:spcPts val="1600"/>
              </a:spcBef>
              <a:spcAft>
                <a:spcPts val="1600"/>
              </a:spcAft>
              <a:buNone/>
            </a:pPr>
            <a:r>
              <a:t/>
            </a:r>
            <a:endParaRPr sz="1600"/>
          </a:p>
        </p:txBody>
      </p:sp>
      <p:pic>
        <p:nvPicPr>
          <p:cNvPr id="216" name="Google Shape;216;p30"/>
          <p:cNvPicPr preferRelativeResize="0"/>
          <p:nvPr/>
        </p:nvPicPr>
        <p:blipFill>
          <a:blip r:embed="rId3">
            <a:alphaModFix/>
          </a:blip>
          <a:stretch>
            <a:fillRect/>
          </a:stretch>
        </p:blipFill>
        <p:spPr>
          <a:xfrm>
            <a:off x="426850" y="1768650"/>
            <a:ext cx="2760350" cy="3218300"/>
          </a:xfrm>
          <a:prstGeom prst="rect">
            <a:avLst/>
          </a:prstGeom>
          <a:noFill/>
          <a:ln>
            <a:noFill/>
          </a:ln>
        </p:spPr>
      </p:pic>
      <p:pic>
        <p:nvPicPr>
          <p:cNvPr id="217" name="Google Shape;217;p30"/>
          <p:cNvPicPr preferRelativeResize="0"/>
          <p:nvPr/>
        </p:nvPicPr>
        <p:blipFill>
          <a:blip r:embed="rId4">
            <a:alphaModFix/>
          </a:blip>
          <a:stretch>
            <a:fillRect/>
          </a:stretch>
        </p:blipFill>
        <p:spPr>
          <a:xfrm>
            <a:off x="3456025" y="1765300"/>
            <a:ext cx="3582108" cy="3218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and Test </a:t>
            </a:r>
            <a:endParaRPr/>
          </a:p>
        </p:txBody>
      </p:sp>
      <p:sp>
        <p:nvSpPr>
          <p:cNvPr id="223" name="Google Shape;223;p31"/>
          <p:cNvSpPr txBox="1"/>
          <p:nvPr>
            <p:ph idx="1" type="body"/>
          </p:nvPr>
        </p:nvSpPr>
        <p:spPr>
          <a:xfrm>
            <a:off x="311700" y="1152475"/>
            <a:ext cx="8213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Configuring Hyperparameters for </a:t>
            </a:r>
            <a:r>
              <a:rPr b="1" lang="en" sz="2100">
                <a:solidFill>
                  <a:schemeClr val="dk1"/>
                </a:solidFill>
              </a:rPr>
              <a:t>ARIMA</a:t>
            </a:r>
            <a:endParaRPr b="1" sz="1600"/>
          </a:p>
          <a:p>
            <a:pPr indent="-330200" lvl="0" marL="457200" rtl="0" algn="l">
              <a:spcBef>
                <a:spcPts val="1600"/>
              </a:spcBef>
              <a:spcAft>
                <a:spcPts val="0"/>
              </a:spcAft>
              <a:buSzPts val="1600"/>
              <a:buAutoNum type="arabicPeriod"/>
            </a:pPr>
            <a:r>
              <a:rPr b="1" lang="en" sz="1600"/>
              <a:t>ARIMA is the same as SARIMA, except it does not have a seasonal component attached to it.</a:t>
            </a:r>
            <a:endParaRPr b="1" sz="1600"/>
          </a:p>
          <a:p>
            <a:pPr indent="-330200" lvl="0" marL="457200" rtl="0" algn="l">
              <a:spcBef>
                <a:spcPts val="0"/>
              </a:spcBef>
              <a:spcAft>
                <a:spcPts val="0"/>
              </a:spcAft>
              <a:buSzPts val="1600"/>
              <a:buAutoNum type="arabicPeriod"/>
            </a:pPr>
            <a:r>
              <a:rPr b="1" lang="en" sz="1600"/>
              <a:t> It only has the trend component. Hyperparameters are automatically found using auto_arima which was provided by a library called pmdarima. </a:t>
            </a:r>
            <a:endParaRPr b="1" sz="1600"/>
          </a:p>
          <a:p>
            <a:pPr indent="-330200" lvl="0" marL="457200" rtl="0" algn="l">
              <a:spcBef>
                <a:spcPts val="0"/>
              </a:spcBef>
              <a:spcAft>
                <a:spcPts val="0"/>
              </a:spcAft>
              <a:buSzPts val="1600"/>
              <a:buAutoNum type="arabicPeriod"/>
            </a:pPr>
            <a:r>
              <a:rPr b="1" lang="en" sz="1600"/>
              <a:t>This was used to save time finding the p,d,q combo that provides us the lowest AIC value. </a:t>
            </a:r>
            <a:endParaRPr b="1" sz="1600"/>
          </a:p>
          <a:p>
            <a:pPr indent="-330200" lvl="0" marL="457200" rtl="0" algn="l">
              <a:spcBef>
                <a:spcPts val="0"/>
              </a:spcBef>
              <a:spcAft>
                <a:spcPts val="0"/>
              </a:spcAft>
              <a:buSzPts val="1600"/>
              <a:buAutoNum type="arabicPeriod"/>
            </a:pPr>
            <a:r>
              <a:rPr b="1" lang="en" sz="1600"/>
              <a:t>Instead of doing a monthly forecast, ARIMA was tasked with doing a forecast based on the daily adjusted close prices of the stock. The results were not as good as the SARIMA variant and therefore discarded in favor of SARIMA.</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45720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457200" rtl="0" algn="l">
              <a:spcBef>
                <a:spcPts val="1600"/>
              </a:spcBef>
              <a:spcAft>
                <a:spcPts val="0"/>
              </a:spcAft>
              <a:buNone/>
            </a:pPr>
            <a:r>
              <a:t/>
            </a:r>
            <a:endParaRPr sz="1600"/>
          </a:p>
          <a:p>
            <a:pPr indent="0" lvl="0" marL="457200" rtl="0" algn="l">
              <a:spcBef>
                <a:spcPts val="1600"/>
              </a:spcBef>
              <a:spcAft>
                <a:spcPts val="1600"/>
              </a:spcAft>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490250" y="526350"/>
            <a:ext cx="81216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t>Introduction</a:t>
            </a:r>
            <a:r>
              <a:rPr b="1" lang="en" sz="4200"/>
              <a:t> and Methodology</a:t>
            </a:r>
            <a:endParaRPr sz="4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Assessment and Validation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9" name="Google Shape;229;p32"/>
          <p:cNvSpPr txBox="1"/>
          <p:nvPr>
            <p:ph idx="1" type="body"/>
          </p:nvPr>
        </p:nvSpPr>
        <p:spPr>
          <a:xfrm>
            <a:off x="311700" y="1152475"/>
            <a:ext cx="8213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Finding the best combinations of the hyperparameters for ARIMA (trend elements only) and SARIMA (trend and seasonal elements) using AIC</a:t>
            </a:r>
            <a:endParaRPr b="1" sz="2100">
              <a:solidFill>
                <a:schemeClr val="dk1"/>
              </a:solidFill>
            </a:endParaRPr>
          </a:p>
          <a:p>
            <a:pPr indent="0" lvl="0" marL="0" rtl="0" algn="l">
              <a:spcBef>
                <a:spcPts val="1600"/>
              </a:spcBef>
              <a:spcAft>
                <a:spcPts val="0"/>
              </a:spcAft>
              <a:buNone/>
            </a:pPr>
            <a:r>
              <a:rPr b="1" lang="en" sz="1600"/>
              <a:t>In order to find the best combinations of the hyperparameters, we used Akaike's Information Criterion (AIC) to evaluate the quality of each model to fit on the training data in relation to each other and tried to find the models with the lowest AIC values. This is to select the best performing model. One thing to note about AIC is the assumption that the same data is used between all the models.</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45720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457200" rtl="0" algn="l">
              <a:spcBef>
                <a:spcPts val="1600"/>
              </a:spcBef>
              <a:spcAft>
                <a:spcPts val="0"/>
              </a:spcAft>
              <a:buNone/>
            </a:pPr>
            <a:r>
              <a:t/>
            </a:r>
            <a:endParaRPr sz="1600"/>
          </a:p>
          <a:p>
            <a:pPr indent="0" lvl="0" marL="457200" rtl="0" algn="l">
              <a:spcBef>
                <a:spcPts val="1600"/>
              </a:spcBef>
              <a:spcAft>
                <a:spcPts val="1600"/>
              </a:spcAft>
              <a:buNone/>
            </a:pPr>
            <a:r>
              <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Assessment and Validation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5" name="Google Shape;235;p33"/>
          <p:cNvSpPr txBox="1"/>
          <p:nvPr>
            <p:ph idx="1" type="body"/>
          </p:nvPr>
        </p:nvSpPr>
        <p:spPr>
          <a:xfrm>
            <a:off x="311700" y="1152475"/>
            <a:ext cx="8213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Finding the best combinations of the hyperparameters for ARIMA (trend elements only) and SARIMA (trend and seasonal elements) using AIC</a:t>
            </a:r>
            <a:endParaRPr b="1" sz="2100">
              <a:solidFill>
                <a:schemeClr val="dk1"/>
              </a:solidFill>
            </a:endParaRPr>
          </a:p>
          <a:p>
            <a:pPr indent="0" lvl="0" marL="0" rtl="0" algn="l">
              <a:spcBef>
                <a:spcPts val="1600"/>
              </a:spcBef>
              <a:spcAft>
                <a:spcPts val="0"/>
              </a:spcAft>
              <a:buNone/>
            </a:pPr>
            <a:r>
              <a:rPr b="1" lang="en" sz="1600"/>
              <a:t>Basically, in our model we set the range of p = d = q to (0, 2) so it will try out all the possible combinations for both the trend elements and the seasonal elements. Thus, during the evaluation phase, all possible combinations of pdq are used to find the models with the lowest AIC value as the lowest AIC is equivalent to the best model.</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45720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457200" rtl="0" algn="l">
              <a:spcBef>
                <a:spcPts val="1600"/>
              </a:spcBef>
              <a:spcAft>
                <a:spcPts val="0"/>
              </a:spcAft>
              <a:buNone/>
            </a:pPr>
            <a:r>
              <a:t/>
            </a:r>
            <a:endParaRPr sz="1600"/>
          </a:p>
          <a:p>
            <a:pPr indent="0" lvl="0" marL="457200" rtl="0" algn="l">
              <a:spcBef>
                <a:spcPts val="1600"/>
              </a:spcBef>
              <a:spcAft>
                <a:spcPts val="1600"/>
              </a:spcAft>
              <a:buNone/>
            </a:pPr>
            <a:r>
              <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Assessment and Validation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41" name="Google Shape;241;p34"/>
          <p:cNvPicPr preferRelativeResize="0"/>
          <p:nvPr/>
        </p:nvPicPr>
        <p:blipFill>
          <a:blip r:embed="rId3">
            <a:alphaModFix/>
          </a:blip>
          <a:stretch>
            <a:fillRect/>
          </a:stretch>
        </p:blipFill>
        <p:spPr>
          <a:xfrm>
            <a:off x="2846125" y="1088775"/>
            <a:ext cx="2310019" cy="38209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Assessment and Validation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7" name="Google Shape;247;p35"/>
          <p:cNvSpPr txBox="1"/>
          <p:nvPr>
            <p:ph idx="1" type="body"/>
          </p:nvPr>
        </p:nvSpPr>
        <p:spPr>
          <a:xfrm>
            <a:off x="311700" y="1152475"/>
            <a:ext cx="8213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MSE (Mean Squared Error)</a:t>
            </a:r>
            <a:endParaRPr b="1" sz="2100">
              <a:solidFill>
                <a:schemeClr val="dk1"/>
              </a:solidFill>
            </a:endParaRPr>
          </a:p>
          <a:p>
            <a:pPr indent="-330200" lvl="0" marL="457200" rtl="0" algn="l">
              <a:spcBef>
                <a:spcPts val="1600"/>
              </a:spcBef>
              <a:spcAft>
                <a:spcPts val="0"/>
              </a:spcAft>
              <a:buSzPts val="1600"/>
              <a:buAutoNum type="arabicPeriod"/>
            </a:pPr>
            <a:r>
              <a:rPr b="1" lang="en" sz="1600"/>
              <a:t>MSE is used to evaluate the quality of the model’s performance or predictive ability.</a:t>
            </a:r>
            <a:endParaRPr b="1" sz="1600"/>
          </a:p>
          <a:p>
            <a:pPr indent="-330200" lvl="0" marL="457200" rtl="0" algn="l">
              <a:spcBef>
                <a:spcPts val="0"/>
              </a:spcBef>
              <a:spcAft>
                <a:spcPts val="0"/>
              </a:spcAft>
              <a:buSzPts val="1600"/>
              <a:buAutoNum type="arabicPeriod"/>
            </a:pPr>
            <a:r>
              <a:rPr b="1" lang="en" sz="1600"/>
              <a:t>It measures the average of the square of errors which is the average squared differences of the predicted values and actual values. </a:t>
            </a:r>
            <a:endParaRPr b="1" sz="1600"/>
          </a:p>
          <a:p>
            <a:pPr indent="-330200" lvl="0" marL="457200" rtl="0" algn="l">
              <a:spcBef>
                <a:spcPts val="0"/>
              </a:spcBef>
              <a:spcAft>
                <a:spcPts val="0"/>
              </a:spcAft>
              <a:buSzPts val="1600"/>
              <a:buAutoNum type="arabicPeriod"/>
            </a:pPr>
            <a:r>
              <a:rPr b="1" lang="en" sz="1600"/>
              <a:t>Ideally, the smaller the value of MSE, the better the performance or predictive ability of the model as the predicted values are closer to the actual values.</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45720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457200" rtl="0" algn="l">
              <a:spcBef>
                <a:spcPts val="1600"/>
              </a:spcBef>
              <a:spcAft>
                <a:spcPts val="0"/>
              </a:spcAft>
              <a:buNone/>
            </a:pPr>
            <a:r>
              <a:t/>
            </a:r>
            <a:endParaRPr sz="1600"/>
          </a:p>
          <a:p>
            <a:pPr indent="0" lvl="0" marL="457200" rtl="0" algn="l">
              <a:spcBef>
                <a:spcPts val="1600"/>
              </a:spcBef>
              <a:spcAft>
                <a:spcPts val="1600"/>
              </a:spcAft>
              <a:buNone/>
            </a:pPr>
            <a:r>
              <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Assessment and Validation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3" name="Google Shape;253;p36"/>
          <p:cNvSpPr txBox="1"/>
          <p:nvPr>
            <p:ph idx="1" type="body"/>
          </p:nvPr>
        </p:nvSpPr>
        <p:spPr>
          <a:xfrm>
            <a:off x="311700" y="1152475"/>
            <a:ext cx="8213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rPr b="1" lang="en" sz="1600"/>
              <a:t>Based on the evaluation of MSE for both SARIMA and ARIMA, we can evaluate that SARIMA models outperforms the ARIMA models so we decided to utilise SARIMA model as the final model to calculate the predicted adjusted closing price.</a:t>
            </a:r>
            <a:endParaRPr b="1" sz="1600"/>
          </a:p>
          <a:p>
            <a:pPr indent="0" lvl="0" marL="45720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457200" rtl="0" algn="l">
              <a:spcBef>
                <a:spcPts val="1600"/>
              </a:spcBef>
              <a:spcAft>
                <a:spcPts val="0"/>
              </a:spcAft>
              <a:buNone/>
            </a:pPr>
            <a:r>
              <a:t/>
            </a:r>
            <a:endParaRPr sz="1600"/>
          </a:p>
          <a:p>
            <a:pPr indent="0" lvl="0" marL="457200" rtl="0" algn="l">
              <a:spcBef>
                <a:spcPts val="1600"/>
              </a:spcBef>
              <a:spcAft>
                <a:spcPts val="1600"/>
              </a:spcAft>
              <a:buNone/>
            </a:pPr>
            <a:r>
              <a:t/>
            </a:r>
            <a:endParaRPr sz="1600"/>
          </a:p>
        </p:txBody>
      </p:sp>
      <p:graphicFrame>
        <p:nvGraphicFramePr>
          <p:cNvPr id="254" name="Google Shape;254;p36"/>
          <p:cNvGraphicFramePr/>
          <p:nvPr/>
        </p:nvGraphicFramePr>
        <p:xfrm>
          <a:off x="371825" y="1132900"/>
          <a:ext cx="3000000" cy="3000000"/>
        </p:xfrm>
        <a:graphic>
          <a:graphicData uri="http://schemas.openxmlformats.org/drawingml/2006/table">
            <a:tbl>
              <a:tblPr>
                <a:noFill/>
                <a:tableStyleId>{E5CFD00D-E2F8-4FAA-93BF-B28338161C9E}</a:tableStyleId>
              </a:tblPr>
              <a:tblGrid>
                <a:gridCol w="1132200"/>
                <a:gridCol w="2850100"/>
                <a:gridCol w="4212200"/>
              </a:tblGrid>
              <a:tr h="381000">
                <a:tc>
                  <a:txBody>
                    <a:bodyPr/>
                    <a:lstStyle/>
                    <a:p>
                      <a:pPr indent="0" lvl="0" marL="0" rtl="0" algn="l">
                        <a:spcBef>
                          <a:spcPts val="0"/>
                        </a:spcBef>
                        <a:spcAft>
                          <a:spcPts val="0"/>
                        </a:spcAft>
                        <a:buNone/>
                      </a:pPr>
                      <a:r>
                        <a:rPr lang="en" sz="1600">
                          <a:latin typeface="Average"/>
                          <a:ea typeface="Average"/>
                          <a:cs typeface="Average"/>
                          <a:sym typeface="Average"/>
                        </a:rPr>
                        <a:t>Ticker</a:t>
                      </a:r>
                      <a:endParaRPr sz="1600">
                        <a:latin typeface="Average"/>
                        <a:ea typeface="Average"/>
                        <a:cs typeface="Average"/>
                        <a:sym typeface="Average"/>
                      </a:endParaRPr>
                    </a:p>
                  </a:txBody>
                  <a:tcPr marT="91425" marB="91425" marR="91425" marL="91425">
                    <a:solidFill>
                      <a:srgbClr val="F3F3F3"/>
                    </a:solidFill>
                  </a:tcPr>
                </a:tc>
                <a:tc>
                  <a:txBody>
                    <a:bodyPr/>
                    <a:lstStyle/>
                    <a:p>
                      <a:pPr indent="0" lvl="0" marL="0" rtl="0" algn="l">
                        <a:spcBef>
                          <a:spcPts val="0"/>
                        </a:spcBef>
                        <a:spcAft>
                          <a:spcPts val="0"/>
                        </a:spcAft>
                        <a:buNone/>
                      </a:pPr>
                      <a:r>
                        <a:rPr lang="en" sz="1600">
                          <a:latin typeface="Average"/>
                          <a:ea typeface="Average"/>
                          <a:cs typeface="Average"/>
                          <a:sym typeface="Average"/>
                        </a:rPr>
                        <a:t>MSE (SARIMA)</a:t>
                      </a:r>
                      <a:endParaRPr sz="1600">
                        <a:latin typeface="Average"/>
                        <a:ea typeface="Average"/>
                        <a:cs typeface="Average"/>
                        <a:sym typeface="Average"/>
                      </a:endParaRPr>
                    </a:p>
                  </a:txBody>
                  <a:tcPr marT="91425" marB="91425" marR="91425" marL="91425">
                    <a:solidFill>
                      <a:srgbClr val="F3F3F3"/>
                    </a:solidFill>
                  </a:tcPr>
                </a:tc>
                <a:tc>
                  <a:txBody>
                    <a:bodyPr/>
                    <a:lstStyle/>
                    <a:p>
                      <a:pPr indent="0" lvl="0" marL="0" rtl="0" algn="l">
                        <a:spcBef>
                          <a:spcPts val="0"/>
                        </a:spcBef>
                        <a:spcAft>
                          <a:spcPts val="0"/>
                        </a:spcAft>
                        <a:buNone/>
                      </a:pPr>
                      <a:r>
                        <a:rPr lang="en" sz="1600">
                          <a:latin typeface="Average"/>
                          <a:ea typeface="Average"/>
                          <a:cs typeface="Average"/>
                          <a:sym typeface="Average"/>
                        </a:rPr>
                        <a:t>MSE (ARIMA)</a:t>
                      </a:r>
                      <a:endParaRPr sz="1600">
                        <a:latin typeface="Average"/>
                        <a:ea typeface="Average"/>
                        <a:cs typeface="Average"/>
                        <a:sym typeface="Average"/>
                      </a:endParaRPr>
                    </a:p>
                  </a:txBody>
                  <a:tcPr marT="91425" marB="91425" marR="91425" marL="91425">
                    <a:solidFill>
                      <a:srgbClr val="F3F3F3"/>
                    </a:solidFill>
                  </a:tcPr>
                </a:tc>
              </a:tr>
              <a:tr h="381000">
                <a:tc>
                  <a:txBody>
                    <a:bodyPr/>
                    <a:lstStyle/>
                    <a:p>
                      <a:pPr indent="0" lvl="0" marL="0" rtl="0" algn="l">
                        <a:spcBef>
                          <a:spcPts val="0"/>
                        </a:spcBef>
                        <a:spcAft>
                          <a:spcPts val="0"/>
                        </a:spcAft>
                        <a:buNone/>
                      </a:pPr>
                      <a:r>
                        <a:rPr lang="en" sz="1600">
                          <a:solidFill>
                            <a:srgbClr val="FFFFFF"/>
                          </a:solidFill>
                          <a:latin typeface="Average"/>
                          <a:ea typeface="Average"/>
                          <a:cs typeface="Average"/>
                          <a:sym typeface="Average"/>
                        </a:rPr>
                        <a:t>0118.KL</a:t>
                      </a:r>
                      <a:endParaRPr sz="1600">
                        <a:solidFill>
                          <a:srgbClr val="FFFFFF"/>
                        </a:solidFill>
                        <a:latin typeface="Average"/>
                        <a:ea typeface="Average"/>
                        <a:cs typeface="Average"/>
                        <a:sym typeface="Average"/>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FFFFFF"/>
                          </a:solidFill>
                        </a:rPr>
                        <a:t>2.295629745743182e-06</a:t>
                      </a:r>
                      <a:endParaRPr sz="1600">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FFFFFF"/>
                          </a:solidFill>
                          <a:latin typeface="Average"/>
                          <a:ea typeface="Average"/>
                          <a:cs typeface="Average"/>
                          <a:sym typeface="Average"/>
                        </a:rPr>
                        <a:t>2.4450253737399626e-05</a:t>
                      </a:r>
                      <a:endParaRPr sz="1600">
                        <a:solidFill>
                          <a:srgbClr val="FFFFFF"/>
                        </a:solidFill>
                        <a:latin typeface="Average"/>
                        <a:ea typeface="Average"/>
                        <a:cs typeface="Average"/>
                        <a:sym typeface="Average"/>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solidFill>
                            <a:srgbClr val="FFFFFF"/>
                          </a:solidFill>
                          <a:latin typeface="Average"/>
                          <a:ea typeface="Average"/>
                          <a:cs typeface="Average"/>
                          <a:sym typeface="Average"/>
                        </a:rPr>
                        <a:t>0091.KL</a:t>
                      </a:r>
                      <a:endParaRPr sz="1600">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FFFFFF"/>
                          </a:solidFill>
                        </a:rPr>
                        <a:t>3.7359765977477315e-06</a:t>
                      </a:r>
                      <a:endParaRPr sz="1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FFFFFF"/>
                          </a:solidFill>
                          <a:latin typeface="Average"/>
                          <a:ea typeface="Average"/>
                          <a:cs typeface="Average"/>
                          <a:sym typeface="Average"/>
                        </a:rPr>
                        <a:t>3.74948581999268e-05</a:t>
                      </a:r>
                      <a:endParaRPr sz="1600">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solidFill>
                            <a:srgbClr val="FFFFFF"/>
                          </a:solidFill>
                          <a:latin typeface="Average"/>
                          <a:ea typeface="Average"/>
                          <a:cs typeface="Average"/>
                          <a:sym typeface="Average"/>
                        </a:rPr>
                        <a:t>7243.KL</a:t>
                      </a:r>
                      <a:endParaRPr sz="1600">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FFFFFF"/>
                          </a:solidFill>
                        </a:rPr>
                        <a:t>0.005269762069368535</a:t>
                      </a:r>
                      <a:endParaRPr sz="1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FFFFFF"/>
                          </a:solidFill>
                          <a:latin typeface="Average"/>
                          <a:ea typeface="Average"/>
                          <a:cs typeface="Average"/>
                          <a:sym typeface="Average"/>
                        </a:rPr>
                        <a:t>0.026308348334562633</a:t>
                      </a:r>
                      <a:endParaRPr sz="1600">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solidFill>
                            <a:srgbClr val="FFFFFF"/>
                          </a:solidFill>
                          <a:latin typeface="Average"/>
                          <a:ea typeface="Average"/>
                          <a:cs typeface="Average"/>
                          <a:sym typeface="Average"/>
                        </a:rPr>
                        <a:t>7251.KL</a:t>
                      </a:r>
                      <a:endParaRPr sz="1600">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FFFFFF"/>
                          </a:solidFill>
                        </a:rPr>
                        <a:t>0.0001232976159704131</a:t>
                      </a:r>
                      <a:endParaRPr sz="1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FFFFFF"/>
                          </a:solidFill>
                          <a:latin typeface="Average"/>
                          <a:ea typeface="Average"/>
                          <a:cs typeface="Average"/>
                          <a:sym typeface="Average"/>
                        </a:rPr>
                        <a:t>0.0032625956321725275</a:t>
                      </a:r>
                      <a:endParaRPr sz="1600">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solidFill>
                            <a:srgbClr val="FFFFFF"/>
                          </a:solidFill>
                          <a:latin typeface="Average"/>
                          <a:ea typeface="Average"/>
                          <a:cs typeface="Average"/>
                          <a:sym typeface="Average"/>
                        </a:rPr>
                        <a:t>5166.KL</a:t>
                      </a:r>
                      <a:endParaRPr sz="1600">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FFFFFF"/>
                          </a:solidFill>
                        </a:rPr>
                        <a:t>0.0002554418795987717</a:t>
                      </a:r>
                      <a:endParaRPr sz="1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FFFFFF"/>
                          </a:solidFill>
                          <a:latin typeface="Average"/>
                          <a:ea typeface="Average"/>
                          <a:cs typeface="Average"/>
                          <a:sym typeface="Average"/>
                        </a:rPr>
                        <a:t>0.0025258323757062374</a:t>
                      </a:r>
                      <a:endParaRPr sz="1600">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Assessment and Validation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60" name="Google Shape;260;p37"/>
          <p:cNvPicPr preferRelativeResize="0"/>
          <p:nvPr/>
        </p:nvPicPr>
        <p:blipFill>
          <a:blip r:embed="rId3">
            <a:alphaModFix/>
          </a:blip>
          <a:stretch>
            <a:fillRect/>
          </a:stretch>
        </p:blipFill>
        <p:spPr>
          <a:xfrm>
            <a:off x="4572000" y="1159375"/>
            <a:ext cx="4200249" cy="2667800"/>
          </a:xfrm>
          <a:prstGeom prst="rect">
            <a:avLst/>
          </a:prstGeom>
          <a:noFill/>
          <a:ln>
            <a:noFill/>
          </a:ln>
        </p:spPr>
      </p:pic>
      <p:pic>
        <p:nvPicPr>
          <p:cNvPr id="261" name="Google Shape;261;p37"/>
          <p:cNvPicPr preferRelativeResize="0"/>
          <p:nvPr/>
        </p:nvPicPr>
        <p:blipFill>
          <a:blip r:embed="rId4">
            <a:alphaModFix/>
          </a:blip>
          <a:stretch>
            <a:fillRect/>
          </a:stretch>
        </p:blipFill>
        <p:spPr>
          <a:xfrm>
            <a:off x="243875" y="1170125"/>
            <a:ext cx="4116899" cy="2646308"/>
          </a:xfrm>
          <a:prstGeom prst="rect">
            <a:avLst/>
          </a:prstGeom>
          <a:noFill/>
          <a:ln>
            <a:noFill/>
          </a:ln>
        </p:spPr>
      </p:pic>
      <p:sp>
        <p:nvSpPr>
          <p:cNvPr id="262" name="Google Shape;262;p37"/>
          <p:cNvSpPr txBox="1"/>
          <p:nvPr/>
        </p:nvSpPr>
        <p:spPr>
          <a:xfrm>
            <a:off x="243875" y="3968825"/>
            <a:ext cx="8266200" cy="214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100">
                <a:solidFill>
                  <a:schemeClr val="dk1"/>
                </a:solidFill>
                <a:latin typeface="Average"/>
                <a:ea typeface="Average"/>
                <a:cs typeface="Average"/>
                <a:sym typeface="Average"/>
              </a:rPr>
              <a:t>SARIMA   								ARIMA</a:t>
            </a:r>
            <a:endParaRPr b="1" sz="2100">
              <a:solidFill>
                <a:schemeClr val="dk1"/>
              </a:solidFill>
              <a:latin typeface="Average"/>
              <a:ea typeface="Average"/>
              <a:cs typeface="Average"/>
              <a:sym typeface="Averag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Assessment and Validation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68" name="Google Shape;268;p38"/>
          <p:cNvSpPr txBox="1"/>
          <p:nvPr>
            <p:ph idx="1" type="body"/>
          </p:nvPr>
        </p:nvSpPr>
        <p:spPr>
          <a:xfrm>
            <a:off x="311700" y="1152475"/>
            <a:ext cx="8213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Dynamic (ARIMA) Vs One Step Forecasting (SARIMA)</a:t>
            </a:r>
            <a:endParaRPr b="1" sz="2100">
              <a:solidFill>
                <a:schemeClr val="dk1"/>
              </a:solidFill>
            </a:endParaRPr>
          </a:p>
          <a:p>
            <a:pPr indent="0" lvl="0" marL="0" rtl="0" algn="l">
              <a:spcBef>
                <a:spcPts val="1600"/>
              </a:spcBef>
              <a:spcAft>
                <a:spcPts val="0"/>
              </a:spcAft>
              <a:buNone/>
            </a:pPr>
            <a:r>
              <a:rPr b="1" lang="en" sz="1600"/>
              <a:t>For our ARIMA model, we used dynamic forecasting whereas the SARIMA model uses one step forecasting. Dynamic forecasting uses the value of the previous forecasted value of the dependent variable to compute the next one. One step forecasting uses the actual value for each subsequent forecast. Below is the forecasting.</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45720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457200" rtl="0" algn="l">
              <a:spcBef>
                <a:spcPts val="1600"/>
              </a:spcBef>
              <a:spcAft>
                <a:spcPts val="0"/>
              </a:spcAft>
              <a:buNone/>
            </a:pPr>
            <a:r>
              <a:t/>
            </a:r>
            <a:endParaRPr sz="1600"/>
          </a:p>
          <a:p>
            <a:pPr indent="0" lvl="0" marL="457200" rtl="0" algn="l">
              <a:spcBef>
                <a:spcPts val="1600"/>
              </a:spcBef>
              <a:spcAft>
                <a:spcPts val="1600"/>
              </a:spcAft>
              <a:buNone/>
            </a:pPr>
            <a:r>
              <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Assessment and Validation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4" name="Google Shape;274;p39"/>
          <p:cNvSpPr txBox="1"/>
          <p:nvPr>
            <p:ph idx="1" type="body"/>
          </p:nvPr>
        </p:nvSpPr>
        <p:spPr>
          <a:xfrm>
            <a:off x="311700" y="1152475"/>
            <a:ext cx="8666100" cy="375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Dynamic (ARIMA) Vs One Step Forecasting (SARIMA)</a:t>
            </a:r>
            <a:endParaRPr b="1" sz="2100">
              <a:solidFill>
                <a:schemeClr val="dk1"/>
              </a:solidFill>
            </a:endParaRPr>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rPr b="1" lang="en" sz="1600"/>
              <a:t> Dynamic Forecasting in the ARIMA model		One Step Forecasting in SARIMA model</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45720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457200" rtl="0" algn="l">
              <a:spcBef>
                <a:spcPts val="1600"/>
              </a:spcBef>
              <a:spcAft>
                <a:spcPts val="0"/>
              </a:spcAft>
              <a:buNone/>
            </a:pPr>
            <a:r>
              <a:t/>
            </a:r>
            <a:endParaRPr sz="1600"/>
          </a:p>
          <a:p>
            <a:pPr indent="0" lvl="0" marL="457200" rtl="0" algn="l">
              <a:spcBef>
                <a:spcPts val="1600"/>
              </a:spcBef>
              <a:spcAft>
                <a:spcPts val="1600"/>
              </a:spcAft>
              <a:buNone/>
            </a:pPr>
            <a:r>
              <a:t/>
            </a:r>
            <a:endParaRPr sz="1600"/>
          </a:p>
        </p:txBody>
      </p:sp>
      <p:pic>
        <p:nvPicPr>
          <p:cNvPr id="275" name="Google Shape;275;p39"/>
          <p:cNvPicPr preferRelativeResize="0"/>
          <p:nvPr/>
        </p:nvPicPr>
        <p:blipFill>
          <a:blip r:embed="rId3">
            <a:alphaModFix/>
          </a:blip>
          <a:stretch>
            <a:fillRect/>
          </a:stretch>
        </p:blipFill>
        <p:spPr>
          <a:xfrm>
            <a:off x="4827525" y="1763325"/>
            <a:ext cx="3885925" cy="2592400"/>
          </a:xfrm>
          <a:prstGeom prst="rect">
            <a:avLst/>
          </a:prstGeom>
          <a:noFill/>
          <a:ln>
            <a:noFill/>
          </a:ln>
        </p:spPr>
      </p:pic>
      <p:pic>
        <p:nvPicPr>
          <p:cNvPr id="276" name="Google Shape;276;p39"/>
          <p:cNvPicPr preferRelativeResize="0"/>
          <p:nvPr/>
        </p:nvPicPr>
        <p:blipFill>
          <a:blip r:embed="rId4">
            <a:alphaModFix/>
          </a:blip>
          <a:stretch>
            <a:fillRect/>
          </a:stretch>
        </p:blipFill>
        <p:spPr>
          <a:xfrm>
            <a:off x="423675" y="1763325"/>
            <a:ext cx="4017000" cy="2592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Assessment and Validation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2" name="Google Shape;282;p40"/>
          <p:cNvSpPr txBox="1"/>
          <p:nvPr>
            <p:ph idx="1" type="body"/>
          </p:nvPr>
        </p:nvSpPr>
        <p:spPr>
          <a:xfrm>
            <a:off x="311700" y="1152475"/>
            <a:ext cx="8666100" cy="375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Dynamic (ARIMA) Vs One Step Forecasting (SARIMA)</a:t>
            </a:r>
            <a:endParaRPr b="1" sz="2100">
              <a:solidFill>
                <a:schemeClr val="dk1"/>
              </a:solidFill>
            </a:endParaRPr>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rPr b="1" lang="en" sz="1600"/>
              <a:t>In terms of prediction accuracy, one step accuracy has a better accuracy as seen in an example graph below that shows the prediction error graph between both types of forecasting. As seen here, one step forecasting performs better than dynamic forecasting.</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45720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457200" rtl="0" algn="l">
              <a:spcBef>
                <a:spcPts val="1600"/>
              </a:spcBef>
              <a:spcAft>
                <a:spcPts val="0"/>
              </a:spcAft>
              <a:buNone/>
            </a:pPr>
            <a:r>
              <a:t/>
            </a:r>
            <a:endParaRPr sz="1600"/>
          </a:p>
          <a:p>
            <a:pPr indent="0" lvl="0" marL="457200" rtl="0" algn="l">
              <a:spcBef>
                <a:spcPts val="1600"/>
              </a:spcBef>
              <a:spcAft>
                <a:spcPts val="1600"/>
              </a:spcAft>
              <a:buNone/>
            </a:pPr>
            <a:r>
              <a:t/>
            </a:r>
            <a:endParaRPr sz="1600"/>
          </a:p>
        </p:txBody>
      </p:sp>
      <p:pic>
        <p:nvPicPr>
          <p:cNvPr id="283" name="Google Shape;283;p40"/>
          <p:cNvPicPr preferRelativeResize="0"/>
          <p:nvPr/>
        </p:nvPicPr>
        <p:blipFill>
          <a:blip r:embed="rId3">
            <a:alphaModFix/>
          </a:blip>
          <a:stretch>
            <a:fillRect/>
          </a:stretch>
        </p:blipFill>
        <p:spPr>
          <a:xfrm>
            <a:off x="447175" y="1656850"/>
            <a:ext cx="5491224" cy="25084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 (SARIMA)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9" name="Google Shape;289;p41"/>
          <p:cNvSpPr txBox="1"/>
          <p:nvPr>
            <p:ph idx="1" type="body"/>
          </p:nvPr>
        </p:nvSpPr>
        <p:spPr>
          <a:xfrm>
            <a:off x="311700" y="1152475"/>
            <a:ext cx="8213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rPr b="1" lang="en" sz="1600"/>
              <a:t>SARIMA model predictions for final adjustment close</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45720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457200" rtl="0" algn="l">
              <a:spcBef>
                <a:spcPts val="1600"/>
              </a:spcBef>
              <a:spcAft>
                <a:spcPts val="0"/>
              </a:spcAft>
              <a:buNone/>
            </a:pPr>
            <a:r>
              <a:t/>
            </a:r>
            <a:endParaRPr sz="1600"/>
          </a:p>
          <a:p>
            <a:pPr indent="0" lvl="0" marL="457200" rtl="0" algn="l">
              <a:spcBef>
                <a:spcPts val="1600"/>
              </a:spcBef>
              <a:spcAft>
                <a:spcPts val="1600"/>
              </a:spcAft>
              <a:buNone/>
            </a:pPr>
            <a:r>
              <a:t/>
            </a:r>
            <a:endParaRPr sz="1600"/>
          </a:p>
        </p:txBody>
      </p:sp>
      <p:graphicFrame>
        <p:nvGraphicFramePr>
          <p:cNvPr id="290" name="Google Shape;290;p41"/>
          <p:cNvGraphicFramePr/>
          <p:nvPr/>
        </p:nvGraphicFramePr>
        <p:xfrm>
          <a:off x="371825" y="1132900"/>
          <a:ext cx="3000000" cy="3000000"/>
        </p:xfrm>
        <a:graphic>
          <a:graphicData uri="http://schemas.openxmlformats.org/drawingml/2006/table">
            <a:tbl>
              <a:tblPr>
                <a:noFill/>
                <a:tableStyleId>{E5CFD00D-E2F8-4FAA-93BF-B28338161C9E}</a:tableStyleId>
              </a:tblPr>
              <a:tblGrid>
                <a:gridCol w="1132200"/>
                <a:gridCol w="2850100"/>
              </a:tblGrid>
              <a:tr h="381000">
                <a:tc>
                  <a:txBody>
                    <a:bodyPr/>
                    <a:lstStyle/>
                    <a:p>
                      <a:pPr indent="0" lvl="0" marL="0" rtl="0" algn="l">
                        <a:spcBef>
                          <a:spcPts val="0"/>
                        </a:spcBef>
                        <a:spcAft>
                          <a:spcPts val="0"/>
                        </a:spcAft>
                        <a:buNone/>
                      </a:pPr>
                      <a:r>
                        <a:rPr lang="en" sz="1600">
                          <a:latin typeface="Average"/>
                          <a:ea typeface="Average"/>
                          <a:cs typeface="Average"/>
                          <a:sym typeface="Average"/>
                        </a:rPr>
                        <a:t>Ticker</a:t>
                      </a:r>
                      <a:endParaRPr sz="1600">
                        <a:latin typeface="Average"/>
                        <a:ea typeface="Average"/>
                        <a:cs typeface="Average"/>
                        <a:sym typeface="Average"/>
                      </a:endParaRPr>
                    </a:p>
                  </a:txBody>
                  <a:tcPr marT="91425" marB="91425" marR="91425" marL="91425">
                    <a:solidFill>
                      <a:srgbClr val="F3F3F3"/>
                    </a:solidFill>
                  </a:tcPr>
                </a:tc>
                <a:tc>
                  <a:txBody>
                    <a:bodyPr/>
                    <a:lstStyle/>
                    <a:p>
                      <a:pPr indent="0" lvl="0" marL="0" rtl="0" algn="l">
                        <a:spcBef>
                          <a:spcPts val="0"/>
                        </a:spcBef>
                        <a:spcAft>
                          <a:spcPts val="0"/>
                        </a:spcAft>
                        <a:buNone/>
                      </a:pPr>
                      <a:r>
                        <a:rPr lang="en" sz="1600">
                          <a:latin typeface="Average"/>
                          <a:ea typeface="Average"/>
                          <a:cs typeface="Average"/>
                          <a:sym typeface="Average"/>
                        </a:rPr>
                        <a:t>Final Price (Ringgit)</a:t>
                      </a:r>
                      <a:endParaRPr sz="1600">
                        <a:latin typeface="Average"/>
                        <a:ea typeface="Average"/>
                        <a:cs typeface="Average"/>
                        <a:sym typeface="Average"/>
                      </a:endParaRPr>
                    </a:p>
                  </a:txBody>
                  <a:tcPr marT="91425" marB="91425" marR="91425" marL="91425">
                    <a:solidFill>
                      <a:srgbClr val="F3F3F3"/>
                    </a:solidFill>
                  </a:tcPr>
                </a:tc>
              </a:tr>
              <a:tr h="381000">
                <a:tc>
                  <a:txBody>
                    <a:bodyPr/>
                    <a:lstStyle/>
                    <a:p>
                      <a:pPr indent="0" lvl="0" marL="0" rtl="0" algn="l">
                        <a:spcBef>
                          <a:spcPts val="0"/>
                        </a:spcBef>
                        <a:spcAft>
                          <a:spcPts val="0"/>
                        </a:spcAft>
                        <a:buNone/>
                      </a:pPr>
                      <a:r>
                        <a:rPr lang="en" sz="1600">
                          <a:solidFill>
                            <a:srgbClr val="FFFFFF"/>
                          </a:solidFill>
                          <a:latin typeface="Average"/>
                          <a:ea typeface="Average"/>
                          <a:cs typeface="Average"/>
                          <a:sym typeface="Average"/>
                        </a:rPr>
                        <a:t>0118.KL</a:t>
                      </a:r>
                      <a:endParaRPr sz="1600">
                        <a:solidFill>
                          <a:srgbClr val="FFFFFF"/>
                        </a:solidFill>
                        <a:latin typeface="Average"/>
                        <a:ea typeface="Average"/>
                        <a:cs typeface="Average"/>
                        <a:sym typeface="Average"/>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FFFFFF"/>
                          </a:solidFill>
                        </a:rPr>
                        <a:t>0.006923</a:t>
                      </a:r>
                      <a:endParaRPr sz="1600">
                        <a:solidFill>
                          <a:srgbClr val="FFFFFF"/>
                        </a:solidFill>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solidFill>
                            <a:srgbClr val="FFFFFF"/>
                          </a:solidFill>
                          <a:latin typeface="Average"/>
                          <a:ea typeface="Average"/>
                          <a:cs typeface="Average"/>
                          <a:sym typeface="Average"/>
                        </a:rPr>
                        <a:t>0091.KL</a:t>
                      </a:r>
                      <a:endParaRPr sz="1600">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FFFFFF"/>
                          </a:solidFill>
                        </a:rPr>
                        <a:t>0.004572</a:t>
                      </a:r>
                      <a:endParaRPr sz="1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solidFill>
                            <a:srgbClr val="FFFFFF"/>
                          </a:solidFill>
                          <a:latin typeface="Average"/>
                          <a:ea typeface="Average"/>
                          <a:cs typeface="Average"/>
                          <a:sym typeface="Average"/>
                        </a:rPr>
                        <a:t>7243.KL</a:t>
                      </a:r>
                      <a:endParaRPr sz="1600">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FFFFFF"/>
                          </a:solidFill>
                        </a:rPr>
                        <a:t>0.076104</a:t>
                      </a:r>
                      <a:endParaRPr sz="1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solidFill>
                            <a:srgbClr val="FFFFFF"/>
                          </a:solidFill>
                          <a:latin typeface="Average"/>
                          <a:ea typeface="Average"/>
                          <a:cs typeface="Average"/>
                          <a:sym typeface="Average"/>
                        </a:rPr>
                        <a:t>7251.KL</a:t>
                      </a:r>
                      <a:endParaRPr sz="1600">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FFFFFF"/>
                          </a:solidFill>
                        </a:rPr>
                        <a:t>0.018918</a:t>
                      </a:r>
                      <a:endParaRPr sz="1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solidFill>
                            <a:srgbClr val="FFFFFF"/>
                          </a:solidFill>
                          <a:latin typeface="Average"/>
                          <a:ea typeface="Average"/>
                          <a:cs typeface="Average"/>
                          <a:sym typeface="Average"/>
                        </a:rPr>
                        <a:t>5166.KL</a:t>
                      </a:r>
                      <a:endParaRPr sz="1600">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FFFFFF"/>
                          </a:solidFill>
                        </a:rPr>
                        <a:t>0.045222</a:t>
                      </a:r>
                      <a:endParaRPr sz="1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291" name="Google Shape;291;p41"/>
          <p:cNvPicPr preferRelativeResize="0"/>
          <p:nvPr/>
        </p:nvPicPr>
        <p:blipFill>
          <a:blip r:embed="rId3">
            <a:alphaModFix/>
          </a:blip>
          <a:stretch>
            <a:fillRect/>
          </a:stretch>
        </p:blipFill>
        <p:spPr>
          <a:xfrm>
            <a:off x="5449213" y="414625"/>
            <a:ext cx="3267075" cy="4019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Create a ML model to forecast stocks from 1st May 2020 to 1st May 2021.</a:t>
            </a:r>
            <a:endParaRPr/>
          </a:p>
          <a:p>
            <a:pPr indent="-342900" lvl="0" marL="457200" rtl="0" algn="l">
              <a:spcBef>
                <a:spcPts val="0"/>
              </a:spcBef>
              <a:spcAft>
                <a:spcPts val="0"/>
              </a:spcAft>
              <a:buSzPts val="1800"/>
              <a:buChar char="●"/>
            </a:pPr>
            <a:r>
              <a:rPr lang="en"/>
              <a:t>Top 5 stocks, 100 lots each, 1 lot = 100 shares.</a:t>
            </a:r>
            <a:endParaRPr/>
          </a:p>
          <a:p>
            <a:pPr indent="-342900" lvl="0" marL="457200" rtl="0" algn="l">
              <a:spcBef>
                <a:spcPts val="0"/>
              </a:spcBef>
              <a:spcAft>
                <a:spcPts val="0"/>
              </a:spcAft>
              <a:buSzPts val="1800"/>
              <a:buChar char="●"/>
            </a:pPr>
            <a:r>
              <a:rPr lang="en"/>
              <a:t>To buy a Mercedes-AMG GT, at RM 1.1 million.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descr="A car parked in front of a building&#10;&#10;Description automatically generated" id="72" name="Google Shape;72;p15"/>
          <p:cNvPicPr preferRelativeResize="0"/>
          <p:nvPr/>
        </p:nvPicPr>
        <p:blipFill rotWithShape="1">
          <a:blip r:embed="rId3">
            <a:alphaModFix/>
          </a:blip>
          <a:srcRect b="0" l="0" r="0" t="0"/>
          <a:stretch/>
        </p:blipFill>
        <p:spPr>
          <a:xfrm>
            <a:off x="839196" y="2276394"/>
            <a:ext cx="4528457" cy="254725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 (ARIMA)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7" name="Google Shape;297;p42"/>
          <p:cNvSpPr txBox="1"/>
          <p:nvPr>
            <p:ph idx="1" type="body"/>
          </p:nvPr>
        </p:nvSpPr>
        <p:spPr>
          <a:xfrm>
            <a:off x="311700" y="1152475"/>
            <a:ext cx="8213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rPr b="1" lang="en" sz="1600"/>
              <a:t>ARIMA model predictions for final adjustment close</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45720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457200" rtl="0" algn="l">
              <a:spcBef>
                <a:spcPts val="1600"/>
              </a:spcBef>
              <a:spcAft>
                <a:spcPts val="0"/>
              </a:spcAft>
              <a:buNone/>
            </a:pPr>
            <a:r>
              <a:t/>
            </a:r>
            <a:endParaRPr sz="1600"/>
          </a:p>
          <a:p>
            <a:pPr indent="0" lvl="0" marL="457200" rtl="0" algn="l">
              <a:spcBef>
                <a:spcPts val="1600"/>
              </a:spcBef>
              <a:spcAft>
                <a:spcPts val="1600"/>
              </a:spcAft>
              <a:buNone/>
            </a:pPr>
            <a:r>
              <a:t/>
            </a:r>
            <a:endParaRPr sz="1600"/>
          </a:p>
        </p:txBody>
      </p:sp>
      <p:graphicFrame>
        <p:nvGraphicFramePr>
          <p:cNvPr id="298" name="Google Shape;298;p42"/>
          <p:cNvGraphicFramePr/>
          <p:nvPr/>
        </p:nvGraphicFramePr>
        <p:xfrm>
          <a:off x="371825" y="1132900"/>
          <a:ext cx="3000000" cy="3000000"/>
        </p:xfrm>
        <a:graphic>
          <a:graphicData uri="http://schemas.openxmlformats.org/drawingml/2006/table">
            <a:tbl>
              <a:tblPr>
                <a:noFill/>
                <a:tableStyleId>{E5CFD00D-E2F8-4FAA-93BF-B28338161C9E}</a:tableStyleId>
              </a:tblPr>
              <a:tblGrid>
                <a:gridCol w="1132200"/>
                <a:gridCol w="2850100"/>
              </a:tblGrid>
              <a:tr h="381000">
                <a:tc>
                  <a:txBody>
                    <a:bodyPr/>
                    <a:lstStyle/>
                    <a:p>
                      <a:pPr indent="0" lvl="0" marL="0" rtl="0" algn="l">
                        <a:spcBef>
                          <a:spcPts val="0"/>
                        </a:spcBef>
                        <a:spcAft>
                          <a:spcPts val="0"/>
                        </a:spcAft>
                        <a:buNone/>
                      </a:pPr>
                      <a:r>
                        <a:rPr lang="en" sz="1600">
                          <a:latin typeface="Average"/>
                          <a:ea typeface="Average"/>
                          <a:cs typeface="Average"/>
                          <a:sym typeface="Average"/>
                        </a:rPr>
                        <a:t>Ticker</a:t>
                      </a:r>
                      <a:endParaRPr sz="1600">
                        <a:latin typeface="Average"/>
                        <a:ea typeface="Average"/>
                        <a:cs typeface="Average"/>
                        <a:sym typeface="Average"/>
                      </a:endParaRPr>
                    </a:p>
                  </a:txBody>
                  <a:tcPr marT="91425" marB="91425" marR="91425" marL="91425">
                    <a:solidFill>
                      <a:srgbClr val="F3F3F3"/>
                    </a:solidFill>
                  </a:tcPr>
                </a:tc>
                <a:tc>
                  <a:txBody>
                    <a:bodyPr/>
                    <a:lstStyle/>
                    <a:p>
                      <a:pPr indent="0" lvl="0" marL="0" rtl="0" algn="l">
                        <a:spcBef>
                          <a:spcPts val="0"/>
                        </a:spcBef>
                        <a:spcAft>
                          <a:spcPts val="0"/>
                        </a:spcAft>
                        <a:buNone/>
                      </a:pPr>
                      <a:r>
                        <a:rPr lang="en" sz="1600">
                          <a:latin typeface="Average"/>
                          <a:ea typeface="Average"/>
                          <a:cs typeface="Average"/>
                          <a:sym typeface="Average"/>
                        </a:rPr>
                        <a:t>Final Price (Ringgit)</a:t>
                      </a:r>
                      <a:endParaRPr sz="1600">
                        <a:latin typeface="Average"/>
                        <a:ea typeface="Average"/>
                        <a:cs typeface="Average"/>
                        <a:sym typeface="Average"/>
                      </a:endParaRPr>
                    </a:p>
                  </a:txBody>
                  <a:tcPr marT="91425" marB="91425" marR="91425" marL="91425">
                    <a:solidFill>
                      <a:srgbClr val="F3F3F3"/>
                    </a:solidFill>
                  </a:tcPr>
                </a:tc>
              </a:tr>
              <a:tr h="381000">
                <a:tc>
                  <a:txBody>
                    <a:bodyPr/>
                    <a:lstStyle/>
                    <a:p>
                      <a:pPr indent="0" lvl="0" marL="0" rtl="0" algn="l">
                        <a:spcBef>
                          <a:spcPts val="0"/>
                        </a:spcBef>
                        <a:spcAft>
                          <a:spcPts val="0"/>
                        </a:spcAft>
                        <a:buNone/>
                      </a:pPr>
                      <a:r>
                        <a:rPr lang="en" sz="1600">
                          <a:solidFill>
                            <a:srgbClr val="FFFFFF"/>
                          </a:solidFill>
                          <a:latin typeface="Average"/>
                          <a:ea typeface="Average"/>
                          <a:cs typeface="Average"/>
                          <a:sym typeface="Average"/>
                        </a:rPr>
                        <a:t>0118.KL</a:t>
                      </a:r>
                      <a:endParaRPr sz="1600">
                        <a:solidFill>
                          <a:srgbClr val="FFFFFF"/>
                        </a:solidFill>
                        <a:latin typeface="Average"/>
                        <a:ea typeface="Average"/>
                        <a:cs typeface="Average"/>
                        <a:sym typeface="Average"/>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FFFFFF"/>
                          </a:solidFill>
                        </a:rPr>
                        <a:t>0.001507</a:t>
                      </a:r>
                      <a:endParaRPr sz="1600">
                        <a:solidFill>
                          <a:srgbClr val="FFFFFF"/>
                        </a:solidFill>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solidFill>
                            <a:srgbClr val="FFFFFF"/>
                          </a:solidFill>
                          <a:latin typeface="Average"/>
                          <a:ea typeface="Average"/>
                          <a:cs typeface="Average"/>
                          <a:sym typeface="Average"/>
                        </a:rPr>
                        <a:t>0091.KL</a:t>
                      </a:r>
                      <a:endParaRPr sz="1600">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FFFFFF"/>
                          </a:solidFill>
                        </a:rPr>
                        <a:t>-0.008344</a:t>
                      </a:r>
                      <a:endParaRPr sz="1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solidFill>
                            <a:srgbClr val="FFFFFF"/>
                          </a:solidFill>
                          <a:latin typeface="Average"/>
                          <a:ea typeface="Average"/>
                          <a:cs typeface="Average"/>
                          <a:sym typeface="Average"/>
                        </a:rPr>
                        <a:t>7243.KL</a:t>
                      </a:r>
                      <a:endParaRPr sz="1600">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FFFFFF"/>
                          </a:solidFill>
                        </a:rPr>
                        <a:t>-0.228300</a:t>
                      </a:r>
                      <a:endParaRPr sz="1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solidFill>
                            <a:srgbClr val="FFFFFF"/>
                          </a:solidFill>
                          <a:latin typeface="Average"/>
                          <a:ea typeface="Average"/>
                          <a:cs typeface="Average"/>
                          <a:sym typeface="Average"/>
                        </a:rPr>
                        <a:t>7251.KL</a:t>
                      </a:r>
                      <a:endParaRPr sz="1600">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FFFFFF"/>
                          </a:solidFill>
                        </a:rPr>
                        <a:t>-0.053636</a:t>
                      </a:r>
                      <a:endParaRPr sz="1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solidFill>
                            <a:srgbClr val="FFFFFF"/>
                          </a:solidFill>
                          <a:latin typeface="Average"/>
                          <a:ea typeface="Average"/>
                          <a:cs typeface="Average"/>
                          <a:sym typeface="Average"/>
                        </a:rPr>
                        <a:t>5166.KL</a:t>
                      </a:r>
                      <a:endParaRPr sz="1600">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FFFFFF"/>
                          </a:solidFill>
                        </a:rPr>
                        <a:t>0.091079</a:t>
                      </a:r>
                      <a:endParaRPr sz="16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299" name="Google Shape;299;p42"/>
          <p:cNvPicPr preferRelativeResize="0"/>
          <p:nvPr/>
        </p:nvPicPr>
        <p:blipFill>
          <a:blip r:embed="rId3">
            <a:alphaModFix/>
          </a:blip>
          <a:stretch>
            <a:fillRect/>
          </a:stretch>
        </p:blipFill>
        <p:spPr>
          <a:xfrm>
            <a:off x="5063927" y="1132900"/>
            <a:ext cx="3916797" cy="2583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3"/>
          <p:cNvSpPr txBox="1"/>
          <p:nvPr>
            <p:ph type="title"/>
          </p:nvPr>
        </p:nvSpPr>
        <p:spPr>
          <a:xfrm>
            <a:off x="490250" y="526350"/>
            <a:ext cx="81216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t>DISCUSSION</a:t>
            </a:r>
            <a:endParaRPr sz="42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4"/>
          <p:cNvSpPr txBox="1"/>
          <p:nvPr>
            <p:ph type="title"/>
          </p:nvPr>
        </p:nvSpPr>
        <p:spPr>
          <a:xfrm>
            <a:off x="311700" y="109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Discussions</a:t>
            </a:r>
            <a:endParaRPr/>
          </a:p>
        </p:txBody>
      </p:sp>
      <p:sp>
        <p:nvSpPr>
          <p:cNvPr id="310" name="Google Shape;310;p44"/>
          <p:cNvSpPr txBox="1"/>
          <p:nvPr>
            <p:ph idx="1" type="body"/>
          </p:nvPr>
        </p:nvSpPr>
        <p:spPr>
          <a:xfrm>
            <a:off x="393000" y="735700"/>
            <a:ext cx="8213100" cy="412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Assumptions</a:t>
            </a:r>
            <a:endParaRPr b="1" sz="1600"/>
          </a:p>
          <a:p>
            <a:pPr indent="-330200" lvl="0" marL="457200" rtl="0" algn="l">
              <a:spcBef>
                <a:spcPts val="1600"/>
              </a:spcBef>
              <a:spcAft>
                <a:spcPts val="0"/>
              </a:spcAft>
              <a:buSzPts val="1600"/>
              <a:buChar char="●"/>
            </a:pPr>
            <a:r>
              <a:rPr lang="en" sz="1600"/>
              <a:t>What kind of assumptions we had before starting this assignment.</a:t>
            </a:r>
            <a:endParaRPr sz="1600"/>
          </a:p>
          <a:p>
            <a:pPr indent="0" lvl="0" marL="0" rtl="0" algn="l">
              <a:spcBef>
                <a:spcPts val="1600"/>
              </a:spcBef>
              <a:spcAft>
                <a:spcPts val="0"/>
              </a:spcAft>
              <a:buNone/>
            </a:pPr>
            <a:r>
              <a:rPr b="1" lang="en" sz="2100">
                <a:solidFill>
                  <a:schemeClr val="dk1"/>
                </a:solidFill>
              </a:rPr>
              <a:t>Weakness</a:t>
            </a:r>
            <a:endParaRPr sz="1600"/>
          </a:p>
          <a:p>
            <a:pPr indent="-330200" lvl="0" marL="457200" rtl="0" algn="l">
              <a:spcBef>
                <a:spcPts val="1600"/>
              </a:spcBef>
              <a:spcAft>
                <a:spcPts val="0"/>
              </a:spcAft>
              <a:buSzPts val="1600"/>
              <a:buChar char="●"/>
            </a:pPr>
            <a:r>
              <a:rPr lang="en" sz="1600"/>
              <a:t>What kind of weaknesses did our model had.</a:t>
            </a:r>
            <a:endParaRPr sz="1600"/>
          </a:p>
          <a:p>
            <a:pPr indent="0" lvl="0" marL="0" rtl="0" algn="l">
              <a:spcBef>
                <a:spcPts val="1600"/>
              </a:spcBef>
              <a:spcAft>
                <a:spcPts val="0"/>
              </a:spcAft>
              <a:buNone/>
            </a:pPr>
            <a:r>
              <a:rPr b="1" lang="en" sz="2100">
                <a:solidFill>
                  <a:schemeClr val="dk1"/>
                </a:solidFill>
              </a:rPr>
              <a:t>Shortcomings</a:t>
            </a:r>
            <a:endParaRPr sz="1600"/>
          </a:p>
          <a:p>
            <a:pPr indent="-330200" lvl="0" marL="457200" rtl="0" algn="l">
              <a:spcBef>
                <a:spcPts val="1600"/>
              </a:spcBef>
              <a:spcAft>
                <a:spcPts val="0"/>
              </a:spcAft>
              <a:buSzPts val="1600"/>
              <a:buChar char="●"/>
            </a:pPr>
            <a:r>
              <a:rPr lang="en" sz="1600"/>
              <a:t>The shortcomings or failures that we faced while conducting this assignment.</a:t>
            </a:r>
            <a:endParaRPr sz="1600"/>
          </a:p>
          <a:p>
            <a:pPr indent="0" lvl="0" marL="0" rtl="0" algn="l">
              <a:spcBef>
                <a:spcPts val="1600"/>
              </a:spcBef>
              <a:spcAft>
                <a:spcPts val="0"/>
              </a:spcAft>
              <a:buNone/>
            </a:pPr>
            <a:r>
              <a:rPr b="1" lang="en" sz="2100">
                <a:solidFill>
                  <a:schemeClr val="dk1"/>
                </a:solidFill>
              </a:rPr>
              <a:t>Recommendation</a:t>
            </a:r>
            <a:endParaRPr sz="1600"/>
          </a:p>
          <a:p>
            <a:pPr indent="-330200" lvl="0" marL="457200" rtl="0" algn="l">
              <a:spcBef>
                <a:spcPts val="1600"/>
              </a:spcBef>
              <a:spcAft>
                <a:spcPts val="0"/>
              </a:spcAft>
              <a:buSzPts val="1600"/>
              <a:buChar char="●"/>
            </a:pPr>
            <a:r>
              <a:rPr lang="en" sz="1600"/>
              <a:t>What car to recommend for Dr.Joel after investing?</a:t>
            </a:r>
            <a:endParaRPr sz="1600"/>
          </a:p>
          <a:p>
            <a:pPr indent="0" lvl="0" marL="457200" rtl="0" algn="l">
              <a:spcBef>
                <a:spcPts val="1600"/>
              </a:spcBef>
              <a:spcAft>
                <a:spcPts val="0"/>
              </a:spcAft>
              <a:buNone/>
            </a:pPr>
            <a:r>
              <a:t/>
            </a:r>
            <a:endParaRPr sz="1600"/>
          </a:p>
          <a:p>
            <a:pPr indent="-330200" lvl="0" marL="457200" rtl="0" algn="l">
              <a:spcBef>
                <a:spcPts val="1600"/>
              </a:spcBef>
              <a:spcAft>
                <a:spcPts val="0"/>
              </a:spcAft>
              <a:buSzPts val="1600"/>
              <a:buChar char="●"/>
            </a:pPr>
            <a:r>
              <a:t/>
            </a:r>
            <a:endParaRPr sz="1600"/>
          </a:p>
          <a:p>
            <a:pPr indent="0" lvl="0" marL="457200" rtl="0" algn="l">
              <a:spcBef>
                <a:spcPts val="1600"/>
              </a:spcBef>
              <a:spcAft>
                <a:spcPts val="0"/>
              </a:spcAft>
              <a:buNone/>
            </a:pPr>
            <a:r>
              <a:t/>
            </a:r>
            <a:endParaRPr sz="1600"/>
          </a:p>
          <a:p>
            <a:pPr indent="0" lvl="0" marL="457200" rtl="0" algn="l">
              <a:spcBef>
                <a:spcPts val="1600"/>
              </a:spcBef>
              <a:spcAft>
                <a:spcPts val="0"/>
              </a:spcAft>
              <a:buNone/>
            </a:pPr>
            <a:r>
              <a:t/>
            </a:r>
            <a:endParaRPr sz="1600"/>
          </a:p>
          <a:p>
            <a:pPr indent="0" lvl="0" marL="45720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457200" rtl="0" algn="l">
              <a:spcBef>
                <a:spcPts val="1600"/>
              </a:spcBef>
              <a:spcAft>
                <a:spcPts val="0"/>
              </a:spcAft>
              <a:buNone/>
            </a:pPr>
            <a:r>
              <a:t/>
            </a:r>
            <a:endParaRPr b="1" sz="1600"/>
          </a:p>
          <a:p>
            <a:pPr indent="0" lvl="0" marL="457200" rtl="0" algn="l">
              <a:spcBef>
                <a:spcPts val="1600"/>
              </a:spcBef>
              <a:spcAft>
                <a:spcPts val="0"/>
              </a:spcAft>
              <a:buNone/>
            </a:pPr>
            <a:r>
              <a:t/>
            </a:r>
            <a:endParaRPr sz="1600"/>
          </a:p>
          <a:p>
            <a:pPr indent="0" lvl="0" marL="457200" rtl="0" algn="l">
              <a:spcBef>
                <a:spcPts val="1600"/>
              </a:spcBef>
              <a:spcAft>
                <a:spcPts val="1600"/>
              </a:spcAft>
              <a:buNone/>
            </a:pPr>
            <a:r>
              <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Assumptions</a:t>
            </a:r>
            <a:endParaRPr/>
          </a:p>
        </p:txBody>
      </p:sp>
      <p:sp>
        <p:nvSpPr>
          <p:cNvPr id="316" name="Google Shape;316;p45"/>
          <p:cNvSpPr txBox="1"/>
          <p:nvPr>
            <p:ph idx="1" type="body"/>
          </p:nvPr>
        </p:nvSpPr>
        <p:spPr>
          <a:xfrm>
            <a:off x="311700" y="1152475"/>
            <a:ext cx="82131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Data for stocks are complete.</a:t>
            </a:r>
            <a:endParaRPr sz="1600"/>
          </a:p>
          <a:p>
            <a:pPr indent="-330200" lvl="0" marL="457200" rtl="0" algn="l">
              <a:spcBef>
                <a:spcPts val="0"/>
              </a:spcBef>
              <a:spcAft>
                <a:spcPts val="0"/>
              </a:spcAft>
              <a:buSzPts val="1600"/>
              <a:buChar char="●"/>
            </a:pPr>
            <a:r>
              <a:rPr lang="en" sz="1600"/>
              <a:t>Stock performance measured using average growth percentage</a:t>
            </a:r>
            <a:endParaRPr sz="1600"/>
          </a:p>
          <a:p>
            <a:pPr indent="-330200" lvl="0" marL="457200" rtl="0" algn="l">
              <a:spcBef>
                <a:spcPts val="0"/>
              </a:spcBef>
              <a:spcAft>
                <a:spcPts val="0"/>
              </a:spcAft>
              <a:buSzPts val="1600"/>
              <a:buChar char="●"/>
            </a:pPr>
            <a:r>
              <a:rPr lang="en" sz="1600"/>
              <a:t>Model built is based on other people’s model, the team is more focused on understanding on training the data, the parameters used to tune the model and the forecasted results.</a:t>
            </a:r>
            <a:endParaRPr sz="1600"/>
          </a:p>
          <a:p>
            <a:pPr indent="-330200" lvl="0" marL="457200" rtl="0" algn="l">
              <a:spcBef>
                <a:spcPts val="0"/>
              </a:spcBef>
              <a:spcAft>
                <a:spcPts val="0"/>
              </a:spcAft>
              <a:buSzPts val="1600"/>
              <a:buChar char="●"/>
            </a:pPr>
            <a:r>
              <a:rPr lang="en" sz="1600"/>
              <a:t>SARIMA used entire dataset as training data so there is not true splitting of data for testing and training purposes.</a:t>
            </a:r>
            <a:endParaRPr sz="1600"/>
          </a:p>
          <a:p>
            <a:pPr indent="-330200" lvl="0" marL="457200" rtl="0" algn="l">
              <a:spcBef>
                <a:spcPts val="0"/>
              </a:spcBef>
              <a:spcAft>
                <a:spcPts val="0"/>
              </a:spcAft>
              <a:buSzPts val="1600"/>
              <a:buChar char="●"/>
            </a:pPr>
            <a:r>
              <a:rPr lang="en" sz="1600"/>
              <a:t>Stocks used are Malaysia stocks and are in Malaysian Ringgits</a:t>
            </a:r>
            <a:endParaRPr sz="1600"/>
          </a:p>
          <a:p>
            <a:pPr indent="0" lvl="0" marL="457200" rtl="0" algn="l">
              <a:spcBef>
                <a:spcPts val="1600"/>
              </a:spcBef>
              <a:spcAft>
                <a:spcPts val="0"/>
              </a:spcAft>
              <a:buNone/>
            </a:pPr>
            <a:r>
              <a:t/>
            </a:r>
            <a:endParaRPr sz="1600"/>
          </a:p>
          <a:p>
            <a:pPr indent="0" lvl="0" marL="457200" rtl="0" algn="l">
              <a:spcBef>
                <a:spcPts val="1600"/>
              </a:spcBef>
              <a:spcAft>
                <a:spcPts val="0"/>
              </a:spcAft>
              <a:buNone/>
            </a:pPr>
            <a:r>
              <a:t/>
            </a:r>
            <a:endParaRPr sz="1600"/>
          </a:p>
          <a:p>
            <a:pPr indent="0" lvl="0" marL="457200" rtl="0" algn="l">
              <a:spcBef>
                <a:spcPts val="1600"/>
              </a:spcBef>
              <a:spcAft>
                <a:spcPts val="0"/>
              </a:spcAft>
              <a:buNone/>
            </a:pPr>
            <a:r>
              <a:t/>
            </a:r>
            <a:endParaRPr b="1" sz="1600"/>
          </a:p>
          <a:p>
            <a:pPr indent="0" lvl="0" marL="457200" rtl="0" algn="l">
              <a:spcBef>
                <a:spcPts val="1600"/>
              </a:spcBef>
              <a:spcAft>
                <a:spcPts val="0"/>
              </a:spcAft>
              <a:buNone/>
            </a:pPr>
            <a:r>
              <a:t/>
            </a:r>
            <a:endParaRPr sz="1600"/>
          </a:p>
          <a:p>
            <a:pPr indent="0" lvl="0" marL="457200" rtl="0" algn="l">
              <a:spcBef>
                <a:spcPts val="1600"/>
              </a:spcBef>
              <a:spcAft>
                <a:spcPts val="1600"/>
              </a:spcAft>
              <a:buNone/>
            </a:pPr>
            <a:r>
              <a:t/>
            </a:r>
            <a:endParaRPr sz="16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Weakness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2" name="Google Shape;322;p46"/>
          <p:cNvSpPr txBox="1"/>
          <p:nvPr>
            <p:ph idx="1" type="body"/>
          </p:nvPr>
        </p:nvSpPr>
        <p:spPr>
          <a:xfrm>
            <a:off x="311700" y="1152475"/>
            <a:ext cx="82131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ARIMA models requires p,d,q parameters</a:t>
            </a:r>
            <a:endParaRPr sz="1600"/>
          </a:p>
          <a:p>
            <a:pPr indent="-330200" lvl="1" marL="914400" rtl="0" algn="l">
              <a:spcBef>
                <a:spcPts val="0"/>
              </a:spcBef>
              <a:spcAft>
                <a:spcPts val="0"/>
              </a:spcAft>
              <a:buSzPts val="1600"/>
              <a:buChar char="○"/>
            </a:pPr>
            <a:r>
              <a:rPr lang="en" sz="1600"/>
              <a:t>solved using auto_arima</a:t>
            </a:r>
            <a:endParaRPr sz="1600"/>
          </a:p>
          <a:p>
            <a:pPr indent="-330200" lvl="0" marL="457200" rtl="0" algn="l">
              <a:spcBef>
                <a:spcPts val="0"/>
              </a:spcBef>
              <a:spcAft>
                <a:spcPts val="0"/>
              </a:spcAft>
              <a:buSzPts val="1600"/>
              <a:buChar char="●"/>
            </a:pPr>
            <a:r>
              <a:rPr lang="en" sz="1600"/>
              <a:t>ARIMA is not suitable for large datasets</a:t>
            </a:r>
            <a:endParaRPr sz="1600"/>
          </a:p>
          <a:p>
            <a:pPr indent="-330200" lvl="1" marL="914400" rtl="0" algn="l">
              <a:spcBef>
                <a:spcPts val="0"/>
              </a:spcBef>
              <a:spcAft>
                <a:spcPts val="0"/>
              </a:spcAft>
              <a:buSzPts val="1600"/>
              <a:buChar char="○"/>
            </a:pPr>
            <a:r>
              <a:rPr lang="en" sz="1600"/>
              <a:t>our dataset is small so not an issue for now</a:t>
            </a:r>
            <a:endParaRPr sz="1600"/>
          </a:p>
          <a:p>
            <a:pPr indent="-330200" lvl="0" marL="457200" rtl="0" algn="l">
              <a:spcBef>
                <a:spcPts val="0"/>
              </a:spcBef>
              <a:spcAft>
                <a:spcPts val="0"/>
              </a:spcAft>
              <a:buSzPts val="1600"/>
              <a:buChar char="●"/>
            </a:pPr>
            <a:r>
              <a:rPr lang="en" sz="1600"/>
              <a:t>SARIMA like ARIMA required p,d,q parameters for both trend elements and seasonal elements</a:t>
            </a:r>
            <a:endParaRPr sz="1600"/>
          </a:p>
          <a:p>
            <a:pPr indent="-330200" lvl="1" marL="914400" rtl="0" algn="l">
              <a:spcBef>
                <a:spcPts val="0"/>
              </a:spcBef>
              <a:spcAft>
                <a:spcPts val="0"/>
              </a:spcAft>
              <a:buSzPts val="1600"/>
              <a:buChar char="○"/>
            </a:pPr>
            <a:r>
              <a:rPr lang="en" sz="1600"/>
              <a:t>More time spent to select the suitable p,d,q parameters for the best optimal parameters for the SARIMA model. Select a range  to check for all possible combinations of  the parameters eg. range (0, 2)</a:t>
            </a:r>
            <a:endParaRPr sz="1600"/>
          </a:p>
          <a:p>
            <a:pPr indent="-330200" lvl="0" marL="457200" rtl="0" algn="l">
              <a:spcBef>
                <a:spcPts val="0"/>
              </a:spcBef>
              <a:spcAft>
                <a:spcPts val="0"/>
              </a:spcAft>
              <a:buSzPts val="1600"/>
              <a:buChar char="●"/>
            </a:pPr>
            <a:r>
              <a:rPr lang="en" sz="1600"/>
              <a:t>SARIMA model uses all the dataset for the training process so we are unsure if this is overfitting the model or not.</a:t>
            </a:r>
            <a:endParaRPr sz="1600"/>
          </a:p>
          <a:p>
            <a:pPr indent="0" lvl="0" marL="457200" rtl="0" algn="l">
              <a:spcBef>
                <a:spcPts val="1600"/>
              </a:spcBef>
              <a:spcAft>
                <a:spcPts val="0"/>
              </a:spcAft>
              <a:buNone/>
            </a:pPr>
            <a:r>
              <a:t/>
            </a:r>
            <a:endParaRPr sz="1600"/>
          </a:p>
          <a:p>
            <a:pPr indent="0" lvl="0" marL="457200" rtl="0" algn="l">
              <a:spcBef>
                <a:spcPts val="1600"/>
              </a:spcBef>
              <a:spcAft>
                <a:spcPts val="0"/>
              </a:spcAft>
              <a:buNone/>
            </a:pPr>
            <a:r>
              <a:t/>
            </a:r>
            <a:endParaRPr sz="1600"/>
          </a:p>
          <a:p>
            <a:pPr indent="0" lvl="0" marL="457200" rtl="0" algn="l">
              <a:spcBef>
                <a:spcPts val="1600"/>
              </a:spcBef>
              <a:spcAft>
                <a:spcPts val="0"/>
              </a:spcAft>
              <a:buNone/>
            </a:pPr>
            <a:r>
              <a:t/>
            </a:r>
            <a:endParaRPr sz="1600"/>
          </a:p>
          <a:p>
            <a:pPr indent="0" lvl="0" marL="457200" rtl="0" algn="l">
              <a:spcBef>
                <a:spcPts val="1600"/>
              </a:spcBef>
              <a:spcAft>
                <a:spcPts val="0"/>
              </a:spcAft>
              <a:buNone/>
            </a:pPr>
            <a:r>
              <a:t/>
            </a:r>
            <a:endParaRPr b="1" sz="1600"/>
          </a:p>
          <a:p>
            <a:pPr indent="0" lvl="0" marL="457200" rtl="0" algn="l">
              <a:spcBef>
                <a:spcPts val="1600"/>
              </a:spcBef>
              <a:spcAft>
                <a:spcPts val="0"/>
              </a:spcAft>
              <a:buNone/>
            </a:pPr>
            <a:r>
              <a:t/>
            </a:r>
            <a:endParaRPr sz="1600"/>
          </a:p>
          <a:p>
            <a:pPr indent="0" lvl="0" marL="457200" rtl="0" algn="l">
              <a:spcBef>
                <a:spcPts val="1600"/>
              </a:spcBef>
              <a:spcAft>
                <a:spcPts val="1600"/>
              </a:spcAft>
              <a:buNone/>
            </a:pPr>
            <a:r>
              <a:t/>
            </a:r>
            <a:endParaRPr sz="16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Shortcomings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8" name="Google Shape;328;p47"/>
          <p:cNvSpPr txBox="1"/>
          <p:nvPr>
            <p:ph idx="1" type="body"/>
          </p:nvPr>
        </p:nvSpPr>
        <p:spPr>
          <a:xfrm>
            <a:off x="311700" y="1152475"/>
            <a:ext cx="82131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Decided not to go ahead with the initial LSTM model for this assignment.</a:t>
            </a:r>
            <a:endParaRPr sz="1600"/>
          </a:p>
          <a:p>
            <a:pPr indent="-330200" lvl="1" marL="914400" rtl="0" algn="l">
              <a:spcBef>
                <a:spcPts val="0"/>
              </a:spcBef>
              <a:spcAft>
                <a:spcPts val="0"/>
              </a:spcAft>
              <a:buSzPts val="1600"/>
              <a:buChar char="○"/>
            </a:pPr>
            <a:r>
              <a:rPr lang="en" sz="1600"/>
              <a:t>LSTM Model requires a lot of  processing power.</a:t>
            </a:r>
            <a:endParaRPr sz="1600"/>
          </a:p>
          <a:p>
            <a:pPr indent="-330200" lvl="1" marL="914400" rtl="0" algn="l">
              <a:spcBef>
                <a:spcPts val="0"/>
              </a:spcBef>
              <a:spcAft>
                <a:spcPts val="0"/>
              </a:spcAft>
              <a:buSzPts val="1600"/>
              <a:buChar char="○"/>
            </a:pPr>
            <a:r>
              <a:rPr lang="en" sz="1600"/>
              <a:t>Time taken for LSTM Model is too long (i.e 3-4 hours on average)</a:t>
            </a:r>
            <a:endParaRPr sz="1600"/>
          </a:p>
          <a:p>
            <a:pPr indent="-330200" lvl="0" marL="457200" rtl="0" algn="l">
              <a:spcBef>
                <a:spcPts val="0"/>
              </a:spcBef>
              <a:spcAft>
                <a:spcPts val="0"/>
              </a:spcAft>
              <a:buSzPts val="1600"/>
              <a:buChar char="●"/>
            </a:pPr>
            <a:r>
              <a:rPr lang="en" sz="1600"/>
              <a:t>Changed to SARIMA model at the last minute because we discovered it quite late.</a:t>
            </a:r>
            <a:endParaRPr sz="1600"/>
          </a:p>
          <a:p>
            <a:pPr indent="-330200" lvl="1" marL="914400" rtl="0" algn="l">
              <a:spcBef>
                <a:spcPts val="0"/>
              </a:spcBef>
              <a:spcAft>
                <a:spcPts val="0"/>
              </a:spcAft>
              <a:buSzPts val="1600"/>
              <a:buChar char="○"/>
            </a:pPr>
            <a:r>
              <a:rPr lang="en" sz="1600"/>
              <a:t>SARIMA uses less processing power and less time taken to train the model.</a:t>
            </a:r>
            <a:endParaRPr sz="1600"/>
          </a:p>
          <a:p>
            <a:pPr indent="-330200" lvl="0" marL="457200" rtl="0" algn="l">
              <a:spcBef>
                <a:spcPts val="0"/>
              </a:spcBef>
              <a:spcAft>
                <a:spcPts val="0"/>
              </a:spcAft>
              <a:buSzPts val="1600"/>
              <a:buChar char="●"/>
            </a:pPr>
            <a:r>
              <a:rPr lang="en" sz="1600"/>
              <a:t>Tried predicting for daily results using the SARIMA model but did not went through with it.</a:t>
            </a:r>
            <a:endParaRPr sz="1600"/>
          </a:p>
          <a:p>
            <a:pPr indent="-330200" lvl="1" marL="914400" rtl="0" algn="l">
              <a:spcBef>
                <a:spcPts val="0"/>
              </a:spcBef>
              <a:spcAft>
                <a:spcPts val="0"/>
              </a:spcAft>
              <a:buSzPts val="1600"/>
              <a:buChar char="○"/>
            </a:pPr>
            <a:r>
              <a:rPr lang="en" sz="1600"/>
              <a:t>Not much variance between each daily results but this is not the case for some stocks.</a:t>
            </a:r>
            <a:endParaRPr sz="1600"/>
          </a:p>
          <a:p>
            <a:pPr indent="-330200" lvl="1" marL="914400" rtl="0" algn="l">
              <a:spcBef>
                <a:spcPts val="0"/>
              </a:spcBef>
              <a:spcAft>
                <a:spcPts val="0"/>
              </a:spcAft>
              <a:buSzPts val="1600"/>
              <a:buChar char="○"/>
            </a:pPr>
            <a:r>
              <a:rPr lang="en" sz="1600"/>
              <a:t>Requires more processing power and time to test for daily results</a:t>
            </a:r>
            <a:endParaRPr sz="1600"/>
          </a:p>
          <a:p>
            <a:pPr indent="0" lvl="0" marL="0" rtl="0" algn="l">
              <a:spcBef>
                <a:spcPts val="1600"/>
              </a:spcBef>
              <a:spcAft>
                <a:spcPts val="0"/>
              </a:spcAft>
              <a:buNone/>
            </a:pPr>
            <a:r>
              <a:t/>
            </a:r>
            <a:endParaRPr sz="1600"/>
          </a:p>
          <a:p>
            <a:pPr indent="0" lvl="0" marL="457200" rtl="0" algn="l">
              <a:spcBef>
                <a:spcPts val="1600"/>
              </a:spcBef>
              <a:spcAft>
                <a:spcPts val="0"/>
              </a:spcAft>
              <a:buNone/>
            </a:pPr>
            <a:r>
              <a:t/>
            </a:r>
            <a:endParaRPr sz="1600"/>
          </a:p>
          <a:p>
            <a:pPr indent="0" lvl="0" marL="457200" rtl="0" algn="l">
              <a:spcBef>
                <a:spcPts val="1600"/>
              </a:spcBef>
              <a:spcAft>
                <a:spcPts val="0"/>
              </a:spcAft>
              <a:buNone/>
            </a:pPr>
            <a:r>
              <a:t/>
            </a:r>
            <a:endParaRPr sz="1600"/>
          </a:p>
          <a:p>
            <a:pPr indent="0" lvl="0" marL="457200" rtl="0" algn="l">
              <a:spcBef>
                <a:spcPts val="1600"/>
              </a:spcBef>
              <a:spcAft>
                <a:spcPts val="0"/>
              </a:spcAft>
              <a:buNone/>
            </a:pPr>
            <a:r>
              <a:t/>
            </a:r>
            <a:endParaRPr sz="1600"/>
          </a:p>
          <a:p>
            <a:pPr indent="0" lvl="0" marL="457200" rtl="0" algn="l">
              <a:spcBef>
                <a:spcPts val="1600"/>
              </a:spcBef>
              <a:spcAft>
                <a:spcPts val="0"/>
              </a:spcAft>
              <a:buNone/>
            </a:pPr>
            <a:r>
              <a:t/>
            </a:r>
            <a:endParaRPr b="1" sz="1600"/>
          </a:p>
          <a:p>
            <a:pPr indent="0" lvl="0" marL="457200" rtl="0" algn="l">
              <a:spcBef>
                <a:spcPts val="1600"/>
              </a:spcBef>
              <a:spcAft>
                <a:spcPts val="0"/>
              </a:spcAft>
              <a:buNone/>
            </a:pPr>
            <a:r>
              <a:t/>
            </a:r>
            <a:endParaRPr sz="1600"/>
          </a:p>
          <a:p>
            <a:pPr indent="0" lvl="0" marL="457200" rtl="0" algn="l">
              <a:spcBef>
                <a:spcPts val="1600"/>
              </a:spcBef>
              <a:spcAft>
                <a:spcPts val="1600"/>
              </a:spcAft>
              <a:buNone/>
            </a:pPr>
            <a:r>
              <a:t/>
            </a:r>
            <a:endParaRPr sz="16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Shortcomings</a:t>
            </a:r>
            <a:endParaRPr/>
          </a:p>
        </p:txBody>
      </p:sp>
      <p:sp>
        <p:nvSpPr>
          <p:cNvPr id="334" name="Google Shape;334;p4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Example of variance between daily results for stock 0091</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pic>
        <p:nvPicPr>
          <p:cNvPr id="335" name="Google Shape;335;p48"/>
          <p:cNvPicPr preferRelativeResize="0"/>
          <p:nvPr/>
        </p:nvPicPr>
        <p:blipFill>
          <a:blip r:embed="rId3">
            <a:alphaModFix/>
          </a:blip>
          <a:stretch>
            <a:fillRect/>
          </a:stretch>
        </p:blipFill>
        <p:spPr>
          <a:xfrm>
            <a:off x="311700" y="1952575"/>
            <a:ext cx="3999900" cy="2318869"/>
          </a:xfrm>
          <a:prstGeom prst="rect">
            <a:avLst/>
          </a:prstGeom>
          <a:noFill/>
          <a:ln>
            <a:noFill/>
          </a:ln>
        </p:spPr>
      </p:pic>
      <p:sp>
        <p:nvSpPr>
          <p:cNvPr id="336" name="Google Shape;336;p48"/>
          <p:cNvSpPr txBox="1"/>
          <p:nvPr>
            <p:ph idx="1"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Example of variance between daily results for stock 5561</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pic>
        <p:nvPicPr>
          <p:cNvPr id="337" name="Google Shape;337;p48"/>
          <p:cNvPicPr preferRelativeResize="0"/>
          <p:nvPr/>
        </p:nvPicPr>
        <p:blipFill>
          <a:blip r:embed="rId4">
            <a:alphaModFix/>
          </a:blip>
          <a:stretch>
            <a:fillRect/>
          </a:stretch>
        </p:blipFill>
        <p:spPr>
          <a:xfrm>
            <a:off x="4832400" y="1952575"/>
            <a:ext cx="3999900" cy="233217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43" name="Google Shape;343;p49"/>
          <p:cNvSpPr txBox="1"/>
          <p:nvPr>
            <p:ph idx="1" type="body"/>
          </p:nvPr>
        </p:nvSpPr>
        <p:spPr>
          <a:xfrm>
            <a:off x="311700" y="1152475"/>
            <a:ext cx="82131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Final total value after investing is RM 1517.39</a:t>
            </a:r>
            <a:endParaRPr sz="1600"/>
          </a:p>
          <a:p>
            <a:pPr indent="-330200" lvl="0" marL="457200" rtl="0" algn="l">
              <a:spcBef>
                <a:spcPts val="0"/>
              </a:spcBef>
              <a:spcAft>
                <a:spcPts val="0"/>
              </a:spcAft>
              <a:buSzPts val="1600"/>
              <a:buChar char="●"/>
            </a:pPr>
            <a:r>
              <a:rPr lang="en" sz="1600"/>
              <a:t>The car that we can realistically recommend to Dr.Joel is a Mercedes Benz Kids Battery Operated Electric Ride On Car.</a:t>
            </a:r>
            <a:endParaRPr sz="1600"/>
          </a:p>
          <a:p>
            <a:pPr indent="-330200" lvl="1" marL="914400" rtl="0" algn="l">
              <a:spcBef>
                <a:spcPts val="0"/>
              </a:spcBef>
              <a:spcAft>
                <a:spcPts val="0"/>
              </a:spcAft>
              <a:buSzPts val="1600"/>
              <a:buChar char="○"/>
            </a:pPr>
            <a:r>
              <a:rPr lang="en" sz="1600"/>
              <a:t>Retail price is RM1299. Below is an image of the car.</a:t>
            </a:r>
            <a:endParaRPr sz="1600"/>
          </a:p>
          <a:p>
            <a:pPr indent="0" lvl="0" marL="0" rtl="0" algn="l">
              <a:spcBef>
                <a:spcPts val="1600"/>
              </a:spcBef>
              <a:spcAft>
                <a:spcPts val="0"/>
              </a:spcAft>
              <a:buNone/>
            </a:pPr>
            <a:r>
              <a:t/>
            </a:r>
            <a:endParaRPr sz="1600"/>
          </a:p>
          <a:p>
            <a:pPr indent="0" lvl="0" marL="457200" rtl="0" algn="l">
              <a:spcBef>
                <a:spcPts val="1600"/>
              </a:spcBef>
              <a:spcAft>
                <a:spcPts val="0"/>
              </a:spcAft>
              <a:buNone/>
            </a:pPr>
            <a:r>
              <a:t/>
            </a:r>
            <a:endParaRPr sz="1600"/>
          </a:p>
          <a:p>
            <a:pPr indent="0" lvl="0" marL="457200" rtl="0" algn="l">
              <a:spcBef>
                <a:spcPts val="1600"/>
              </a:spcBef>
              <a:spcAft>
                <a:spcPts val="0"/>
              </a:spcAft>
              <a:buNone/>
            </a:pPr>
            <a:r>
              <a:t/>
            </a:r>
            <a:endParaRPr sz="1600"/>
          </a:p>
          <a:p>
            <a:pPr indent="0" lvl="0" marL="457200" rtl="0" algn="l">
              <a:spcBef>
                <a:spcPts val="1600"/>
              </a:spcBef>
              <a:spcAft>
                <a:spcPts val="0"/>
              </a:spcAft>
              <a:buNone/>
            </a:pPr>
            <a:r>
              <a:t/>
            </a:r>
            <a:endParaRPr sz="1600"/>
          </a:p>
          <a:p>
            <a:pPr indent="0" lvl="0" marL="457200" rtl="0" algn="l">
              <a:spcBef>
                <a:spcPts val="1600"/>
              </a:spcBef>
              <a:spcAft>
                <a:spcPts val="0"/>
              </a:spcAft>
              <a:buNone/>
            </a:pPr>
            <a:r>
              <a:t/>
            </a:r>
            <a:endParaRPr b="1" sz="1600"/>
          </a:p>
          <a:p>
            <a:pPr indent="0" lvl="0" marL="457200" rtl="0" algn="l">
              <a:spcBef>
                <a:spcPts val="1600"/>
              </a:spcBef>
              <a:spcAft>
                <a:spcPts val="0"/>
              </a:spcAft>
              <a:buNone/>
            </a:pPr>
            <a:r>
              <a:t/>
            </a:r>
            <a:endParaRPr sz="1600"/>
          </a:p>
          <a:p>
            <a:pPr indent="0" lvl="0" marL="457200" rtl="0" algn="l">
              <a:spcBef>
                <a:spcPts val="1600"/>
              </a:spcBef>
              <a:spcAft>
                <a:spcPts val="1600"/>
              </a:spcAft>
              <a:buNone/>
            </a:pPr>
            <a:r>
              <a:t/>
            </a:r>
            <a:endParaRPr sz="1600"/>
          </a:p>
        </p:txBody>
      </p:sp>
      <p:pic>
        <p:nvPicPr>
          <p:cNvPr id="344" name="Google Shape;344;p49"/>
          <p:cNvPicPr preferRelativeResize="0"/>
          <p:nvPr/>
        </p:nvPicPr>
        <p:blipFill>
          <a:blip r:embed="rId3">
            <a:alphaModFix/>
          </a:blip>
          <a:stretch>
            <a:fillRect/>
          </a:stretch>
        </p:blipFill>
        <p:spPr>
          <a:xfrm>
            <a:off x="807100" y="2482775"/>
            <a:ext cx="2854200" cy="2473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 </a:t>
            </a:r>
            <a:r>
              <a:rPr lang="en"/>
              <a:t>Properties of the stock data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78" name="Google Shape;78;p16"/>
          <p:cNvGrpSpPr/>
          <p:nvPr/>
        </p:nvGrpSpPr>
        <p:grpSpPr>
          <a:xfrm>
            <a:off x="431925" y="1304875"/>
            <a:ext cx="2628925" cy="3416400"/>
            <a:chOff x="431925" y="1304875"/>
            <a:chExt cx="2628925" cy="3416400"/>
          </a:xfrm>
        </p:grpSpPr>
        <p:sp>
          <p:nvSpPr>
            <p:cNvPr id="79" name="Google Shape;79;p16"/>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6"/>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Stock Ticker</a:t>
            </a:r>
            <a:endParaRPr>
              <a:solidFill>
                <a:schemeClr val="lt1"/>
              </a:solidFill>
            </a:endParaRPr>
          </a:p>
        </p:txBody>
      </p:sp>
      <p:sp>
        <p:nvSpPr>
          <p:cNvPr id="82" name="Google Shape;82;p16"/>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Contains company stock information</a:t>
            </a:r>
            <a:endParaRPr sz="1600"/>
          </a:p>
        </p:txBody>
      </p:sp>
      <p:grpSp>
        <p:nvGrpSpPr>
          <p:cNvPr id="83" name="Google Shape;83;p16"/>
          <p:cNvGrpSpPr/>
          <p:nvPr/>
        </p:nvGrpSpPr>
        <p:grpSpPr>
          <a:xfrm>
            <a:off x="3320450" y="1304875"/>
            <a:ext cx="2632500" cy="3416400"/>
            <a:chOff x="3320450" y="1304875"/>
            <a:chExt cx="2632500" cy="3416400"/>
          </a:xfrm>
        </p:grpSpPr>
        <p:sp>
          <p:nvSpPr>
            <p:cNvPr id="84" name="Google Shape;84;p16"/>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16"/>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Ticker Symbol</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87" name="Google Shape;87;p16"/>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Describes the company on the stock market using symbols.</a:t>
            </a:r>
            <a:endParaRPr sz="1600"/>
          </a:p>
          <a:p>
            <a:pPr indent="0" lvl="0" marL="457200" rtl="0" algn="l">
              <a:spcBef>
                <a:spcPts val="1600"/>
              </a:spcBef>
              <a:spcAft>
                <a:spcPts val="1600"/>
              </a:spcAft>
              <a:buNone/>
            </a:pPr>
            <a:r>
              <a:t/>
            </a:r>
            <a:endParaRPr sz="1600"/>
          </a:p>
        </p:txBody>
      </p:sp>
      <p:grpSp>
        <p:nvGrpSpPr>
          <p:cNvPr id="88" name="Google Shape;88;p16"/>
          <p:cNvGrpSpPr/>
          <p:nvPr/>
        </p:nvGrpSpPr>
        <p:grpSpPr>
          <a:xfrm>
            <a:off x="6212550" y="1304875"/>
            <a:ext cx="2632500" cy="3416400"/>
            <a:chOff x="6212550" y="1304875"/>
            <a:chExt cx="2632500" cy="3416400"/>
          </a:xfrm>
        </p:grpSpPr>
        <p:sp>
          <p:nvSpPr>
            <p:cNvPr id="89" name="Google Shape;89;p16"/>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6"/>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Open</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92" name="Google Shape;92;p16"/>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starting price of the stock at the beginning of when the market opens for the trading day.</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 </a:t>
            </a:r>
            <a:r>
              <a:rPr lang="en"/>
              <a:t>Properties of the stock data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98" name="Google Shape;98;p17"/>
          <p:cNvGrpSpPr/>
          <p:nvPr/>
        </p:nvGrpSpPr>
        <p:grpSpPr>
          <a:xfrm>
            <a:off x="431925" y="1304875"/>
            <a:ext cx="2628925" cy="3416400"/>
            <a:chOff x="431925" y="1304875"/>
            <a:chExt cx="2628925" cy="3416400"/>
          </a:xfrm>
        </p:grpSpPr>
        <p:sp>
          <p:nvSpPr>
            <p:cNvPr id="99" name="Google Shape;99;p17"/>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7"/>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High</a:t>
            </a:r>
            <a:endParaRPr>
              <a:solidFill>
                <a:schemeClr val="lt1"/>
              </a:solidFill>
            </a:endParaRPr>
          </a:p>
        </p:txBody>
      </p:sp>
      <p:sp>
        <p:nvSpPr>
          <p:cNvPr id="102" name="Google Shape;102;p17"/>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The highest price the stock reaches in a trading day.</a:t>
            </a:r>
            <a:endParaRPr sz="1600"/>
          </a:p>
        </p:txBody>
      </p:sp>
      <p:grpSp>
        <p:nvGrpSpPr>
          <p:cNvPr id="103" name="Google Shape;103;p17"/>
          <p:cNvGrpSpPr/>
          <p:nvPr/>
        </p:nvGrpSpPr>
        <p:grpSpPr>
          <a:xfrm>
            <a:off x="3320450" y="1304875"/>
            <a:ext cx="2632500" cy="3416400"/>
            <a:chOff x="3320450" y="1304875"/>
            <a:chExt cx="2632500" cy="3416400"/>
          </a:xfrm>
        </p:grpSpPr>
        <p:sp>
          <p:nvSpPr>
            <p:cNvPr id="104" name="Google Shape;104;p17"/>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17"/>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Low</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107" name="Google Shape;107;p17"/>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lowest price the stock reaches in a trading day.</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457200" rtl="0" algn="l">
              <a:spcBef>
                <a:spcPts val="1600"/>
              </a:spcBef>
              <a:spcAft>
                <a:spcPts val="1600"/>
              </a:spcAft>
              <a:buNone/>
            </a:pPr>
            <a:r>
              <a:t/>
            </a:r>
            <a:endParaRPr sz="1600"/>
          </a:p>
        </p:txBody>
      </p:sp>
      <p:grpSp>
        <p:nvGrpSpPr>
          <p:cNvPr id="108" name="Google Shape;108;p17"/>
          <p:cNvGrpSpPr/>
          <p:nvPr/>
        </p:nvGrpSpPr>
        <p:grpSpPr>
          <a:xfrm>
            <a:off x="6212550" y="1304875"/>
            <a:ext cx="2632500" cy="3416400"/>
            <a:chOff x="6212550" y="1304875"/>
            <a:chExt cx="2632500" cy="3416400"/>
          </a:xfrm>
        </p:grpSpPr>
        <p:sp>
          <p:nvSpPr>
            <p:cNvPr id="109" name="Google Shape;109;p17"/>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7"/>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Close</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112" name="Google Shape;112;p17"/>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raw close price, the final price of the stock at the end of a trading day.</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 </a:t>
            </a:r>
            <a:r>
              <a:rPr lang="en"/>
              <a:t>Properties of the stock data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118" name="Google Shape;118;p18"/>
          <p:cNvGrpSpPr/>
          <p:nvPr/>
        </p:nvGrpSpPr>
        <p:grpSpPr>
          <a:xfrm>
            <a:off x="431925" y="1304875"/>
            <a:ext cx="2628925" cy="3416400"/>
            <a:chOff x="431925" y="1304875"/>
            <a:chExt cx="2628925" cy="3416400"/>
          </a:xfrm>
        </p:grpSpPr>
        <p:sp>
          <p:nvSpPr>
            <p:cNvPr id="119" name="Google Shape;119;p18"/>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 name="Google Shape;121;p18"/>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Adjusted Close</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122" name="Google Shape;122;p18"/>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It is the close price that takes into consideration other factors.</a:t>
            </a:r>
            <a:endParaRPr sz="1600"/>
          </a:p>
          <a:p>
            <a:pPr indent="0" lvl="0" marL="0" rtl="0" algn="l">
              <a:spcBef>
                <a:spcPts val="1600"/>
              </a:spcBef>
              <a:spcAft>
                <a:spcPts val="1600"/>
              </a:spcAft>
              <a:buNone/>
            </a:pPr>
            <a:r>
              <a:t/>
            </a:r>
            <a:endParaRPr sz="1600"/>
          </a:p>
        </p:txBody>
      </p:sp>
      <p:grpSp>
        <p:nvGrpSpPr>
          <p:cNvPr id="123" name="Google Shape;123;p18"/>
          <p:cNvGrpSpPr/>
          <p:nvPr/>
        </p:nvGrpSpPr>
        <p:grpSpPr>
          <a:xfrm>
            <a:off x="3320450" y="1304875"/>
            <a:ext cx="2632500" cy="3416400"/>
            <a:chOff x="3320450" y="1304875"/>
            <a:chExt cx="2632500" cy="3416400"/>
          </a:xfrm>
        </p:grpSpPr>
        <p:sp>
          <p:nvSpPr>
            <p:cNvPr id="124" name="Google Shape;124;p18"/>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8"/>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Volume</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127" name="Google Shape;127;p18"/>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number of shares bought and sold in a trading day. It varies during the trading period.</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457200" rtl="0" algn="l">
              <a:spcBef>
                <a:spcPts val="1600"/>
              </a:spcBef>
              <a:spcAft>
                <a:spcPts val="16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33" name="Google Shape;133;p19"/>
          <p:cNvSpPr txBox="1"/>
          <p:nvPr>
            <p:ph idx="1" type="body"/>
          </p:nvPr>
        </p:nvSpPr>
        <p:spPr>
          <a:xfrm>
            <a:off x="311700" y="1152475"/>
            <a:ext cx="8213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Exploratory Analysis</a:t>
            </a:r>
            <a:endParaRPr b="1" sz="1600"/>
          </a:p>
          <a:p>
            <a:pPr indent="-330200" lvl="0" marL="457200" rtl="0" algn="l">
              <a:spcBef>
                <a:spcPts val="1600"/>
              </a:spcBef>
              <a:spcAft>
                <a:spcPts val="0"/>
              </a:spcAft>
              <a:buSzPts val="1600"/>
              <a:buChar char="●"/>
            </a:pPr>
            <a:r>
              <a:rPr lang="en" sz="1600"/>
              <a:t>Table Capture web extension used to capture table of Malaysian companies</a:t>
            </a:r>
            <a:endParaRPr sz="1600"/>
          </a:p>
          <a:p>
            <a:pPr indent="-330200" lvl="0" marL="457200" rtl="0" algn="l">
              <a:spcBef>
                <a:spcPts val="0"/>
              </a:spcBef>
              <a:spcAft>
                <a:spcPts val="0"/>
              </a:spcAft>
              <a:buSzPts val="1600"/>
              <a:buChar char="●"/>
            </a:pPr>
            <a:r>
              <a:rPr lang="en" sz="1600"/>
              <a:t>Used Python code to scrape company ticker symbols.</a:t>
            </a:r>
            <a:endParaRPr sz="1600"/>
          </a:p>
          <a:p>
            <a:pPr indent="-330200" lvl="0" marL="457200" rtl="0" algn="l">
              <a:spcBef>
                <a:spcPts val="0"/>
              </a:spcBef>
              <a:spcAft>
                <a:spcPts val="0"/>
              </a:spcAft>
              <a:buSzPts val="1600"/>
              <a:buChar char="●"/>
            </a:pPr>
            <a:r>
              <a:rPr lang="en" sz="1600"/>
              <a:t>From ticker symbols and using Python code with the yfinance library, average percent growth of the company from the last 335 days before 1st May 2020 is calculated.</a:t>
            </a:r>
            <a:endParaRPr sz="1600"/>
          </a:p>
          <a:p>
            <a:pPr indent="0" lvl="0" marL="457200" rtl="0" algn="l">
              <a:spcBef>
                <a:spcPts val="1600"/>
              </a:spcBef>
              <a:spcAft>
                <a:spcPts val="0"/>
              </a:spcAft>
              <a:buNone/>
            </a:pPr>
            <a:r>
              <a:t/>
            </a:r>
            <a:endParaRPr sz="1600"/>
          </a:p>
          <a:p>
            <a:pPr indent="0" lvl="0" marL="457200" rtl="0" algn="l">
              <a:spcBef>
                <a:spcPts val="1600"/>
              </a:spcBef>
              <a:spcAft>
                <a:spcPts val="1600"/>
              </a:spcAft>
              <a:buNone/>
            </a:pPr>
            <a:r>
              <a:t/>
            </a:r>
            <a:endParaRPr sz="1600"/>
          </a:p>
        </p:txBody>
      </p:sp>
      <p:pic>
        <p:nvPicPr>
          <p:cNvPr descr="A screenshot of a cell phone&#10;&#10;Description automatically generated" id="134" name="Google Shape;134;p19"/>
          <p:cNvPicPr preferRelativeResize="0"/>
          <p:nvPr/>
        </p:nvPicPr>
        <p:blipFill rotWithShape="1">
          <a:blip r:embed="rId3">
            <a:alphaModFix/>
          </a:blip>
          <a:srcRect b="0" l="0" r="0" t="0"/>
          <a:stretch/>
        </p:blipFill>
        <p:spPr>
          <a:xfrm>
            <a:off x="830828" y="3047464"/>
            <a:ext cx="5708942" cy="19241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40" name="Google Shape;140;p20"/>
          <p:cNvSpPr txBox="1"/>
          <p:nvPr>
            <p:ph idx="1" type="body"/>
          </p:nvPr>
        </p:nvSpPr>
        <p:spPr>
          <a:xfrm>
            <a:off x="311700" y="1152475"/>
            <a:ext cx="8213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Exploratory Analysis</a:t>
            </a:r>
            <a:endParaRPr b="1" sz="1600"/>
          </a:p>
          <a:p>
            <a:pPr indent="-330200" lvl="0" marL="457200" rtl="0" algn="l">
              <a:spcBef>
                <a:spcPts val="1600"/>
              </a:spcBef>
              <a:spcAft>
                <a:spcPts val="0"/>
              </a:spcAft>
              <a:buSzPts val="1600"/>
              <a:buChar char="●"/>
            </a:pPr>
            <a:r>
              <a:rPr lang="en" sz="1600"/>
              <a:t>In total, on 1st May 2020, a total of RM1800 was invested.</a:t>
            </a:r>
            <a:endParaRPr sz="1600"/>
          </a:p>
          <a:p>
            <a:pPr indent="0" lvl="0" marL="457200" rtl="0" algn="l">
              <a:spcBef>
                <a:spcPts val="1600"/>
              </a:spcBef>
              <a:spcAft>
                <a:spcPts val="0"/>
              </a:spcAft>
              <a:buNone/>
            </a:pPr>
            <a:r>
              <a:t/>
            </a:r>
            <a:endParaRPr b="1" sz="1600"/>
          </a:p>
          <a:p>
            <a:pPr indent="0" lvl="0" marL="457200" rtl="0" algn="l">
              <a:spcBef>
                <a:spcPts val="1600"/>
              </a:spcBef>
              <a:spcAft>
                <a:spcPts val="0"/>
              </a:spcAft>
              <a:buNone/>
            </a:pPr>
            <a:r>
              <a:t/>
            </a:r>
            <a:endParaRPr sz="1600"/>
          </a:p>
          <a:p>
            <a:pPr indent="0" lvl="0" marL="457200" rtl="0" algn="l">
              <a:spcBef>
                <a:spcPts val="1600"/>
              </a:spcBef>
              <a:spcAft>
                <a:spcPts val="1600"/>
              </a:spcAft>
              <a:buNone/>
            </a:pPr>
            <a:r>
              <a:t/>
            </a:r>
            <a:endParaRPr sz="1600"/>
          </a:p>
        </p:txBody>
      </p:sp>
      <p:pic>
        <p:nvPicPr>
          <p:cNvPr descr="A picture containing table&#10;&#10;Description automatically generated" id="141" name="Google Shape;141;p20"/>
          <p:cNvPicPr preferRelativeResize="0"/>
          <p:nvPr/>
        </p:nvPicPr>
        <p:blipFill rotWithShape="1">
          <a:blip r:embed="rId3">
            <a:alphaModFix/>
          </a:blip>
          <a:srcRect b="0" l="0" r="0" t="0"/>
          <a:stretch/>
        </p:blipFill>
        <p:spPr>
          <a:xfrm>
            <a:off x="814652" y="2280173"/>
            <a:ext cx="3923975" cy="2406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47" name="Google Shape;147;p21"/>
          <p:cNvSpPr txBox="1"/>
          <p:nvPr>
            <p:ph idx="1" type="body"/>
          </p:nvPr>
        </p:nvSpPr>
        <p:spPr>
          <a:xfrm>
            <a:off x="311700" y="1152475"/>
            <a:ext cx="8213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Approach</a:t>
            </a:r>
            <a:endParaRPr b="1" sz="1600"/>
          </a:p>
          <a:p>
            <a:pPr indent="-330200" lvl="0" marL="457200" rtl="0" algn="l">
              <a:spcBef>
                <a:spcPts val="1600"/>
              </a:spcBef>
              <a:spcAft>
                <a:spcPts val="0"/>
              </a:spcAft>
              <a:buSzPts val="1600"/>
              <a:buChar char="●"/>
            </a:pPr>
            <a:r>
              <a:rPr lang="en" sz="1600"/>
              <a:t>Initial model chosen was ARIMA, but the final model chosen is SARIMA.</a:t>
            </a:r>
            <a:endParaRPr sz="1600"/>
          </a:p>
          <a:p>
            <a:pPr indent="-330200" lvl="0" marL="457200" rtl="0" algn="l">
              <a:spcBef>
                <a:spcPts val="0"/>
              </a:spcBef>
              <a:spcAft>
                <a:spcPts val="0"/>
              </a:spcAft>
              <a:buSzPts val="1600"/>
              <a:buChar char="●"/>
            </a:pPr>
            <a:r>
              <a:rPr lang="en" sz="1600"/>
              <a:t>ARIMA stands for Autoregressive Integrated Moving Average.</a:t>
            </a:r>
            <a:endParaRPr sz="1600"/>
          </a:p>
          <a:p>
            <a:pPr indent="-330200" lvl="1" marL="914400" rtl="0" algn="l">
              <a:spcBef>
                <a:spcPts val="0"/>
              </a:spcBef>
              <a:spcAft>
                <a:spcPts val="0"/>
              </a:spcAft>
              <a:buSzPts val="1600"/>
              <a:buChar char="○"/>
            </a:pPr>
            <a:r>
              <a:rPr lang="en" sz="1600"/>
              <a:t>Used to predict time series data.</a:t>
            </a:r>
            <a:endParaRPr sz="1600"/>
          </a:p>
          <a:p>
            <a:pPr indent="-330200" lvl="1" marL="914400" rtl="0" algn="l">
              <a:spcBef>
                <a:spcPts val="0"/>
              </a:spcBef>
              <a:spcAft>
                <a:spcPts val="0"/>
              </a:spcAft>
              <a:buSzPts val="1600"/>
              <a:buChar char="○"/>
            </a:pPr>
            <a:r>
              <a:rPr lang="en" sz="1600"/>
              <a:t>Weakness is that it must be stationary, which means to have no seasonality.</a:t>
            </a:r>
            <a:endParaRPr sz="1600"/>
          </a:p>
          <a:p>
            <a:pPr indent="-330200" lvl="2" marL="1371600" rtl="0" algn="l">
              <a:spcBef>
                <a:spcPts val="0"/>
              </a:spcBef>
              <a:spcAft>
                <a:spcPts val="0"/>
              </a:spcAft>
              <a:buSzPts val="1600"/>
              <a:buChar char="■"/>
            </a:pPr>
            <a:r>
              <a:rPr lang="en" sz="1600"/>
              <a:t>Data that trends at specific points in time repeatedly.</a:t>
            </a:r>
            <a:endParaRPr sz="1600"/>
          </a:p>
          <a:p>
            <a:pPr indent="-330200" lvl="0" marL="457200" rtl="0" algn="l">
              <a:spcBef>
                <a:spcPts val="0"/>
              </a:spcBef>
              <a:spcAft>
                <a:spcPts val="0"/>
              </a:spcAft>
              <a:buSzPts val="1600"/>
              <a:buChar char="●"/>
            </a:pPr>
            <a:r>
              <a:rPr lang="en" sz="1600"/>
              <a:t>SARIMA is ARIMA but with a seasonal component, it takes seasonality into consideration.</a:t>
            </a:r>
            <a:endParaRPr sz="1600"/>
          </a:p>
          <a:p>
            <a:pPr indent="-330200" lvl="0" marL="457200" rtl="0" algn="l">
              <a:spcBef>
                <a:spcPts val="0"/>
              </a:spcBef>
              <a:spcAft>
                <a:spcPts val="0"/>
              </a:spcAft>
              <a:buSzPts val="1600"/>
              <a:buChar char="●"/>
            </a:pPr>
            <a:r>
              <a:rPr lang="en" sz="1600"/>
              <a:t>Both ARIMA and SARIMA are univariate models, where there is only one feature, the stock price, and the label being the predicted stock price of the next day.</a:t>
            </a:r>
            <a:endParaRPr sz="1600"/>
          </a:p>
          <a:p>
            <a:pPr indent="0" lvl="0" marL="457200" rtl="0" algn="l">
              <a:spcBef>
                <a:spcPts val="1600"/>
              </a:spcBef>
              <a:spcAft>
                <a:spcPts val="0"/>
              </a:spcAft>
              <a:buNone/>
            </a:pPr>
            <a:r>
              <a:t/>
            </a:r>
            <a:endParaRPr sz="1600"/>
          </a:p>
          <a:p>
            <a:pPr indent="0" lvl="0" marL="457200" rtl="0" algn="l">
              <a:spcBef>
                <a:spcPts val="1600"/>
              </a:spcBef>
              <a:spcAft>
                <a:spcPts val="0"/>
              </a:spcAft>
              <a:buNone/>
            </a:pPr>
            <a:r>
              <a:t/>
            </a:r>
            <a:endParaRPr b="1" sz="1600"/>
          </a:p>
          <a:p>
            <a:pPr indent="0" lvl="0" marL="457200" rtl="0" algn="l">
              <a:spcBef>
                <a:spcPts val="1600"/>
              </a:spcBef>
              <a:spcAft>
                <a:spcPts val="0"/>
              </a:spcAft>
              <a:buNone/>
            </a:pPr>
            <a:r>
              <a:t/>
            </a:r>
            <a:endParaRPr sz="1600"/>
          </a:p>
          <a:p>
            <a:pPr indent="0" lvl="0" marL="457200" rtl="0" algn="l">
              <a:spcBef>
                <a:spcPts val="1600"/>
              </a:spcBef>
              <a:spcAft>
                <a:spcPts val="160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