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70" r:id="rId2"/>
  </p:sldIdLst>
  <p:sldSz cx="43324463" cy="323977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73BC31-8432-8D4F-9265-BB5EEAEFC4D4}" v="1901" dt="2022-12-09T09:43:55.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7"/>
  </p:normalViewPr>
  <p:slideViewPr>
    <p:cSldViewPr snapToGrid="0" snapToObjects="1">
      <p:cViewPr varScale="1">
        <p:scale>
          <a:sx n="21" d="100"/>
          <a:sy n="21" d="100"/>
        </p:scale>
        <p:origin x="2000"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49335" y="5302126"/>
            <a:ext cx="36825794" cy="11279199"/>
          </a:xfrm>
        </p:spPr>
        <p:txBody>
          <a:bodyPr anchor="b"/>
          <a:lstStyle>
            <a:lvl1pPr algn="ctr">
              <a:defRPr sz="28345"/>
            </a:lvl1pPr>
          </a:lstStyle>
          <a:p>
            <a:r>
              <a:rPr lang="en-US"/>
              <a:t>Click to edit Master title style</a:t>
            </a:r>
          </a:p>
        </p:txBody>
      </p:sp>
      <p:sp>
        <p:nvSpPr>
          <p:cNvPr id="3" name="Subtitle 2"/>
          <p:cNvSpPr>
            <a:spLocks noGrp="1"/>
          </p:cNvSpPr>
          <p:nvPr>
            <p:ph type="subTitle" idx="1"/>
          </p:nvPr>
        </p:nvSpPr>
        <p:spPr>
          <a:xfrm>
            <a:off x="5415558" y="17016294"/>
            <a:ext cx="32493347" cy="7821942"/>
          </a:xfrm>
        </p:spPr>
        <p:txBody>
          <a:bodyPr/>
          <a:lstStyle>
            <a:lvl1pPr marL="0" indent="0" algn="ctr">
              <a:buNone/>
              <a:defRPr sz="11338"/>
            </a:lvl1pPr>
            <a:lvl2pPr marL="2159859" indent="0" algn="ctr">
              <a:buNone/>
              <a:defRPr sz="9448"/>
            </a:lvl2pPr>
            <a:lvl3pPr marL="4319717" indent="0" algn="ctr">
              <a:buNone/>
              <a:defRPr sz="8503"/>
            </a:lvl3pPr>
            <a:lvl4pPr marL="6479576" indent="0" algn="ctr">
              <a:buNone/>
              <a:defRPr sz="7559"/>
            </a:lvl4pPr>
            <a:lvl5pPr marL="8639434" indent="0" algn="ctr">
              <a:buNone/>
              <a:defRPr sz="7559"/>
            </a:lvl5pPr>
            <a:lvl6pPr marL="10799293" indent="0" algn="ctr">
              <a:buNone/>
              <a:defRPr sz="7559"/>
            </a:lvl6pPr>
            <a:lvl7pPr marL="12959151" indent="0" algn="ctr">
              <a:buNone/>
              <a:defRPr sz="7559"/>
            </a:lvl7pPr>
            <a:lvl8pPr marL="15119010" indent="0" algn="ctr">
              <a:buNone/>
              <a:defRPr sz="7559"/>
            </a:lvl8pPr>
            <a:lvl9pPr marL="17278868" indent="0" algn="ctr">
              <a:buNone/>
              <a:defRPr sz="7559"/>
            </a:lvl9pPr>
          </a:lstStyle>
          <a:p>
            <a:r>
              <a:rPr lang="en-US"/>
              <a:t>Click to edit Master subtitle style</a:t>
            </a:r>
          </a:p>
        </p:txBody>
      </p:sp>
      <p:sp>
        <p:nvSpPr>
          <p:cNvPr id="4" name="Date Placeholder 3"/>
          <p:cNvSpPr>
            <a:spLocks noGrp="1"/>
          </p:cNvSpPr>
          <p:nvPr>
            <p:ph type="dt" sz="half" idx="10"/>
          </p:nvPr>
        </p:nvSpPr>
        <p:spPr/>
        <p:txBody>
          <a:bodyPr/>
          <a:lstStyle/>
          <a:p>
            <a:fld id="{D3B3DF29-85D5-9F4D-B473-3D97F45561CB}"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97414-8D67-C540-93E4-CFF85DAD5FF1}" type="slidenum">
              <a:rPr lang="en-US" smtClean="0"/>
              <a:t>‹#›</a:t>
            </a:fld>
            <a:endParaRPr lang="en-US"/>
          </a:p>
        </p:txBody>
      </p:sp>
    </p:spTree>
    <p:extLst>
      <p:ext uri="{BB962C8B-B14F-4D97-AF65-F5344CB8AC3E}">
        <p14:creationId xmlns:p14="http://schemas.microsoft.com/office/powerpoint/2010/main" val="1492522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B3DF29-85D5-9F4D-B473-3D97F45561CB}"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97414-8D67-C540-93E4-CFF85DAD5FF1}" type="slidenum">
              <a:rPr lang="en-US" smtClean="0"/>
              <a:t>‹#›</a:t>
            </a:fld>
            <a:endParaRPr lang="en-US"/>
          </a:p>
        </p:txBody>
      </p:sp>
    </p:spTree>
    <p:extLst>
      <p:ext uri="{BB962C8B-B14F-4D97-AF65-F5344CB8AC3E}">
        <p14:creationId xmlns:p14="http://schemas.microsoft.com/office/powerpoint/2010/main" val="113116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04071" y="1724878"/>
            <a:ext cx="9341837" cy="2745555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78559" y="1724878"/>
            <a:ext cx="27483956" cy="274555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B3DF29-85D5-9F4D-B473-3D97F45561CB}"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97414-8D67-C540-93E4-CFF85DAD5FF1}" type="slidenum">
              <a:rPr lang="en-US" smtClean="0"/>
              <a:t>‹#›</a:t>
            </a:fld>
            <a:endParaRPr lang="en-US"/>
          </a:p>
        </p:txBody>
      </p:sp>
    </p:spTree>
    <p:extLst>
      <p:ext uri="{BB962C8B-B14F-4D97-AF65-F5344CB8AC3E}">
        <p14:creationId xmlns:p14="http://schemas.microsoft.com/office/powerpoint/2010/main" val="265469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B3DF29-85D5-9F4D-B473-3D97F45561CB}"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97414-8D67-C540-93E4-CFF85DAD5FF1}" type="slidenum">
              <a:rPr lang="en-US" smtClean="0"/>
              <a:t>‹#›</a:t>
            </a:fld>
            <a:endParaRPr lang="en-US"/>
          </a:p>
        </p:txBody>
      </p:sp>
    </p:spTree>
    <p:extLst>
      <p:ext uri="{BB962C8B-B14F-4D97-AF65-F5344CB8AC3E}">
        <p14:creationId xmlns:p14="http://schemas.microsoft.com/office/powerpoint/2010/main" val="458619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55995" y="8076936"/>
            <a:ext cx="37367349" cy="13476541"/>
          </a:xfrm>
        </p:spPr>
        <p:txBody>
          <a:bodyPr anchor="b"/>
          <a:lstStyle>
            <a:lvl1pPr>
              <a:defRPr sz="28345"/>
            </a:lvl1pPr>
          </a:lstStyle>
          <a:p>
            <a:r>
              <a:rPr lang="en-US"/>
              <a:t>Click to edit Master title style</a:t>
            </a:r>
          </a:p>
        </p:txBody>
      </p:sp>
      <p:sp>
        <p:nvSpPr>
          <p:cNvPr id="3" name="Text Placeholder 2"/>
          <p:cNvSpPr>
            <a:spLocks noGrp="1"/>
          </p:cNvSpPr>
          <p:nvPr>
            <p:ph type="body" idx="1"/>
          </p:nvPr>
        </p:nvSpPr>
        <p:spPr>
          <a:xfrm>
            <a:off x="2955995" y="21680970"/>
            <a:ext cx="37367349" cy="7086995"/>
          </a:xfrm>
        </p:spPr>
        <p:txBody>
          <a:bodyPr/>
          <a:lstStyle>
            <a:lvl1pPr marL="0" indent="0">
              <a:buNone/>
              <a:defRPr sz="11338">
                <a:solidFill>
                  <a:schemeClr val="tx1"/>
                </a:solidFill>
              </a:defRPr>
            </a:lvl1pPr>
            <a:lvl2pPr marL="2159859" indent="0">
              <a:buNone/>
              <a:defRPr sz="9448">
                <a:solidFill>
                  <a:schemeClr val="tx1">
                    <a:tint val="75000"/>
                  </a:schemeClr>
                </a:solidFill>
              </a:defRPr>
            </a:lvl2pPr>
            <a:lvl3pPr marL="4319717" indent="0">
              <a:buNone/>
              <a:defRPr sz="8503">
                <a:solidFill>
                  <a:schemeClr val="tx1">
                    <a:tint val="75000"/>
                  </a:schemeClr>
                </a:solidFill>
              </a:defRPr>
            </a:lvl3pPr>
            <a:lvl4pPr marL="6479576" indent="0">
              <a:buNone/>
              <a:defRPr sz="7559">
                <a:solidFill>
                  <a:schemeClr val="tx1">
                    <a:tint val="75000"/>
                  </a:schemeClr>
                </a:solidFill>
              </a:defRPr>
            </a:lvl4pPr>
            <a:lvl5pPr marL="8639434" indent="0">
              <a:buNone/>
              <a:defRPr sz="7559">
                <a:solidFill>
                  <a:schemeClr val="tx1">
                    <a:tint val="75000"/>
                  </a:schemeClr>
                </a:solidFill>
              </a:defRPr>
            </a:lvl5pPr>
            <a:lvl6pPr marL="10799293" indent="0">
              <a:buNone/>
              <a:defRPr sz="7559">
                <a:solidFill>
                  <a:schemeClr val="tx1">
                    <a:tint val="75000"/>
                  </a:schemeClr>
                </a:solidFill>
              </a:defRPr>
            </a:lvl6pPr>
            <a:lvl7pPr marL="12959151" indent="0">
              <a:buNone/>
              <a:defRPr sz="7559">
                <a:solidFill>
                  <a:schemeClr val="tx1">
                    <a:tint val="75000"/>
                  </a:schemeClr>
                </a:solidFill>
              </a:defRPr>
            </a:lvl7pPr>
            <a:lvl8pPr marL="15119010" indent="0">
              <a:buNone/>
              <a:defRPr sz="7559">
                <a:solidFill>
                  <a:schemeClr val="tx1">
                    <a:tint val="75000"/>
                  </a:schemeClr>
                </a:solidFill>
              </a:defRPr>
            </a:lvl8pPr>
            <a:lvl9pPr marL="17278868" indent="0">
              <a:buNone/>
              <a:defRPr sz="755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B3DF29-85D5-9F4D-B473-3D97F45561CB}"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97414-8D67-C540-93E4-CFF85DAD5FF1}" type="slidenum">
              <a:rPr lang="en-US" smtClean="0"/>
              <a:t>‹#›</a:t>
            </a:fld>
            <a:endParaRPr lang="en-US"/>
          </a:p>
        </p:txBody>
      </p:sp>
    </p:spTree>
    <p:extLst>
      <p:ext uri="{BB962C8B-B14F-4D97-AF65-F5344CB8AC3E}">
        <p14:creationId xmlns:p14="http://schemas.microsoft.com/office/powerpoint/2010/main" val="2177486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78557" y="8624388"/>
            <a:ext cx="18412897" cy="205560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933009" y="8624388"/>
            <a:ext cx="18412897" cy="205560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B3DF29-85D5-9F4D-B473-3D97F45561CB}"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97414-8D67-C540-93E4-CFF85DAD5FF1}" type="slidenum">
              <a:rPr lang="en-US" smtClean="0"/>
              <a:t>‹#›</a:t>
            </a:fld>
            <a:endParaRPr lang="en-US"/>
          </a:p>
        </p:txBody>
      </p:sp>
    </p:spTree>
    <p:extLst>
      <p:ext uri="{BB962C8B-B14F-4D97-AF65-F5344CB8AC3E}">
        <p14:creationId xmlns:p14="http://schemas.microsoft.com/office/powerpoint/2010/main" val="37256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84200" y="1724885"/>
            <a:ext cx="37367349" cy="6262058"/>
          </a:xfrm>
        </p:spPr>
        <p:txBody>
          <a:bodyPr/>
          <a:lstStyle/>
          <a:p>
            <a:r>
              <a:rPr lang="en-US"/>
              <a:t>Click to edit Master title style</a:t>
            </a:r>
          </a:p>
        </p:txBody>
      </p:sp>
      <p:sp>
        <p:nvSpPr>
          <p:cNvPr id="3" name="Text Placeholder 2"/>
          <p:cNvSpPr>
            <a:spLocks noGrp="1"/>
          </p:cNvSpPr>
          <p:nvPr>
            <p:ph type="body" idx="1"/>
          </p:nvPr>
        </p:nvSpPr>
        <p:spPr>
          <a:xfrm>
            <a:off x="2984204" y="7941939"/>
            <a:ext cx="18328276" cy="3892221"/>
          </a:xfrm>
        </p:spPr>
        <p:txBody>
          <a:bodyPr anchor="b"/>
          <a:lstStyle>
            <a:lvl1pPr marL="0" indent="0">
              <a:buNone/>
              <a:defRPr sz="11338" b="1"/>
            </a:lvl1pPr>
            <a:lvl2pPr marL="2159859" indent="0">
              <a:buNone/>
              <a:defRPr sz="9448" b="1"/>
            </a:lvl2pPr>
            <a:lvl3pPr marL="4319717" indent="0">
              <a:buNone/>
              <a:defRPr sz="8503" b="1"/>
            </a:lvl3pPr>
            <a:lvl4pPr marL="6479576" indent="0">
              <a:buNone/>
              <a:defRPr sz="7559" b="1"/>
            </a:lvl4pPr>
            <a:lvl5pPr marL="8639434" indent="0">
              <a:buNone/>
              <a:defRPr sz="7559" b="1"/>
            </a:lvl5pPr>
            <a:lvl6pPr marL="10799293" indent="0">
              <a:buNone/>
              <a:defRPr sz="7559" b="1"/>
            </a:lvl6pPr>
            <a:lvl7pPr marL="12959151" indent="0">
              <a:buNone/>
              <a:defRPr sz="7559" b="1"/>
            </a:lvl7pPr>
            <a:lvl8pPr marL="15119010" indent="0">
              <a:buNone/>
              <a:defRPr sz="7559" b="1"/>
            </a:lvl8pPr>
            <a:lvl9pPr marL="17278868" indent="0">
              <a:buNone/>
              <a:defRPr sz="7559" b="1"/>
            </a:lvl9pPr>
          </a:lstStyle>
          <a:p>
            <a:pPr lvl="0"/>
            <a:r>
              <a:rPr lang="en-US"/>
              <a:t>Click to edit Master text styles</a:t>
            </a:r>
          </a:p>
        </p:txBody>
      </p:sp>
      <p:sp>
        <p:nvSpPr>
          <p:cNvPr id="4" name="Content Placeholder 3"/>
          <p:cNvSpPr>
            <a:spLocks noGrp="1"/>
          </p:cNvSpPr>
          <p:nvPr>
            <p:ph sz="half" idx="2"/>
          </p:nvPr>
        </p:nvSpPr>
        <p:spPr>
          <a:xfrm>
            <a:off x="2984204" y="11834160"/>
            <a:ext cx="18328276" cy="174062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933012" y="7941939"/>
            <a:ext cx="18418540" cy="3892221"/>
          </a:xfrm>
        </p:spPr>
        <p:txBody>
          <a:bodyPr anchor="b"/>
          <a:lstStyle>
            <a:lvl1pPr marL="0" indent="0">
              <a:buNone/>
              <a:defRPr sz="11338" b="1"/>
            </a:lvl1pPr>
            <a:lvl2pPr marL="2159859" indent="0">
              <a:buNone/>
              <a:defRPr sz="9448" b="1"/>
            </a:lvl2pPr>
            <a:lvl3pPr marL="4319717" indent="0">
              <a:buNone/>
              <a:defRPr sz="8503" b="1"/>
            </a:lvl3pPr>
            <a:lvl4pPr marL="6479576" indent="0">
              <a:buNone/>
              <a:defRPr sz="7559" b="1"/>
            </a:lvl4pPr>
            <a:lvl5pPr marL="8639434" indent="0">
              <a:buNone/>
              <a:defRPr sz="7559" b="1"/>
            </a:lvl5pPr>
            <a:lvl6pPr marL="10799293" indent="0">
              <a:buNone/>
              <a:defRPr sz="7559" b="1"/>
            </a:lvl6pPr>
            <a:lvl7pPr marL="12959151" indent="0">
              <a:buNone/>
              <a:defRPr sz="7559" b="1"/>
            </a:lvl7pPr>
            <a:lvl8pPr marL="15119010" indent="0">
              <a:buNone/>
              <a:defRPr sz="7559" b="1"/>
            </a:lvl8pPr>
            <a:lvl9pPr marL="17278868" indent="0">
              <a:buNone/>
              <a:defRPr sz="7559" b="1"/>
            </a:lvl9pPr>
          </a:lstStyle>
          <a:p>
            <a:pPr lvl="0"/>
            <a:r>
              <a:rPr lang="en-US"/>
              <a:t>Click to edit Master text styles</a:t>
            </a:r>
          </a:p>
        </p:txBody>
      </p:sp>
      <p:sp>
        <p:nvSpPr>
          <p:cNvPr id="6" name="Content Placeholder 5"/>
          <p:cNvSpPr>
            <a:spLocks noGrp="1"/>
          </p:cNvSpPr>
          <p:nvPr>
            <p:ph sz="quarter" idx="4"/>
          </p:nvPr>
        </p:nvSpPr>
        <p:spPr>
          <a:xfrm>
            <a:off x="21933012" y="11834160"/>
            <a:ext cx="18418540" cy="174062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B3DF29-85D5-9F4D-B473-3D97F45561CB}"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897414-8D67-C540-93E4-CFF85DAD5FF1}" type="slidenum">
              <a:rPr lang="en-US" smtClean="0"/>
              <a:t>‹#›</a:t>
            </a:fld>
            <a:endParaRPr lang="en-US"/>
          </a:p>
        </p:txBody>
      </p:sp>
    </p:spTree>
    <p:extLst>
      <p:ext uri="{BB962C8B-B14F-4D97-AF65-F5344CB8AC3E}">
        <p14:creationId xmlns:p14="http://schemas.microsoft.com/office/powerpoint/2010/main" val="3434593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B3DF29-85D5-9F4D-B473-3D97F45561CB}"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897414-8D67-C540-93E4-CFF85DAD5FF1}" type="slidenum">
              <a:rPr lang="en-US" smtClean="0"/>
              <a:t>‹#›</a:t>
            </a:fld>
            <a:endParaRPr lang="en-US"/>
          </a:p>
        </p:txBody>
      </p:sp>
    </p:spTree>
    <p:extLst>
      <p:ext uri="{BB962C8B-B14F-4D97-AF65-F5344CB8AC3E}">
        <p14:creationId xmlns:p14="http://schemas.microsoft.com/office/powerpoint/2010/main" val="2272449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3DF29-85D5-9F4D-B473-3D97F45561CB}" type="datetimeFigureOut">
              <a:rPr lang="en-US" smtClean="0"/>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897414-8D67-C540-93E4-CFF85DAD5FF1}" type="slidenum">
              <a:rPr lang="en-US" smtClean="0"/>
              <a:t>‹#›</a:t>
            </a:fld>
            <a:endParaRPr lang="en-US"/>
          </a:p>
        </p:txBody>
      </p:sp>
    </p:spTree>
    <p:extLst>
      <p:ext uri="{BB962C8B-B14F-4D97-AF65-F5344CB8AC3E}">
        <p14:creationId xmlns:p14="http://schemas.microsoft.com/office/powerpoint/2010/main" val="288386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84200" y="2159847"/>
            <a:ext cx="13973267" cy="7559463"/>
          </a:xfrm>
        </p:spPr>
        <p:txBody>
          <a:bodyPr anchor="b"/>
          <a:lstStyle>
            <a:lvl1pPr>
              <a:defRPr sz="15117"/>
            </a:lvl1pPr>
          </a:lstStyle>
          <a:p>
            <a:r>
              <a:rPr lang="en-US"/>
              <a:t>Click to edit Master title style</a:t>
            </a:r>
          </a:p>
        </p:txBody>
      </p:sp>
      <p:sp>
        <p:nvSpPr>
          <p:cNvPr id="3" name="Content Placeholder 2"/>
          <p:cNvSpPr>
            <a:spLocks noGrp="1"/>
          </p:cNvSpPr>
          <p:nvPr>
            <p:ph idx="1"/>
          </p:nvPr>
        </p:nvSpPr>
        <p:spPr>
          <a:xfrm>
            <a:off x="18418540" y="4664676"/>
            <a:ext cx="21933009" cy="23023366"/>
          </a:xfrm>
        </p:spPr>
        <p:txBody>
          <a:bodyPr/>
          <a:lstStyle>
            <a:lvl1pPr>
              <a:defRPr sz="15117"/>
            </a:lvl1pPr>
            <a:lvl2pPr>
              <a:defRPr sz="13227"/>
            </a:lvl2pPr>
            <a:lvl3pPr>
              <a:defRPr sz="11338"/>
            </a:lvl3pPr>
            <a:lvl4pPr>
              <a:defRPr sz="9448"/>
            </a:lvl4pPr>
            <a:lvl5pPr>
              <a:defRPr sz="9448"/>
            </a:lvl5pPr>
            <a:lvl6pPr>
              <a:defRPr sz="9448"/>
            </a:lvl6pPr>
            <a:lvl7pPr>
              <a:defRPr sz="9448"/>
            </a:lvl7pPr>
            <a:lvl8pPr>
              <a:defRPr sz="9448"/>
            </a:lvl8pPr>
            <a:lvl9pPr>
              <a:defRPr sz="944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984200" y="9719310"/>
            <a:ext cx="13973267" cy="18006224"/>
          </a:xfrm>
        </p:spPr>
        <p:txBody>
          <a:bodyPr/>
          <a:lstStyle>
            <a:lvl1pPr marL="0" indent="0">
              <a:buNone/>
              <a:defRPr sz="7559"/>
            </a:lvl1pPr>
            <a:lvl2pPr marL="2159859" indent="0">
              <a:buNone/>
              <a:defRPr sz="6614"/>
            </a:lvl2pPr>
            <a:lvl3pPr marL="4319717" indent="0">
              <a:buNone/>
              <a:defRPr sz="5669"/>
            </a:lvl3pPr>
            <a:lvl4pPr marL="6479576" indent="0">
              <a:buNone/>
              <a:defRPr sz="4724"/>
            </a:lvl4pPr>
            <a:lvl5pPr marL="8639434" indent="0">
              <a:buNone/>
              <a:defRPr sz="4724"/>
            </a:lvl5pPr>
            <a:lvl6pPr marL="10799293" indent="0">
              <a:buNone/>
              <a:defRPr sz="4724"/>
            </a:lvl6pPr>
            <a:lvl7pPr marL="12959151" indent="0">
              <a:buNone/>
              <a:defRPr sz="4724"/>
            </a:lvl7pPr>
            <a:lvl8pPr marL="15119010" indent="0">
              <a:buNone/>
              <a:defRPr sz="4724"/>
            </a:lvl8pPr>
            <a:lvl9pPr marL="17278868" indent="0">
              <a:buNone/>
              <a:defRPr sz="4724"/>
            </a:lvl9pPr>
          </a:lstStyle>
          <a:p>
            <a:pPr lvl="0"/>
            <a:r>
              <a:rPr lang="en-US"/>
              <a:t>Click to edit Master text styles</a:t>
            </a:r>
          </a:p>
        </p:txBody>
      </p:sp>
      <p:sp>
        <p:nvSpPr>
          <p:cNvPr id="5" name="Date Placeholder 4"/>
          <p:cNvSpPr>
            <a:spLocks noGrp="1"/>
          </p:cNvSpPr>
          <p:nvPr>
            <p:ph type="dt" sz="half" idx="10"/>
          </p:nvPr>
        </p:nvSpPr>
        <p:spPr/>
        <p:txBody>
          <a:bodyPr/>
          <a:lstStyle/>
          <a:p>
            <a:fld id="{D3B3DF29-85D5-9F4D-B473-3D97F45561CB}"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97414-8D67-C540-93E4-CFF85DAD5FF1}" type="slidenum">
              <a:rPr lang="en-US" smtClean="0"/>
              <a:t>‹#›</a:t>
            </a:fld>
            <a:endParaRPr lang="en-US"/>
          </a:p>
        </p:txBody>
      </p:sp>
    </p:spTree>
    <p:extLst>
      <p:ext uri="{BB962C8B-B14F-4D97-AF65-F5344CB8AC3E}">
        <p14:creationId xmlns:p14="http://schemas.microsoft.com/office/powerpoint/2010/main" val="4089970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84200" y="2159847"/>
            <a:ext cx="13973267" cy="7559463"/>
          </a:xfrm>
        </p:spPr>
        <p:txBody>
          <a:bodyPr anchor="b"/>
          <a:lstStyle>
            <a:lvl1pPr>
              <a:defRPr sz="15117"/>
            </a:lvl1pPr>
          </a:lstStyle>
          <a:p>
            <a:r>
              <a:rPr lang="en-US"/>
              <a:t>Click to edit Master title style</a:t>
            </a:r>
          </a:p>
        </p:txBody>
      </p:sp>
      <p:sp>
        <p:nvSpPr>
          <p:cNvPr id="3" name="Picture Placeholder 2"/>
          <p:cNvSpPr>
            <a:spLocks noGrp="1" noChangeAspect="1"/>
          </p:cNvSpPr>
          <p:nvPr>
            <p:ph type="pic" idx="1"/>
          </p:nvPr>
        </p:nvSpPr>
        <p:spPr>
          <a:xfrm>
            <a:off x="18418540" y="4664676"/>
            <a:ext cx="21933009" cy="23023366"/>
          </a:xfrm>
        </p:spPr>
        <p:txBody>
          <a:bodyPr anchor="t"/>
          <a:lstStyle>
            <a:lvl1pPr marL="0" indent="0">
              <a:buNone/>
              <a:defRPr sz="15117"/>
            </a:lvl1pPr>
            <a:lvl2pPr marL="2159859" indent="0">
              <a:buNone/>
              <a:defRPr sz="13227"/>
            </a:lvl2pPr>
            <a:lvl3pPr marL="4319717" indent="0">
              <a:buNone/>
              <a:defRPr sz="11338"/>
            </a:lvl3pPr>
            <a:lvl4pPr marL="6479576" indent="0">
              <a:buNone/>
              <a:defRPr sz="9448"/>
            </a:lvl4pPr>
            <a:lvl5pPr marL="8639434" indent="0">
              <a:buNone/>
              <a:defRPr sz="9448"/>
            </a:lvl5pPr>
            <a:lvl6pPr marL="10799293" indent="0">
              <a:buNone/>
              <a:defRPr sz="9448"/>
            </a:lvl6pPr>
            <a:lvl7pPr marL="12959151" indent="0">
              <a:buNone/>
              <a:defRPr sz="9448"/>
            </a:lvl7pPr>
            <a:lvl8pPr marL="15119010" indent="0">
              <a:buNone/>
              <a:defRPr sz="9448"/>
            </a:lvl8pPr>
            <a:lvl9pPr marL="17278868" indent="0">
              <a:buNone/>
              <a:defRPr sz="9448"/>
            </a:lvl9pPr>
          </a:lstStyle>
          <a:p>
            <a:r>
              <a:rPr lang="en-US"/>
              <a:t>Click icon to add picture</a:t>
            </a:r>
          </a:p>
        </p:txBody>
      </p:sp>
      <p:sp>
        <p:nvSpPr>
          <p:cNvPr id="4" name="Text Placeholder 3"/>
          <p:cNvSpPr>
            <a:spLocks noGrp="1"/>
          </p:cNvSpPr>
          <p:nvPr>
            <p:ph type="body" sz="half" idx="2"/>
          </p:nvPr>
        </p:nvSpPr>
        <p:spPr>
          <a:xfrm>
            <a:off x="2984200" y="9719310"/>
            <a:ext cx="13973267" cy="18006224"/>
          </a:xfrm>
        </p:spPr>
        <p:txBody>
          <a:bodyPr/>
          <a:lstStyle>
            <a:lvl1pPr marL="0" indent="0">
              <a:buNone/>
              <a:defRPr sz="7559"/>
            </a:lvl1pPr>
            <a:lvl2pPr marL="2159859" indent="0">
              <a:buNone/>
              <a:defRPr sz="6614"/>
            </a:lvl2pPr>
            <a:lvl3pPr marL="4319717" indent="0">
              <a:buNone/>
              <a:defRPr sz="5669"/>
            </a:lvl3pPr>
            <a:lvl4pPr marL="6479576" indent="0">
              <a:buNone/>
              <a:defRPr sz="4724"/>
            </a:lvl4pPr>
            <a:lvl5pPr marL="8639434" indent="0">
              <a:buNone/>
              <a:defRPr sz="4724"/>
            </a:lvl5pPr>
            <a:lvl6pPr marL="10799293" indent="0">
              <a:buNone/>
              <a:defRPr sz="4724"/>
            </a:lvl6pPr>
            <a:lvl7pPr marL="12959151" indent="0">
              <a:buNone/>
              <a:defRPr sz="4724"/>
            </a:lvl7pPr>
            <a:lvl8pPr marL="15119010" indent="0">
              <a:buNone/>
              <a:defRPr sz="4724"/>
            </a:lvl8pPr>
            <a:lvl9pPr marL="17278868" indent="0">
              <a:buNone/>
              <a:defRPr sz="4724"/>
            </a:lvl9pPr>
          </a:lstStyle>
          <a:p>
            <a:pPr lvl="0"/>
            <a:r>
              <a:rPr lang="en-US"/>
              <a:t>Click to edit Master text styles</a:t>
            </a:r>
          </a:p>
        </p:txBody>
      </p:sp>
      <p:sp>
        <p:nvSpPr>
          <p:cNvPr id="5" name="Date Placeholder 4"/>
          <p:cNvSpPr>
            <a:spLocks noGrp="1"/>
          </p:cNvSpPr>
          <p:nvPr>
            <p:ph type="dt" sz="half" idx="10"/>
          </p:nvPr>
        </p:nvSpPr>
        <p:spPr/>
        <p:txBody>
          <a:bodyPr/>
          <a:lstStyle/>
          <a:p>
            <a:fld id="{D3B3DF29-85D5-9F4D-B473-3D97F45561CB}"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97414-8D67-C540-93E4-CFF85DAD5FF1}" type="slidenum">
              <a:rPr lang="en-US" smtClean="0"/>
              <a:t>‹#›</a:t>
            </a:fld>
            <a:endParaRPr lang="en-US"/>
          </a:p>
        </p:txBody>
      </p:sp>
    </p:spTree>
    <p:extLst>
      <p:ext uri="{BB962C8B-B14F-4D97-AF65-F5344CB8AC3E}">
        <p14:creationId xmlns:p14="http://schemas.microsoft.com/office/powerpoint/2010/main" val="1156297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78557" y="1724885"/>
            <a:ext cx="37367349" cy="626205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978557" y="8624388"/>
            <a:ext cx="37367349" cy="205560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978557" y="30027875"/>
            <a:ext cx="9748004" cy="1724878"/>
          </a:xfrm>
          <a:prstGeom prst="rect">
            <a:avLst/>
          </a:prstGeom>
        </p:spPr>
        <p:txBody>
          <a:bodyPr vert="horz" lIns="91440" tIns="45720" rIns="91440" bIns="45720" rtlCol="0" anchor="ctr"/>
          <a:lstStyle>
            <a:lvl1pPr algn="l">
              <a:defRPr sz="5669">
                <a:solidFill>
                  <a:schemeClr val="tx1">
                    <a:tint val="75000"/>
                  </a:schemeClr>
                </a:solidFill>
              </a:defRPr>
            </a:lvl1pPr>
          </a:lstStyle>
          <a:p>
            <a:fld id="{D3B3DF29-85D5-9F4D-B473-3D97F45561CB}" type="datetimeFigureOut">
              <a:rPr lang="en-US" smtClean="0"/>
              <a:t>5/2/2023</a:t>
            </a:fld>
            <a:endParaRPr lang="en-US"/>
          </a:p>
        </p:txBody>
      </p:sp>
      <p:sp>
        <p:nvSpPr>
          <p:cNvPr id="5" name="Footer Placeholder 4"/>
          <p:cNvSpPr>
            <a:spLocks noGrp="1"/>
          </p:cNvSpPr>
          <p:nvPr>
            <p:ph type="ftr" sz="quarter" idx="3"/>
          </p:nvPr>
        </p:nvSpPr>
        <p:spPr>
          <a:xfrm>
            <a:off x="14351229" y="30027875"/>
            <a:ext cx="14622006" cy="1724878"/>
          </a:xfrm>
          <a:prstGeom prst="rect">
            <a:avLst/>
          </a:prstGeom>
        </p:spPr>
        <p:txBody>
          <a:bodyPr vert="horz" lIns="91440" tIns="45720" rIns="91440" bIns="45720" rtlCol="0" anchor="ctr"/>
          <a:lstStyle>
            <a:lvl1pPr algn="ctr">
              <a:defRPr sz="566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597902" y="30027875"/>
            <a:ext cx="9748004" cy="1724878"/>
          </a:xfrm>
          <a:prstGeom prst="rect">
            <a:avLst/>
          </a:prstGeom>
        </p:spPr>
        <p:txBody>
          <a:bodyPr vert="horz" lIns="91440" tIns="45720" rIns="91440" bIns="45720" rtlCol="0" anchor="ctr"/>
          <a:lstStyle>
            <a:lvl1pPr algn="r">
              <a:defRPr sz="5669">
                <a:solidFill>
                  <a:schemeClr val="tx1">
                    <a:tint val="75000"/>
                  </a:schemeClr>
                </a:solidFill>
              </a:defRPr>
            </a:lvl1pPr>
          </a:lstStyle>
          <a:p>
            <a:fld id="{20897414-8D67-C540-93E4-CFF85DAD5FF1}" type="slidenum">
              <a:rPr lang="en-US" smtClean="0"/>
              <a:t>‹#›</a:t>
            </a:fld>
            <a:endParaRPr lang="en-US"/>
          </a:p>
        </p:txBody>
      </p:sp>
    </p:spTree>
    <p:extLst>
      <p:ext uri="{BB962C8B-B14F-4D97-AF65-F5344CB8AC3E}">
        <p14:creationId xmlns:p14="http://schemas.microsoft.com/office/powerpoint/2010/main" val="19666539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19717" rtl="0" eaLnBrk="1" latinLnBrk="0" hangingPunct="1">
        <a:lnSpc>
          <a:spcPct val="90000"/>
        </a:lnSpc>
        <a:spcBef>
          <a:spcPct val="0"/>
        </a:spcBef>
        <a:buNone/>
        <a:defRPr sz="20786" kern="1200">
          <a:solidFill>
            <a:schemeClr val="tx1"/>
          </a:solidFill>
          <a:latin typeface="+mj-lt"/>
          <a:ea typeface="+mj-ea"/>
          <a:cs typeface="+mj-cs"/>
        </a:defRPr>
      </a:lvl1pPr>
    </p:titleStyle>
    <p:bodyStyle>
      <a:lvl1pPr marL="1079929" indent="-1079929" algn="l" defTabSz="4319717" rtl="0" eaLnBrk="1" latinLnBrk="0" hangingPunct="1">
        <a:lnSpc>
          <a:spcPct val="90000"/>
        </a:lnSpc>
        <a:spcBef>
          <a:spcPts val="4724"/>
        </a:spcBef>
        <a:buFont typeface="Arial" panose="020B0604020202020204" pitchFamily="34" charset="0"/>
        <a:buChar char="•"/>
        <a:defRPr sz="13227" kern="1200">
          <a:solidFill>
            <a:schemeClr val="tx1"/>
          </a:solidFill>
          <a:latin typeface="+mn-lt"/>
          <a:ea typeface="+mn-ea"/>
          <a:cs typeface="+mn-cs"/>
        </a:defRPr>
      </a:lvl1pPr>
      <a:lvl2pPr marL="3239788" indent="-1079929" algn="l" defTabSz="4319717" rtl="0" eaLnBrk="1" latinLnBrk="0" hangingPunct="1">
        <a:lnSpc>
          <a:spcPct val="90000"/>
        </a:lnSpc>
        <a:spcBef>
          <a:spcPts val="2362"/>
        </a:spcBef>
        <a:buFont typeface="Arial" panose="020B0604020202020204" pitchFamily="34" charset="0"/>
        <a:buChar char="•"/>
        <a:defRPr sz="11338" kern="1200">
          <a:solidFill>
            <a:schemeClr val="tx1"/>
          </a:solidFill>
          <a:latin typeface="+mn-lt"/>
          <a:ea typeface="+mn-ea"/>
          <a:cs typeface="+mn-cs"/>
        </a:defRPr>
      </a:lvl2pPr>
      <a:lvl3pPr marL="5399646" indent="-1079929" algn="l" defTabSz="4319717" rtl="0" eaLnBrk="1" latinLnBrk="0" hangingPunct="1">
        <a:lnSpc>
          <a:spcPct val="90000"/>
        </a:lnSpc>
        <a:spcBef>
          <a:spcPts val="2362"/>
        </a:spcBef>
        <a:buFont typeface="Arial" panose="020B0604020202020204" pitchFamily="34" charset="0"/>
        <a:buChar char="•"/>
        <a:defRPr sz="9448" kern="1200">
          <a:solidFill>
            <a:schemeClr val="tx1"/>
          </a:solidFill>
          <a:latin typeface="+mn-lt"/>
          <a:ea typeface="+mn-ea"/>
          <a:cs typeface="+mn-cs"/>
        </a:defRPr>
      </a:lvl3pPr>
      <a:lvl4pPr marL="7559505" indent="-1079929" algn="l" defTabSz="4319717" rtl="0" eaLnBrk="1" latinLnBrk="0" hangingPunct="1">
        <a:lnSpc>
          <a:spcPct val="90000"/>
        </a:lnSpc>
        <a:spcBef>
          <a:spcPts val="2362"/>
        </a:spcBef>
        <a:buFont typeface="Arial" panose="020B0604020202020204" pitchFamily="34" charset="0"/>
        <a:buChar char="•"/>
        <a:defRPr sz="8503" kern="1200">
          <a:solidFill>
            <a:schemeClr val="tx1"/>
          </a:solidFill>
          <a:latin typeface="+mn-lt"/>
          <a:ea typeface="+mn-ea"/>
          <a:cs typeface="+mn-cs"/>
        </a:defRPr>
      </a:lvl4pPr>
      <a:lvl5pPr marL="9719363" indent="-1079929" algn="l" defTabSz="4319717" rtl="0" eaLnBrk="1" latinLnBrk="0" hangingPunct="1">
        <a:lnSpc>
          <a:spcPct val="90000"/>
        </a:lnSpc>
        <a:spcBef>
          <a:spcPts val="2362"/>
        </a:spcBef>
        <a:buFont typeface="Arial" panose="020B0604020202020204" pitchFamily="34" charset="0"/>
        <a:buChar char="•"/>
        <a:defRPr sz="8503" kern="1200">
          <a:solidFill>
            <a:schemeClr val="tx1"/>
          </a:solidFill>
          <a:latin typeface="+mn-lt"/>
          <a:ea typeface="+mn-ea"/>
          <a:cs typeface="+mn-cs"/>
        </a:defRPr>
      </a:lvl5pPr>
      <a:lvl6pPr marL="11879222" indent="-1079929" algn="l" defTabSz="4319717" rtl="0" eaLnBrk="1" latinLnBrk="0" hangingPunct="1">
        <a:lnSpc>
          <a:spcPct val="90000"/>
        </a:lnSpc>
        <a:spcBef>
          <a:spcPts val="2362"/>
        </a:spcBef>
        <a:buFont typeface="Arial" panose="020B0604020202020204" pitchFamily="34" charset="0"/>
        <a:buChar char="•"/>
        <a:defRPr sz="8503" kern="1200">
          <a:solidFill>
            <a:schemeClr val="tx1"/>
          </a:solidFill>
          <a:latin typeface="+mn-lt"/>
          <a:ea typeface="+mn-ea"/>
          <a:cs typeface="+mn-cs"/>
        </a:defRPr>
      </a:lvl6pPr>
      <a:lvl7pPr marL="14039080" indent="-1079929" algn="l" defTabSz="4319717" rtl="0" eaLnBrk="1" latinLnBrk="0" hangingPunct="1">
        <a:lnSpc>
          <a:spcPct val="90000"/>
        </a:lnSpc>
        <a:spcBef>
          <a:spcPts val="2362"/>
        </a:spcBef>
        <a:buFont typeface="Arial" panose="020B0604020202020204" pitchFamily="34" charset="0"/>
        <a:buChar char="•"/>
        <a:defRPr sz="8503" kern="1200">
          <a:solidFill>
            <a:schemeClr val="tx1"/>
          </a:solidFill>
          <a:latin typeface="+mn-lt"/>
          <a:ea typeface="+mn-ea"/>
          <a:cs typeface="+mn-cs"/>
        </a:defRPr>
      </a:lvl7pPr>
      <a:lvl8pPr marL="16198939" indent="-1079929" algn="l" defTabSz="4319717" rtl="0" eaLnBrk="1" latinLnBrk="0" hangingPunct="1">
        <a:lnSpc>
          <a:spcPct val="90000"/>
        </a:lnSpc>
        <a:spcBef>
          <a:spcPts val="2362"/>
        </a:spcBef>
        <a:buFont typeface="Arial" panose="020B0604020202020204" pitchFamily="34" charset="0"/>
        <a:buChar char="•"/>
        <a:defRPr sz="8503" kern="1200">
          <a:solidFill>
            <a:schemeClr val="tx1"/>
          </a:solidFill>
          <a:latin typeface="+mn-lt"/>
          <a:ea typeface="+mn-ea"/>
          <a:cs typeface="+mn-cs"/>
        </a:defRPr>
      </a:lvl8pPr>
      <a:lvl9pPr marL="18358797" indent="-1079929" algn="l" defTabSz="4319717" rtl="0" eaLnBrk="1" latinLnBrk="0" hangingPunct="1">
        <a:lnSpc>
          <a:spcPct val="90000"/>
        </a:lnSpc>
        <a:spcBef>
          <a:spcPts val="2362"/>
        </a:spcBef>
        <a:buFont typeface="Arial" panose="020B0604020202020204" pitchFamily="34" charset="0"/>
        <a:buChar char="•"/>
        <a:defRPr sz="8503" kern="1200">
          <a:solidFill>
            <a:schemeClr val="tx1"/>
          </a:solidFill>
          <a:latin typeface="+mn-lt"/>
          <a:ea typeface="+mn-ea"/>
          <a:cs typeface="+mn-cs"/>
        </a:defRPr>
      </a:lvl9pPr>
    </p:bodyStyle>
    <p:otherStyle>
      <a:defPPr>
        <a:defRPr lang="en-US"/>
      </a:defPPr>
      <a:lvl1pPr marL="0" algn="l" defTabSz="4319717" rtl="0" eaLnBrk="1" latinLnBrk="0" hangingPunct="1">
        <a:defRPr sz="8503" kern="1200">
          <a:solidFill>
            <a:schemeClr val="tx1"/>
          </a:solidFill>
          <a:latin typeface="+mn-lt"/>
          <a:ea typeface="+mn-ea"/>
          <a:cs typeface="+mn-cs"/>
        </a:defRPr>
      </a:lvl1pPr>
      <a:lvl2pPr marL="2159859" algn="l" defTabSz="4319717" rtl="0" eaLnBrk="1" latinLnBrk="0" hangingPunct="1">
        <a:defRPr sz="8503" kern="1200">
          <a:solidFill>
            <a:schemeClr val="tx1"/>
          </a:solidFill>
          <a:latin typeface="+mn-lt"/>
          <a:ea typeface="+mn-ea"/>
          <a:cs typeface="+mn-cs"/>
        </a:defRPr>
      </a:lvl2pPr>
      <a:lvl3pPr marL="4319717" algn="l" defTabSz="4319717" rtl="0" eaLnBrk="1" latinLnBrk="0" hangingPunct="1">
        <a:defRPr sz="8503" kern="1200">
          <a:solidFill>
            <a:schemeClr val="tx1"/>
          </a:solidFill>
          <a:latin typeface="+mn-lt"/>
          <a:ea typeface="+mn-ea"/>
          <a:cs typeface="+mn-cs"/>
        </a:defRPr>
      </a:lvl3pPr>
      <a:lvl4pPr marL="6479576" algn="l" defTabSz="4319717" rtl="0" eaLnBrk="1" latinLnBrk="0" hangingPunct="1">
        <a:defRPr sz="8503" kern="1200">
          <a:solidFill>
            <a:schemeClr val="tx1"/>
          </a:solidFill>
          <a:latin typeface="+mn-lt"/>
          <a:ea typeface="+mn-ea"/>
          <a:cs typeface="+mn-cs"/>
        </a:defRPr>
      </a:lvl4pPr>
      <a:lvl5pPr marL="8639434" algn="l" defTabSz="4319717" rtl="0" eaLnBrk="1" latinLnBrk="0" hangingPunct="1">
        <a:defRPr sz="8503" kern="1200">
          <a:solidFill>
            <a:schemeClr val="tx1"/>
          </a:solidFill>
          <a:latin typeface="+mn-lt"/>
          <a:ea typeface="+mn-ea"/>
          <a:cs typeface="+mn-cs"/>
        </a:defRPr>
      </a:lvl5pPr>
      <a:lvl6pPr marL="10799293" algn="l" defTabSz="4319717" rtl="0" eaLnBrk="1" latinLnBrk="0" hangingPunct="1">
        <a:defRPr sz="8503" kern="1200">
          <a:solidFill>
            <a:schemeClr val="tx1"/>
          </a:solidFill>
          <a:latin typeface="+mn-lt"/>
          <a:ea typeface="+mn-ea"/>
          <a:cs typeface="+mn-cs"/>
        </a:defRPr>
      </a:lvl6pPr>
      <a:lvl7pPr marL="12959151" algn="l" defTabSz="4319717" rtl="0" eaLnBrk="1" latinLnBrk="0" hangingPunct="1">
        <a:defRPr sz="8503" kern="1200">
          <a:solidFill>
            <a:schemeClr val="tx1"/>
          </a:solidFill>
          <a:latin typeface="+mn-lt"/>
          <a:ea typeface="+mn-ea"/>
          <a:cs typeface="+mn-cs"/>
        </a:defRPr>
      </a:lvl7pPr>
      <a:lvl8pPr marL="15119010" algn="l" defTabSz="4319717" rtl="0" eaLnBrk="1" latinLnBrk="0" hangingPunct="1">
        <a:defRPr sz="8503" kern="1200">
          <a:solidFill>
            <a:schemeClr val="tx1"/>
          </a:solidFill>
          <a:latin typeface="+mn-lt"/>
          <a:ea typeface="+mn-ea"/>
          <a:cs typeface="+mn-cs"/>
        </a:defRPr>
      </a:lvl8pPr>
      <a:lvl9pPr marL="17278868" algn="l" defTabSz="4319717" rtl="0" eaLnBrk="1" latinLnBrk="0" hangingPunct="1">
        <a:defRPr sz="850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FBC00E-600F-42DA-B939-EB00E92670F5}"/>
              </a:ext>
            </a:extLst>
          </p:cNvPr>
          <p:cNvSpPr txBox="1"/>
          <p:nvPr/>
        </p:nvSpPr>
        <p:spPr>
          <a:xfrm>
            <a:off x="1060119" y="6182033"/>
            <a:ext cx="12823508" cy="9848850"/>
          </a:xfrm>
          <a:prstGeom prst="rect">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lIns="457200" tIns="457200" rIns="457200" bIns="457200" rtlCol="0" anchor="t">
            <a:spAutoFit/>
          </a:bodyPr>
          <a:lstStyle/>
          <a:p>
            <a:pPr marL="36513" defTabSz="426968">
              <a:defRPr/>
            </a:pPr>
            <a:r>
              <a:rPr lang="en-GB" sz="5600">
                <a:solidFill>
                  <a:schemeClr val="tx1"/>
                </a:solidFill>
                <a:latin typeface="Calibri" panose="020F0502020204030204"/>
              </a:rPr>
              <a:t>What is a Simple Projectile Motion? </a:t>
            </a:r>
            <a:endParaRPr lang="en-US" sz="2800">
              <a:solidFill>
                <a:schemeClr val="tx1"/>
              </a:solidFill>
              <a:latin typeface="Arial" panose="020B0604020202020204" pitchFamily="34" charset="0"/>
              <a:cs typeface="Arial" panose="020B0604020202020204" pitchFamily="34" charset="0"/>
            </a:endParaRPr>
          </a:p>
          <a:p>
            <a:pPr marL="36513" defTabSz="426968">
              <a:defRPr/>
            </a:pPr>
            <a:r>
              <a:rPr lang="en-US" sz="3600">
                <a:solidFill>
                  <a:schemeClr val="tx1"/>
                </a:solidFill>
                <a:ea typeface="Calibri" panose="020F0502020204030204"/>
                <a:cs typeface="Calibri" panose="020F0502020204030204"/>
              </a:rPr>
              <a:t>Projectile motion is a motion in which the force that an object experiences is only force of gravity.  Simple projectile motion is a projectile motion where we assume that air resistance is negligible, gravity vector has constant direction and magnitude, the projectile is relatively close to the surface of the Earth and its trajectory is relatively short. </a:t>
            </a:r>
          </a:p>
          <a:p>
            <a:pPr marL="36513" defTabSz="426968">
              <a:defRPr/>
            </a:pPr>
            <a:r>
              <a:rPr lang="en-GB" sz="5600">
                <a:solidFill>
                  <a:schemeClr val="tx1"/>
                </a:solidFill>
                <a:latin typeface="Calibri" panose="020F0502020204030204"/>
              </a:rPr>
              <a:t>Why a simulator?</a:t>
            </a:r>
            <a:endParaRPr lang="en-US" sz="2802">
              <a:solidFill>
                <a:schemeClr val="tx1"/>
              </a:solidFill>
              <a:latin typeface="Arial" panose="020B0604020202020204" pitchFamily="34" charset="0"/>
              <a:cs typeface="Arial" panose="020B0604020202020204" pitchFamily="34" charset="0"/>
            </a:endParaRPr>
          </a:p>
          <a:p>
            <a:pPr marL="36513" defTabSz="426968">
              <a:defRPr/>
            </a:pPr>
            <a:r>
              <a:rPr lang="en-US" sz="3600">
                <a:solidFill>
                  <a:schemeClr val="tx1"/>
                </a:solidFill>
                <a:latin typeface="Calibri" panose="020F0502020204030204"/>
                <a:ea typeface="Calibri" panose="020F0502020204030204"/>
                <a:cs typeface="Calibri" panose="020F0502020204030204"/>
              </a:rPr>
              <a:t>We created a simulator to provide an easier visual illustration of  a projectile motion to help users understand the concept better. A computer simulator interface allows users to change certain variables to see the effect it has on the trajectory of the motion. It is also a fun way to learn about projectile motion, especially for people who might not necessarily have a strong physics background, or for people who are visual learners instead. </a:t>
            </a:r>
          </a:p>
        </p:txBody>
      </p:sp>
      <p:sp>
        <p:nvSpPr>
          <p:cNvPr id="7" name="TextBox 6">
            <a:extLst>
              <a:ext uri="{FF2B5EF4-FFF2-40B4-BE49-F238E27FC236}">
                <a16:creationId xmlns:a16="http://schemas.microsoft.com/office/drawing/2014/main" id="{D57B4559-C80E-4899-B60C-9AA3DD981D87}"/>
              </a:ext>
            </a:extLst>
          </p:cNvPr>
          <p:cNvSpPr txBox="1"/>
          <p:nvPr/>
        </p:nvSpPr>
        <p:spPr>
          <a:xfrm>
            <a:off x="14894320" y="15273961"/>
            <a:ext cx="13146072" cy="5612857"/>
          </a:xfrm>
          <a:prstGeom prst="rect">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wrap="square" lIns="457200" tIns="457200" rIns="457200" bIns="457200" rtlCol="0">
            <a:spAutoFit/>
          </a:bodyPr>
          <a:lstStyle/>
          <a:p>
            <a:pPr defTabSz="426968">
              <a:defRPr/>
            </a:pPr>
            <a:r>
              <a:rPr lang="en-US" sz="4200">
                <a:solidFill>
                  <a:prstClr val="black"/>
                </a:solidFill>
                <a:latin typeface="Calibri" panose="020F0502020204030204"/>
              </a:rPr>
              <a:t>So far, we have managed to create a functioning simple application that outputs </a:t>
            </a:r>
          </a:p>
          <a:p>
            <a:pPr marL="1028700" lvl="1" indent="-571500" defTabSz="426968">
              <a:buFont typeface="Arial" panose="020B0604020202020204" pitchFamily="34" charset="0"/>
              <a:buChar char="•"/>
              <a:defRPr/>
            </a:pPr>
            <a:r>
              <a:rPr lang="en-US" sz="4200">
                <a:solidFill>
                  <a:prstClr val="black"/>
                </a:solidFill>
                <a:latin typeface="Calibri" panose="020F0502020204030204"/>
              </a:rPr>
              <a:t>Range, </a:t>
            </a:r>
          </a:p>
          <a:p>
            <a:pPr marL="1028700" lvl="1" indent="-571500" defTabSz="426968">
              <a:buFont typeface="Arial" panose="020B0604020202020204" pitchFamily="34" charset="0"/>
              <a:buChar char="•"/>
              <a:defRPr/>
            </a:pPr>
            <a:r>
              <a:rPr lang="en-US" sz="4200">
                <a:solidFill>
                  <a:prstClr val="black"/>
                </a:solidFill>
                <a:latin typeface="Calibri" panose="020F0502020204030204"/>
              </a:rPr>
              <a:t>Maximum Height and </a:t>
            </a:r>
          </a:p>
          <a:p>
            <a:pPr marL="1028700" lvl="1" indent="-571500" defTabSz="426968">
              <a:buFont typeface="Arial" panose="020B0604020202020204" pitchFamily="34" charset="0"/>
              <a:buChar char="•"/>
              <a:defRPr/>
            </a:pPr>
            <a:r>
              <a:rPr lang="en-US" sz="4200">
                <a:solidFill>
                  <a:prstClr val="black"/>
                </a:solidFill>
                <a:latin typeface="Calibri" panose="020F0502020204030204"/>
              </a:rPr>
              <a:t>Trajectory Time.</a:t>
            </a:r>
          </a:p>
          <a:p>
            <a:pPr defTabSz="426968">
              <a:defRPr/>
            </a:pPr>
            <a:r>
              <a:rPr lang="en-US" sz="4200">
                <a:solidFill>
                  <a:prstClr val="black"/>
                </a:solidFill>
                <a:latin typeface="Calibri" panose="020F0502020204030204"/>
              </a:rPr>
              <a:t>Users have abilities to control the Mass, Force, Velocity, Initial Height and Launch Angle of the projectile motion.</a:t>
            </a:r>
          </a:p>
        </p:txBody>
      </p:sp>
      <p:sp>
        <p:nvSpPr>
          <p:cNvPr id="9" name="TextBox 8">
            <a:extLst>
              <a:ext uri="{FF2B5EF4-FFF2-40B4-BE49-F238E27FC236}">
                <a16:creationId xmlns:a16="http://schemas.microsoft.com/office/drawing/2014/main" id="{81B6967A-4C04-4092-9075-C6F61B87A1B8}"/>
              </a:ext>
            </a:extLst>
          </p:cNvPr>
          <p:cNvSpPr txBox="1"/>
          <p:nvPr/>
        </p:nvSpPr>
        <p:spPr>
          <a:xfrm>
            <a:off x="29133486" y="27730033"/>
            <a:ext cx="6278732" cy="2793457"/>
          </a:xfrm>
          <a:prstGeom prst="rect">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rtlCol="0" anchor="t">
            <a:spAutoFit/>
          </a:bodyPr>
          <a:lstStyle/>
          <a:p>
            <a:pPr marL="447675" indent="-447675" defTabSz="426968">
              <a:defRPr/>
            </a:pPr>
            <a:r>
              <a:rPr lang="en-GB" sz="5605">
                <a:solidFill>
                  <a:prstClr val="black"/>
                </a:solidFill>
                <a:latin typeface="Calibri" panose="020F0502020204030204"/>
              </a:rPr>
              <a:t>Future</a:t>
            </a:r>
            <a:r>
              <a:rPr lang="en-GB" sz="5605">
                <a:solidFill>
                  <a:prstClr val="white"/>
                </a:solidFill>
                <a:latin typeface="Calibri" panose="020F0502020204030204"/>
              </a:rPr>
              <a:t> </a:t>
            </a:r>
            <a:r>
              <a:rPr lang="en-GB" sz="5605">
                <a:solidFill>
                  <a:prstClr val="black"/>
                </a:solidFill>
                <a:latin typeface="Calibri" panose="020F0502020204030204"/>
              </a:rPr>
              <a:t>Work:</a:t>
            </a:r>
          </a:p>
          <a:p>
            <a:pPr marL="447675" indent="-447675" defTabSz="426968">
              <a:buFont typeface="Arial" panose="020B0604020202020204" pitchFamily="34" charset="0"/>
              <a:buChar char="•"/>
              <a:defRPr/>
            </a:pPr>
            <a:r>
              <a:rPr lang="en-GB" sz="2950">
                <a:solidFill>
                  <a:schemeClr val="tx1"/>
                </a:solidFill>
                <a:latin typeface="Calibri" panose="020F0502020204030204"/>
              </a:rPr>
              <a:t>Include more calculable variables </a:t>
            </a:r>
            <a:endParaRPr lang="en-GB" sz="2950">
              <a:solidFill>
                <a:schemeClr val="tx1"/>
              </a:solidFill>
              <a:latin typeface="Calibri" panose="020F0502020204030204"/>
              <a:ea typeface="Calibri"/>
              <a:cs typeface="Calibri"/>
            </a:endParaRPr>
          </a:p>
          <a:p>
            <a:pPr marL="447675" indent="-447675" defTabSz="426968">
              <a:buFont typeface="Arial" panose="020B0604020202020204" pitchFamily="34" charset="0"/>
              <a:buChar char="•"/>
              <a:defRPr/>
            </a:pPr>
            <a:r>
              <a:rPr lang="en-GB" sz="2999">
                <a:solidFill>
                  <a:prstClr val="black"/>
                </a:solidFill>
                <a:latin typeface="Calibri" panose="020F0502020204030204"/>
              </a:rPr>
              <a:t>Make it more user friendly</a:t>
            </a:r>
          </a:p>
          <a:p>
            <a:pPr marL="447675" indent="-447675" defTabSz="426968">
              <a:buFont typeface="Arial" panose="020B0604020202020204" pitchFamily="34" charset="0"/>
              <a:buChar char="•"/>
              <a:defRPr/>
            </a:pPr>
            <a:r>
              <a:rPr lang="en-GB" sz="2999">
                <a:solidFill>
                  <a:prstClr val="black"/>
                </a:solidFill>
                <a:latin typeface="Calibri" panose="020F0502020204030204"/>
              </a:rPr>
              <a:t>Give user ability to change object</a:t>
            </a:r>
          </a:p>
          <a:p>
            <a:pPr marL="447675" indent="-447675" defTabSz="426968">
              <a:buFont typeface="Arial" panose="020B0604020202020204" pitchFamily="34" charset="0"/>
              <a:buChar char="•"/>
              <a:defRPr/>
            </a:pPr>
            <a:r>
              <a:rPr lang="en-GB" sz="2999">
                <a:solidFill>
                  <a:prstClr val="black"/>
                </a:solidFill>
                <a:latin typeface="Calibri" panose="020F0502020204030204"/>
              </a:rPr>
              <a:t>Make it more visually appealing</a:t>
            </a:r>
          </a:p>
        </p:txBody>
      </p:sp>
      <p:sp>
        <p:nvSpPr>
          <p:cNvPr id="10" name="TextBox 9">
            <a:extLst>
              <a:ext uri="{FF2B5EF4-FFF2-40B4-BE49-F238E27FC236}">
                <a16:creationId xmlns:a16="http://schemas.microsoft.com/office/drawing/2014/main" id="{19DBB840-E156-4976-B462-C2A9D9A77ECD}"/>
              </a:ext>
            </a:extLst>
          </p:cNvPr>
          <p:cNvSpPr txBox="1"/>
          <p:nvPr/>
        </p:nvSpPr>
        <p:spPr>
          <a:xfrm>
            <a:off x="1805938" y="1436928"/>
            <a:ext cx="39712586" cy="140040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91440" tIns="45720" rIns="91440" bIns="45720" rtlCol="0" anchor="t">
            <a:spAutoFit/>
          </a:bodyPr>
          <a:lstStyle/>
          <a:p>
            <a:pPr algn="ctr" defTabSz="426968">
              <a:defRPr/>
            </a:pPr>
            <a:r>
              <a:rPr lang="en-GB" sz="8500">
                <a:latin typeface="Calibri" panose="020F0502020204030204"/>
              </a:rPr>
              <a:t>Simple Projectile Motion Simulator Interface </a:t>
            </a:r>
            <a:endParaRPr lang="en-US" sz="8500">
              <a:solidFill>
                <a:prstClr val="white"/>
              </a:solidFill>
              <a:latin typeface="Calibri" panose="020F0502020204030204"/>
            </a:endParaRPr>
          </a:p>
        </p:txBody>
      </p:sp>
      <p:sp>
        <p:nvSpPr>
          <p:cNvPr id="11" name="TextBox 10">
            <a:extLst>
              <a:ext uri="{FF2B5EF4-FFF2-40B4-BE49-F238E27FC236}">
                <a16:creationId xmlns:a16="http://schemas.microsoft.com/office/drawing/2014/main" id="{ED329FB6-8AAD-4745-A533-16CE8886410A}"/>
              </a:ext>
            </a:extLst>
          </p:cNvPr>
          <p:cNvSpPr txBox="1"/>
          <p:nvPr/>
        </p:nvSpPr>
        <p:spPr>
          <a:xfrm>
            <a:off x="29136622" y="16794113"/>
            <a:ext cx="12817234" cy="10405156"/>
          </a:xfrm>
          <a:prstGeom prst="rect">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lIns="457200" tIns="457200" rIns="457200" bIns="457200" rtlCol="0" anchor="t">
            <a:spAutoFit/>
          </a:bodyPr>
          <a:lstStyle/>
          <a:p>
            <a:pPr marL="36195" defTabSz="426968">
              <a:defRPr/>
            </a:pPr>
            <a:r>
              <a:rPr lang="en-US" sz="5605">
                <a:solidFill>
                  <a:prstClr val="black"/>
                </a:solidFill>
                <a:latin typeface="Calibri" panose="020F0502020204030204"/>
              </a:rPr>
              <a:t>Creating the Interface</a:t>
            </a:r>
            <a:endParaRPr lang="en-US"/>
          </a:p>
          <a:p>
            <a:pPr marL="36195" defTabSz="426968">
              <a:defRPr/>
            </a:pPr>
            <a:r>
              <a:rPr lang="en-US" sz="3600">
                <a:solidFill>
                  <a:prstClr val="black"/>
                </a:solidFill>
              </a:rPr>
              <a:t>We developed an interface using the software Unity </a:t>
            </a:r>
            <a:r>
              <a:rPr lang="en-US" sz="3600">
                <a:solidFill>
                  <a:schemeClr val="tx1"/>
                </a:solidFill>
                <a:ea typeface="+mn-lt"/>
                <a:cs typeface="+mn-lt"/>
              </a:rPr>
              <a:t>2022.1.22</a:t>
            </a:r>
            <a:r>
              <a:rPr lang="en-US" sz="3600">
                <a:solidFill>
                  <a:prstClr val="black"/>
                </a:solidFill>
              </a:rPr>
              <a:t>, which is a product of a video game software development  company. It works with Visual Studio Code serving as a platform to create our simulator, and it uses C# programming language. </a:t>
            </a:r>
            <a:endParaRPr lang="en-US" sz="3600">
              <a:solidFill>
                <a:prstClr val="black"/>
              </a:solidFill>
              <a:ea typeface="Calibri" panose="020F0502020204030204"/>
              <a:cs typeface="Calibri" panose="020F0502020204030204"/>
            </a:endParaRPr>
          </a:p>
          <a:p>
            <a:pPr marL="36195" defTabSz="426968">
              <a:defRPr/>
            </a:pPr>
            <a:r>
              <a:rPr lang="en-US" sz="5610">
                <a:solidFill>
                  <a:prstClr val="black"/>
                </a:solidFill>
              </a:rPr>
              <a:t>The steps we took </a:t>
            </a:r>
            <a:endParaRPr lang="en-US" sz="5610">
              <a:solidFill>
                <a:prstClr val="black"/>
              </a:solidFill>
              <a:ea typeface="Calibri" panose="020F0502020204030204"/>
              <a:cs typeface="Calibri" panose="020F0502020204030204"/>
            </a:endParaRPr>
          </a:p>
          <a:p>
            <a:pPr marL="550545" indent="-514350" defTabSz="426968">
              <a:buAutoNum type="arabicPeriod"/>
              <a:defRPr/>
            </a:pPr>
            <a:r>
              <a:rPr lang="en-US" sz="3600">
                <a:solidFill>
                  <a:schemeClr val="tx1"/>
                </a:solidFill>
                <a:ea typeface="+mn-lt"/>
                <a:cs typeface="+mn-lt"/>
              </a:rPr>
              <a:t>We  created objects to serve as the ground, the launch point, and the ball. </a:t>
            </a:r>
          </a:p>
          <a:p>
            <a:pPr marL="550545" indent="-514350" defTabSz="426968">
              <a:buAutoNum type="arabicPeriod"/>
              <a:defRPr/>
            </a:pPr>
            <a:r>
              <a:rPr lang="en-US" sz="3600">
                <a:solidFill>
                  <a:schemeClr val="tx1"/>
                </a:solidFill>
                <a:ea typeface="+mn-lt"/>
                <a:cs typeface="+mn-lt"/>
              </a:rPr>
              <a:t>The ball was given code that allowed it to be launched in the direction of the mouse upon clicking the screen. </a:t>
            </a:r>
          </a:p>
          <a:p>
            <a:pPr marL="550545" indent="-514350" defTabSz="426968">
              <a:buAutoNum type="arabicPeriod"/>
              <a:defRPr/>
            </a:pPr>
            <a:r>
              <a:rPr lang="en-US" sz="3600">
                <a:solidFill>
                  <a:schemeClr val="tx1"/>
                </a:solidFill>
                <a:ea typeface="+mn-lt"/>
                <a:cs typeface="+mn-lt"/>
              </a:rPr>
              <a:t>Its mass, launch angle, initial height, initial velocity and initial launch force were all made to be adjustable. </a:t>
            </a:r>
          </a:p>
          <a:p>
            <a:pPr marL="550545" indent="-514350" defTabSz="426968">
              <a:buAutoNum type="arabicPeriod"/>
              <a:defRPr/>
            </a:pPr>
            <a:r>
              <a:rPr lang="en-US" sz="3600">
                <a:solidFill>
                  <a:schemeClr val="tx1"/>
                </a:solidFill>
                <a:ea typeface="+mn-lt"/>
                <a:cs typeface="+mn-lt"/>
              </a:rPr>
              <a:t>The launch point object was given code that would allow it to move up and down, changing the initial launch height. All variables, both dependent and independent, are recorded by text UI placed on the left side of the screen.</a:t>
            </a:r>
          </a:p>
        </p:txBody>
      </p:sp>
      <p:sp>
        <p:nvSpPr>
          <p:cNvPr id="16" name="TextBox 15">
            <a:extLst>
              <a:ext uri="{FF2B5EF4-FFF2-40B4-BE49-F238E27FC236}">
                <a16:creationId xmlns:a16="http://schemas.microsoft.com/office/drawing/2014/main" id="{391DFE2A-F6B3-4466-A976-70EC19E03021}"/>
              </a:ext>
            </a:extLst>
          </p:cNvPr>
          <p:cNvSpPr txBox="1"/>
          <p:nvPr/>
        </p:nvSpPr>
        <p:spPr>
          <a:xfrm>
            <a:off x="15465074" y="2933359"/>
            <a:ext cx="19270242" cy="953991"/>
          </a:xfrm>
          <a:prstGeom prst="rect">
            <a:avLst/>
          </a:prstGeom>
          <a:noFill/>
        </p:spPr>
        <p:txBody>
          <a:bodyPr wrap="square" rtlCol="0">
            <a:spAutoFit/>
          </a:bodyPr>
          <a:lstStyle/>
          <a:p>
            <a:pPr defTabSz="426968">
              <a:defRPr/>
            </a:pPr>
            <a:r>
              <a:rPr lang="en-GB" sz="5599">
                <a:solidFill>
                  <a:prstClr val="black"/>
                </a:solidFill>
                <a:latin typeface="Calibri" panose="020F0502020204030204"/>
              </a:rPr>
              <a:t>Adria Bower and Bezawit Mekasha Kassaye</a:t>
            </a:r>
          </a:p>
        </p:txBody>
      </p:sp>
      <p:sp>
        <p:nvSpPr>
          <p:cNvPr id="20" name="TextBox 19">
            <a:extLst>
              <a:ext uri="{FF2B5EF4-FFF2-40B4-BE49-F238E27FC236}">
                <a16:creationId xmlns:a16="http://schemas.microsoft.com/office/drawing/2014/main" id="{E67D1330-C200-4FFB-99EF-19B3B58C6CBB}"/>
              </a:ext>
            </a:extLst>
          </p:cNvPr>
          <p:cNvSpPr txBox="1"/>
          <p:nvPr/>
        </p:nvSpPr>
        <p:spPr>
          <a:xfrm>
            <a:off x="36275692" y="27730033"/>
            <a:ext cx="5675028" cy="3674980"/>
          </a:xfrm>
          <a:prstGeom prst="rect">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430242" defTabSz="426968">
              <a:defRPr/>
            </a:pPr>
            <a:r>
              <a:rPr lang="en-US" sz="3600">
                <a:solidFill>
                  <a:prstClr val="black"/>
                </a:solidFill>
                <a:latin typeface="Calibri" panose="020F0502020204030204"/>
              </a:rPr>
              <a:t>References and Acknowledgments</a:t>
            </a:r>
          </a:p>
          <a:p>
            <a:pPr marL="342900" indent="-342900" algn="l">
              <a:buFont typeface="+mj-lt"/>
              <a:buAutoNum type="arabicPeriod"/>
            </a:pPr>
            <a:r>
              <a:rPr lang="en-US" sz="1600" b="0" i="1" u="none" strike="noStrike">
                <a:solidFill>
                  <a:srgbClr val="000000"/>
                </a:solidFill>
                <a:effectLst/>
              </a:rPr>
              <a:t>Projectile motion</a:t>
            </a:r>
            <a:r>
              <a:rPr lang="en-US" sz="1600" b="0" i="0" u="none" strike="noStrike">
                <a:solidFill>
                  <a:srgbClr val="000000"/>
                </a:solidFill>
                <a:effectLst/>
              </a:rPr>
              <a:t>. (n.d.). </a:t>
            </a:r>
            <a:r>
              <a:rPr lang="en-US" sz="1600" b="0" i="0" u="none" strike="noStrike" err="1">
                <a:solidFill>
                  <a:srgbClr val="000000"/>
                </a:solidFill>
                <a:effectLst/>
              </a:rPr>
              <a:t>PhET</a:t>
            </a:r>
            <a:r>
              <a:rPr lang="en-US" sz="1600" b="0" i="0" u="none" strike="noStrike">
                <a:solidFill>
                  <a:srgbClr val="000000"/>
                </a:solidFill>
                <a:effectLst/>
              </a:rPr>
              <a:t>. Retrieved December 9, 2022, from https://</a:t>
            </a:r>
            <a:r>
              <a:rPr lang="en-US" sz="1600" b="0" i="0" u="none" strike="noStrike" err="1">
                <a:solidFill>
                  <a:srgbClr val="000000"/>
                </a:solidFill>
                <a:effectLst/>
              </a:rPr>
              <a:t>phet.colorado.edu</a:t>
            </a:r>
            <a:r>
              <a:rPr lang="en-US" sz="1600" b="0" i="0" u="none" strike="noStrike">
                <a:solidFill>
                  <a:srgbClr val="000000"/>
                </a:solidFill>
                <a:effectLst/>
              </a:rPr>
              <a:t>/</a:t>
            </a:r>
            <a:r>
              <a:rPr lang="en-US" sz="1600" b="0" i="0" u="none" strike="noStrike" err="1">
                <a:solidFill>
                  <a:srgbClr val="000000"/>
                </a:solidFill>
                <a:effectLst/>
              </a:rPr>
              <a:t>en</a:t>
            </a:r>
            <a:r>
              <a:rPr lang="en-US" sz="1600" b="0" i="0" u="none" strike="noStrike">
                <a:solidFill>
                  <a:srgbClr val="000000"/>
                </a:solidFill>
                <a:effectLst/>
              </a:rPr>
              <a:t>/simulations/projectile-motion</a:t>
            </a:r>
          </a:p>
          <a:p>
            <a:pPr marL="342900" indent="-342900" algn="l">
              <a:buFont typeface="+mj-lt"/>
              <a:buAutoNum type="arabicPeriod"/>
            </a:pPr>
            <a:r>
              <a:rPr lang="en-US" sz="1600" b="0" i="1" u="none" strike="noStrike">
                <a:solidFill>
                  <a:srgbClr val="000000"/>
                </a:solidFill>
                <a:effectLst/>
              </a:rPr>
              <a:t>Using C# to launch projectiles</a:t>
            </a:r>
            <a:r>
              <a:rPr lang="en-US" sz="1600" b="0" i="0" u="none" strike="noStrike">
                <a:solidFill>
                  <a:srgbClr val="000000"/>
                </a:solidFill>
                <a:effectLst/>
              </a:rPr>
              <a:t>. (n.d.). Unity Learn. Retrieved December 9, 2022, from https://</a:t>
            </a:r>
            <a:r>
              <a:rPr lang="en-US" sz="1600" b="0" i="0" u="none" strike="noStrike" err="1">
                <a:solidFill>
                  <a:srgbClr val="000000"/>
                </a:solidFill>
                <a:effectLst/>
              </a:rPr>
              <a:t>learn.unity.com</a:t>
            </a:r>
            <a:r>
              <a:rPr lang="en-US" sz="1600" b="0" i="0" u="none" strike="noStrike">
                <a:solidFill>
                  <a:srgbClr val="000000"/>
                </a:solidFill>
                <a:effectLst/>
              </a:rPr>
              <a:t>/tutorial/using-c-to-launch-projectiles</a:t>
            </a:r>
          </a:p>
          <a:p>
            <a:pPr marL="342900" indent="-342900" algn="l">
              <a:buFont typeface="+mj-lt"/>
              <a:buAutoNum type="arabicPeriod"/>
            </a:pPr>
            <a:r>
              <a:rPr lang="en-US" sz="1600" b="0" i="1" u="none" strike="noStrike">
                <a:solidFill>
                  <a:srgbClr val="000000"/>
                </a:solidFill>
                <a:effectLst/>
              </a:rPr>
              <a:t>What is a Projectile?</a:t>
            </a:r>
            <a:r>
              <a:rPr lang="en-US" sz="1600" b="0" i="0" u="none" strike="noStrike">
                <a:solidFill>
                  <a:srgbClr val="000000"/>
                </a:solidFill>
                <a:effectLst/>
              </a:rPr>
              <a:t> (n.d.). Retrieved December 9, 2022, from https://</a:t>
            </a:r>
            <a:r>
              <a:rPr lang="en-US" sz="1600" b="0" i="0" u="none" strike="noStrike" err="1">
                <a:solidFill>
                  <a:srgbClr val="000000"/>
                </a:solidFill>
                <a:effectLst/>
              </a:rPr>
              <a:t>www.physicsclassroom.com</a:t>
            </a:r>
            <a:r>
              <a:rPr lang="en-US" sz="1600" b="0" i="0" u="none" strike="noStrike">
                <a:solidFill>
                  <a:srgbClr val="000000"/>
                </a:solidFill>
                <a:effectLst/>
              </a:rPr>
              <a:t>/class/vectors/Lesson-2/What-is-a-Projectile</a:t>
            </a:r>
          </a:p>
          <a:p>
            <a:pPr marL="157038" defTabSz="426968">
              <a:defRPr/>
            </a:pPr>
            <a:endParaRPr lang="en-GB" sz="1681">
              <a:solidFill>
                <a:prstClr val="white"/>
              </a:solidFill>
            </a:endParaRPr>
          </a:p>
        </p:txBody>
      </p:sp>
      <p:sp>
        <p:nvSpPr>
          <p:cNvPr id="52" name="TextBox 51">
            <a:extLst>
              <a:ext uri="{FF2B5EF4-FFF2-40B4-BE49-F238E27FC236}">
                <a16:creationId xmlns:a16="http://schemas.microsoft.com/office/drawing/2014/main" id="{AD8C4500-0ECC-4503-94D8-08776D21FE9A}"/>
              </a:ext>
            </a:extLst>
          </p:cNvPr>
          <p:cNvSpPr txBox="1"/>
          <p:nvPr/>
        </p:nvSpPr>
        <p:spPr>
          <a:xfrm>
            <a:off x="11930661" y="3939397"/>
            <a:ext cx="21410592" cy="953991"/>
          </a:xfrm>
          <a:prstGeom prst="rect">
            <a:avLst/>
          </a:prstGeom>
          <a:noFill/>
        </p:spPr>
        <p:txBody>
          <a:bodyPr wrap="square" rtlCol="0">
            <a:spAutoFit/>
          </a:bodyPr>
          <a:lstStyle/>
          <a:p>
            <a:pPr defTabSz="426968">
              <a:defRPr/>
            </a:pPr>
            <a:r>
              <a:rPr lang="en-GB" sz="5599">
                <a:solidFill>
                  <a:srgbClr val="000000"/>
                </a:solidFill>
                <a:latin typeface="Calibri" panose="020F0502020204030204" pitchFamily="34" charset="0"/>
              </a:rPr>
              <a:t>Mathematical and Physical Sciences Department, The College of Idaho</a:t>
            </a:r>
            <a:endParaRPr lang="en-US" sz="5599">
              <a:solidFill>
                <a:prstClr val="black"/>
              </a:solidFill>
              <a:latin typeface="Calibri" panose="020F0502020204030204"/>
            </a:endParaRPr>
          </a:p>
        </p:txBody>
      </p:sp>
      <p:grpSp>
        <p:nvGrpSpPr>
          <p:cNvPr id="14" name="Group 13">
            <a:extLst>
              <a:ext uri="{FF2B5EF4-FFF2-40B4-BE49-F238E27FC236}">
                <a16:creationId xmlns:a16="http://schemas.microsoft.com/office/drawing/2014/main" id="{B92E8331-76A6-0343-AFF7-811226C0A6C1}"/>
              </a:ext>
            </a:extLst>
          </p:cNvPr>
          <p:cNvGrpSpPr/>
          <p:nvPr/>
        </p:nvGrpSpPr>
        <p:grpSpPr>
          <a:xfrm>
            <a:off x="1060119" y="12221913"/>
            <a:ext cx="40448545" cy="15282633"/>
            <a:chOff x="1347642" y="13340067"/>
            <a:chExt cx="40448545" cy="15282633"/>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3443004-848E-4633-B450-05A4BC2EB5E3}"/>
                    </a:ext>
                  </a:extLst>
                </p:cNvPr>
                <p:cNvSpPr txBox="1"/>
                <p:nvPr/>
              </p:nvSpPr>
              <p:spPr>
                <a:xfrm>
                  <a:off x="1347642" y="17912267"/>
                  <a:ext cx="12817234" cy="10710433"/>
                </a:xfrm>
                <a:prstGeom prst="rect">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lIns="457200" tIns="457200" rIns="457200" bIns="457200" rtlCol="0" anchor="t">
                  <a:spAutoFit/>
                </a:bodyPr>
                <a:lstStyle/>
                <a:p>
                  <a:pPr marL="36513" defTabSz="426968">
                    <a:defRPr/>
                  </a:pPr>
                  <a:r>
                    <a:rPr lang="en-US" sz="5610">
                      <a:solidFill>
                        <a:prstClr val="black"/>
                      </a:solidFill>
                      <a:latin typeface="Calibri" panose="020F0502020204030204"/>
                    </a:rPr>
                    <a:t>Calculation</a:t>
                  </a:r>
                  <a:endParaRPr lang="en-US" sz="5610" b="0" i="0" u="none" strike="noStrike" kern="1200" cap="none" spc="0" normalizeH="0" baseline="0" noProof="0">
                    <a:ln>
                      <a:noFill/>
                    </a:ln>
                    <a:solidFill>
                      <a:prstClr val="black"/>
                    </a:solidFill>
                    <a:effectLst/>
                    <a:uLnTx/>
                    <a:uFillTx/>
                    <a:latin typeface="Calibri" panose="020F0502020204030204"/>
                    <a:ea typeface="Calibri" panose="020F0502020204030204"/>
                    <a:cs typeface="Calibri" panose="020F0502020204030204"/>
                  </a:endParaRPr>
                </a:p>
                <a:p>
                  <a:pPr marL="36513" defTabSz="426968">
                    <a:defRPr/>
                  </a:pPr>
                  <a:r>
                    <a:rPr kumimoji="0" lang="en-US" sz="3600" b="0" i="0" u="none" strike="noStrike" kern="1200" cap="none" spc="0" normalizeH="0" baseline="0" noProof="0">
                      <a:ln>
                        <a:noFill/>
                      </a:ln>
                      <a:solidFill>
                        <a:schemeClr val="tx1"/>
                      </a:solidFill>
                      <a:effectLst/>
                      <a:uLnTx/>
                      <a:uFillTx/>
                      <a:latin typeface="Calibri" panose="020F0502020204030204"/>
                      <a:ea typeface="+mn-ea"/>
                      <a:cs typeface="+mn-cs"/>
                    </a:rPr>
                    <a:t>User</a:t>
                  </a:r>
                  <a:r>
                    <a:rPr lang="en-US" sz="3600">
                      <a:solidFill>
                        <a:schemeClr val="tx1"/>
                      </a:solidFill>
                      <a:latin typeface="Calibri" panose="020F0502020204030204"/>
                    </a:rPr>
                    <a:t>s can change the mass, launch velocity, launch angle, and launch height of the projectile and can calculate the height, horizontal range, or time of the projectile's trajectory as an output. </a:t>
                  </a:r>
                  <a:r>
                    <a:rPr lang="en-US" sz="3200">
                      <a:solidFill>
                        <a:schemeClr val="tx1"/>
                      </a:solidFill>
                      <a:latin typeface="Calibri" panose="020F0502020204030204"/>
                    </a:rPr>
                    <a:t> </a:t>
                  </a:r>
                  <a:endParaRPr lang="en-US" sz="3200">
                    <a:solidFill>
                      <a:schemeClr val="tx1"/>
                    </a:solidFill>
                    <a:latin typeface="Calibri" panose="020F0502020204030204"/>
                    <a:ea typeface="Calibri"/>
                    <a:cs typeface="Calibri"/>
                  </a:endParaRPr>
                </a:p>
                <a:p>
                  <a:pPr marL="36513" defTabSz="426968">
                    <a:defRPr/>
                  </a:pPr>
                  <a:endParaRPr lang="en-US" sz="5610">
                    <a:solidFill>
                      <a:prstClr val="black"/>
                    </a:solidFill>
                    <a:latin typeface="Calibri" panose="020F0502020204030204"/>
                    <a:ea typeface="Calibri" panose="020F0502020204030204"/>
                    <a:cs typeface="Calibri" panose="020F0502020204030204"/>
                  </a:endParaRPr>
                </a:p>
                <a:p>
                  <a:pPr marL="36513" defTabSz="426968">
                    <a:defRPr/>
                  </a:pPr>
                  <a:r>
                    <a:rPr lang="en-US" sz="5600">
                      <a:solidFill>
                        <a:schemeClr val="tx1"/>
                      </a:solidFill>
                      <a:latin typeface="Calibri" panose="020F0502020204030204"/>
                    </a:rPr>
                    <a:t>Trajectory Time </a:t>
                  </a:r>
                  <a:endParaRPr lang="en-US" sz="5600" b="0" i="0" u="none" strike="noStrike" kern="1200" cap="none" spc="0" normalizeH="0" baseline="0" noProof="0">
                    <a:ln>
                      <a:noFill/>
                    </a:ln>
                    <a:solidFill>
                      <a:schemeClr val="tx1"/>
                    </a:solidFill>
                    <a:effectLst/>
                    <a:uLnTx/>
                    <a:uFillTx/>
                    <a:latin typeface="Calibri" panose="020F0502020204030204"/>
                    <a:ea typeface="Calibri" panose="020F0502020204030204"/>
                    <a:cs typeface="Calibri" panose="020F0502020204030204"/>
                  </a:endParaRPr>
                </a:p>
                <a:p>
                  <a:pPr marL="36513" defTabSz="426968">
                    <a:defRPr/>
                  </a:pPr>
                  <a:r>
                    <a:rPr lang="en-US" sz="3600">
                      <a:solidFill>
                        <a:schemeClr val="tx1"/>
                      </a:solidFill>
                      <a:latin typeface="Calibri" panose="020F0502020204030204"/>
                      <a:ea typeface="Calibri"/>
                      <a:cs typeface="Calibri"/>
                    </a:rPr>
                    <a:t>This variable is calculated by way of the z-component of the projectile motion vector. We then solve for t using the quadratic equation:</a:t>
                  </a:r>
                  <a:endParaRPr lang="en-US" sz="3600" b="0" i="0" u="none" strike="noStrike" kern="1200" cap="none" spc="0" normalizeH="0" baseline="0" noProof="0">
                    <a:ln>
                      <a:noFill/>
                    </a:ln>
                    <a:solidFill>
                      <a:schemeClr val="tx1"/>
                    </a:solidFill>
                    <a:effectLst/>
                    <a:uLnTx/>
                    <a:uFillTx/>
                    <a:latin typeface="Calibri" panose="020F0502020204030204"/>
                    <a:ea typeface="Calibri"/>
                    <a:cs typeface="Calibri"/>
                  </a:endParaRPr>
                </a:p>
                <a:p>
                  <a:pPr marL="36513" defTabSz="426968">
                    <a:defRPr/>
                  </a:pPr>
                  <a14:m>
                    <m:oMathPara xmlns:m="http://schemas.openxmlformats.org/officeDocument/2006/math">
                      <m:oMathParaPr>
                        <m:jc m:val="centerGroup"/>
                      </m:oMathParaPr>
                      <m:oMath xmlns:m="http://schemas.openxmlformats.org/officeDocument/2006/math">
                        <m:r>
                          <a:rPr lang="en-US" sz="3600" i="1" dirty="0" smtClean="0">
                            <a:solidFill>
                              <a:schemeClr val="tx1"/>
                            </a:solidFill>
                            <a:latin typeface="Cambria Math" panose="02040503050406030204" pitchFamily="18" charset="0"/>
                          </a:rPr>
                          <m:t>𝑧</m:t>
                        </m:r>
                        <m:r>
                          <a:rPr lang="en-US" sz="3600" i="0" dirty="0" smtClean="0">
                            <a:solidFill>
                              <a:schemeClr val="tx1"/>
                            </a:solidFill>
                            <a:latin typeface="Cambria Math" panose="02040503050406030204" pitchFamily="18" charset="0"/>
                          </a:rPr>
                          <m:t>=−</m:t>
                        </m:r>
                        <m:f>
                          <m:fPr>
                            <m:ctrlPr>
                              <a:rPr lang="en-US" sz="3600" i="1" dirty="0" smtClean="0">
                                <a:solidFill>
                                  <a:schemeClr val="tx1"/>
                                </a:solidFill>
                                <a:latin typeface="Cambria Math" panose="02040503050406030204" pitchFamily="18" charset="0"/>
                              </a:rPr>
                            </m:ctrlPr>
                          </m:fPr>
                          <m:num>
                            <m:r>
                              <a:rPr lang="en-US" sz="3600" i="0" dirty="0" smtClean="0">
                                <a:solidFill>
                                  <a:schemeClr val="tx1"/>
                                </a:solidFill>
                                <a:latin typeface="Cambria Math" panose="02040503050406030204" pitchFamily="18" charset="0"/>
                              </a:rPr>
                              <m:t>1</m:t>
                            </m:r>
                          </m:num>
                          <m:den>
                            <m:r>
                              <a:rPr lang="en-US" sz="3600" i="0" dirty="0" smtClean="0">
                                <a:solidFill>
                                  <a:schemeClr val="tx1"/>
                                </a:solidFill>
                                <a:latin typeface="Cambria Math" panose="02040503050406030204" pitchFamily="18" charset="0"/>
                              </a:rPr>
                              <m:t>2</m:t>
                            </m:r>
                          </m:den>
                        </m:f>
                        <m:r>
                          <a:rPr lang="en-US" sz="3600" i="1" dirty="0" smtClean="0">
                            <a:solidFill>
                              <a:schemeClr val="tx1"/>
                            </a:solidFill>
                            <a:latin typeface="Cambria Math" panose="02040503050406030204" pitchFamily="18" charset="0"/>
                          </a:rPr>
                          <m:t>𝑔</m:t>
                        </m:r>
                        <m:sSup>
                          <m:sSupPr>
                            <m:ctrlPr>
                              <a:rPr lang="en-US" sz="3600" i="1" dirty="0" smtClean="0">
                                <a:solidFill>
                                  <a:schemeClr val="tx1"/>
                                </a:solidFill>
                                <a:latin typeface="Cambria Math" panose="02040503050406030204" pitchFamily="18" charset="0"/>
                              </a:rPr>
                            </m:ctrlPr>
                          </m:sSupPr>
                          <m:e>
                            <m:r>
                              <a:rPr lang="en-US" sz="3600" i="1" dirty="0" smtClean="0">
                                <a:solidFill>
                                  <a:schemeClr val="tx1"/>
                                </a:solidFill>
                                <a:latin typeface="Cambria Math" panose="02040503050406030204" pitchFamily="18" charset="0"/>
                              </a:rPr>
                              <m:t>𝑡</m:t>
                            </m:r>
                          </m:e>
                          <m:sup>
                            <m:r>
                              <a:rPr lang="en-US" sz="3600" i="0" dirty="0" smtClean="0">
                                <a:solidFill>
                                  <a:schemeClr val="tx1"/>
                                </a:solidFill>
                                <a:latin typeface="Cambria Math" panose="02040503050406030204" pitchFamily="18" charset="0"/>
                              </a:rPr>
                              <m:t>2</m:t>
                            </m:r>
                          </m:sup>
                        </m:sSup>
                        <m:r>
                          <a:rPr lang="en-US" sz="3600" i="0" dirty="0" smtClean="0">
                            <a:solidFill>
                              <a:schemeClr val="tx1"/>
                            </a:solidFill>
                            <a:latin typeface="Cambria Math" panose="02040503050406030204" pitchFamily="18" charset="0"/>
                          </a:rPr>
                          <m:t>+</m:t>
                        </m:r>
                        <m:sSub>
                          <m:sSubPr>
                            <m:ctrlPr>
                              <a:rPr lang="en-US" sz="3600" i="1" dirty="0" smtClean="0">
                                <a:solidFill>
                                  <a:schemeClr val="tx1"/>
                                </a:solidFill>
                                <a:latin typeface="Cambria Math" panose="02040503050406030204" pitchFamily="18" charset="0"/>
                              </a:rPr>
                            </m:ctrlPr>
                          </m:sSubPr>
                          <m:e>
                            <m:r>
                              <a:rPr lang="en-US" sz="3600" i="1" dirty="0" smtClean="0">
                                <a:solidFill>
                                  <a:schemeClr val="tx1"/>
                                </a:solidFill>
                                <a:latin typeface="Cambria Math" panose="02040503050406030204" pitchFamily="18" charset="0"/>
                              </a:rPr>
                              <m:t>𝑣</m:t>
                            </m:r>
                          </m:e>
                          <m:sub>
                            <m:r>
                              <a:rPr lang="en-US" sz="3600" i="0" dirty="0" smtClean="0">
                                <a:solidFill>
                                  <a:schemeClr val="tx1"/>
                                </a:solidFill>
                                <a:latin typeface="Cambria Math" panose="02040503050406030204" pitchFamily="18" charset="0"/>
                              </a:rPr>
                              <m:t>0</m:t>
                            </m:r>
                            <m:r>
                              <a:rPr lang="en-US" sz="3600" i="1" dirty="0" smtClean="0">
                                <a:solidFill>
                                  <a:schemeClr val="tx1"/>
                                </a:solidFill>
                                <a:latin typeface="Cambria Math" panose="02040503050406030204" pitchFamily="18" charset="0"/>
                              </a:rPr>
                              <m:t>𝑧</m:t>
                            </m:r>
                          </m:sub>
                        </m:sSub>
                        <m:r>
                          <a:rPr lang="en-US" sz="3600" i="1" dirty="0" smtClean="0">
                            <a:solidFill>
                              <a:schemeClr val="tx1"/>
                            </a:solidFill>
                            <a:latin typeface="Cambria Math" panose="02040503050406030204" pitchFamily="18" charset="0"/>
                          </a:rPr>
                          <m:t>𝑡</m:t>
                        </m:r>
                        <m:r>
                          <a:rPr lang="en-US" sz="3600" i="0" dirty="0" smtClean="0">
                            <a:solidFill>
                              <a:schemeClr val="tx1"/>
                            </a:solidFill>
                            <a:latin typeface="Cambria Math" panose="02040503050406030204" pitchFamily="18" charset="0"/>
                          </a:rPr>
                          <m:t>+</m:t>
                        </m:r>
                        <m:sSub>
                          <m:sSubPr>
                            <m:ctrlPr>
                              <a:rPr lang="en-US" sz="3600" i="1" dirty="0" smtClean="0">
                                <a:solidFill>
                                  <a:schemeClr val="tx1"/>
                                </a:solidFill>
                                <a:latin typeface="Cambria Math" panose="02040503050406030204" pitchFamily="18" charset="0"/>
                              </a:rPr>
                            </m:ctrlPr>
                          </m:sSubPr>
                          <m:e>
                            <m:r>
                              <a:rPr lang="en-US" sz="3600" i="1" dirty="0" smtClean="0">
                                <a:solidFill>
                                  <a:schemeClr val="tx1"/>
                                </a:solidFill>
                                <a:latin typeface="Cambria Math" panose="02040503050406030204" pitchFamily="18" charset="0"/>
                              </a:rPr>
                              <m:t>𝑧</m:t>
                            </m:r>
                          </m:e>
                          <m:sub>
                            <m:r>
                              <a:rPr lang="en-US" sz="3600" i="0" dirty="0" smtClean="0">
                                <a:solidFill>
                                  <a:schemeClr val="tx1"/>
                                </a:solidFill>
                                <a:latin typeface="Cambria Math" panose="02040503050406030204" pitchFamily="18" charset="0"/>
                              </a:rPr>
                              <m:t>0</m:t>
                            </m:r>
                          </m:sub>
                        </m:sSub>
                      </m:oMath>
                    </m:oMathPara>
                  </a14:m>
                  <a:endParaRPr lang="en-US" sz="3200">
                    <a:solidFill>
                      <a:schemeClr val="tx1"/>
                    </a:solidFill>
                    <a:latin typeface="Calibri" panose="020F0502020204030204"/>
                  </a:endParaRPr>
                </a:p>
                <a:p>
                  <a:pPr marL="36513" defTabSz="426968">
                    <a:defRPr/>
                  </a:pPr>
                  <a:endParaRPr lang="en-US" sz="3200" i="1">
                    <a:solidFill>
                      <a:schemeClr val="tx1"/>
                    </a:solidFill>
                    <a:latin typeface="Cambria Math" panose="02040503050406030204" pitchFamily="18" charset="0"/>
                    <a:ea typeface="Calibri"/>
                    <a:cs typeface="Calibri"/>
                  </a:endParaRPr>
                </a:p>
                <a:p>
                  <a:pPr marL="36513" defTabSz="426968">
                    <a:defRPr/>
                  </a:pPr>
                  <a14:m>
                    <m:oMathPara xmlns:m="http://schemas.openxmlformats.org/officeDocument/2006/math">
                      <m:oMathParaPr>
                        <m:jc m:val="centerGroup"/>
                      </m:oMathParaPr>
                      <m:oMath xmlns:m="http://schemas.openxmlformats.org/officeDocument/2006/math">
                        <m:r>
                          <a:rPr lang="en-US" sz="3600" b="0" i="1" smtClean="0">
                            <a:solidFill>
                              <a:schemeClr val="tx1"/>
                            </a:solidFill>
                            <a:latin typeface="Cambria Math" panose="02040503050406030204" pitchFamily="18" charset="0"/>
                            <a:ea typeface="Calibri"/>
                            <a:cs typeface="Calibri"/>
                          </a:rPr>
                          <m:t>𝑡</m:t>
                        </m:r>
                        <m:r>
                          <a:rPr lang="en-US" sz="3600" b="0" i="1" smtClean="0">
                            <a:solidFill>
                              <a:schemeClr val="tx1"/>
                            </a:solidFill>
                            <a:latin typeface="Cambria Math" panose="02040503050406030204" pitchFamily="18" charset="0"/>
                            <a:ea typeface="Calibri"/>
                            <a:cs typeface="Calibri"/>
                          </a:rPr>
                          <m:t>=</m:t>
                        </m:r>
                        <m:f>
                          <m:fPr>
                            <m:ctrlPr>
                              <a:rPr lang="en-US" sz="3600" i="1" smtClean="0">
                                <a:solidFill>
                                  <a:schemeClr val="tx1"/>
                                </a:solidFill>
                                <a:latin typeface="Cambria Math" panose="02040503050406030204" pitchFamily="18" charset="0"/>
                                <a:ea typeface="Calibri"/>
                                <a:cs typeface="Calibri"/>
                              </a:rPr>
                            </m:ctrlPr>
                          </m:fPr>
                          <m:num>
                            <m:r>
                              <a:rPr lang="en-US" sz="3600" i="1" smtClean="0">
                                <a:solidFill>
                                  <a:schemeClr val="tx1"/>
                                </a:solidFill>
                                <a:latin typeface="Cambria Math" panose="02040503050406030204" pitchFamily="18" charset="0"/>
                                <a:ea typeface="Calibri"/>
                                <a:cs typeface="Calibri"/>
                              </a:rPr>
                              <m:t>−</m:t>
                            </m:r>
                            <m:r>
                              <a:rPr lang="en-US" sz="3600" i="1">
                                <a:solidFill>
                                  <a:schemeClr val="tx1"/>
                                </a:solidFill>
                                <a:latin typeface="Cambria Math" panose="02040503050406030204" pitchFamily="18" charset="0"/>
                                <a:ea typeface="Calibri"/>
                                <a:cs typeface="Calibri"/>
                              </a:rPr>
                              <m:t>𝑣</m:t>
                            </m:r>
                            <m:r>
                              <a:rPr lang="en-US" sz="3600" i="1" baseline="-25000">
                                <a:solidFill>
                                  <a:schemeClr val="tx1"/>
                                </a:solidFill>
                                <a:latin typeface="Cambria Math" panose="02040503050406030204" pitchFamily="18" charset="0"/>
                                <a:ea typeface="Calibri"/>
                                <a:cs typeface="Calibri"/>
                              </a:rPr>
                              <m:t>0</m:t>
                            </m:r>
                            <m:r>
                              <a:rPr lang="en-US" sz="3600" i="1" baseline="-25000">
                                <a:solidFill>
                                  <a:schemeClr val="tx1"/>
                                </a:solidFill>
                                <a:latin typeface="Cambria Math" panose="02040503050406030204" pitchFamily="18" charset="0"/>
                                <a:ea typeface="Calibri"/>
                                <a:cs typeface="Calibri"/>
                              </a:rPr>
                              <m:t>𝑧</m:t>
                            </m:r>
                            <m:r>
                              <a:rPr lang="en-US" sz="3600" i="1" smtClean="0">
                                <a:solidFill>
                                  <a:schemeClr val="tx1"/>
                                </a:solidFill>
                                <a:latin typeface="Cambria Math" panose="02040503050406030204" pitchFamily="18" charset="0"/>
                                <a:ea typeface="Calibri"/>
                                <a:cs typeface="Calibri"/>
                              </a:rPr>
                              <m:t>±</m:t>
                            </m:r>
                            <m:rad>
                              <m:radPr>
                                <m:degHide m:val="on"/>
                                <m:ctrlPr>
                                  <a:rPr lang="en-US" sz="3600" i="1" smtClean="0">
                                    <a:solidFill>
                                      <a:schemeClr val="tx1"/>
                                    </a:solidFill>
                                    <a:latin typeface="Cambria Math" panose="02040503050406030204" pitchFamily="18" charset="0"/>
                                    <a:ea typeface="Calibri"/>
                                    <a:cs typeface="Calibri"/>
                                  </a:rPr>
                                </m:ctrlPr>
                              </m:radPr>
                              <m:deg/>
                              <m:e>
                                <m:r>
                                  <a:rPr lang="en-US" sz="3600" i="1">
                                    <a:solidFill>
                                      <a:schemeClr val="tx1"/>
                                    </a:solidFill>
                                    <a:latin typeface="Cambria Math" panose="02040503050406030204" pitchFamily="18" charset="0"/>
                                    <a:ea typeface="Calibri"/>
                                    <a:cs typeface="Calibri"/>
                                  </a:rPr>
                                  <m:t>𝑣</m:t>
                                </m:r>
                                <m:r>
                                  <a:rPr lang="en-US" sz="3600" i="1" baseline="-25000">
                                    <a:solidFill>
                                      <a:schemeClr val="tx1"/>
                                    </a:solidFill>
                                    <a:latin typeface="Cambria Math" panose="02040503050406030204" pitchFamily="18" charset="0"/>
                                    <a:ea typeface="Calibri"/>
                                    <a:cs typeface="Calibri"/>
                                  </a:rPr>
                                  <m:t>0</m:t>
                                </m:r>
                                <m:sSup>
                                  <m:sSupPr>
                                    <m:ctrlPr>
                                      <a:rPr lang="en-US" sz="3600" i="1">
                                        <a:solidFill>
                                          <a:schemeClr val="tx1"/>
                                        </a:solidFill>
                                        <a:latin typeface="Cambria Math" panose="02040503050406030204" pitchFamily="18" charset="0"/>
                                        <a:ea typeface="Calibri"/>
                                        <a:cs typeface="Calibri"/>
                                      </a:rPr>
                                    </m:ctrlPr>
                                  </m:sSupPr>
                                  <m:e>
                                    <m:r>
                                      <a:rPr lang="en-US" sz="3600" i="1" baseline="-25000">
                                        <a:solidFill>
                                          <a:schemeClr val="tx1"/>
                                        </a:solidFill>
                                        <a:latin typeface="Cambria Math" panose="02040503050406030204" pitchFamily="18" charset="0"/>
                                        <a:ea typeface="Calibri"/>
                                        <a:cs typeface="Calibri"/>
                                      </a:rPr>
                                      <m:t>𝑧</m:t>
                                    </m:r>
                                  </m:e>
                                  <m:sup>
                                    <m:r>
                                      <a:rPr lang="en-US" sz="3600" i="1">
                                        <a:solidFill>
                                          <a:schemeClr val="tx1"/>
                                        </a:solidFill>
                                        <a:latin typeface="Cambria Math" panose="02040503050406030204" pitchFamily="18" charset="0"/>
                                        <a:ea typeface="Calibri"/>
                                        <a:cs typeface="Calibri"/>
                                      </a:rPr>
                                      <m:t>2</m:t>
                                    </m:r>
                                  </m:sup>
                                </m:sSup>
                                <m:r>
                                  <a:rPr lang="en-US" sz="3600" b="0" i="1" smtClean="0">
                                    <a:solidFill>
                                      <a:schemeClr val="tx1"/>
                                    </a:solidFill>
                                    <a:latin typeface="Cambria Math" panose="02040503050406030204" pitchFamily="18" charset="0"/>
                                    <a:ea typeface="Calibri"/>
                                    <a:cs typeface="Calibri"/>
                                  </a:rPr>
                                  <m:t>+2</m:t>
                                </m:r>
                                <m:r>
                                  <a:rPr lang="en-US" sz="3600" b="0" i="1" smtClean="0">
                                    <a:solidFill>
                                      <a:schemeClr val="tx1"/>
                                    </a:solidFill>
                                    <a:latin typeface="Cambria Math" panose="02040503050406030204" pitchFamily="18" charset="0"/>
                                    <a:ea typeface="Calibri"/>
                                    <a:cs typeface="Calibri"/>
                                  </a:rPr>
                                  <m:t>𝑔</m:t>
                                </m:r>
                                <m:sSub>
                                  <m:sSubPr>
                                    <m:ctrlPr>
                                      <a:rPr lang="en-US" sz="3600" i="1" dirty="0">
                                        <a:solidFill>
                                          <a:schemeClr val="tx1"/>
                                        </a:solidFill>
                                        <a:latin typeface="Cambria Math" panose="02040503050406030204" pitchFamily="18" charset="0"/>
                                      </a:rPr>
                                    </m:ctrlPr>
                                  </m:sSubPr>
                                  <m:e>
                                    <m:r>
                                      <a:rPr lang="en-US" sz="3600" i="1" dirty="0">
                                        <a:solidFill>
                                          <a:schemeClr val="tx1"/>
                                        </a:solidFill>
                                        <a:latin typeface="Cambria Math" panose="02040503050406030204" pitchFamily="18" charset="0"/>
                                      </a:rPr>
                                      <m:t>𝑧</m:t>
                                    </m:r>
                                  </m:e>
                                  <m:sub>
                                    <m:r>
                                      <a:rPr lang="en-US" sz="3600" dirty="0">
                                        <a:solidFill>
                                          <a:schemeClr val="tx1"/>
                                        </a:solidFill>
                                        <a:latin typeface="Cambria Math" panose="02040503050406030204" pitchFamily="18" charset="0"/>
                                      </a:rPr>
                                      <m:t>0</m:t>
                                    </m:r>
                                  </m:sub>
                                </m:sSub>
                              </m:e>
                            </m:rad>
                          </m:num>
                          <m:den>
                            <m:r>
                              <a:rPr lang="en-US" sz="3600" b="0" i="1" smtClean="0">
                                <a:solidFill>
                                  <a:schemeClr val="tx1"/>
                                </a:solidFill>
                                <a:latin typeface="Cambria Math" panose="02040503050406030204" pitchFamily="18" charset="0"/>
                                <a:ea typeface="Calibri"/>
                                <a:cs typeface="Calibri"/>
                              </a:rPr>
                              <m:t>−</m:t>
                            </m:r>
                            <m:r>
                              <a:rPr lang="en-US" sz="3600" i="1" dirty="0">
                                <a:solidFill>
                                  <a:schemeClr val="tx1"/>
                                </a:solidFill>
                                <a:latin typeface="Cambria Math" panose="02040503050406030204" pitchFamily="18" charset="0"/>
                              </a:rPr>
                              <m:t>𝑔</m:t>
                            </m:r>
                          </m:den>
                        </m:f>
                      </m:oMath>
                    </m:oMathPara>
                  </a14:m>
                  <a:endParaRPr lang="en-US" sz="3200">
                    <a:solidFill>
                      <a:schemeClr val="tx1"/>
                    </a:solidFill>
                    <a:latin typeface="Calibri" panose="020F0502020204030204"/>
                  </a:endParaRPr>
                </a:p>
                <a:p>
                  <a:pPr marL="36513" defTabSz="426968">
                    <a:defRPr/>
                  </a:pPr>
                  <a:endParaRPr lang="en-US" sz="3200">
                    <a:solidFill>
                      <a:schemeClr val="tx1"/>
                    </a:solidFill>
                    <a:latin typeface="Calibri" panose="020F0502020204030204"/>
                  </a:endParaRPr>
                </a:p>
              </p:txBody>
            </p:sp>
          </mc:Choice>
          <mc:Fallback xmlns="">
            <p:sp>
              <p:nvSpPr>
                <p:cNvPr id="6" name="TextBox 5">
                  <a:extLst>
                    <a:ext uri="{FF2B5EF4-FFF2-40B4-BE49-F238E27FC236}">
                      <a16:creationId xmlns:a16="http://schemas.microsoft.com/office/drawing/2014/main" id="{13443004-848E-4633-B450-05A4BC2EB5E3}"/>
                    </a:ext>
                  </a:extLst>
                </p:cNvPr>
                <p:cNvSpPr txBox="1">
                  <a:spLocks noRot="1" noChangeAspect="1" noMove="1" noResize="1" noEditPoints="1" noAdjustHandles="1" noChangeArrowheads="1" noChangeShapeType="1" noTextEdit="1"/>
                </p:cNvSpPr>
                <p:nvPr/>
              </p:nvSpPr>
              <p:spPr>
                <a:xfrm>
                  <a:off x="1347642" y="17912267"/>
                  <a:ext cx="12817234" cy="10710433"/>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2C5A8D1-D16B-4847-8DC2-989EED61F358}"/>
                    </a:ext>
                  </a:extLst>
                </p:cNvPr>
                <p:cNvSpPr txBox="1"/>
                <p:nvPr/>
              </p:nvSpPr>
              <p:spPr>
                <a:xfrm>
                  <a:off x="39076928" y="13340067"/>
                  <a:ext cx="2719259" cy="1200329"/>
                </a:xfrm>
                <a:prstGeom prst="rect">
                  <a:avLst/>
                </a:prstGeom>
                <a:solidFill>
                  <a:schemeClr val="accent4">
                    <a:lumMod val="20000"/>
                    <a:lumOff val="80000"/>
                  </a:schemeClr>
                </a:solidFill>
              </p:spPr>
              <p:txBody>
                <a:bodyPr wrap="square" rtlCol="0">
                  <a:spAutoFit/>
                </a:bodyPr>
                <a:lstStyle/>
                <a:p>
                  <a:r>
                    <a:rPr lang="en-US" sz="2400">
                      <a:ea typeface="Calibri"/>
                      <a:cs typeface="Calibri"/>
                    </a:rPr>
                    <a:t>Equation Reference: </a:t>
                  </a:r>
                </a:p>
                <a:p>
                  <a14:m>
                    <m:oMath xmlns:m="http://schemas.openxmlformats.org/officeDocument/2006/math">
                      <m:r>
                        <a:rPr lang="en-US" sz="2400" i="1" smtClean="0">
                          <a:solidFill>
                            <a:schemeClr val="tx1"/>
                          </a:solidFill>
                          <a:latin typeface="Cambria Math" panose="02040503050406030204" pitchFamily="18" charset="0"/>
                          <a:ea typeface="Calibri"/>
                          <a:cs typeface="Calibri"/>
                        </a:rPr>
                        <m:t>𝑣</m:t>
                      </m:r>
                      <m:r>
                        <a:rPr lang="en-US" sz="2400" i="1" baseline="-25000">
                          <a:solidFill>
                            <a:schemeClr val="tx1"/>
                          </a:solidFill>
                          <a:latin typeface="Cambria Math" panose="02040503050406030204" pitchFamily="18" charset="0"/>
                          <a:ea typeface="Calibri"/>
                          <a:cs typeface="Calibri"/>
                        </a:rPr>
                        <m:t>0</m:t>
                      </m:r>
                      <m:r>
                        <a:rPr lang="en-US" sz="2400" i="1" baseline="-25000">
                          <a:solidFill>
                            <a:schemeClr val="tx1"/>
                          </a:solidFill>
                          <a:latin typeface="Cambria Math" panose="02040503050406030204" pitchFamily="18" charset="0"/>
                          <a:ea typeface="Calibri"/>
                          <a:cs typeface="Calibri"/>
                        </a:rPr>
                        <m:t>𝑧</m:t>
                      </m:r>
                      <m:r>
                        <a:rPr lang="en-US" sz="2400" i="1" baseline="-25000">
                          <a:solidFill>
                            <a:schemeClr val="tx1"/>
                          </a:solidFill>
                          <a:latin typeface="Cambria Math" panose="02040503050406030204" pitchFamily="18" charset="0"/>
                          <a:ea typeface="Calibri"/>
                          <a:cs typeface="Calibri"/>
                        </a:rPr>
                        <m:t> </m:t>
                      </m:r>
                    </m:oMath>
                  </a14:m>
                  <a:r>
                    <a:rPr lang="en-US" sz="2400"/>
                    <a:t>= </a:t>
                  </a:r>
                  <a14:m>
                    <m:oMath xmlns:m="http://schemas.openxmlformats.org/officeDocument/2006/math">
                      <m:r>
                        <a:rPr lang="en-US" sz="2400" i="1">
                          <a:latin typeface="Cambria Math" panose="02040503050406030204" pitchFamily="18" charset="0"/>
                          <a:ea typeface="Calibri"/>
                          <a:cs typeface="Calibri"/>
                        </a:rPr>
                        <m:t>𝑣</m:t>
                      </m:r>
                      <m:r>
                        <a:rPr lang="en-US" sz="2400" i="1" baseline="-25000">
                          <a:latin typeface="Cambria Math" panose="02040503050406030204" pitchFamily="18" charset="0"/>
                          <a:ea typeface="Calibri"/>
                          <a:cs typeface="Calibri"/>
                        </a:rPr>
                        <m:t>0</m:t>
                      </m:r>
                      <m:r>
                        <a:rPr lang="en-US" sz="2400" b="0" i="1" smtClean="0">
                          <a:latin typeface="Cambria Math" panose="02040503050406030204" pitchFamily="18" charset="0"/>
                          <a:ea typeface="Calibri"/>
                          <a:cs typeface="Calibri"/>
                        </a:rPr>
                        <m:t>𝑆𝑖𝑛</m:t>
                      </m:r>
                      <m:r>
                        <m:rPr>
                          <m:nor/>
                        </m:rPr>
                        <a:rPr lang="el-GR" sz="2400"/>
                        <m:t>θ</m:t>
                      </m:r>
                    </m:oMath>
                  </a14:m>
                  <a:endParaRPr lang="en-US" sz="2400"/>
                </a:p>
                <a:p>
                  <a14:m>
                    <m:oMath xmlns:m="http://schemas.openxmlformats.org/officeDocument/2006/math">
                      <m:r>
                        <a:rPr lang="en-US" sz="2400" i="1" smtClean="0">
                          <a:solidFill>
                            <a:schemeClr val="tx1"/>
                          </a:solidFill>
                          <a:latin typeface="Cambria Math" panose="02040503050406030204" pitchFamily="18" charset="0"/>
                          <a:ea typeface="Calibri"/>
                          <a:cs typeface="Calibri"/>
                        </a:rPr>
                        <m:t>𝑣</m:t>
                      </m:r>
                      <m:r>
                        <a:rPr lang="en-US" sz="2400" i="1" baseline="-25000">
                          <a:solidFill>
                            <a:schemeClr val="tx1"/>
                          </a:solidFill>
                          <a:latin typeface="Cambria Math" panose="02040503050406030204" pitchFamily="18" charset="0"/>
                          <a:ea typeface="Calibri"/>
                          <a:cs typeface="Calibri"/>
                        </a:rPr>
                        <m:t>0</m:t>
                      </m:r>
                      <m:r>
                        <a:rPr lang="en-US" sz="2400" b="0" i="1" baseline="-25000" smtClean="0">
                          <a:solidFill>
                            <a:schemeClr val="tx1"/>
                          </a:solidFill>
                          <a:latin typeface="Cambria Math" panose="02040503050406030204" pitchFamily="18" charset="0"/>
                          <a:ea typeface="Calibri"/>
                          <a:cs typeface="Calibri"/>
                        </a:rPr>
                        <m:t>𝑥</m:t>
                      </m:r>
                    </m:oMath>
                  </a14:m>
                  <a:r>
                    <a:rPr lang="en-US" sz="2400"/>
                    <a:t> = </a:t>
                  </a:r>
                  <a14:m>
                    <m:oMath xmlns:m="http://schemas.openxmlformats.org/officeDocument/2006/math">
                      <m:r>
                        <a:rPr lang="en-US" sz="2400" i="1">
                          <a:latin typeface="Cambria Math" panose="02040503050406030204" pitchFamily="18" charset="0"/>
                          <a:ea typeface="Calibri"/>
                          <a:cs typeface="Calibri"/>
                        </a:rPr>
                        <m:t>𝑣</m:t>
                      </m:r>
                      <m:r>
                        <a:rPr lang="en-US" sz="2400" i="1" baseline="-25000">
                          <a:latin typeface="Cambria Math" panose="02040503050406030204" pitchFamily="18" charset="0"/>
                          <a:ea typeface="Calibri"/>
                          <a:cs typeface="Calibri"/>
                        </a:rPr>
                        <m:t>0</m:t>
                      </m:r>
                      <m:r>
                        <a:rPr lang="en-US" sz="2400" b="0" i="1" smtClean="0">
                          <a:latin typeface="Cambria Math" panose="02040503050406030204" pitchFamily="18" charset="0"/>
                          <a:ea typeface="Calibri"/>
                          <a:cs typeface="Calibri"/>
                        </a:rPr>
                        <m:t>𝐶𝑜𝑠</m:t>
                      </m:r>
                      <m:r>
                        <m:rPr>
                          <m:nor/>
                        </m:rPr>
                        <a:rPr lang="el-GR" sz="2400"/>
                        <m:t>θ</m:t>
                      </m:r>
                    </m:oMath>
                  </a14:m>
                  <a:endParaRPr lang="en-US" sz="2400"/>
                </a:p>
              </p:txBody>
            </p:sp>
          </mc:Choice>
          <mc:Fallback xmlns="">
            <p:sp>
              <p:nvSpPr>
                <p:cNvPr id="2" name="TextBox 1">
                  <a:extLst>
                    <a:ext uri="{FF2B5EF4-FFF2-40B4-BE49-F238E27FC236}">
                      <a16:creationId xmlns:a16="http://schemas.microsoft.com/office/drawing/2014/main" id="{D2C5A8D1-D16B-4847-8DC2-989EED61F358}"/>
                    </a:ext>
                  </a:extLst>
                </p:cNvPr>
                <p:cNvSpPr txBox="1">
                  <a:spLocks noRot="1" noChangeAspect="1" noMove="1" noResize="1" noEditPoints="1" noAdjustHandles="1" noChangeArrowheads="1" noChangeShapeType="1" noTextEdit="1"/>
                </p:cNvSpPr>
                <p:nvPr/>
              </p:nvSpPr>
              <p:spPr>
                <a:xfrm>
                  <a:off x="39076928" y="13340067"/>
                  <a:ext cx="2719259" cy="1200329"/>
                </a:xfrm>
                <a:prstGeom prst="rect">
                  <a:avLst/>
                </a:prstGeom>
                <a:blipFill>
                  <a:blip r:embed="rId3"/>
                  <a:stretch>
                    <a:fillRect l="-3363" t="-4061" r="-4484" b="-10660"/>
                  </a:stretch>
                </a:blipFill>
              </p:spPr>
              <p:txBody>
                <a:bodyPr/>
                <a:lstStyle/>
                <a:p>
                  <a:r>
                    <a:rPr lang="en-US">
                      <a:noFill/>
                    </a:rPr>
                    <a:t> </a:t>
                  </a:r>
                </a:p>
              </p:txBody>
            </p:sp>
          </mc:Fallback>
        </mc:AlternateContent>
      </p:grpSp>
      <p:pic>
        <p:nvPicPr>
          <p:cNvPr id="12" name="Picture 11">
            <a:extLst>
              <a:ext uri="{FF2B5EF4-FFF2-40B4-BE49-F238E27FC236}">
                <a16:creationId xmlns:a16="http://schemas.microsoft.com/office/drawing/2014/main" id="{44E1A3FE-24FB-0542-8DD3-5FE355EFCECA}"/>
              </a:ext>
            </a:extLst>
          </p:cNvPr>
          <p:cNvPicPr>
            <a:picLocks noChangeAspect="1"/>
          </p:cNvPicPr>
          <p:nvPr/>
        </p:nvPicPr>
        <p:blipFill rotWithShape="1">
          <a:blip r:embed="rId4"/>
          <a:srcRect l="785" r="9610" b="1754"/>
          <a:stretch/>
        </p:blipFill>
        <p:spPr>
          <a:xfrm>
            <a:off x="14898642" y="29510638"/>
            <a:ext cx="13072154" cy="937256"/>
          </a:xfrm>
          <a:prstGeom prst="rect">
            <a:avLst/>
          </a:prstGeom>
          <a:ln w="57150">
            <a:solidFill>
              <a:srgbClr val="4472C4"/>
            </a:solidFill>
          </a:ln>
        </p:spPr>
      </p:pic>
      <p:sp>
        <p:nvSpPr>
          <p:cNvPr id="5" name="TextBox 4">
            <a:extLst>
              <a:ext uri="{FF2B5EF4-FFF2-40B4-BE49-F238E27FC236}">
                <a16:creationId xmlns:a16="http://schemas.microsoft.com/office/drawing/2014/main" id="{448763EF-7224-4A6A-ECFF-CE652B0E465F}"/>
              </a:ext>
            </a:extLst>
          </p:cNvPr>
          <p:cNvSpPr txBox="1"/>
          <p:nvPr/>
        </p:nvSpPr>
        <p:spPr>
          <a:xfrm>
            <a:off x="15465074" y="28705722"/>
            <a:ext cx="1243972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i="1">
                <a:cs typeface="Calibri"/>
              </a:rPr>
              <a:t>Figure 2: Screenshot of the working simulator app  in progress.</a:t>
            </a:r>
          </a:p>
        </p:txBody>
      </p:sp>
      <p:sp>
        <p:nvSpPr>
          <p:cNvPr id="17" name="TextBox 16">
            <a:extLst>
              <a:ext uri="{FF2B5EF4-FFF2-40B4-BE49-F238E27FC236}">
                <a16:creationId xmlns:a16="http://schemas.microsoft.com/office/drawing/2014/main" id="{9C22EC69-6876-7114-2DB6-334D396F1170}"/>
              </a:ext>
            </a:extLst>
          </p:cNvPr>
          <p:cNvSpPr txBox="1"/>
          <p:nvPr/>
        </p:nvSpPr>
        <p:spPr>
          <a:xfrm>
            <a:off x="15405524" y="30770151"/>
            <a:ext cx="1243972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i="1">
                <a:cs typeface="Calibri"/>
              </a:rPr>
              <a:t>Figure 3: The finished executable file, ready to to be run by any computer.</a:t>
            </a:r>
            <a:endParaRPr lang="en-US" sz="1600" i="1"/>
          </a:p>
        </p:txBody>
      </p:sp>
      <p:sp>
        <p:nvSpPr>
          <p:cNvPr id="18" name="TextBox 17">
            <a:extLst>
              <a:ext uri="{FF2B5EF4-FFF2-40B4-BE49-F238E27FC236}">
                <a16:creationId xmlns:a16="http://schemas.microsoft.com/office/drawing/2014/main" id="{27B5D20F-6E68-EECD-E247-5F542544F167}"/>
              </a:ext>
            </a:extLst>
          </p:cNvPr>
          <p:cNvSpPr txBox="1"/>
          <p:nvPr/>
        </p:nvSpPr>
        <p:spPr>
          <a:xfrm>
            <a:off x="15214856" y="13347007"/>
            <a:ext cx="1243972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i="1">
                <a:cs typeface="Calibri"/>
              </a:rPr>
              <a:t>Figure 1: A screenshot of an excerpt of code that shows how we integrated our projectile motion equations into our coding language, C#, using Visual Studio Code.</a:t>
            </a:r>
          </a:p>
        </p:txBody>
      </p:sp>
      <p:grpSp>
        <p:nvGrpSpPr>
          <p:cNvPr id="15" name="Group 14">
            <a:extLst>
              <a:ext uri="{FF2B5EF4-FFF2-40B4-BE49-F238E27FC236}">
                <a16:creationId xmlns:a16="http://schemas.microsoft.com/office/drawing/2014/main" id="{1610C7BE-A3F0-D74A-8D18-D498B2FE2D33}"/>
              </a:ext>
            </a:extLst>
          </p:cNvPr>
          <p:cNvGrpSpPr/>
          <p:nvPr/>
        </p:nvGrpSpPr>
        <p:grpSpPr>
          <a:xfrm>
            <a:off x="29133485" y="6182033"/>
            <a:ext cx="12823509" cy="10027297"/>
            <a:chOff x="28562588" y="5187760"/>
            <a:chExt cx="13551539" cy="10027297"/>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EE30880-3CB3-AF4D-8F13-818D0F57FCAA}"/>
                    </a:ext>
                  </a:extLst>
                </p:cNvPr>
                <p:cNvSpPr txBox="1"/>
                <p:nvPr/>
              </p:nvSpPr>
              <p:spPr>
                <a:xfrm>
                  <a:off x="28562588" y="5187760"/>
                  <a:ext cx="13551539" cy="10027297"/>
                </a:xfrm>
                <a:prstGeom prst="rect">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lIns="457200" tIns="457200" rIns="457200" bIns="457200" rtlCol="0" anchor="t">
                  <a:spAutoFit/>
                </a:bodyPr>
                <a:lstStyle/>
                <a:p>
                  <a:pPr marL="36513" defTabSz="426968">
                    <a:defRPr/>
                  </a:pPr>
                  <a:r>
                    <a:rPr lang="en-US" sz="5610">
                      <a:solidFill>
                        <a:prstClr val="black"/>
                      </a:solidFill>
                      <a:latin typeface="Calibri" panose="020F0502020204030204"/>
                    </a:rPr>
                    <a:t>Range </a:t>
                  </a:r>
                  <a:endParaRPr lang="en-US" sz="5610" b="0" i="0" u="none" strike="noStrike" kern="1200" cap="none" spc="0" normalizeH="0" baseline="0" noProof="0">
                    <a:ln>
                      <a:noFill/>
                    </a:ln>
                    <a:solidFill>
                      <a:prstClr val="black"/>
                    </a:solidFill>
                    <a:effectLst/>
                    <a:uLnTx/>
                    <a:uFillTx/>
                    <a:latin typeface="Calibri" panose="020F0502020204030204"/>
                    <a:ea typeface="Calibri" panose="020F0502020204030204"/>
                    <a:cs typeface="Calibri" panose="020F0502020204030204"/>
                  </a:endParaRPr>
                </a:p>
                <a:p>
                  <a:pPr marL="36513" defTabSz="426968">
                    <a:defRPr/>
                  </a:pPr>
                  <a:r>
                    <a:rPr lang="en-US" sz="3600">
                      <a:solidFill>
                        <a:schemeClr val="tx1"/>
                      </a:solidFill>
                      <a:latin typeface="Calibri" panose="020F0502020204030204"/>
                    </a:rPr>
                    <a:t>This variable is calculated by using the x-component of the projectile motion vector. We provide the trajectory time variable as an input:</a:t>
                  </a:r>
                  <a:endParaRPr lang="en-US" sz="3600" b="0" i="0" u="none" strike="noStrike" kern="1200" cap="none" spc="0" normalizeH="0" baseline="0" noProof="0">
                    <a:ln>
                      <a:noFill/>
                    </a:ln>
                    <a:solidFill>
                      <a:schemeClr val="tx1"/>
                    </a:solidFill>
                    <a:effectLst/>
                    <a:uLnTx/>
                    <a:uFillTx/>
                    <a:latin typeface="Calibri" panose="020F0502020204030204"/>
                    <a:ea typeface="Calibri"/>
                    <a:cs typeface="Calibri"/>
                  </a:endParaRPr>
                </a:p>
                <a:p>
                  <a:pPr marL="36513" defTabSz="426968">
                    <a:defRPr/>
                  </a:pPr>
                  <a:endParaRPr lang="en-US" sz="3200">
                    <a:solidFill>
                      <a:schemeClr val="tx1"/>
                    </a:solidFill>
                    <a:latin typeface="Calibri" panose="020F0502020204030204"/>
                    <a:ea typeface="Calibri" panose="020F0502020204030204"/>
                    <a:cs typeface="Calibri" panose="020F0502020204030204"/>
                  </a:endParaRPr>
                </a:p>
                <a:p>
                  <a:pPr marL="36513" defTabSz="426968">
                    <a:defRPr/>
                  </a:pPr>
                  <a14:m>
                    <m:oMathPara xmlns:m="http://schemas.openxmlformats.org/officeDocument/2006/math">
                      <m:oMathParaPr>
                        <m:jc m:val="centerGroup"/>
                      </m:oMathParaPr>
                      <m:oMath xmlns:m="http://schemas.openxmlformats.org/officeDocument/2006/math">
                        <m:r>
                          <a:rPr lang="en-US" sz="3600" i="1" dirty="0" smtClean="0">
                            <a:solidFill>
                              <a:prstClr val="black"/>
                            </a:solidFill>
                            <a:latin typeface="Cambria Math" panose="02040503050406030204" pitchFamily="18" charset="0"/>
                          </a:rPr>
                          <m:t>𝑥</m:t>
                        </m:r>
                        <m:d>
                          <m:dPr>
                            <m:ctrlPr>
                              <a:rPr lang="en-US" sz="3600" i="1" dirty="0">
                                <a:solidFill>
                                  <a:prstClr val="black"/>
                                </a:solidFill>
                                <a:latin typeface="Cambria Math" panose="02040503050406030204" pitchFamily="18" charset="0"/>
                              </a:rPr>
                            </m:ctrlPr>
                          </m:dPr>
                          <m:e>
                            <m:r>
                              <a:rPr lang="en-US" sz="3600" i="1" dirty="0">
                                <a:solidFill>
                                  <a:prstClr val="black"/>
                                </a:solidFill>
                                <a:latin typeface="Cambria Math" panose="02040503050406030204" pitchFamily="18" charset="0"/>
                              </a:rPr>
                              <m:t>𝑡</m:t>
                            </m:r>
                          </m:e>
                        </m:d>
                        <m:r>
                          <a:rPr lang="en-US" sz="3600" i="0" dirty="0">
                            <a:solidFill>
                              <a:prstClr val="black"/>
                            </a:solidFill>
                            <a:latin typeface="Cambria Math" panose="02040503050406030204" pitchFamily="18" charset="0"/>
                          </a:rPr>
                          <m:t>=</m:t>
                        </m:r>
                        <m:sSub>
                          <m:sSubPr>
                            <m:ctrlPr>
                              <a:rPr lang="en-US" sz="3600" i="1" dirty="0">
                                <a:solidFill>
                                  <a:prstClr val="black"/>
                                </a:solidFill>
                                <a:latin typeface="Cambria Math" panose="02040503050406030204" pitchFamily="18" charset="0"/>
                              </a:rPr>
                            </m:ctrlPr>
                          </m:sSubPr>
                          <m:e>
                            <m:r>
                              <a:rPr lang="en-US" sz="3600" i="1" dirty="0">
                                <a:solidFill>
                                  <a:prstClr val="black"/>
                                </a:solidFill>
                                <a:latin typeface="Cambria Math" panose="02040503050406030204" pitchFamily="18" charset="0"/>
                              </a:rPr>
                              <m:t>𝑣</m:t>
                            </m:r>
                          </m:e>
                          <m:sub>
                            <m:r>
                              <a:rPr lang="en-US" sz="3600" dirty="0">
                                <a:solidFill>
                                  <a:prstClr val="black"/>
                                </a:solidFill>
                                <a:latin typeface="Cambria Math" panose="02040503050406030204" pitchFamily="18" charset="0"/>
                              </a:rPr>
                              <m:t>0</m:t>
                            </m:r>
                            <m:r>
                              <a:rPr lang="en-US" sz="3600" i="1" dirty="0">
                                <a:solidFill>
                                  <a:prstClr val="black"/>
                                </a:solidFill>
                                <a:latin typeface="Cambria Math" panose="02040503050406030204" pitchFamily="18" charset="0"/>
                              </a:rPr>
                              <m:t>𝑥</m:t>
                            </m:r>
                          </m:sub>
                        </m:sSub>
                        <m:r>
                          <a:rPr lang="en-US" sz="3600" i="1" dirty="0">
                            <a:solidFill>
                              <a:prstClr val="black"/>
                            </a:solidFill>
                            <a:latin typeface="Cambria Math" panose="02040503050406030204" pitchFamily="18" charset="0"/>
                          </a:rPr>
                          <m:t>𝑡</m:t>
                        </m:r>
                        <m:r>
                          <a:rPr lang="en-US" sz="3600" i="0" dirty="0">
                            <a:solidFill>
                              <a:prstClr val="black"/>
                            </a:solidFill>
                            <a:latin typeface="Cambria Math" panose="02040503050406030204" pitchFamily="18" charset="0"/>
                          </a:rPr>
                          <m:t>+</m:t>
                        </m:r>
                        <m:sSub>
                          <m:sSubPr>
                            <m:ctrlPr>
                              <a:rPr lang="en-US" sz="3600" i="1" dirty="0">
                                <a:solidFill>
                                  <a:prstClr val="black"/>
                                </a:solidFill>
                                <a:latin typeface="Cambria Math" panose="02040503050406030204" pitchFamily="18" charset="0"/>
                              </a:rPr>
                            </m:ctrlPr>
                          </m:sSubPr>
                          <m:e>
                            <m:r>
                              <a:rPr lang="en-US" sz="3600" i="1" dirty="0">
                                <a:solidFill>
                                  <a:prstClr val="black"/>
                                </a:solidFill>
                                <a:latin typeface="Cambria Math" panose="02040503050406030204" pitchFamily="18" charset="0"/>
                              </a:rPr>
                              <m:t>𝑥</m:t>
                            </m:r>
                          </m:e>
                          <m:sub>
                            <m:r>
                              <a:rPr lang="en-US" sz="3600" i="0" dirty="0">
                                <a:solidFill>
                                  <a:prstClr val="black"/>
                                </a:solidFill>
                                <a:latin typeface="Cambria Math" panose="02040503050406030204" pitchFamily="18" charset="0"/>
                              </a:rPr>
                              <m:t>0</m:t>
                            </m:r>
                          </m:sub>
                        </m:sSub>
                      </m:oMath>
                    </m:oMathPara>
                  </a14:m>
                  <a:endParaRPr lang="en-US" sz="3600">
                    <a:solidFill>
                      <a:prstClr val="black"/>
                    </a:solidFill>
                    <a:latin typeface="Calibri" panose="020F0502020204030204"/>
                  </a:endParaRPr>
                </a:p>
                <a:p>
                  <a:pPr marL="36513" defTabSz="426968">
                    <a:defRPr/>
                  </a:pPr>
                  <a:r>
                    <a:rPr lang="en-US" sz="5610">
                      <a:solidFill>
                        <a:prstClr val="black"/>
                      </a:solidFill>
                      <a:latin typeface="Calibri" panose="020F0502020204030204"/>
                    </a:rPr>
                    <a:t>Maximum Height</a:t>
                  </a:r>
                </a:p>
                <a:p>
                  <a:pPr marL="36513" defTabSz="426968">
                    <a:defRPr/>
                  </a:pPr>
                  <a:r>
                    <a:rPr lang="en-US" sz="3600">
                      <a:solidFill>
                        <a:prstClr val="black"/>
                      </a:solidFill>
                      <a:latin typeface="Calibri" panose="020F0502020204030204"/>
                      <a:ea typeface="Calibri" panose="020F0502020204030204"/>
                      <a:cs typeface="Calibri" panose="020F0502020204030204"/>
                    </a:rPr>
                    <a:t>This variable is calculated by using the z-component of the projectile motion vector. We find the maximum height by providing the trajectory time as an input:</a:t>
                  </a:r>
                </a:p>
                <a:p>
                  <a:pPr marL="36513" defTabSz="426968">
                    <a:defRPr/>
                  </a:pPr>
                  <a14:m>
                    <m:oMathPara xmlns:m="http://schemas.openxmlformats.org/officeDocument/2006/math">
                      <m:oMathParaPr>
                        <m:jc m:val="centerGroup"/>
                      </m:oMathParaPr>
                      <m:oMath xmlns:m="http://schemas.openxmlformats.org/officeDocument/2006/math">
                        <m:r>
                          <a:rPr lang="en-US" sz="3600" i="1" dirty="0" smtClean="0">
                            <a:solidFill>
                              <a:prstClr val="black"/>
                            </a:solidFill>
                            <a:latin typeface="Cambria Math" panose="02040503050406030204" pitchFamily="18" charset="0"/>
                          </a:rPr>
                          <m:t>𝑧</m:t>
                        </m:r>
                        <m:d>
                          <m:dPr>
                            <m:ctrlPr>
                              <a:rPr lang="en-US" sz="3600" i="1" dirty="0">
                                <a:solidFill>
                                  <a:prstClr val="black"/>
                                </a:solidFill>
                                <a:latin typeface="Cambria Math" panose="02040503050406030204" pitchFamily="18" charset="0"/>
                              </a:rPr>
                            </m:ctrlPr>
                          </m:dPr>
                          <m:e>
                            <m:r>
                              <a:rPr lang="en-US" sz="3600" i="1" dirty="0">
                                <a:solidFill>
                                  <a:prstClr val="black"/>
                                </a:solidFill>
                                <a:latin typeface="Cambria Math" panose="02040503050406030204" pitchFamily="18" charset="0"/>
                              </a:rPr>
                              <m:t>𝑡</m:t>
                            </m:r>
                          </m:e>
                        </m:d>
                        <m:r>
                          <a:rPr lang="en-US" sz="3600" i="0" dirty="0">
                            <a:solidFill>
                              <a:prstClr val="black"/>
                            </a:solidFill>
                            <a:latin typeface="Cambria Math" panose="02040503050406030204" pitchFamily="18" charset="0"/>
                          </a:rPr>
                          <m:t>=</m:t>
                        </m:r>
                        <m:r>
                          <a:rPr lang="en-US" sz="3600" b="0" i="0" dirty="0" smtClean="0">
                            <a:solidFill>
                              <a:prstClr val="black"/>
                            </a:solidFill>
                            <a:latin typeface="Cambria Math" panose="02040503050406030204" pitchFamily="18" charset="0"/>
                          </a:rPr>
                          <m:t>−</m:t>
                        </m:r>
                        <m:f>
                          <m:fPr>
                            <m:ctrlPr>
                              <a:rPr lang="en-US" sz="3600" b="0" i="1" dirty="0" smtClean="0">
                                <a:solidFill>
                                  <a:prstClr val="black"/>
                                </a:solidFill>
                                <a:latin typeface="Cambria Math" panose="02040503050406030204" pitchFamily="18" charset="0"/>
                              </a:rPr>
                            </m:ctrlPr>
                          </m:fPr>
                          <m:num>
                            <m:r>
                              <a:rPr lang="en-US" sz="3600" b="0" i="0" dirty="0" smtClean="0">
                                <a:solidFill>
                                  <a:prstClr val="black"/>
                                </a:solidFill>
                                <a:latin typeface="Cambria Math" panose="02040503050406030204" pitchFamily="18" charset="0"/>
                              </a:rPr>
                              <m:t>1</m:t>
                            </m:r>
                          </m:num>
                          <m:den>
                            <m:r>
                              <a:rPr lang="en-US" sz="3600" b="0" i="0" dirty="0" smtClean="0">
                                <a:solidFill>
                                  <a:prstClr val="black"/>
                                </a:solidFill>
                                <a:latin typeface="Cambria Math" panose="02040503050406030204" pitchFamily="18" charset="0"/>
                              </a:rPr>
                              <m:t>2</m:t>
                            </m:r>
                          </m:den>
                        </m:f>
                        <m:sSup>
                          <m:sSupPr>
                            <m:ctrlPr>
                              <a:rPr lang="en-US" sz="3600" b="0" i="1" dirty="0" smtClean="0">
                                <a:solidFill>
                                  <a:prstClr val="black"/>
                                </a:solidFill>
                                <a:latin typeface="Cambria Math" panose="02040503050406030204" pitchFamily="18" charset="0"/>
                              </a:rPr>
                            </m:ctrlPr>
                          </m:sSupPr>
                          <m:e>
                            <m:r>
                              <m:rPr>
                                <m:sty m:val="p"/>
                              </m:rPr>
                              <a:rPr lang="en-US" sz="3600" b="0" i="0" dirty="0" smtClean="0">
                                <a:solidFill>
                                  <a:prstClr val="black"/>
                                </a:solidFill>
                                <a:latin typeface="Cambria Math" panose="02040503050406030204" pitchFamily="18" charset="0"/>
                              </a:rPr>
                              <m:t>gt</m:t>
                            </m:r>
                          </m:e>
                          <m:sup>
                            <m:r>
                              <a:rPr lang="en-US" sz="3600" b="0" i="0" dirty="0" smtClean="0">
                                <a:solidFill>
                                  <a:prstClr val="black"/>
                                </a:solidFill>
                                <a:latin typeface="Cambria Math" panose="02040503050406030204" pitchFamily="18" charset="0"/>
                              </a:rPr>
                              <m:t>2</m:t>
                            </m:r>
                          </m:sup>
                        </m:sSup>
                      </m:oMath>
                    </m:oMathPara>
                  </a14:m>
                  <a:endParaRPr lang="en-US" sz="3200">
                    <a:solidFill>
                      <a:prstClr val="black"/>
                    </a:solidFill>
                    <a:latin typeface="Calibri" panose="020F0502020204030204"/>
                    <a:ea typeface="Calibri" panose="020F0502020204030204"/>
                    <a:cs typeface="Calibri" panose="020F0502020204030204"/>
                  </a:endParaRPr>
                </a:p>
                <a:p>
                  <a:pPr marL="36513" defTabSz="426968">
                    <a:defRPr/>
                  </a:pPr>
                  <a:r>
                    <a:rPr lang="en-US" sz="3200">
                      <a:solidFill>
                        <a:prstClr val="black"/>
                      </a:solidFill>
                      <a:latin typeface="Calibri" panose="020F0502020204030204"/>
                    </a:rPr>
                    <a:t> </a:t>
                  </a:r>
                </a:p>
                <a:p>
                  <a:pPr marL="36513" defTabSz="426968">
                    <a:defRPr/>
                  </a:pPr>
                  <a:endParaRPr lang="en-US" sz="3200">
                    <a:solidFill>
                      <a:prstClr val="black"/>
                    </a:solidFill>
                    <a:latin typeface="Calibri" panose="020F0502020204030204"/>
                    <a:ea typeface="Calibri" panose="020F0502020204030204"/>
                    <a:cs typeface="Calibri" panose="020F0502020204030204"/>
                  </a:endParaRPr>
                </a:p>
                <a:p>
                  <a:pPr marL="36513" defTabSz="426968">
                    <a:defRPr/>
                  </a:pPr>
                  <a:endParaRPr lang="en-US" sz="3200">
                    <a:solidFill>
                      <a:prstClr val="black"/>
                    </a:solidFill>
                    <a:latin typeface="Calibri" panose="020F0502020204030204"/>
                    <a:ea typeface="Calibri" panose="020F0502020204030204"/>
                    <a:cs typeface="Calibri" panose="020F0502020204030204"/>
                  </a:endParaRPr>
                </a:p>
                <a:p>
                  <a:pPr marL="36513" defTabSz="426968">
                    <a:defRPr/>
                  </a:pPr>
                  <a:endParaRPr lang="en-US" sz="3200">
                    <a:solidFill>
                      <a:prstClr val="black"/>
                    </a:solidFill>
                    <a:latin typeface="Calibri" panose="020F0502020204030204"/>
                    <a:ea typeface="Calibri" panose="020F0502020204030204"/>
                    <a:cs typeface="Calibri" panose="020F0502020204030204"/>
                  </a:endParaRPr>
                </a:p>
              </p:txBody>
            </p:sp>
          </mc:Choice>
          <mc:Fallback xmlns="">
            <p:sp>
              <p:nvSpPr>
                <p:cNvPr id="23" name="TextBox 22">
                  <a:extLst>
                    <a:ext uri="{FF2B5EF4-FFF2-40B4-BE49-F238E27FC236}">
                      <a16:creationId xmlns:a16="http://schemas.microsoft.com/office/drawing/2014/main" id="{CEE30880-3CB3-AF4D-8F13-818D0F57FCAA}"/>
                    </a:ext>
                  </a:extLst>
                </p:cNvPr>
                <p:cNvSpPr txBox="1">
                  <a:spLocks noRot="1" noChangeAspect="1" noMove="1" noResize="1" noEditPoints="1" noAdjustHandles="1" noChangeArrowheads="1" noChangeShapeType="1" noTextEdit="1"/>
                </p:cNvSpPr>
                <p:nvPr/>
              </p:nvSpPr>
              <p:spPr>
                <a:xfrm>
                  <a:off x="28562588" y="5187760"/>
                  <a:ext cx="13551539" cy="10027297"/>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E14A31A-A95F-3C4B-94BD-6574CFD71208}"/>
                    </a:ext>
                  </a:extLst>
                </p:cNvPr>
                <p:cNvSpPr txBox="1"/>
                <p:nvPr/>
              </p:nvSpPr>
              <p:spPr>
                <a:xfrm>
                  <a:off x="38766704" y="13830062"/>
                  <a:ext cx="3340793" cy="1384995"/>
                </a:xfrm>
                <a:prstGeom prst="rect">
                  <a:avLst/>
                </a:prstGeom>
                <a:solidFill>
                  <a:schemeClr val="accent4">
                    <a:lumMod val="20000"/>
                    <a:lumOff val="80000"/>
                  </a:schemeClr>
                </a:solidFill>
              </p:spPr>
              <p:txBody>
                <a:bodyPr wrap="square" rtlCol="0">
                  <a:spAutoFit/>
                </a:bodyPr>
                <a:lstStyle/>
                <a:p>
                  <a:r>
                    <a:rPr lang="en-US" sz="2800">
                      <a:ea typeface="Calibri"/>
                      <a:cs typeface="Calibri"/>
                    </a:rPr>
                    <a:t>Equation Reference: </a:t>
                  </a:r>
                </a:p>
                <a:p>
                  <a14:m>
                    <m:oMath xmlns:m="http://schemas.openxmlformats.org/officeDocument/2006/math">
                      <m:r>
                        <a:rPr lang="en-US" sz="2800" i="1" smtClean="0">
                          <a:solidFill>
                            <a:schemeClr val="tx1"/>
                          </a:solidFill>
                          <a:latin typeface="Cambria Math" panose="02040503050406030204" pitchFamily="18" charset="0"/>
                          <a:ea typeface="Calibri"/>
                          <a:cs typeface="Calibri"/>
                        </a:rPr>
                        <m:t>𝑣</m:t>
                      </m:r>
                      <m:r>
                        <a:rPr lang="en-US" sz="2800" i="1" baseline="-25000">
                          <a:solidFill>
                            <a:schemeClr val="tx1"/>
                          </a:solidFill>
                          <a:latin typeface="Cambria Math" panose="02040503050406030204" pitchFamily="18" charset="0"/>
                          <a:ea typeface="Calibri"/>
                          <a:cs typeface="Calibri"/>
                        </a:rPr>
                        <m:t>0</m:t>
                      </m:r>
                      <m:r>
                        <a:rPr lang="en-US" sz="2800" i="1" baseline="-25000">
                          <a:solidFill>
                            <a:schemeClr val="tx1"/>
                          </a:solidFill>
                          <a:latin typeface="Cambria Math" panose="02040503050406030204" pitchFamily="18" charset="0"/>
                          <a:ea typeface="Calibri"/>
                          <a:cs typeface="Calibri"/>
                        </a:rPr>
                        <m:t>𝑧</m:t>
                      </m:r>
                      <m:r>
                        <a:rPr lang="en-US" sz="2800" i="1" baseline="-25000">
                          <a:solidFill>
                            <a:schemeClr val="tx1"/>
                          </a:solidFill>
                          <a:latin typeface="Cambria Math" panose="02040503050406030204" pitchFamily="18" charset="0"/>
                          <a:ea typeface="Calibri"/>
                          <a:cs typeface="Calibri"/>
                        </a:rPr>
                        <m:t> </m:t>
                      </m:r>
                    </m:oMath>
                  </a14:m>
                  <a:r>
                    <a:rPr lang="en-US" sz="2800"/>
                    <a:t>= </a:t>
                  </a:r>
                  <a14:m>
                    <m:oMath xmlns:m="http://schemas.openxmlformats.org/officeDocument/2006/math">
                      <m:r>
                        <a:rPr lang="en-US" sz="2800" i="1">
                          <a:latin typeface="Cambria Math" panose="02040503050406030204" pitchFamily="18" charset="0"/>
                          <a:ea typeface="Calibri"/>
                          <a:cs typeface="Calibri"/>
                        </a:rPr>
                        <m:t>𝑣</m:t>
                      </m:r>
                      <m:r>
                        <a:rPr lang="en-US" sz="2800" i="1" baseline="-25000">
                          <a:latin typeface="Cambria Math" panose="02040503050406030204" pitchFamily="18" charset="0"/>
                          <a:ea typeface="Calibri"/>
                          <a:cs typeface="Calibri"/>
                        </a:rPr>
                        <m:t>0</m:t>
                      </m:r>
                      <m:r>
                        <a:rPr lang="en-US" sz="2800" b="0" i="1" smtClean="0">
                          <a:latin typeface="Cambria Math" panose="02040503050406030204" pitchFamily="18" charset="0"/>
                          <a:ea typeface="Calibri"/>
                          <a:cs typeface="Calibri"/>
                        </a:rPr>
                        <m:t>𝑆𝑖𝑛</m:t>
                      </m:r>
                      <m:r>
                        <m:rPr>
                          <m:nor/>
                        </m:rPr>
                        <a:rPr lang="el-GR" sz="2800"/>
                        <m:t>θ</m:t>
                      </m:r>
                    </m:oMath>
                  </a14:m>
                  <a:endParaRPr lang="en-US" sz="2800"/>
                </a:p>
                <a:p>
                  <a14:m>
                    <m:oMath xmlns:m="http://schemas.openxmlformats.org/officeDocument/2006/math">
                      <m:r>
                        <a:rPr lang="en-US" sz="2800" i="1" smtClean="0">
                          <a:solidFill>
                            <a:schemeClr val="tx1"/>
                          </a:solidFill>
                          <a:latin typeface="Cambria Math" panose="02040503050406030204" pitchFamily="18" charset="0"/>
                          <a:ea typeface="Calibri"/>
                          <a:cs typeface="Calibri"/>
                        </a:rPr>
                        <m:t>𝑣</m:t>
                      </m:r>
                      <m:r>
                        <a:rPr lang="en-US" sz="2800" i="1" baseline="-25000">
                          <a:solidFill>
                            <a:schemeClr val="tx1"/>
                          </a:solidFill>
                          <a:latin typeface="Cambria Math" panose="02040503050406030204" pitchFamily="18" charset="0"/>
                          <a:ea typeface="Calibri"/>
                          <a:cs typeface="Calibri"/>
                        </a:rPr>
                        <m:t>0</m:t>
                      </m:r>
                      <m:r>
                        <a:rPr lang="en-US" sz="2800" b="0" i="1" baseline="-25000" smtClean="0">
                          <a:solidFill>
                            <a:schemeClr val="tx1"/>
                          </a:solidFill>
                          <a:latin typeface="Cambria Math" panose="02040503050406030204" pitchFamily="18" charset="0"/>
                          <a:ea typeface="Calibri"/>
                          <a:cs typeface="Calibri"/>
                        </a:rPr>
                        <m:t>𝑥</m:t>
                      </m:r>
                    </m:oMath>
                  </a14:m>
                  <a:r>
                    <a:rPr lang="en-US" sz="2800"/>
                    <a:t> = </a:t>
                  </a:r>
                  <a14:m>
                    <m:oMath xmlns:m="http://schemas.openxmlformats.org/officeDocument/2006/math">
                      <m:r>
                        <a:rPr lang="en-US" sz="2800" i="1">
                          <a:latin typeface="Cambria Math" panose="02040503050406030204" pitchFamily="18" charset="0"/>
                          <a:ea typeface="Calibri"/>
                          <a:cs typeface="Calibri"/>
                        </a:rPr>
                        <m:t>𝑣</m:t>
                      </m:r>
                      <m:r>
                        <a:rPr lang="en-US" sz="2800" i="1" baseline="-25000">
                          <a:latin typeface="Cambria Math" panose="02040503050406030204" pitchFamily="18" charset="0"/>
                          <a:ea typeface="Calibri"/>
                          <a:cs typeface="Calibri"/>
                        </a:rPr>
                        <m:t>0</m:t>
                      </m:r>
                      <m:r>
                        <a:rPr lang="en-US" sz="2800" b="0" i="1" smtClean="0">
                          <a:latin typeface="Cambria Math" panose="02040503050406030204" pitchFamily="18" charset="0"/>
                          <a:ea typeface="Calibri"/>
                          <a:cs typeface="Calibri"/>
                        </a:rPr>
                        <m:t>𝐶𝑜𝑠</m:t>
                      </m:r>
                      <m:r>
                        <m:rPr>
                          <m:nor/>
                        </m:rPr>
                        <a:rPr lang="el-GR" sz="2800"/>
                        <m:t>θ</m:t>
                      </m:r>
                    </m:oMath>
                  </a14:m>
                  <a:endParaRPr lang="en-US" sz="2800"/>
                </a:p>
              </p:txBody>
            </p:sp>
          </mc:Choice>
          <mc:Fallback xmlns="">
            <p:sp>
              <p:nvSpPr>
                <p:cNvPr id="24" name="TextBox 23">
                  <a:extLst>
                    <a:ext uri="{FF2B5EF4-FFF2-40B4-BE49-F238E27FC236}">
                      <a16:creationId xmlns:a16="http://schemas.microsoft.com/office/drawing/2014/main" id="{6E14A31A-A95F-3C4B-94BD-6574CFD71208}"/>
                    </a:ext>
                  </a:extLst>
                </p:cNvPr>
                <p:cNvSpPr txBox="1">
                  <a:spLocks noRot="1" noChangeAspect="1" noMove="1" noResize="1" noEditPoints="1" noAdjustHandles="1" noChangeArrowheads="1" noChangeShapeType="1" noTextEdit="1"/>
                </p:cNvSpPr>
                <p:nvPr/>
              </p:nvSpPr>
              <p:spPr>
                <a:xfrm>
                  <a:off x="38766704" y="13830062"/>
                  <a:ext cx="3340793" cy="1384995"/>
                </a:xfrm>
                <a:prstGeom prst="rect">
                  <a:avLst/>
                </a:prstGeom>
                <a:blipFill>
                  <a:blip r:embed="rId6"/>
                  <a:stretch>
                    <a:fillRect l="-3854" t="-4405" r="-4239" b="-11894"/>
                  </a:stretch>
                </a:blipFill>
              </p:spPr>
              <p:txBody>
                <a:bodyPr/>
                <a:lstStyle/>
                <a:p>
                  <a:r>
                    <a:rPr lang="en-US">
                      <a:noFill/>
                    </a:rPr>
                    <a:t> </a:t>
                  </a:r>
                </a:p>
              </p:txBody>
            </p:sp>
          </mc:Fallback>
        </mc:AlternateContent>
      </p:grpSp>
      <p:pic>
        <p:nvPicPr>
          <p:cNvPr id="19" name="Picture 18" descr="A screenshot of a computer&#10;&#10;Description automatically generated with medium confidence">
            <a:extLst>
              <a:ext uri="{FF2B5EF4-FFF2-40B4-BE49-F238E27FC236}">
                <a16:creationId xmlns:a16="http://schemas.microsoft.com/office/drawing/2014/main" id="{BC744A7B-75F1-AB49-9B4A-BA0698A44A2D}"/>
              </a:ext>
            </a:extLst>
          </p:cNvPr>
          <p:cNvPicPr>
            <a:picLocks noChangeAspect="1"/>
          </p:cNvPicPr>
          <p:nvPr/>
        </p:nvPicPr>
        <p:blipFill>
          <a:blip r:embed="rId7"/>
          <a:stretch>
            <a:fillRect/>
          </a:stretch>
        </p:blipFill>
        <p:spPr>
          <a:xfrm>
            <a:off x="14931403" y="6182033"/>
            <a:ext cx="13146071" cy="6894912"/>
          </a:xfrm>
          <a:prstGeom prst="rect">
            <a:avLst/>
          </a:prstGeom>
        </p:spPr>
      </p:pic>
      <p:pic>
        <p:nvPicPr>
          <p:cNvPr id="13" name="Picture 12" descr="A picture containing chart&#10;&#10;Description automatically generated">
            <a:extLst>
              <a:ext uri="{FF2B5EF4-FFF2-40B4-BE49-F238E27FC236}">
                <a16:creationId xmlns:a16="http://schemas.microsoft.com/office/drawing/2014/main" id="{09D04A6B-9C9D-CF46-BF7D-C7675EDED7B4}"/>
              </a:ext>
            </a:extLst>
          </p:cNvPr>
          <p:cNvPicPr>
            <a:picLocks noChangeAspect="1"/>
          </p:cNvPicPr>
          <p:nvPr/>
        </p:nvPicPr>
        <p:blipFill rotWithShape="1">
          <a:blip r:embed="rId8"/>
          <a:srcRect t="2365"/>
          <a:stretch/>
        </p:blipFill>
        <p:spPr>
          <a:xfrm>
            <a:off x="14931404" y="21475663"/>
            <a:ext cx="13146070" cy="6907802"/>
          </a:xfrm>
          <a:prstGeom prst="rect">
            <a:avLst/>
          </a:prstGeom>
        </p:spPr>
      </p:pic>
      <p:pic>
        <p:nvPicPr>
          <p:cNvPr id="26" name="Picture 25" descr="Text&#10;&#10;Description automatically generated with medium confidence">
            <a:extLst>
              <a:ext uri="{FF2B5EF4-FFF2-40B4-BE49-F238E27FC236}">
                <a16:creationId xmlns:a16="http://schemas.microsoft.com/office/drawing/2014/main" id="{F79A791F-4A74-2C40-9417-D87C61B2EC2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412218" y="1780938"/>
            <a:ext cx="6538502" cy="1511295"/>
          </a:xfrm>
          <a:prstGeom prst="rect">
            <a:avLst/>
          </a:prstGeom>
        </p:spPr>
      </p:pic>
    </p:spTree>
    <p:extLst>
      <p:ext uri="{BB962C8B-B14F-4D97-AF65-F5344CB8AC3E}">
        <p14:creationId xmlns:p14="http://schemas.microsoft.com/office/powerpoint/2010/main" val="42320531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741</Words>
  <Application>Microsoft Office PowerPoint</Application>
  <PresentationFormat>Custom</PresentationFormat>
  <Paragraphs>54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Bezawit Mekasha Kassaye</dc:creator>
  <cp:lastModifiedBy>Bezawit Mekasha Kassaye</cp:lastModifiedBy>
  <cp:revision>2</cp:revision>
  <dcterms:created xsi:type="dcterms:W3CDTF">2022-11-14T07:24:52Z</dcterms:created>
  <dcterms:modified xsi:type="dcterms:W3CDTF">2023-05-03T02:03:50Z</dcterms:modified>
</cp:coreProperties>
</file>