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729"/>
  </p:normalViewPr>
  <p:slideViewPr>
    <p:cSldViewPr snapToGrid="0" snapToObjects="1">
      <p:cViewPr>
        <p:scale>
          <a:sx n="118" d="100"/>
          <a:sy n="118" d="100"/>
        </p:scale>
        <p:origin x="36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2/7/19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2/7/19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2/7/19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2/7/19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2/7/19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2/7/19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2/7/19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2/7/19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3B203-0770-C94D-A153-ED57C49149E6}"/>
              </a:ext>
            </a:extLst>
          </p:cNvPr>
          <p:cNvSpPr>
            <a:spLocks noGrp="1"/>
          </p:cNvSpPr>
          <p:nvPr>
            <p:ph type="ctrTitle"/>
          </p:nvPr>
        </p:nvSpPr>
        <p:spPr/>
        <p:txBody>
          <a:bodyPr/>
          <a:lstStyle/>
          <a:p>
            <a:r>
              <a:rPr lang="en-US" dirty="0"/>
              <a:t>Machine Learning in Healthcare</a:t>
            </a:r>
          </a:p>
        </p:txBody>
      </p:sp>
      <p:sp>
        <p:nvSpPr>
          <p:cNvPr id="3" name="Subtitle 2">
            <a:extLst>
              <a:ext uri="{FF2B5EF4-FFF2-40B4-BE49-F238E27FC236}">
                <a16:creationId xmlns:a16="http://schemas.microsoft.com/office/drawing/2014/main" id="{0AD23D0D-0287-AE48-B93F-0FDB7EC6E6C6}"/>
              </a:ext>
            </a:extLst>
          </p:cNvPr>
          <p:cNvSpPr>
            <a:spLocks noGrp="1"/>
          </p:cNvSpPr>
          <p:nvPr>
            <p:ph type="subTitle" idx="1"/>
          </p:nvPr>
        </p:nvSpPr>
        <p:spPr/>
        <p:txBody>
          <a:bodyPr/>
          <a:lstStyle/>
          <a:p>
            <a:r>
              <a:rPr lang="en-US" dirty="0"/>
              <a:t>A Cancer prediction model using ML.</a:t>
            </a:r>
          </a:p>
        </p:txBody>
      </p:sp>
    </p:spTree>
    <p:extLst>
      <p:ext uri="{BB962C8B-B14F-4D97-AF65-F5344CB8AC3E}">
        <p14:creationId xmlns:p14="http://schemas.microsoft.com/office/powerpoint/2010/main" val="412579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7049-0B7E-8C4D-9E1F-EE8EEE99590E}"/>
              </a:ext>
            </a:extLst>
          </p:cNvPr>
          <p:cNvSpPr>
            <a:spLocks noGrp="1"/>
          </p:cNvSpPr>
          <p:nvPr>
            <p:ph type="title"/>
          </p:nvPr>
        </p:nvSpPr>
        <p:spPr/>
        <p:txBody>
          <a:bodyPr/>
          <a:lstStyle/>
          <a:p>
            <a:r>
              <a:rPr lang="en-US" dirty="0"/>
              <a:t>Lung Cancer Prediction Tool</a:t>
            </a:r>
          </a:p>
        </p:txBody>
      </p:sp>
      <p:sp>
        <p:nvSpPr>
          <p:cNvPr id="3" name="Content Placeholder 2">
            <a:extLst>
              <a:ext uri="{FF2B5EF4-FFF2-40B4-BE49-F238E27FC236}">
                <a16:creationId xmlns:a16="http://schemas.microsoft.com/office/drawing/2014/main" id="{9F55FCFB-308A-4E49-A2F6-A67B14893E5C}"/>
              </a:ext>
            </a:extLst>
          </p:cNvPr>
          <p:cNvSpPr>
            <a:spLocks noGrp="1"/>
          </p:cNvSpPr>
          <p:nvPr>
            <p:ph idx="1"/>
          </p:nvPr>
        </p:nvSpPr>
        <p:spPr/>
        <p:txBody>
          <a:bodyPr/>
          <a:lstStyle/>
          <a:p>
            <a:r>
              <a:rPr lang="en-US" dirty="0"/>
              <a:t>Lung cancer is by far the leading cause of death by cancer among both men and women.</a:t>
            </a:r>
          </a:p>
          <a:p>
            <a:r>
              <a:rPr lang="en-US" dirty="0"/>
              <a:t>Prevention is always better than cure, if one sees the symptoms of lung cancer and knows the probability of them getting one, they can undertake measures to probably lead a more healthy lifestyle.</a:t>
            </a:r>
          </a:p>
          <a:p>
            <a:r>
              <a:rPr lang="en-US" dirty="0"/>
              <a:t>The program has three applications, the first one being a prediction tool for individuals to know the likelihood of the incidence of lung cancer, based on past data that has been collected keeping in mind various parameters.</a:t>
            </a:r>
          </a:p>
        </p:txBody>
      </p:sp>
      <p:sp>
        <p:nvSpPr>
          <p:cNvPr id="4" name="TextBox 3">
            <a:extLst>
              <a:ext uri="{FF2B5EF4-FFF2-40B4-BE49-F238E27FC236}">
                <a16:creationId xmlns:a16="http://schemas.microsoft.com/office/drawing/2014/main" id="{74940008-BFB8-AE4A-9D25-1AC88AECEDF8}"/>
              </a:ext>
            </a:extLst>
          </p:cNvPr>
          <p:cNvSpPr txBox="1"/>
          <p:nvPr/>
        </p:nvSpPr>
        <p:spPr>
          <a:xfrm>
            <a:off x="2438400" y="1702675"/>
            <a:ext cx="1355835" cy="523220"/>
          </a:xfrm>
          <a:prstGeom prst="rect">
            <a:avLst/>
          </a:prstGeom>
          <a:noFill/>
        </p:spPr>
        <p:txBody>
          <a:bodyPr wrap="square" rtlCol="0">
            <a:spAutoFit/>
          </a:bodyPr>
          <a:lstStyle/>
          <a:p>
            <a:r>
              <a:rPr lang="en-US" sz="2800" dirty="0">
                <a:solidFill>
                  <a:schemeClr val="bg1"/>
                </a:solidFill>
              </a:rPr>
              <a:t>1.</a:t>
            </a:r>
          </a:p>
        </p:txBody>
      </p:sp>
    </p:spTree>
    <p:extLst>
      <p:ext uri="{BB962C8B-B14F-4D97-AF65-F5344CB8AC3E}">
        <p14:creationId xmlns:p14="http://schemas.microsoft.com/office/powerpoint/2010/main" val="2330476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592E-F421-E143-B501-F0A15A592709}"/>
              </a:ext>
            </a:extLst>
          </p:cNvPr>
          <p:cNvSpPr>
            <a:spLocks noGrp="1"/>
          </p:cNvSpPr>
          <p:nvPr>
            <p:ph type="title"/>
          </p:nvPr>
        </p:nvSpPr>
        <p:spPr/>
        <p:txBody>
          <a:bodyPr/>
          <a:lstStyle/>
          <a:p>
            <a:r>
              <a:rPr lang="en-US" dirty="0"/>
              <a:t>Insurance Companies</a:t>
            </a:r>
          </a:p>
        </p:txBody>
      </p:sp>
      <p:sp>
        <p:nvSpPr>
          <p:cNvPr id="3" name="Content Placeholder 2">
            <a:extLst>
              <a:ext uri="{FF2B5EF4-FFF2-40B4-BE49-F238E27FC236}">
                <a16:creationId xmlns:a16="http://schemas.microsoft.com/office/drawing/2014/main" id="{A85A39C7-1A90-2648-89FC-28599ADA833C}"/>
              </a:ext>
            </a:extLst>
          </p:cNvPr>
          <p:cNvSpPr>
            <a:spLocks noGrp="1"/>
          </p:cNvSpPr>
          <p:nvPr>
            <p:ph idx="1"/>
          </p:nvPr>
        </p:nvSpPr>
        <p:spPr/>
        <p:txBody>
          <a:bodyPr/>
          <a:lstStyle/>
          <a:p>
            <a:r>
              <a:rPr lang="en-US" dirty="0"/>
              <a:t>This program in it’s second application can also help insurance companies. It uses machine learning algorithms to predict the likelihood of an individual being affected by lung cancer and calculates the risk for the policy makers.</a:t>
            </a:r>
          </a:p>
          <a:p>
            <a:r>
              <a:rPr lang="en-US" dirty="0"/>
              <a:t>The program bifurcates the received output, from the ML algorithm into low risk or high risk profiles, which is based on the age and various other parameters of the individual.</a:t>
            </a:r>
          </a:p>
        </p:txBody>
      </p:sp>
      <p:sp>
        <p:nvSpPr>
          <p:cNvPr id="4" name="TextBox 3">
            <a:extLst>
              <a:ext uri="{FF2B5EF4-FFF2-40B4-BE49-F238E27FC236}">
                <a16:creationId xmlns:a16="http://schemas.microsoft.com/office/drawing/2014/main" id="{B32BDAF7-A3CE-2846-8CB7-F62EBEFDD6DF}"/>
              </a:ext>
            </a:extLst>
          </p:cNvPr>
          <p:cNvSpPr txBox="1"/>
          <p:nvPr/>
        </p:nvSpPr>
        <p:spPr>
          <a:xfrm>
            <a:off x="2438400" y="1702675"/>
            <a:ext cx="1355835" cy="523220"/>
          </a:xfrm>
          <a:prstGeom prst="rect">
            <a:avLst/>
          </a:prstGeom>
          <a:noFill/>
        </p:spPr>
        <p:txBody>
          <a:bodyPr wrap="square" rtlCol="0">
            <a:spAutoFit/>
          </a:bodyPr>
          <a:lstStyle/>
          <a:p>
            <a:r>
              <a:rPr lang="en-US" sz="2800" dirty="0">
                <a:solidFill>
                  <a:schemeClr val="bg1"/>
                </a:solidFill>
              </a:rPr>
              <a:t>2.</a:t>
            </a:r>
          </a:p>
        </p:txBody>
      </p:sp>
    </p:spTree>
    <p:extLst>
      <p:ext uri="{BB962C8B-B14F-4D97-AF65-F5344CB8AC3E}">
        <p14:creationId xmlns:p14="http://schemas.microsoft.com/office/powerpoint/2010/main" val="268589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BDB7-4FE1-4149-92E0-D93555761FFE}"/>
              </a:ext>
            </a:extLst>
          </p:cNvPr>
          <p:cNvSpPr>
            <a:spLocks noGrp="1"/>
          </p:cNvSpPr>
          <p:nvPr>
            <p:ph type="title"/>
          </p:nvPr>
        </p:nvSpPr>
        <p:spPr/>
        <p:txBody>
          <a:bodyPr/>
          <a:lstStyle/>
          <a:p>
            <a:r>
              <a:rPr lang="en-US" dirty="0"/>
              <a:t>Medical Research</a:t>
            </a:r>
          </a:p>
        </p:txBody>
      </p:sp>
      <p:sp>
        <p:nvSpPr>
          <p:cNvPr id="3" name="Content Placeholder 2">
            <a:extLst>
              <a:ext uri="{FF2B5EF4-FFF2-40B4-BE49-F238E27FC236}">
                <a16:creationId xmlns:a16="http://schemas.microsoft.com/office/drawing/2014/main" id="{27C2913C-8C9E-3043-B14A-48570C665761}"/>
              </a:ext>
            </a:extLst>
          </p:cNvPr>
          <p:cNvSpPr>
            <a:spLocks noGrp="1"/>
          </p:cNvSpPr>
          <p:nvPr>
            <p:ph idx="1"/>
          </p:nvPr>
        </p:nvSpPr>
        <p:spPr/>
        <p:txBody>
          <a:bodyPr/>
          <a:lstStyle/>
          <a:p>
            <a:r>
              <a:rPr lang="en-US" dirty="0"/>
              <a:t>The third application of this tool is to provide a head start to individuals invested in medical research by providing them with options for treatment of cancer.</a:t>
            </a:r>
          </a:p>
          <a:p>
            <a:r>
              <a:rPr lang="en-US" dirty="0"/>
              <a:t>We’ve included two options in this program, which have various parameters and provide the user with a success rate of their plan of action for treatment based on the previous data fed to the Machine Learning algorithm.</a:t>
            </a:r>
          </a:p>
        </p:txBody>
      </p:sp>
      <p:sp>
        <p:nvSpPr>
          <p:cNvPr id="4" name="TextBox 3">
            <a:extLst>
              <a:ext uri="{FF2B5EF4-FFF2-40B4-BE49-F238E27FC236}">
                <a16:creationId xmlns:a16="http://schemas.microsoft.com/office/drawing/2014/main" id="{F5F47936-5BA2-1445-8F69-1CD949840F95}"/>
              </a:ext>
            </a:extLst>
          </p:cNvPr>
          <p:cNvSpPr txBox="1"/>
          <p:nvPr/>
        </p:nvSpPr>
        <p:spPr>
          <a:xfrm>
            <a:off x="2438400" y="1702675"/>
            <a:ext cx="1355835" cy="523220"/>
          </a:xfrm>
          <a:prstGeom prst="rect">
            <a:avLst/>
          </a:prstGeom>
          <a:noFill/>
        </p:spPr>
        <p:txBody>
          <a:bodyPr wrap="square" rtlCol="0">
            <a:spAutoFit/>
          </a:bodyPr>
          <a:lstStyle/>
          <a:p>
            <a:r>
              <a:rPr lang="en-US" sz="2800" dirty="0">
                <a:solidFill>
                  <a:schemeClr val="bg1"/>
                </a:solidFill>
              </a:rPr>
              <a:t>3.</a:t>
            </a:r>
          </a:p>
        </p:txBody>
      </p:sp>
    </p:spTree>
    <p:extLst>
      <p:ext uri="{BB962C8B-B14F-4D97-AF65-F5344CB8AC3E}">
        <p14:creationId xmlns:p14="http://schemas.microsoft.com/office/powerpoint/2010/main" val="263762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DCFB-2B87-6D47-A735-E2613ACEDA9E}"/>
              </a:ext>
            </a:extLst>
          </p:cNvPr>
          <p:cNvSpPr>
            <a:spLocks noGrp="1"/>
          </p:cNvSpPr>
          <p:nvPr>
            <p:ph type="title"/>
          </p:nvPr>
        </p:nvSpPr>
        <p:spPr/>
        <p:txBody>
          <a:bodyPr/>
          <a:lstStyle/>
          <a:p>
            <a:r>
              <a:rPr lang="en-US" dirty="0"/>
              <a:t>The Code</a:t>
            </a:r>
          </a:p>
        </p:txBody>
      </p:sp>
      <p:pic>
        <p:nvPicPr>
          <p:cNvPr id="9" name="Content Placeholder 8">
            <a:extLst>
              <a:ext uri="{FF2B5EF4-FFF2-40B4-BE49-F238E27FC236}">
                <a16:creationId xmlns:a16="http://schemas.microsoft.com/office/drawing/2014/main" id="{4963E854-35E9-1C4B-8C73-FBCC4421F00C}"/>
              </a:ext>
            </a:extLst>
          </p:cNvPr>
          <p:cNvPicPr>
            <a:picLocks noGrp="1" noChangeAspect="1"/>
          </p:cNvPicPr>
          <p:nvPr>
            <p:ph idx="1"/>
          </p:nvPr>
        </p:nvPicPr>
        <p:blipFill>
          <a:blip r:embed="rId2"/>
          <a:stretch>
            <a:fillRect/>
          </a:stretch>
        </p:blipFill>
        <p:spPr>
          <a:xfrm>
            <a:off x="5118100" y="1490475"/>
            <a:ext cx="6281738" cy="3873874"/>
          </a:xfrm>
        </p:spPr>
      </p:pic>
    </p:spTree>
    <p:extLst>
      <p:ext uri="{BB962C8B-B14F-4D97-AF65-F5344CB8AC3E}">
        <p14:creationId xmlns:p14="http://schemas.microsoft.com/office/powerpoint/2010/main" val="66894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B321-6E43-1146-8C29-4E76EA05B169}"/>
              </a:ext>
            </a:extLst>
          </p:cNvPr>
          <p:cNvSpPr>
            <a:spLocks noGrp="1"/>
          </p:cNvSpPr>
          <p:nvPr>
            <p:ph type="title"/>
          </p:nvPr>
        </p:nvSpPr>
        <p:spPr/>
        <p:txBody>
          <a:bodyPr/>
          <a:lstStyle/>
          <a:p>
            <a:r>
              <a:rPr lang="en-US" dirty="0"/>
              <a:t>Machine Learning Algorithm</a:t>
            </a:r>
          </a:p>
        </p:txBody>
      </p:sp>
      <p:sp>
        <p:nvSpPr>
          <p:cNvPr id="3" name="Content Placeholder 2">
            <a:extLst>
              <a:ext uri="{FF2B5EF4-FFF2-40B4-BE49-F238E27FC236}">
                <a16:creationId xmlns:a16="http://schemas.microsoft.com/office/drawing/2014/main" id="{311566BE-5297-8545-B055-EE3FB9B2BB56}"/>
              </a:ext>
            </a:extLst>
          </p:cNvPr>
          <p:cNvSpPr>
            <a:spLocks noGrp="1"/>
          </p:cNvSpPr>
          <p:nvPr>
            <p:ph idx="1"/>
          </p:nvPr>
        </p:nvSpPr>
        <p:spPr/>
        <p:txBody>
          <a:bodyPr/>
          <a:lstStyle/>
          <a:p>
            <a:r>
              <a:rPr lang="en-US" dirty="0"/>
              <a:t>The application of this particular model is based on Random Forest Classifiers.</a:t>
            </a:r>
          </a:p>
          <a:p>
            <a:r>
              <a:rPr lang="en-US" dirty="0"/>
              <a:t>This classifier got us the maximum output efficiency ranging between 85% to 94%, compared to other classifiers or regression models.</a:t>
            </a:r>
          </a:p>
          <a:p>
            <a:r>
              <a:rPr lang="en-US" dirty="0"/>
              <a:t>Instead of the conventional predictor, we used the probability predictor to get a probability factor.</a:t>
            </a:r>
          </a:p>
          <a:p>
            <a:r>
              <a:rPr lang="en-US" dirty="0"/>
              <a:t>This classifier is a part of the </a:t>
            </a:r>
            <a:r>
              <a:rPr lang="en-US" dirty="0" err="1"/>
              <a:t>scikit</a:t>
            </a:r>
            <a:r>
              <a:rPr lang="en-US" dirty="0"/>
              <a:t>-learn library which is one of the Machine Learning libraries used widely.</a:t>
            </a:r>
          </a:p>
          <a:p>
            <a:r>
              <a:rPr lang="en-US" dirty="0"/>
              <a:t>This Random Forest Classifier has decision trees and returns the highest voted upon condition. This is how it maximizes its efficiency.</a:t>
            </a:r>
          </a:p>
          <a:p>
            <a:r>
              <a:rPr lang="en-US" dirty="0"/>
              <a:t>The more the data the stronger the forest will be.</a:t>
            </a:r>
          </a:p>
          <a:p>
            <a:endParaRPr lang="en-US" dirty="0"/>
          </a:p>
        </p:txBody>
      </p:sp>
    </p:spTree>
    <p:extLst>
      <p:ext uri="{BB962C8B-B14F-4D97-AF65-F5344CB8AC3E}">
        <p14:creationId xmlns:p14="http://schemas.microsoft.com/office/powerpoint/2010/main" val="7604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8401A-54E2-A945-85CD-673434C895B3}"/>
              </a:ext>
            </a:extLst>
          </p:cNvPr>
          <p:cNvSpPr/>
          <p:nvPr/>
        </p:nvSpPr>
        <p:spPr>
          <a:xfrm>
            <a:off x="5172224" y="595938"/>
            <a:ext cx="11981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cxnSp>
        <p:nvCxnSpPr>
          <p:cNvPr id="4" name="Straight Arrow Connector 3">
            <a:extLst>
              <a:ext uri="{FF2B5EF4-FFF2-40B4-BE49-F238E27FC236}">
                <a16:creationId xmlns:a16="http://schemas.microsoft.com/office/drawing/2014/main" id="{02A6797A-8EC0-6D44-B172-0A16A1D965F5}"/>
              </a:ext>
            </a:extLst>
          </p:cNvPr>
          <p:cNvCxnSpPr>
            <a:cxnSpLocks/>
            <a:endCxn id="9" idx="0"/>
          </p:cNvCxnSpPr>
          <p:nvPr/>
        </p:nvCxnSpPr>
        <p:spPr>
          <a:xfrm>
            <a:off x="5704114" y="1181936"/>
            <a:ext cx="647140" cy="64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6ABCFDE-B5C4-394C-91B3-AF805AFA9FBF}"/>
              </a:ext>
            </a:extLst>
          </p:cNvPr>
          <p:cNvCxnSpPr>
            <a:cxnSpLocks/>
            <a:stCxn id="2" idx="2"/>
            <a:endCxn id="10" idx="0"/>
          </p:cNvCxnSpPr>
          <p:nvPr/>
        </p:nvCxnSpPr>
        <p:spPr>
          <a:xfrm flipH="1">
            <a:off x="4497707" y="1205538"/>
            <a:ext cx="1273607" cy="879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C43DBC1-70AA-2044-9A27-B14A96D7DF57}"/>
              </a:ext>
            </a:extLst>
          </p:cNvPr>
          <p:cNvSpPr/>
          <p:nvPr/>
        </p:nvSpPr>
        <p:spPr>
          <a:xfrm>
            <a:off x="5752164" y="1829926"/>
            <a:ext cx="11981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Model</a:t>
            </a:r>
          </a:p>
        </p:txBody>
      </p:sp>
      <p:sp>
        <p:nvSpPr>
          <p:cNvPr id="10" name="Rectangle 9">
            <a:extLst>
              <a:ext uri="{FF2B5EF4-FFF2-40B4-BE49-F238E27FC236}">
                <a16:creationId xmlns:a16="http://schemas.microsoft.com/office/drawing/2014/main" id="{2D472022-7807-5B45-BEBE-158C0800050F}"/>
              </a:ext>
            </a:extLst>
          </p:cNvPr>
          <p:cNvSpPr/>
          <p:nvPr/>
        </p:nvSpPr>
        <p:spPr>
          <a:xfrm>
            <a:off x="3898617" y="2085483"/>
            <a:ext cx="11981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Model</a:t>
            </a:r>
          </a:p>
        </p:txBody>
      </p:sp>
      <p:cxnSp>
        <p:nvCxnSpPr>
          <p:cNvPr id="11" name="Straight Arrow Connector 10">
            <a:extLst>
              <a:ext uri="{FF2B5EF4-FFF2-40B4-BE49-F238E27FC236}">
                <a16:creationId xmlns:a16="http://schemas.microsoft.com/office/drawing/2014/main" id="{F11DEE27-98B0-6349-AADE-19F4297D4A41}"/>
              </a:ext>
            </a:extLst>
          </p:cNvPr>
          <p:cNvCxnSpPr>
            <a:cxnSpLocks/>
          </p:cNvCxnSpPr>
          <p:nvPr/>
        </p:nvCxnSpPr>
        <p:spPr>
          <a:xfrm>
            <a:off x="6351254" y="2444781"/>
            <a:ext cx="0" cy="483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657AD06-D7A6-4745-9D47-78AAA18A852C}"/>
              </a:ext>
            </a:extLst>
          </p:cNvPr>
          <p:cNvSpPr/>
          <p:nvPr/>
        </p:nvSpPr>
        <p:spPr>
          <a:xfrm>
            <a:off x="5531447" y="2928257"/>
            <a:ext cx="163961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RFC Algorithm</a:t>
            </a:r>
          </a:p>
        </p:txBody>
      </p:sp>
      <p:cxnSp>
        <p:nvCxnSpPr>
          <p:cNvPr id="17" name="Straight Arrow Connector 16">
            <a:extLst>
              <a:ext uri="{FF2B5EF4-FFF2-40B4-BE49-F238E27FC236}">
                <a16:creationId xmlns:a16="http://schemas.microsoft.com/office/drawing/2014/main" id="{2B49D431-C7C0-7F42-A16E-3324373BD56E}"/>
              </a:ext>
            </a:extLst>
          </p:cNvPr>
          <p:cNvCxnSpPr>
            <a:cxnSpLocks/>
            <a:stCxn id="15" idx="2"/>
            <a:endCxn id="30" idx="0"/>
          </p:cNvCxnSpPr>
          <p:nvPr/>
        </p:nvCxnSpPr>
        <p:spPr>
          <a:xfrm flipH="1">
            <a:off x="2409872" y="3537857"/>
            <a:ext cx="3941382" cy="1313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3021872-73D2-EE46-A9CA-54EEDCDDC948}"/>
              </a:ext>
            </a:extLst>
          </p:cNvPr>
          <p:cNvCxnSpPr>
            <a:cxnSpLocks/>
            <a:stCxn id="15" idx="2"/>
            <a:endCxn id="31" idx="0"/>
          </p:cNvCxnSpPr>
          <p:nvPr/>
        </p:nvCxnSpPr>
        <p:spPr>
          <a:xfrm flipH="1">
            <a:off x="3340037" y="3537857"/>
            <a:ext cx="3011217" cy="1313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8A2381A-EAD6-6E4C-9C50-93D87948B024}"/>
              </a:ext>
            </a:extLst>
          </p:cNvPr>
          <p:cNvCxnSpPr>
            <a:cxnSpLocks/>
            <a:stCxn id="15" idx="2"/>
            <a:endCxn id="34" idx="0"/>
          </p:cNvCxnSpPr>
          <p:nvPr/>
        </p:nvCxnSpPr>
        <p:spPr>
          <a:xfrm flipH="1">
            <a:off x="4270202" y="3537857"/>
            <a:ext cx="2081052" cy="1313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2CB8200-FFDD-864C-8A35-D5103F183DC3}"/>
              </a:ext>
            </a:extLst>
          </p:cNvPr>
          <p:cNvCxnSpPr>
            <a:cxnSpLocks/>
            <a:stCxn id="15" idx="2"/>
            <a:endCxn id="36" idx="0"/>
          </p:cNvCxnSpPr>
          <p:nvPr/>
        </p:nvCxnSpPr>
        <p:spPr>
          <a:xfrm flipH="1">
            <a:off x="5200367" y="3537857"/>
            <a:ext cx="1150887" cy="1313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D214D29-2A29-084A-943F-A342E935A9CA}"/>
              </a:ext>
            </a:extLst>
          </p:cNvPr>
          <p:cNvCxnSpPr>
            <a:cxnSpLocks/>
            <a:stCxn id="15" idx="2"/>
          </p:cNvCxnSpPr>
          <p:nvPr/>
        </p:nvCxnSpPr>
        <p:spPr>
          <a:xfrm>
            <a:off x="6351254" y="3537857"/>
            <a:ext cx="0" cy="1313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0D414B5-9A50-BB4A-9224-0AEEB40EB20E}"/>
              </a:ext>
            </a:extLst>
          </p:cNvPr>
          <p:cNvSpPr/>
          <p:nvPr/>
        </p:nvSpPr>
        <p:spPr>
          <a:xfrm>
            <a:off x="1973693" y="4851650"/>
            <a:ext cx="87235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Tree</a:t>
            </a:r>
          </a:p>
        </p:txBody>
      </p:sp>
      <p:sp>
        <p:nvSpPr>
          <p:cNvPr id="31" name="Rectangle 30">
            <a:extLst>
              <a:ext uri="{FF2B5EF4-FFF2-40B4-BE49-F238E27FC236}">
                <a16:creationId xmlns:a16="http://schemas.microsoft.com/office/drawing/2014/main" id="{00241200-C4FC-894A-B05E-186572573C6F}"/>
              </a:ext>
            </a:extLst>
          </p:cNvPr>
          <p:cNvSpPr/>
          <p:nvPr/>
        </p:nvSpPr>
        <p:spPr>
          <a:xfrm>
            <a:off x="2903858" y="4851650"/>
            <a:ext cx="87235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Tree</a:t>
            </a:r>
          </a:p>
        </p:txBody>
      </p:sp>
      <p:sp>
        <p:nvSpPr>
          <p:cNvPr id="34" name="Rectangle 33">
            <a:extLst>
              <a:ext uri="{FF2B5EF4-FFF2-40B4-BE49-F238E27FC236}">
                <a16:creationId xmlns:a16="http://schemas.microsoft.com/office/drawing/2014/main" id="{182BB05E-8405-B543-9FB5-88D229F96B31}"/>
              </a:ext>
            </a:extLst>
          </p:cNvPr>
          <p:cNvSpPr/>
          <p:nvPr/>
        </p:nvSpPr>
        <p:spPr>
          <a:xfrm>
            <a:off x="3834023" y="4851650"/>
            <a:ext cx="87235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Tree</a:t>
            </a:r>
          </a:p>
        </p:txBody>
      </p:sp>
      <p:sp>
        <p:nvSpPr>
          <p:cNvPr id="36" name="Rectangle 35">
            <a:extLst>
              <a:ext uri="{FF2B5EF4-FFF2-40B4-BE49-F238E27FC236}">
                <a16:creationId xmlns:a16="http://schemas.microsoft.com/office/drawing/2014/main" id="{6BA68634-D8C4-C947-8BE5-9EE33FCEF86E}"/>
              </a:ext>
            </a:extLst>
          </p:cNvPr>
          <p:cNvSpPr/>
          <p:nvPr/>
        </p:nvSpPr>
        <p:spPr>
          <a:xfrm>
            <a:off x="4764188" y="4851650"/>
            <a:ext cx="87235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Tree</a:t>
            </a:r>
          </a:p>
        </p:txBody>
      </p:sp>
      <p:sp>
        <p:nvSpPr>
          <p:cNvPr id="38" name="Rectangle 37">
            <a:extLst>
              <a:ext uri="{FF2B5EF4-FFF2-40B4-BE49-F238E27FC236}">
                <a16:creationId xmlns:a16="http://schemas.microsoft.com/office/drawing/2014/main" id="{EF57118F-C44F-684E-A79C-A4B2705DCAC5}"/>
              </a:ext>
            </a:extLst>
          </p:cNvPr>
          <p:cNvSpPr/>
          <p:nvPr/>
        </p:nvSpPr>
        <p:spPr>
          <a:xfrm>
            <a:off x="5920333" y="4851649"/>
            <a:ext cx="87235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Tree</a:t>
            </a:r>
          </a:p>
        </p:txBody>
      </p:sp>
      <p:cxnSp>
        <p:nvCxnSpPr>
          <p:cNvPr id="39" name="Straight Arrow Connector 38">
            <a:extLst>
              <a:ext uri="{FF2B5EF4-FFF2-40B4-BE49-F238E27FC236}">
                <a16:creationId xmlns:a16="http://schemas.microsoft.com/office/drawing/2014/main" id="{F7B09BB5-9D2A-1E49-8392-8CC78CA817EE}"/>
              </a:ext>
            </a:extLst>
          </p:cNvPr>
          <p:cNvCxnSpPr>
            <a:cxnSpLocks/>
          </p:cNvCxnSpPr>
          <p:nvPr/>
        </p:nvCxnSpPr>
        <p:spPr>
          <a:xfrm>
            <a:off x="6345996" y="3537856"/>
            <a:ext cx="3941382" cy="1313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E143EA6-DA5A-E84B-9E84-28BA7DBAFFE1}"/>
              </a:ext>
            </a:extLst>
          </p:cNvPr>
          <p:cNvCxnSpPr>
            <a:cxnSpLocks/>
          </p:cNvCxnSpPr>
          <p:nvPr/>
        </p:nvCxnSpPr>
        <p:spPr>
          <a:xfrm>
            <a:off x="6341906" y="3542820"/>
            <a:ext cx="3011217" cy="1313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A3D332D-47A0-A84B-B4BB-6F70A67A7A80}"/>
              </a:ext>
            </a:extLst>
          </p:cNvPr>
          <p:cNvCxnSpPr>
            <a:cxnSpLocks/>
          </p:cNvCxnSpPr>
          <p:nvPr/>
        </p:nvCxnSpPr>
        <p:spPr>
          <a:xfrm>
            <a:off x="6341906" y="3532893"/>
            <a:ext cx="2081052" cy="1313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FE0439A-BB71-F04B-8DE8-7A04110FB426}"/>
              </a:ext>
            </a:extLst>
          </p:cNvPr>
          <p:cNvCxnSpPr>
            <a:cxnSpLocks/>
          </p:cNvCxnSpPr>
          <p:nvPr/>
        </p:nvCxnSpPr>
        <p:spPr>
          <a:xfrm>
            <a:off x="6345996" y="3537855"/>
            <a:ext cx="1150887" cy="1313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B964B84-3150-FF43-B3C3-6B0B04B06D14}"/>
              </a:ext>
            </a:extLst>
          </p:cNvPr>
          <p:cNvSpPr/>
          <p:nvPr/>
        </p:nvSpPr>
        <p:spPr>
          <a:xfrm flipH="1">
            <a:off x="7081723" y="4851649"/>
            <a:ext cx="87235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Tree</a:t>
            </a:r>
          </a:p>
        </p:txBody>
      </p:sp>
      <p:sp>
        <p:nvSpPr>
          <p:cNvPr id="46" name="Rectangle 45">
            <a:extLst>
              <a:ext uri="{FF2B5EF4-FFF2-40B4-BE49-F238E27FC236}">
                <a16:creationId xmlns:a16="http://schemas.microsoft.com/office/drawing/2014/main" id="{BCC1E7FA-2F07-FC4C-AD8A-7292321F2298}"/>
              </a:ext>
            </a:extLst>
          </p:cNvPr>
          <p:cNvSpPr/>
          <p:nvPr/>
        </p:nvSpPr>
        <p:spPr>
          <a:xfrm flipH="1">
            <a:off x="8011884" y="4851649"/>
            <a:ext cx="87235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Tree</a:t>
            </a:r>
          </a:p>
        </p:txBody>
      </p:sp>
      <p:sp>
        <p:nvSpPr>
          <p:cNvPr id="47" name="Rectangle 46">
            <a:extLst>
              <a:ext uri="{FF2B5EF4-FFF2-40B4-BE49-F238E27FC236}">
                <a16:creationId xmlns:a16="http://schemas.microsoft.com/office/drawing/2014/main" id="{06917C1D-14B4-C340-94EF-1747B7F712DA}"/>
              </a:ext>
            </a:extLst>
          </p:cNvPr>
          <p:cNvSpPr/>
          <p:nvPr/>
        </p:nvSpPr>
        <p:spPr>
          <a:xfrm flipH="1">
            <a:off x="8942045" y="4851649"/>
            <a:ext cx="87235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Tree</a:t>
            </a:r>
          </a:p>
        </p:txBody>
      </p:sp>
      <p:sp>
        <p:nvSpPr>
          <p:cNvPr id="48" name="Rectangle 47">
            <a:extLst>
              <a:ext uri="{FF2B5EF4-FFF2-40B4-BE49-F238E27FC236}">
                <a16:creationId xmlns:a16="http://schemas.microsoft.com/office/drawing/2014/main" id="{BDB5033C-96AC-004B-B0E4-6B2523C76890}"/>
              </a:ext>
            </a:extLst>
          </p:cNvPr>
          <p:cNvSpPr/>
          <p:nvPr/>
        </p:nvSpPr>
        <p:spPr>
          <a:xfrm flipH="1">
            <a:off x="9870758" y="4851649"/>
            <a:ext cx="87235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Tree</a:t>
            </a:r>
          </a:p>
        </p:txBody>
      </p:sp>
      <p:sp>
        <p:nvSpPr>
          <p:cNvPr id="49" name="TextBox 48">
            <a:extLst>
              <a:ext uri="{FF2B5EF4-FFF2-40B4-BE49-F238E27FC236}">
                <a16:creationId xmlns:a16="http://schemas.microsoft.com/office/drawing/2014/main" id="{559CC243-74CB-754C-BB78-EE6D641F4967}"/>
              </a:ext>
            </a:extLst>
          </p:cNvPr>
          <p:cNvSpPr txBox="1"/>
          <p:nvPr/>
        </p:nvSpPr>
        <p:spPr>
          <a:xfrm>
            <a:off x="1063075" y="915445"/>
            <a:ext cx="2136602" cy="1661993"/>
          </a:xfrm>
          <a:prstGeom prst="rect">
            <a:avLst/>
          </a:prstGeom>
          <a:noFill/>
        </p:spPr>
        <p:txBody>
          <a:bodyPr wrap="square" rtlCol="0">
            <a:spAutoFit/>
          </a:bodyPr>
          <a:lstStyle/>
          <a:p>
            <a:r>
              <a:rPr lang="en-US" dirty="0"/>
              <a:t>Step 1:</a:t>
            </a:r>
          </a:p>
          <a:p>
            <a:r>
              <a:rPr lang="en-US" sz="1400" dirty="0"/>
              <a:t>The algorithm receives feedback from all and the highest vote that is received is taken into consideration for the prediction.</a:t>
            </a:r>
          </a:p>
        </p:txBody>
      </p:sp>
      <p:cxnSp>
        <p:nvCxnSpPr>
          <p:cNvPr id="51" name="Straight Arrow Connector 50">
            <a:extLst>
              <a:ext uri="{FF2B5EF4-FFF2-40B4-BE49-F238E27FC236}">
                <a16:creationId xmlns:a16="http://schemas.microsoft.com/office/drawing/2014/main" id="{FB958F8C-704C-E54C-836E-DFED459A549A}"/>
              </a:ext>
            </a:extLst>
          </p:cNvPr>
          <p:cNvCxnSpPr>
            <a:cxnSpLocks/>
            <a:endCxn id="10" idx="3"/>
          </p:cNvCxnSpPr>
          <p:nvPr/>
        </p:nvCxnSpPr>
        <p:spPr>
          <a:xfrm flipH="1" flipV="1">
            <a:off x="5096797" y="2390283"/>
            <a:ext cx="451564" cy="832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4333C53-0C22-0140-9507-889454004223}"/>
              </a:ext>
            </a:extLst>
          </p:cNvPr>
          <p:cNvSpPr txBox="1"/>
          <p:nvPr/>
        </p:nvSpPr>
        <p:spPr>
          <a:xfrm>
            <a:off x="1064386" y="2775825"/>
            <a:ext cx="2253342" cy="1877437"/>
          </a:xfrm>
          <a:prstGeom prst="rect">
            <a:avLst/>
          </a:prstGeom>
          <a:noFill/>
        </p:spPr>
        <p:txBody>
          <a:bodyPr wrap="square" rtlCol="0">
            <a:spAutoFit/>
          </a:bodyPr>
          <a:lstStyle/>
          <a:p>
            <a:r>
              <a:rPr lang="en-US" dirty="0"/>
              <a:t>Step 2:</a:t>
            </a:r>
          </a:p>
          <a:p>
            <a:r>
              <a:rPr lang="en-US" sz="1400" dirty="0"/>
              <a:t>After the RFC Algorithm learns from the training model, it refines it’s learning algorithm using the divided test model from the universal dataset.</a:t>
            </a:r>
          </a:p>
        </p:txBody>
      </p:sp>
      <p:cxnSp>
        <p:nvCxnSpPr>
          <p:cNvPr id="56" name="Straight Arrow Connector 55">
            <a:extLst>
              <a:ext uri="{FF2B5EF4-FFF2-40B4-BE49-F238E27FC236}">
                <a16:creationId xmlns:a16="http://schemas.microsoft.com/office/drawing/2014/main" id="{06B6F4B1-BB14-E442-8F24-00D46D9CD02E}"/>
              </a:ext>
            </a:extLst>
          </p:cNvPr>
          <p:cNvCxnSpPr>
            <a:cxnSpLocks/>
            <a:stCxn id="15" idx="3"/>
            <a:endCxn id="57" idx="1"/>
          </p:cNvCxnSpPr>
          <p:nvPr/>
        </p:nvCxnSpPr>
        <p:spPr>
          <a:xfrm flipV="1">
            <a:off x="7171061" y="1276070"/>
            <a:ext cx="947434" cy="1956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D2B341B5-DA1A-264B-B113-54187A75579D}"/>
              </a:ext>
            </a:extLst>
          </p:cNvPr>
          <p:cNvSpPr/>
          <p:nvPr/>
        </p:nvSpPr>
        <p:spPr>
          <a:xfrm>
            <a:off x="8118495" y="971270"/>
            <a:ext cx="11981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60" name="Rectangle 59">
            <a:extLst>
              <a:ext uri="{FF2B5EF4-FFF2-40B4-BE49-F238E27FC236}">
                <a16:creationId xmlns:a16="http://schemas.microsoft.com/office/drawing/2014/main" id="{FB120DA8-EEC5-B942-AC9F-EBD00B652A01}"/>
              </a:ext>
            </a:extLst>
          </p:cNvPr>
          <p:cNvSpPr/>
          <p:nvPr/>
        </p:nvSpPr>
        <p:spPr>
          <a:xfrm>
            <a:off x="8005108" y="2237766"/>
            <a:ext cx="11981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Input</a:t>
            </a:r>
          </a:p>
        </p:txBody>
      </p:sp>
      <p:cxnSp>
        <p:nvCxnSpPr>
          <p:cNvPr id="62" name="Straight Arrow Connector 61">
            <a:extLst>
              <a:ext uri="{FF2B5EF4-FFF2-40B4-BE49-F238E27FC236}">
                <a16:creationId xmlns:a16="http://schemas.microsoft.com/office/drawing/2014/main" id="{C452A7C2-14BD-2A4B-865D-DFF4A671E9FF}"/>
              </a:ext>
            </a:extLst>
          </p:cNvPr>
          <p:cNvCxnSpPr>
            <a:cxnSpLocks/>
            <a:stCxn id="60" idx="1"/>
          </p:cNvCxnSpPr>
          <p:nvPr/>
        </p:nvCxnSpPr>
        <p:spPr>
          <a:xfrm flipH="1">
            <a:off x="7165438" y="2542566"/>
            <a:ext cx="839670" cy="690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F214EAF-0943-CA47-BA2B-A2F291287DC3}"/>
              </a:ext>
            </a:extLst>
          </p:cNvPr>
          <p:cNvSpPr txBox="1"/>
          <p:nvPr/>
        </p:nvSpPr>
        <p:spPr>
          <a:xfrm>
            <a:off x="9314667" y="2887811"/>
            <a:ext cx="2460423" cy="1661993"/>
          </a:xfrm>
          <a:prstGeom prst="rect">
            <a:avLst/>
          </a:prstGeom>
          <a:noFill/>
        </p:spPr>
        <p:txBody>
          <a:bodyPr wrap="square" rtlCol="0">
            <a:spAutoFit/>
          </a:bodyPr>
          <a:lstStyle/>
          <a:p>
            <a:r>
              <a:rPr lang="en-US" dirty="0"/>
              <a:t>Step 3:</a:t>
            </a:r>
          </a:p>
          <a:p>
            <a:r>
              <a:rPr lang="en-US" sz="1400" dirty="0"/>
              <a:t>After the ML has completed learning, we can give a data input and receive a corresponding output that is based on previously incorporated data.</a:t>
            </a:r>
          </a:p>
        </p:txBody>
      </p:sp>
    </p:spTree>
    <p:extLst>
      <p:ext uri="{BB962C8B-B14F-4D97-AF65-F5344CB8AC3E}">
        <p14:creationId xmlns:p14="http://schemas.microsoft.com/office/powerpoint/2010/main" val="78946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639C9A8-4E08-FB40-9194-AA1C3939E4BA}"/>
              </a:ext>
            </a:extLst>
          </p:cNvPr>
          <p:cNvSpPr/>
          <p:nvPr/>
        </p:nvSpPr>
        <p:spPr>
          <a:xfrm>
            <a:off x="5497285" y="691242"/>
            <a:ext cx="1197429" cy="468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4" name="Rectangle 3">
            <a:extLst>
              <a:ext uri="{FF2B5EF4-FFF2-40B4-BE49-F238E27FC236}">
                <a16:creationId xmlns:a16="http://schemas.microsoft.com/office/drawing/2014/main" id="{96D70BA8-3622-E64E-8FEB-ED535CF1CEF2}"/>
              </a:ext>
            </a:extLst>
          </p:cNvPr>
          <p:cNvSpPr/>
          <p:nvPr/>
        </p:nvSpPr>
        <p:spPr>
          <a:xfrm>
            <a:off x="5442850" y="1310354"/>
            <a:ext cx="130628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Import Libraries</a:t>
            </a:r>
          </a:p>
        </p:txBody>
      </p:sp>
      <p:sp>
        <p:nvSpPr>
          <p:cNvPr id="5" name="Rectangle 4">
            <a:extLst>
              <a:ext uri="{FF2B5EF4-FFF2-40B4-BE49-F238E27FC236}">
                <a16:creationId xmlns:a16="http://schemas.microsoft.com/office/drawing/2014/main" id="{FAC723F9-C5B4-224E-BB67-D4C8360DBFB7}"/>
              </a:ext>
            </a:extLst>
          </p:cNvPr>
          <p:cNvSpPr/>
          <p:nvPr/>
        </p:nvSpPr>
        <p:spPr>
          <a:xfrm>
            <a:off x="5317663" y="2190690"/>
            <a:ext cx="155665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Define Functions</a:t>
            </a:r>
          </a:p>
        </p:txBody>
      </p:sp>
      <p:sp>
        <p:nvSpPr>
          <p:cNvPr id="6" name="Rectangle 5">
            <a:extLst>
              <a:ext uri="{FF2B5EF4-FFF2-40B4-BE49-F238E27FC236}">
                <a16:creationId xmlns:a16="http://schemas.microsoft.com/office/drawing/2014/main" id="{3AC0E647-6691-4447-A22C-5C867C4C035E}"/>
              </a:ext>
            </a:extLst>
          </p:cNvPr>
          <p:cNvSpPr/>
          <p:nvPr/>
        </p:nvSpPr>
        <p:spPr>
          <a:xfrm>
            <a:off x="5317664" y="4065813"/>
            <a:ext cx="1556657"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 Chooses Which Application</a:t>
            </a:r>
          </a:p>
        </p:txBody>
      </p:sp>
      <p:sp>
        <p:nvSpPr>
          <p:cNvPr id="7" name="Rectangle 6">
            <a:extLst>
              <a:ext uri="{FF2B5EF4-FFF2-40B4-BE49-F238E27FC236}">
                <a16:creationId xmlns:a16="http://schemas.microsoft.com/office/drawing/2014/main" id="{AC515BF6-A63F-A741-8E4F-187CF2D0E41F}"/>
              </a:ext>
            </a:extLst>
          </p:cNvPr>
          <p:cNvSpPr/>
          <p:nvPr/>
        </p:nvSpPr>
        <p:spPr>
          <a:xfrm>
            <a:off x="2413883" y="5225141"/>
            <a:ext cx="2035627" cy="674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Lung Cancer Prediction Tool</a:t>
            </a:r>
          </a:p>
        </p:txBody>
      </p:sp>
      <p:sp>
        <p:nvSpPr>
          <p:cNvPr id="11" name="Rectangle 10">
            <a:extLst>
              <a:ext uri="{FF2B5EF4-FFF2-40B4-BE49-F238E27FC236}">
                <a16:creationId xmlns:a16="http://schemas.microsoft.com/office/drawing/2014/main" id="{F7C94801-DF68-A749-8ED5-C6718B488716}"/>
              </a:ext>
            </a:extLst>
          </p:cNvPr>
          <p:cNvSpPr/>
          <p:nvPr/>
        </p:nvSpPr>
        <p:spPr>
          <a:xfrm>
            <a:off x="5078181" y="5225141"/>
            <a:ext cx="2035627" cy="674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Insurance Companies</a:t>
            </a:r>
          </a:p>
        </p:txBody>
      </p:sp>
      <p:sp>
        <p:nvSpPr>
          <p:cNvPr id="12" name="Rectangle 11">
            <a:extLst>
              <a:ext uri="{FF2B5EF4-FFF2-40B4-BE49-F238E27FC236}">
                <a16:creationId xmlns:a16="http://schemas.microsoft.com/office/drawing/2014/main" id="{3624CB6A-35DD-9548-93F8-37AF3649F922}"/>
              </a:ext>
            </a:extLst>
          </p:cNvPr>
          <p:cNvSpPr/>
          <p:nvPr/>
        </p:nvSpPr>
        <p:spPr>
          <a:xfrm>
            <a:off x="7742490" y="5225141"/>
            <a:ext cx="2035627" cy="674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Research</a:t>
            </a:r>
          </a:p>
        </p:txBody>
      </p:sp>
      <p:sp>
        <p:nvSpPr>
          <p:cNvPr id="14" name="Rectangle 13">
            <a:extLst>
              <a:ext uri="{FF2B5EF4-FFF2-40B4-BE49-F238E27FC236}">
                <a16:creationId xmlns:a16="http://schemas.microsoft.com/office/drawing/2014/main" id="{0C972489-C8E2-7946-A93F-1353D4FA5B29}"/>
              </a:ext>
            </a:extLst>
          </p:cNvPr>
          <p:cNvSpPr/>
          <p:nvPr/>
        </p:nvSpPr>
        <p:spPr>
          <a:xfrm>
            <a:off x="5317663" y="3132347"/>
            <a:ext cx="155665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ML Algorithm</a:t>
            </a:r>
          </a:p>
        </p:txBody>
      </p:sp>
      <p:sp>
        <p:nvSpPr>
          <p:cNvPr id="15" name="Rectangle 14">
            <a:extLst>
              <a:ext uri="{FF2B5EF4-FFF2-40B4-BE49-F238E27FC236}">
                <a16:creationId xmlns:a16="http://schemas.microsoft.com/office/drawing/2014/main" id="{B1DBD2D0-1119-AA4D-BB7C-B5A9FD396F05}"/>
              </a:ext>
            </a:extLst>
          </p:cNvPr>
          <p:cNvSpPr/>
          <p:nvPr/>
        </p:nvSpPr>
        <p:spPr>
          <a:xfrm>
            <a:off x="8052715" y="6248397"/>
            <a:ext cx="1415149" cy="348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6" name="Rectangle 15">
            <a:extLst>
              <a:ext uri="{FF2B5EF4-FFF2-40B4-BE49-F238E27FC236}">
                <a16:creationId xmlns:a16="http://schemas.microsoft.com/office/drawing/2014/main" id="{F7C54088-7783-214A-AD0C-B5AF86C64362}"/>
              </a:ext>
            </a:extLst>
          </p:cNvPr>
          <p:cNvSpPr/>
          <p:nvPr/>
        </p:nvSpPr>
        <p:spPr>
          <a:xfrm>
            <a:off x="5388419" y="6248397"/>
            <a:ext cx="1415149" cy="348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7" name="Rectangle 16">
            <a:extLst>
              <a:ext uri="{FF2B5EF4-FFF2-40B4-BE49-F238E27FC236}">
                <a16:creationId xmlns:a16="http://schemas.microsoft.com/office/drawing/2014/main" id="{C2C7E170-FEEA-4748-8C66-2C3E907EED45}"/>
              </a:ext>
            </a:extLst>
          </p:cNvPr>
          <p:cNvSpPr/>
          <p:nvPr/>
        </p:nvSpPr>
        <p:spPr>
          <a:xfrm>
            <a:off x="2724123" y="6248398"/>
            <a:ext cx="1415149" cy="348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cxnSp>
        <p:nvCxnSpPr>
          <p:cNvPr id="19" name="Straight Arrow Connector 18">
            <a:extLst>
              <a:ext uri="{FF2B5EF4-FFF2-40B4-BE49-F238E27FC236}">
                <a16:creationId xmlns:a16="http://schemas.microsoft.com/office/drawing/2014/main" id="{BEF6640F-E173-5A48-B3D9-9C603260EDFE}"/>
              </a:ext>
            </a:extLst>
          </p:cNvPr>
          <p:cNvCxnSpPr>
            <a:stCxn id="3" idx="2"/>
            <a:endCxn id="4" idx="0"/>
          </p:cNvCxnSpPr>
          <p:nvPr/>
        </p:nvCxnSpPr>
        <p:spPr>
          <a:xfrm flipH="1">
            <a:off x="6095992" y="1159328"/>
            <a:ext cx="8" cy="151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9DC60B-13FC-394F-B19A-1C4AFAEBDE03}"/>
              </a:ext>
            </a:extLst>
          </p:cNvPr>
          <p:cNvCxnSpPr>
            <a:stCxn id="4" idx="2"/>
            <a:endCxn id="5" idx="0"/>
          </p:cNvCxnSpPr>
          <p:nvPr/>
        </p:nvCxnSpPr>
        <p:spPr>
          <a:xfrm>
            <a:off x="6095992" y="1996154"/>
            <a:ext cx="0" cy="194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1EB769D-0D7F-4E45-AA3C-FE43873DD624}"/>
              </a:ext>
            </a:extLst>
          </p:cNvPr>
          <p:cNvCxnSpPr>
            <a:stCxn id="5" idx="2"/>
            <a:endCxn id="14" idx="0"/>
          </p:cNvCxnSpPr>
          <p:nvPr/>
        </p:nvCxnSpPr>
        <p:spPr>
          <a:xfrm>
            <a:off x="6095992" y="2876490"/>
            <a:ext cx="0" cy="255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EFA011E-A6EE-5E44-8B0B-22A5F0133434}"/>
              </a:ext>
            </a:extLst>
          </p:cNvPr>
          <p:cNvCxnSpPr>
            <a:stCxn id="14" idx="2"/>
            <a:endCxn id="6" idx="0"/>
          </p:cNvCxnSpPr>
          <p:nvPr/>
        </p:nvCxnSpPr>
        <p:spPr>
          <a:xfrm>
            <a:off x="6095992" y="3818147"/>
            <a:ext cx="1" cy="247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7D0B090-0BFC-204B-9822-FCF5841CA7C0}"/>
              </a:ext>
            </a:extLst>
          </p:cNvPr>
          <p:cNvCxnSpPr>
            <a:stCxn id="6" idx="2"/>
            <a:endCxn id="11" idx="0"/>
          </p:cNvCxnSpPr>
          <p:nvPr/>
        </p:nvCxnSpPr>
        <p:spPr>
          <a:xfrm>
            <a:off x="6095993" y="4904013"/>
            <a:ext cx="2" cy="32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9606D70-0FFC-9E49-9D51-9F436F00886C}"/>
              </a:ext>
            </a:extLst>
          </p:cNvPr>
          <p:cNvCxnSpPr>
            <a:stCxn id="6" idx="2"/>
            <a:endCxn id="7" idx="0"/>
          </p:cNvCxnSpPr>
          <p:nvPr/>
        </p:nvCxnSpPr>
        <p:spPr>
          <a:xfrm flipH="1">
            <a:off x="3431697" y="4904013"/>
            <a:ext cx="2664296" cy="32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468E3B6-52FA-9841-9CB8-388FD600BF7A}"/>
              </a:ext>
            </a:extLst>
          </p:cNvPr>
          <p:cNvCxnSpPr>
            <a:stCxn id="6" idx="2"/>
            <a:endCxn id="12" idx="0"/>
          </p:cNvCxnSpPr>
          <p:nvPr/>
        </p:nvCxnSpPr>
        <p:spPr>
          <a:xfrm>
            <a:off x="6095993" y="4904013"/>
            <a:ext cx="2664311" cy="32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7683F81-A530-FC4F-A152-CE497F696639}"/>
              </a:ext>
            </a:extLst>
          </p:cNvPr>
          <p:cNvCxnSpPr>
            <a:stCxn id="7" idx="2"/>
            <a:endCxn id="17" idx="0"/>
          </p:cNvCxnSpPr>
          <p:nvPr/>
        </p:nvCxnSpPr>
        <p:spPr>
          <a:xfrm>
            <a:off x="3431697" y="5900055"/>
            <a:ext cx="1" cy="348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554ECAC-6D32-9A43-B57F-31AFF435E55C}"/>
              </a:ext>
            </a:extLst>
          </p:cNvPr>
          <p:cNvCxnSpPr>
            <a:stCxn id="11" idx="2"/>
            <a:endCxn id="16" idx="0"/>
          </p:cNvCxnSpPr>
          <p:nvPr/>
        </p:nvCxnSpPr>
        <p:spPr>
          <a:xfrm flipH="1">
            <a:off x="6095994" y="5900055"/>
            <a:ext cx="1" cy="348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C4DACCE-CCCC-EB44-B3BD-B53BC9286D62}"/>
              </a:ext>
            </a:extLst>
          </p:cNvPr>
          <p:cNvCxnSpPr>
            <a:stCxn id="12" idx="2"/>
            <a:endCxn id="15" idx="0"/>
          </p:cNvCxnSpPr>
          <p:nvPr/>
        </p:nvCxnSpPr>
        <p:spPr>
          <a:xfrm flipH="1">
            <a:off x="8760290" y="5900055"/>
            <a:ext cx="14" cy="348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4C4D3F0-F892-EF4F-9A31-ABFE3BEB8282}"/>
              </a:ext>
            </a:extLst>
          </p:cNvPr>
          <p:cNvSpPr txBox="1"/>
          <p:nvPr/>
        </p:nvSpPr>
        <p:spPr>
          <a:xfrm>
            <a:off x="5219691" y="170884"/>
            <a:ext cx="1752600" cy="369332"/>
          </a:xfrm>
          <a:prstGeom prst="rect">
            <a:avLst/>
          </a:prstGeom>
          <a:noFill/>
        </p:spPr>
        <p:txBody>
          <a:bodyPr wrap="square" rtlCol="0">
            <a:spAutoFit/>
          </a:bodyPr>
          <a:lstStyle/>
          <a:p>
            <a:r>
              <a:rPr lang="en-US" dirty="0"/>
              <a:t>Block Diagram</a:t>
            </a:r>
          </a:p>
        </p:txBody>
      </p:sp>
    </p:spTree>
    <p:extLst>
      <p:ext uri="{BB962C8B-B14F-4D97-AF65-F5344CB8AC3E}">
        <p14:creationId xmlns:p14="http://schemas.microsoft.com/office/powerpoint/2010/main" val="198643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3C59-9EED-054E-AE66-A1E5561ED16E}"/>
              </a:ext>
            </a:extLst>
          </p:cNvPr>
          <p:cNvSpPr>
            <a:spLocks noGrp="1"/>
          </p:cNvSpPr>
          <p:nvPr>
            <p:ph type="title"/>
          </p:nvPr>
        </p:nvSpPr>
        <p:spPr/>
        <p:txBody>
          <a:bodyPr/>
          <a:lstStyle/>
          <a:p>
            <a:r>
              <a:rPr lang="en-US" dirty="0"/>
              <a:t>Labels &amp; Features</a:t>
            </a:r>
          </a:p>
        </p:txBody>
      </p:sp>
      <p:sp>
        <p:nvSpPr>
          <p:cNvPr id="3" name="Content Placeholder 2">
            <a:extLst>
              <a:ext uri="{FF2B5EF4-FFF2-40B4-BE49-F238E27FC236}">
                <a16:creationId xmlns:a16="http://schemas.microsoft.com/office/drawing/2014/main" id="{CB43D241-5E46-DB4F-9214-70AA4867532A}"/>
              </a:ext>
            </a:extLst>
          </p:cNvPr>
          <p:cNvSpPr>
            <a:spLocks noGrp="1"/>
          </p:cNvSpPr>
          <p:nvPr>
            <p:ph sz="half" idx="1"/>
          </p:nvPr>
        </p:nvSpPr>
        <p:spPr/>
        <p:txBody>
          <a:bodyPr/>
          <a:lstStyle/>
          <a:p>
            <a:r>
              <a:rPr lang="en-US" dirty="0"/>
              <a:t>We’ve incorporated a total of 19 features in the program, across the four applications bundled inside it.</a:t>
            </a:r>
          </a:p>
          <a:p>
            <a:r>
              <a:rPr lang="en-US" dirty="0"/>
              <a:t>We’ve also made sure that every feature is accounted for in one or the other way for the machine learning process and predicting the most accurate label possible.</a:t>
            </a:r>
          </a:p>
        </p:txBody>
      </p:sp>
      <p:sp>
        <p:nvSpPr>
          <p:cNvPr id="4" name="Content Placeholder 3">
            <a:extLst>
              <a:ext uri="{FF2B5EF4-FFF2-40B4-BE49-F238E27FC236}">
                <a16:creationId xmlns:a16="http://schemas.microsoft.com/office/drawing/2014/main" id="{B0295B8E-1628-504E-A106-E3DF3092A901}"/>
              </a:ext>
            </a:extLst>
          </p:cNvPr>
          <p:cNvSpPr>
            <a:spLocks noGrp="1"/>
          </p:cNvSpPr>
          <p:nvPr>
            <p:ph sz="half" idx="2"/>
          </p:nvPr>
        </p:nvSpPr>
        <p:spPr/>
        <p:txBody>
          <a:bodyPr/>
          <a:lstStyle/>
          <a:p>
            <a:r>
              <a:rPr lang="en-US" dirty="0"/>
              <a:t>We have 3 labels in the algorithm. We’re trying to fulfill two different objectives in the project and </a:t>
            </a:r>
          </a:p>
        </p:txBody>
      </p:sp>
    </p:spTree>
    <p:extLst>
      <p:ext uri="{BB962C8B-B14F-4D97-AF65-F5344CB8AC3E}">
        <p14:creationId xmlns:p14="http://schemas.microsoft.com/office/powerpoint/2010/main" val="31349436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62</TotalTime>
  <Words>573</Words>
  <Application>Microsoft Macintosh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 Light</vt:lpstr>
      <vt:lpstr>Rockwell</vt:lpstr>
      <vt:lpstr>Wingdings</vt:lpstr>
      <vt:lpstr>Atlas</vt:lpstr>
      <vt:lpstr>Machine Learning in Healthcare</vt:lpstr>
      <vt:lpstr>Lung Cancer Prediction Tool</vt:lpstr>
      <vt:lpstr>Insurance Companies</vt:lpstr>
      <vt:lpstr>Medical Research</vt:lpstr>
      <vt:lpstr>The Code</vt:lpstr>
      <vt:lpstr>Machine Learning Algorithm</vt:lpstr>
      <vt:lpstr>PowerPoint Presentation</vt:lpstr>
      <vt:lpstr>PowerPoint Presentation</vt:lpstr>
      <vt:lpstr>Labels &amp;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Healthcare</dc:title>
  <dc:creator>Microsoft Office User</dc:creator>
  <cp:lastModifiedBy>Microsoft Office User</cp:lastModifiedBy>
  <cp:revision>8</cp:revision>
  <dcterms:created xsi:type="dcterms:W3CDTF">2019-02-07T03:35:28Z</dcterms:created>
  <dcterms:modified xsi:type="dcterms:W3CDTF">2019-02-07T04:38:15Z</dcterms:modified>
</cp:coreProperties>
</file>