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56" r:id="rId3"/>
    <p:sldId id="354" r:id="rId4"/>
    <p:sldId id="357" r:id="rId5"/>
    <p:sldId id="352" r:id="rId6"/>
    <p:sldId id="287" r:id="rId7"/>
    <p:sldId id="288" r:id="rId8"/>
    <p:sldId id="351" r:id="rId9"/>
    <p:sldId id="292" r:id="rId10"/>
    <p:sldId id="293" r:id="rId11"/>
    <p:sldId id="342" r:id="rId12"/>
    <p:sldId id="327" r:id="rId13"/>
    <p:sldId id="328" r:id="rId14"/>
    <p:sldId id="350" r:id="rId15"/>
    <p:sldId id="349" r:id="rId16"/>
    <p:sldId id="343" r:id="rId17"/>
    <p:sldId id="326" r:id="rId18"/>
    <p:sldId id="348" r:id="rId19"/>
    <p:sldId id="322" r:id="rId20"/>
    <p:sldId id="323" r:id="rId21"/>
    <p:sldId id="324" r:id="rId22"/>
    <p:sldId id="325" r:id="rId23"/>
  </p:sldIdLst>
  <p:sldSz cx="9144000" cy="6858000" type="screen4x3"/>
  <p:notesSz cx="6858000" cy="931354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87338" autoAdjust="0"/>
  </p:normalViewPr>
  <p:slideViewPr>
    <p:cSldViewPr>
      <p:cViewPr varScale="1">
        <p:scale>
          <a:sx n="80" d="100"/>
          <a:sy n="80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2DEB-4781-4E80-AF3B-6736B2625B6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8A68-B03C-45DF-A893-DA6F0F4CDE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../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../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HUKUM PENGAWASAN 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PELAYANAN PUBLIK </a:t>
            </a:r>
            <a:endParaRPr lang="en-US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HIPOTESA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Makin </a:t>
                      </a:r>
                      <a:r>
                        <a:rPr lang="en-US" sz="1800" dirty="0" err="1" smtClean="0"/>
                        <a:t>baik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publik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diberikan</a:t>
                      </a:r>
                      <a:r>
                        <a:rPr lang="en-US" sz="1800" dirty="0" smtClean="0"/>
                        <a:t> , </a:t>
                      </a:r>
                      <a:r>
                        <a:rPr lang="en-US" sz="1800" dirty="0" err="1" smtClean="0"/>
                        <a:t>maka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makin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kecil</a:t>
                      </a:r>
                      <a:r>
                        <a:rPr lang="en-US" sz="1800" dirty="0" smtClean="0"/>
                        <a:t> complain yang </a:t>
                      </a:r>
                      <a:r>
                        <a:rPr lang="en-US" sz="1800" dirty="0" err="1" smtClean="0"/>
                        <a:t>dilakukan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oleh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rakyat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demikian</a:t>
                      </a:r>
                      <a:r>
                        <a:rPr lang="en-US" sz="1800" dirty="0" smtClean="0"/>
                        <a:t> pula </a:t>
                      </a:r>
                      <a:r>
                        <a:rPr lang="en-US" sz="1800" dirty="0" err="1" smtClean="0"/>
                        <a:t>sebaliknya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makin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buruk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publik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diberikan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makin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besar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banyak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complian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dilakukan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oleh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rakyat</a:t>
                      </a:r>
                      <a:r>
                        <a:rPr lang="en-US" sz="180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PENGERTIAN </a:t>
                      </a:r>
                      <a:endParaRPr lang="en-US" sz="2400" b="1" dirty="0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kegiatan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rangkaian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kegiatan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dalam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rangka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pemenuhan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kebutuhan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sesuai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peraturan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perundang-undangan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bagi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setiap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warga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negara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penduduk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barang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jasa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administratif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disediakan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oleh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penyelenggara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publik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 smtClean="0"/>
                    </a:p>
                    <a:p>
                      <a:endParaRPr lang="en-US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PENGERTIAN PENGAWASAN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4999567"/>
              </a:tblGrid>
              <a:tr h="339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84826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Winardi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(2000,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585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semua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aktivitas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dilaksanakan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oleh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pihak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manajer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upaya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memastikan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bahwa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aktual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direncanakan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".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326" marR="83326"/>
                </a:tc>
              </a:tr>
              <a:tr h="84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Basu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Swasta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(1996,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216)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merupakan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menjamin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bahwa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kegiatan-kegiatan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memberikan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seperti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diinginkan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".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326" marR="83326"/>
                </a:tc>
              </a:tr>
              <a:tr h="110274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Komaruddin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(1994,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104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berhubungan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perbandingan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antara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pelaksana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aktual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rencana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awal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Unk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langkah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perbaikan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terhadap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penyimpangan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rencana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berarti</a:t>
                      </a:r>
                      <a:endParaRPr lang="en-US" dirty="0"/>
                    </a:p>
                  </a:txBody>
                  <a:tcPr marL="83326" marR="83326"/>
                </a:tc>
              </a:tr>
              <a:tr h="1357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/>
                        <a:t>SONDANG P. SIAGIAN</a:t>
                      </a:r>
                      <a:r>
                        <a:rPr lang="en-US" sz="2000" dirty="0" smtClean="0"/>
                        <a:t> 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Proses </a:t>
                      </a:r>
                      <a:r>
                        <a:rPr lang="en-US" sz="1800" dirty="0" err="1" smtClean="0"/>
                        <a:t>pengamatan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pelaksanaan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seluruh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kegiatan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organisasi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untuk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menjamin</a:t>
                      </a:r>
                      <a:r>
                        <a:rPr lang="en-US" sz="1800" dirty="0" smtClean="0"/>
                        <a:t> agar </a:t>
                      </a:r>
                      <a:r>
                        <a:rPr lang="en-US" sz="1800" dirty="0" err="1" smtClean="0"/>
                        <a:t>semua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pekerjaan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sedang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dilaksanakan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berjalan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sesuai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rencana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telah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ditentukan</a:t>
                      </a:r>
                      <a:r>
                        <a:rPr lang="en-US" sz="180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LANJUTAN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44"/>
                <a:gridCol w="50690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/>
                        <a:t>SUYAMTO </a:t>
                      </a:r>
                      <a:endParaRPr lang="en-US" sz="1800" b="1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sv-SE" sz="1800" dirty="0" smtClean="0"/>
                        <a:t>Pengawasan adalah segala usaha atau kegiatan untuk mengetahui dan menilai kenyataan yang sebenarnya mengenai pelaksanaan tugas atau kegiatan, apakah sesuai dengan yang semestinya atau tidak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err="1" smtClean="0"/>
                        <a:t>Kadarma</a:t>
                      </a:r>
                      <a:r>
                        <a:rPr lang="en-US" dirty="0" err="1" smtClean="0"/>
                        <a:t>n</a:t>
                      </a:r>
                      <a:r>
                        <a:rPr lang="en-US" dirty="0" smtClean="0"/>
                        <a:t> (2001, </a:t>
                      </a:r>
                      <a:r>
                        <a:rPr lang="en-US" dirty="0" err="1" smtClean="0"/>
                        <a:t>hal</a:t>
                      </a:r>
                      <a:r>
                        <a:rPr lang="en-US" dirty="0" smtClean="0"/>
                        <a:t>. 159)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 smtClean="0"/>
                        <a:t>Pengawasan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upaya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sistematik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menetapkan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kinerja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standar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perencanaan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merancang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balik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membandingkan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kinerja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standar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ditentukan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menetapkan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apakah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penyimpangan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tindakan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perbaikan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diperlukan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menjamin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sumber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perusahaan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digunakan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seefektif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seefisien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mungkin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mencapai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tujuan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perusahaan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KESIMPULAN</a:t>
            </a:r>
            <a:r>
              <a:rPr lang="en-US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799"/>
                <a:gridCol w="51745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KESIMPULAN </a:t>
                      </a:r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Dari </a:t>
                      </a:r>
                      <a:r>
                        <a:rPr lang="en-US" sz="2000" dirty="0" err="1" smtClean="0"/>
                        <a:t>beberapa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tersebut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diatas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ditarik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kesimpulan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bahwa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merupakan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penting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menjalankan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suatu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perencanaan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adanya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maka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perencanaan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diharapkan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manajemen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terpenuhi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berjalan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baik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Tanpa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adanya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pihak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manajer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atasan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maka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perencanaan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telah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ditetapkan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sulit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diterapkan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bawahan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baik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Sehingga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tujuan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diharapkan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perusahaan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sulit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terwujud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HUKUM PENGAWASAN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792"/>
                <a:gridCol w="50995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PENGERTIAN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keseluruhan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hukum</a:t>
                      </a:r>
                      <a:r>
                        <a:rPr lang="en-US" sz="3200" dirty="0" smtClean="0"/>
                        <a:t> yang </a:t>
                      </a:r>
                      <a:r>
                        <a:rPr lang="en-US" sz="3200" dirty="0" err="1" smtClean="0"/>
                        <a:t>mengatur</a:t>
                      </a:r>
                      <a:r>
                        <a:rPr lang="en-US" sz="3200" dirty="0" smtClean="0"/>
                        <a:t> Proses </a:t>
                      </a:r>
                      <a:r>
                        <a:rPr lang="en-US" sz="3200" dirty="0" err="1" smtClean="0"/>
                        <a:t>pengamatan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pelaksanaan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seluruh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kegiatan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organisasi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untuk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menjamin</a:t>
                      </a:r>
                      <a:r>
                        <a:rPr lang="en-US" sz="3200" dirty="0" smtClean="0"/>
                        <a:t> agar </a:t>
                      </a:r>
                      <a:r>
                        <a:rPr lang="en-US" sz="3200" dirty="0" err="1" smtClean="0"/>
                        <a:t>semua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pekerjaan</a:t>
                      </a:r>
                      <a:r>
                        <a:rPr lang="en-US" sz="3200" dirty="0" smtClean="0"/>
                        <a:t> yang </a:t>
                      </a:r>
                      <a:r>
                        <a:rPr lang="en-US" sz="3200" dirty="0" err="1" smtClean="0"/>
                        <a:t>sedang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dilaksanakan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berjalan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sesuai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dengan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rencana</a:t>
                      </a:r>
                      <a:r>
                        <a:rPr lang="en-US" sz="3200" dirty="0" smtClean="0"/>
                        <a:t> yang </a:t>
                      </a:r>
                      <a:r>
                        <a:rPr lang="en-US" sz="3200" dirty="0" err="1" smtClean="0"/>
                        <a:t>telah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ditentukan</a:t>
                      </a:r>
                      <a:r>
                        <a:rPr lang="en-US" sz="3200" dirty="0" smtClean="0"/>
                        <a:t>.</a:t>
                      </a:r>
                      <a:endParaRPr lang="en-US" sz="3200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OBYEK DAN RUANG LINGKUP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779"/>
                <a:gridCol w="49495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OBYEK</a:t>
                      </a:r>
                      <a:r>
                        <a:rPr lang="en-US" b="1" baseline="0" dirty="0" smtClean="0"/>
                        <a:t> KAJIAN </a:t>
                      </a:r>
                      <a:endParaRPr lang="en-US" b="1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KEGIATAN PEMBANGAUNAN YANG BERSUMBER PENYELEGGARAAN  DARI APBN DAN APBD BAIK SEBAGIAN ATAU SELURUHNYA. </a:t>
                      </a:r>
                      <a:endParaRPr lang="en-US" sz="16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KEGIATAN PENYELENGGARAAN PEMERINTAHAN BAIK PUSAT MAUPUN DAERAH ( PROVINSI, KABUPATEN/KOTA ). </a:t>
                      </a:r>
                      <a:endParaRPr lang="en-US" sz="16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KEGIATAN PEMBERIAN PELAYANAN PUBLIK.  </a:t>
                      </a:r>
                      <a:endParaRPr lang="en-US" sz="16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KEGIATAN LAIN YANG BERSUMBER DARI APBN DAN/ATAU APBD BAIK SEBAGIAN ATAU SELURUHNYA.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RUANG LINGKUP </a:t>
                      </a:r>
                      <a:endParaRPr lang="en-US" b="1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Peraturan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perundang-undangan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terkait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baik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Eksekutif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legislatif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maupun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yudikatif</a:t>
                      </a:r>
                      <a:r>
                        <a:rPr lang="en-US" sz="1600" dirty="0" smtClean="0"/>
                        <a:t>. </a:t>
                      </a:r>
                      <a:endParaRPr lang="en-US" sz="16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Organ/ </a:t>
                      </a:r>
                      <a:r>
                        <a:rPr lang="en-US" sz="1600" dirty="0" err="1" smtClean="0"/>
                        <a:t>badan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pelaksana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FUNGSI PENGAWASAN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22"/>
                <a:gridCol w="49301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Eksplanasi</a:t>
                      </a:r>
                      <a:r>
                        <a:rPr lang="en-US" sz="1600" dirty="0" smtClean="0"/>
                        <a:t>,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menghimpun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informasi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menjelaskan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mengapa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hasil-hasil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kebijakan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publik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program yang </a:t>
                      </a:r>
                      <a:r>
                        <a:rPr lang="en-US" sz="1600" dirty="0" err="1" smtClean="0"/>
                        <a:t>dicanangkan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berbeda</a:t>
                      </a:r>
                      <a:r>
                        <a:rPr lang="en-US" sz="1600" dirty="0" smtClean="0"/>
                        <a:t>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Akuntansi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menghasilkan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informasi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bermanfaat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melakukan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akuntansi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perubahan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sosial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ekonomi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terjadi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setelah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dilaksanakannya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sejumlah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kebijakan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publik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dari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waktu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waktu</a:t>
                      </a:r>
                      <a:r>
                        <a:rPr lang="en-US" sz="1600" dirty="0" smtClean="0"/>
                        <a:t>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Pemeriksaan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membantu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menentukan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apakah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sumberdaya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pelayanan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dimaksudkan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kelompok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sasaran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maupun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konsumen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tertentu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telah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sampai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kepada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mereka</a:t>
                      </a:r>
                      <a:r>
                        <a:rPr lang="en-US" sz="1600" dirty="0" smtClean="0"/>
                        <a:t>.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Kepatuhan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 smtClean="0"/>
                        <a:t>pengawasan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bermanfaat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menentukan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apakah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tindakan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dari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para</a:t>
                      </a:r>
                      <a:r>
                        <a:rPr lang="en-US" sz="1600" dirty="0" smtClean="0"/>
                        <a:t> administrator program, </a:t>
                      </a:r>
                      <a:r>
                        <a:rPr lang="en-US" sz="1600" dirty="0" err="1" smtClean="0"/>
                        <a:t>staf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pelaku</a:t>
                      </a:r>
                      <a:r>
                        <a:rPr lang="en-US" sz="1600" dirty="0" smtClean="0"/>
                        <a:t> lain </a:t>
                      </a:r>
                      <a:r>
                        <a:rPr lang="en-US" sz="1600" dirty="0" err="1" smtClean="0"/>
                        <a:t>sesuai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standar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prosedur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dibuat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oleh</a:t>
                      </a:r>
                      <a:r>
                        <a:rPr lang="en-US" sz="1600" dirty="0" smtClean="0"/>
                        <a:t> legislator, </a:t>
                      </a:r>
                      <a:r>
                        <a:rPr lang="en-US" sz="1600" dirty="0" err="1" smtClean="0"/>
                        <a:t>instansi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pemerintah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lembaga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profesional</a:t>
                      </a:r>
                      <a:r>
                        <a:rPr lang="en-US" sz="1600" dirty="0" smtClean="0"/>
                        <a:t>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MAKSUD &amp; TUJUAN PENGAWASAN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799"/>
                <a:gridCol w="51745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MAKSUD DAN TUJUAN </a:t>
                      </a:r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marL="609600" indent="-609600" algn="just" eaLnBrk="1" hangingPunct="1">
                        <a:lnSpc>
                          <a:spcPct val="80000"/>
                        </a:lnSpc>
                        <a:buFontTx/>
                        <a:buAutoNum type="arabicPeriod"/>
                      </a:pP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jalannya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pekerjaan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apakah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lancar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tidak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/>
                    </a:p>
                    <a:p>
                      <a:pPr marL="609600" indent="-609600" algn="just" eaLnBrk="1" hangingPunct="1">
                        <a:lnSpc>
                          <a:spcPct val="80000"/>
                        </a:lnSpc>
                        <a:buFontTx/>
                        <a:buAutoNum type="arabicPeriod"/>
                      </a:pPr>
                      <a:r>
                        <a:rPr lang="en-US" sz="2000" dirty="0" err="1" smtClean="0"/>
                        <a:t>Memperbaiki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kesalahan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dibuat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pegawai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mengusahakan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pencegahan</a:t>
                      </a:r>
                      <a:r>
                        <a:rPr lang="en-US" sz="2000" dirty="0" smtClean="0"/>
                        <a:t> agar </a:t>
                      </a:r>
                      <a:r>
                        <a:rPr lang="en-US" sz="2000" dirty="0" err="1" smtClean="0"/>
                        <a:t>tidak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terulang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kembali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kesalahan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sama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timbulnya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kesalahan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baru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/>
                    </a:p>
                    <a:p>
                      <a:pPr marL="609600" indent="-609600" algn="just" eaLnBrk="1" hangingPunct="1">
                        <a:lnSpc>
                          <a:spcPct val="80000"/>
                        </a:lnSpc>
                        <a:buFontTx/>
                        <a:buAutoNum type="arabicPeriod"/>
                      </a:pP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penggunaan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i="1" dirty="0" smtClean="0"/>
                        <a:t>budget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telah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ditetapkan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rencana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awal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i="1" dirty="0" smtClean="0"/>
                        <a:t>planning</a:t>
                      </a:r>
                      <a:r>
                        <a:rPr lang="en-US" sz="2000" dirty="0" smtClean="0"/>
                        <a:t>) </a:t>
                      </a:r>
                      <a:r>
                        <a:rPr lang="en-US" sz="2000" dirty="0" err="1" smtClean="0"/>
                        <a:t>terarah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kepada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sasarannya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sesuai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direncanakan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/>
                    </a:p>
                    <a:p>
                      <a:pPr marL="609600" indent="-609600" algn="just" eaLnBrk="1" hangingPunct="1">
                        <a:lnSpc>
                          <a:spcPct val="80000"/>
                        </a:lnSpc>
                        <a:buFontTx/>
                        <a:buAutoNum type="arabicPeriod"/>
                      </a:pP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pelaksanaan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kerja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sesuai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program (</a:t>
                      </a:r>
                      <a:r>
                        <a:rPr lang="en-US" sz="2000" dirty="0" err="1" smtClean="0"/>
                        <a:t>fase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tingkat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pelaksanaan</a:t>
                      </a:r>
                      <a:r>
                        <a:rPr lang="en-US" sz="2000" dirty="0" smtClean="0"/>
                        <a:t>).</a:t>
                      </a:r>
                      <a:endParaRPr lang="en-US" sz="2000" dirty="0" smtClean="0"/>
                    </a:p>
                    <a:p>
                      <a:pPr marL="609600" indent="-609600" algn="just" eaLnBrk="1" hangingPunct="1">
                        <a:lnSpc>
                          <a:spcPct val="80000"/>
                        </a:lnSpc>
                        <a:buFontTx/>
                        <a:buAutoNum type="arabicPeriod"/>
                      </a:pP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hasil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pekerjaan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dibandingkan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yang </a:t>
                      </a:r>
                      <a:r>
                        <a:rPr lang="en-US" sz="2000" dirty="0" err="1" smtClean="0"/>
                        <a:t>telah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ditetapkan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perencanaan</a:t>
                      </a:r>
                      <a:r>
                        <a:rPr lang="en-US" sz="2000" dirty="0" smtClean="0"/>
                        <a:t>.  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JENIS-JENIS PENGAWASAN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85"/>
                <a:gridCol w="2430344"/>
                <a:gridCol w="43746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Pengawasan</a:t>
                      </a:r>
                      <a:r>
                        <a:rPr lang="en-US" b="1" dirty="0" smtClean="0"/>
                        <a:t> Intern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indent="0" algn="just" eaLnBrk="1" hangingPunct="1">
                        <a:buNone/>
                      </a:pP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yg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dilakukan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oleh</a:t>
                      </a:r>
                      <a:r>
                        <a:rPr lang="en-US" sz="2000" dirty="0" smtClean="0"/>
                        <a:t> orang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badan</a:t>
                      </a:r>
                      <a:r>
                        <a:rPr lang="en-US" sz="2000" dirty="0" smtClean="0"/>
                        <a:t>/unit/</a:t>
                      </a:r>
                      <a:r>
                        <a:rPr lang="en-US" sz="2000" dirty="0" err="1" smtClean="0"/>
                        <a:t>instansi</a:t>
                      </a:r>
                      <a:r>
                        <a:rPr lang="en-US" sz="2000" dirty="0" smtClean="0"/>
                        <a:t> di </a:t>
                      </a:r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lingkungan</a:t>
                      </a:r>
                      <a:r>
                        <a:rPr lang="en-US" sz="2000" dirty="0" smtClean="0"/>
                        <a:t> unit </a:t>
                      </a:r>
                      <a:r>
                        <a:rPr lang="en-US" sz="2000" dirty="0" err="1" smtClean="0"/>
                        <a:t>tsb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Dilakukan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cara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langsung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melekat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i="1" dirty="0" smtClean="0"/>
                        <a:t>built in control</a:t>
                      </a:r>
                      <a:r>
                        <a:rPr lang="en-US" sz="2000" dirty="0" smtClean="0"/>
                        <a:t>)</a:t>
                      </a:r>
                      <a:endParaRPr lang="en-US" sz="2000" dirty="0" smtClean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Pengawasan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Ekstern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pengawasan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yg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dilakukan</a:t>
                      </a:r>
                      <a:r>
                        <a:rPr lang="en-US" sz="2000" dirty="0" smtClean="0"/>
                        <a:t> di </a:t>
                      </a:r>
                      <a:r>
                        <a:rPr lang="en-US" sz="2000" dirty="0" err="1" smtClean="0"/>
                        <a:t>luar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badan</a:t>
                      </a:r>
                      <a:r>
                        <a:rPr lang="en-US" sz="2000" dirty="0" smtClean="0"/>
                        <a:t>/unit/</a:t>
                      </a:r>
                      <a:r>
                        <a:rPr lang="en-US" sz="2000" dirty="0" err="1" smtClean="0"/>
                        <a:t>instansi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tersebut</a:t>
                      </a:r>
                      <a:r>
                        <a:rPr lang="en-US" sz="2000" dirty="0" smtClean="0"/>
                        <a:t>. UUD 1945 </a:t>
                      </a:r>
                      <a:r>
                        <a:rPr lang="en-US" sz="2000" dirty="0" err="1" smtClean="0"/>
                        <a:t>pasal</a:t>
                      </a:r>
                      <a:r>
                        <a:rPr lang="en-US" sz="2000" dirty="0" smtClean="0"/>
                        <a:t> 23E: “</a:t>
                      </a:r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memeriksa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pegnelolaan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tanggung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jawab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tentang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keuangan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negara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diadakan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suatu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Pemeriksa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Keuangan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yg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bebas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mandiri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b="1" i="1" dirty="0" smtClean="0"/>
              <a:t>LANJUTAN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36690" y="1066800"/>
          <a:ext cx="732376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63492"/>
                <a:gridCol w="505199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err="1" smtClean="0"/>
                        <a:t>Pengawasan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Aktif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err="1" smtClean="0"/>
                        <a:t>dekat</a:t>
                      </a:r>
                      <a:r>
                        <a:rPr lang="en-US" b="1" dirty="0" smtClean="0"/>
                        <a:t>)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Merupakan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jenis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pengawasan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dilaksanakan</a:t>
                      </a:r>
                      <a:r>
                        <a:rPr lang="en-US" sz="1800" dirty="0" smtClean="0"/>
                        <a:t> di </a:t>
                      </a:r>
                      <a:r>
                        <a:rPr lang="en-US" sz="1800" dirty="0" err="1" smtClean="0"/>
                        <a:t>tempat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kegiatan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bersangkutan</a:t>
                      </a:r>
                      <a:r>
                        <a:rPr lang="en-US" sz="1800" dirty="0" smtClean="0"/>
                        <a:t>.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Pengawasan</a:t>
                      </a:r>
                      <a:r>
                        <a:rPr lang="en-US" b="1" dirty="0" smtClean="0"/>
                        <a:t>  </a:t>
                      </a:r>
                      <a:r>
                        <a:rPr lang="en-US" b="1" dirty="0" err="1" smtClean="0"/>
                        <a:t>Pasi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" indent="0" algn="just">
                        <a:buNone/>
                      </a:pPr>
                      <a:r>
                        <a:rPr lang="en-US" sz="1800" dirty="0" err="1" smtClean="0"/>
                        <a:t>Melakukan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penelitian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pengujian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terhadap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surat-surat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pertanggungjawaban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disertai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bukti-bukti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penerimaan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pengeluaran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err="1" smtClean="0"/>
                        <a:t>Pengawasan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Preven</a:t>
                      </a:r>
                      <a:r>
                        <a:rPr lang="en-US" dirty="0" err="1" smtClean="0"/>
                        <a:t>tif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 smtClean="0"/>
                        <a:t>sebelum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kegiatan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dilaksanakan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Pengawasan</a:t>
                      </a:r>
                      <a:r>
                        <a:rPr lang="en-US" b="1" dirty="0" smtClean="0"/>
                        <a:t>  </a:t>
                      </a:r>
                      <a:r>
                        <a:rPr lang="en-US" b="1" dirty="0" err="1" smtClean="0"/>
                        <a:t>Repre</a:t>
                      </a:r>
                      <a:r>
                        <a:rPr lang="en-US" dirty="0" err="1" smtClean="0"/>
                        <a:t>sif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kegiatan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dilaksanakan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 PRANOTO, SH.M.HUM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2743199" cy="381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33800" y="1536192"/>
            <a:ext cx="4343400" cy="4590288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600" b="1" dirty="0" err="1" smtClean="0"/>
              <a:t>Menyelesaikan</a:t>
            </a:r>
            <a:r>
              <a:rPr lang="en-US" sz="1600" b="1" dirty="0" smtClean="0"/>
              <a:t> </a:t>
            </a:r>
            <a:r>
              <a:rPr lang="en-US" sz="1600" b="1" dirty="0"/>
              <a:t>S-1 di </a:t>
            </a:r>
            <a:r>
              <a:rPr lang="en-US" sz="1600" b="1" dirty="0" err="1" smtClean="0"/>
              <a:t>Fakultas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Hukum</a:t>
            </a:r>
            <a:r>
              <a:rPr lang="en-US" sz="1600" b="1" dirty="0" smtClean="0"/>
              <a:t> </a:t>
            </a:r>
            <a:r>
              <a:rPr lang="en-US" sz="1600" b="1" dirty="0" err="1"/>
              <a:t>Universitas</a:t>
            </a:r>
            <a:r>
              <a:rPr lang="en-US" sz="1600" b="1" dirty="0"/>
              <a:t> </a:t>
            </a:r>
            <a:r>
              <a:rPr lang="en-US" sz="1600" b="1" dirty="0" err="1"/>
              <a:t>Diponegoro</a:t>
            </a:r>
            <a:r>
              <a:rPr lang="en-US" sz="1600" b="1" dirty="0"/>
              <a:t> Semarang, S-2 di Program Magister </a:t>
            </a:r>
            <a:r>
              <a:rPr lang="en-US" sz="1600" b="1" dirty="0" err="1"/>
              <a:t>Ilmu</a:t>
            </a:r>
            <a:r>
              <a:rPr lang="en-US" sz="1600" b="1" dirty="0"/>
              <a:t> </a:t>
            </a:r>
            <a:r>
              <a:rPr lang="en-US" sz="1600" b="1" dirty="0" err="1"/>
              <a:t>Hukum</a:t>
            </a:r>
            <a:r>
              <a:rPr lang="en-US" sz="1600" b="1" dirty="0"/>
              <a:t> </a:t>
            </a:r>
            <a:r>
              <a:rPr lang="en-US" sz="1600" b="1" dirty="0" err="1"/>
              <a:t>Universitas</a:t>
            </a:r>
            <a:r>
              <a:rPr lang="en-US" sz="1600" b="1" dirty="0"/>
              <a:t> 17 </a:t>
            </a:r>
            <a:r>
              <a:rPr lang="en-US" sz="1600" b="1" dirty="0" err="1"/>
              <a:t>Agustus</a:t>
            </a:r>
            <a:r>
              <a:rPr lang="en-US" sz="1600" b="1" dirty="0"/>
              <a:t> 1945 Semarang, </a:t>
            </a:r>
            <a:r>
              <a:rPr lang="en-US" sz="1600" b="1" dirty="0" err="1"/>
              <a:t>menjalankan</a:t>
            </a:r>
            <a:r>
              <a:rPr lang="en-US" sz="1600" b="1" dirty="0"/>
              <a:t> </a:t>
            </a:r>
            <a:r>
              <a:rPr lang="en-US" sz="1600" b="1" dirty="0" err="1"/>
              <a:t>pekerjaan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dosen</a:t>
            </a:r>
            <a:r>
              <a:rPr lang="en-US" sz="1600" b="1" dirty="0"/>
              <a:t> </a:t>
            </a:r>
            <a:r>
              <a:rPr lang="en-US" sz="1600" b="1" dirty="0" err="1"/>
              <a:t>sejak</a:t>
            </a:r>
            <a:r>
              <a:rPr lang="en-US" sz="1600" b="1" dirty="0"/>
              <a:t> </a:t>
            </a:r>
            <a:r>
              <a:rPr lang="en-US" sz="1600" b="1" dirty="0" err="1"/>
              <a:t>tahun</a:t>
            </a:r>
            <a:r>
              <a:rPr lang="en-US" sz="1600" b="1" dirty="0"/>
              <a:t> 1991. </a:t>
            </a:r>
            <a:endParaRPr lang="en-US" sz="1600" b="1" dirty="0" smtClean="0"/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1600" b="1" dirty="0"/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600" b="1" dirty="0" err="1"/>
              <a:t>Pernah</a:t>
            </a:r>
            <a:r>
              <a:rPr lang="en-US" sz="1600" b="1" dirty="0"/>
              <a:t>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Pembantu</a:t>
            </a:r>
            <a:r>
              <a:rPr lang="en-US" sz="1600" b="1" dirty="0"/>
              <a:t> </a:t>
            </a:r>
            <a:r>
              <a:rPr lang="en-US" sz="1600" b="1" dirty="0" err="1"/>
              <a:t>Dekan</a:t>
            </a:r>
            <a:r>
              <a:rPr lang="en-US" sz="1600" b="1" dirty="0"/>
              <a:t> </a:t>
            </a:r>
            <a:r>
              <a:rPr lang="en-US" sz="1600" b="1" dirty="0" err="1"/>
              <a:t>Bidang</a:t>
            </a:r>
            <a:r>
              <a:rPr lang="en-US" sz="1600" b="1" dirty="0"/>
              <a:t> </a:t>
            </a:r>
            <a:r>
              <a:rPr lang="en-US" sz="1600" b="1" dirty="0" err="1"/>
              <a:t>Kemahasiswaan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sekarang</a:t>
            </a:r>
            <a:r>
              <a:rPr lang="en-US" sz="1600" b="1" dirty="0"/>
              <a:t>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Pembantu</a:t>
            </a:r>
            <a:r>
              <a:rPr lang="en-US" sz="1600" b="1" dirty="0"/>
              <a:t> </a:t>
            </a:r>
            <a:r>
              <a:rPr lang="en-US" sz="1600" b="1" dirty="0" err="1"/>
              <a:t>Dekan</a:t>
            </a:r>
            <a:r>
              <a:rPr lang="en-US" sz="1600" b="1" dirty="0"/>
              <a:t> </a:t>
            </a:r>
            <a:r>
              <a:rPr lang="en-US" sz="1600" b="1" dirty="0" err="1"/>
              <a:t>Bidang</a:t>
            </a:r>
            <a:r>
              <a:rPr lang="en-US" sz="1600" b="1" dirty="0"/>
              <a:t> </a:t>
            </a:r>
            <a:r>
              <a:rPr lang="en-US" sz="1600" b="1" dirty="0" err="1"/>
              <a:t>Akademik</a:t>
            </a:r>
            <a:r>
              <a:rPr lang="en-US" sz="1600" b="1" dirty="0"/>
              <a:t>  </a:t>
            </a:r>
            <a:r>
              <a:rPr lang="en-US" sz="1600" b="1" dirty="0" err="1"/>
              <a:t>Fakultas</a:t>
            </a:r>
            <a:r>
              <a:rPr lang="en-US" sz="1600" b="1" dirty="0"/>
              <a:t> </a:t>
            </a:r>
            <a:r>
              <a:rPr lang="en-US" sz="1600" b="1" dirty="0" err="1"/>
              <a:t>Hukum</a:t>
            </a:r>
            <a:r>
              <a:rPr lang="en-US" sz="1600" b="1" dirty="0"/>
              <a:t> </a:t>
            </a:r>
            <a:r>
              <a:rPr lang="en-US" sz="1600" b="1" dirty="0" err="1"/>
              <a:t>Universitas</a:t>
            </a:r>
            <a:r>
              <a:rPr lang="en-US" sz="1600" b="1" dirty="0"/>
              <a:t> 17 </a:t>
            </a:r>
            <a:r>
              <a:rPr lang="en-US" sz="1600" b="1" dirty="0" err="1"/>
              <a:t>Agustus</a:t>
            </a:r>
            <a:r>
              <a:rPr lang="en-US" sz="1600" b="1" dirty="0"/>
              <a:t> 1945 Semarang </a:t>
            </a:r>
            <a:endParaRPr lang="en-US" sz="1600" b="1" dirty="0" smtClean="0"/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1600" b="1" dirty="0"/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kancah</a:t>
            </a:r>
            <a:r>
              <a:rPr lang="en-US" sz="1600" b="1" dirty="0"/>
              <a:t> proses </a:t>
            </a:r>
            <a:r>
              <a:rPr lang="en-US" sz="1600" b="1" dirty="0" err="1"/>
              <a:t>demokrasi</a:t>
            </a:r>
            <a:r>
              <a:rPr lang="en-US" sz="1600" b="1" dirty="0"/>
              <a:t>,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anggota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koordinator</a:t>
            </a:r>
            <a:r>
              <a:rPr lang="en-US" sz="1600" b="1" dirty="0"/>
              <a:t> </a:t>
            </a:r>
            <a:r>
              <a:rPr lang="en-US" sz="1600" b="1" dirty="0" err="1"/>
              <a:t>hubungan</a:t>
            </a:r>
            <a:r>
              <a:rPr lang="en-US" sz="1600" b="1" dirty="0"/>
              <a:t> </a:t>
            </a:r>
            <a:r>
              <a:rPr lang="en-US" sz="1600" b="1" dirty="0" err="1"/>
              <a:t>antar</a:t>
            </a:r>
            <a:r>
              <a:rPr lang="en-US" sz="1600" b="1" dirty="0"/>
              <a:t> </a:t>
            </a:r>
            <a:r>
              <a:rPr lang="en-US" sz="1600" b="1" dirty="0" err="1"/>
              <a:t>lembaga</a:t>
            </a:r>
            <a:r>
              <a:rPr lang="en-US" sz="1600" b="1" dirty="0"/>
              <a:t> </a:t>
            </a:r>
            <a:r>
              <a:rPr lang="en-US" sz="1600" b="1" dirty="0" err="1"/>
              <a:t>Panitia</a:t>
            </a:r>
            <a:r>
              <a:rPr lang="en-US" sz="1600" b="1" dirty="0"/>
              <a:t> </a:t>
            </a:r>
            <a:r>
              <a:rPr lang="en-US" sz="1600" b="1" dirty="0" err="1"/>
              <a:t>Pengawas</a:t>
            </a:r>
            <a:r>
              <a:rPr lang="en-US" sz="1600" b="1" dirty="0"/>
              <a:t> </a:t>
            </a:r>
            <a:r>
              <a:rPr lang="en-US" sz="1600" b="1" dirty="0" err="1"/>
              <a:t>Pemillihan</a:t>
            </a:r>
            <a:r>
              <a:rPr lang="en-US" sz="1600" b="1" dirty="0"/>
              <a:t> </a:t>
            </a:r>
            <a:r>
              <a:rPr lang="en-US" sz="1600" b="1" dirty="0" err="1"/>
              <a:t>Umum</a:t>
            </a:r>
            <a:r>
              <a:rPr lang="en-US" sz="1600" b="1" dirty="0"/>
              <a:t> </a:t>
            </a:r>
            <a:r>
              <a:rPr lang="en-US" sz="1600" b="1" dirty="0" err="1"/>
              <a:t>Provinsi</a:t>
            </a:r>
            <a:r>
              <a:rPr lang="en-US" sz="1600" b="1" dirty="0"/>
              <a:t> </a:t>
            </a:r>
            <a:r>
              <a:rPr lang="en-US" sz="1600" b="1" dirty="0" err="1"/>
              <a:t>Jawa</a:t>
            </a:r>
            <a:r>
              <a:rPr lang="en-US" sz="1600" b="1" dirty="0"/>
              <a:t> Tengah </a:t>
            </a:r>
            <a:r>
              <a:rPr lang="en-US" sz="1600" b="1" dirty="0" err="1"/>
              <a:t>tahun</a:t>
            </a:r>
            <a:r>
              <a:rPr lang="en-US" sz="1600" b="1" dirty="0"/>
              <a:t> </a:t>
            </a:r>
            <a:r>
              <a:rPr lang="en-US" sz="1600" b="1" dirty="0" smtClean="0"/>
              <a:t>2008-2009</a:t>
            </a:r>
            <a:endParaRPr lang="en-US" sz="1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85"/>
                <a:gridCol w="2222030"/>
                <a:gridCol w="458293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176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kebenaran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formil</a:t>
                      </a:r>
                      <a:r>
                        <a:rPr lang="en-US" sz="1800" baseline="0" dirty="0" smtClean="0"/>
                        <a:t> 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Pengawasan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berdasarkan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pemeriksaan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kebenaran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formil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menurut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hak</a:t>
                      </a:r>
                      <a:r>
                        <a:rPr lang="en-US" sz="1800" dirty="0" smtClean="0"/>
                        <a:t> (</a:t>
                      </a:r>
                      <a:r>
                        <a:rPr lang="en-US" sz="1800" i="1" dirty="0" err="1" smtClean="0"/>
                        <a:t>rechtmatigheid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pemeriksaan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pengeluarkan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apakah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sesuai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peraturan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tidak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kadaluwarsa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itu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terbukti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kebenarannya</a:t>
                      </a:r>
                      <a:r>
                        <a:rPr lang="en-US" sz="1800" dirty="0" smtClean="0"/>
                        <a:t>.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kebenaran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materiil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Pengawasan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kebenaran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materiil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mengenai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maksud</a:t>
                      </a:r>
                      <a:r>
                        <a:rPr lang="en-US" sz="1800" dirty="0" smtClean="0"/>
                        <a:t> &amp; </a:t>
                      </a:r>
                      <a:r>
                        <a:rPr lang="en-US" sz="1800" dirty="0" err="1" smtClean="0"/>
                        <a:t>tujuan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pengeluaran</a:t>
                      </a:r>
                      <a:r>
                        <a:rPr lang="en-US" sz="1800" dirty="0" smtClean="0"/>
                        <a:t> (</a:t>
                      </a:r>
                      <a:r>
                        <a:rPr lang="en-US" sz="1800" i="1" dirty="0" err="1" smtClean="0"/>
                        <a:t>doelmatigheid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pemeriksaan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terhadap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pengeluaran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apakah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memenuhi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prinsip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ekonomi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yaitu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pengeluaran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tersebut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diperlukan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beban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biaya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serendah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mungkin</a:t>
                      </a:r>
                      <a:r>
                        <a:rPr lang="en-US" sz="180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PENGAWASAN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30"/>
                <a:gridCol w="5277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Politik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bilamana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menjadi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ukuran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sasaran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efektivitas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legitimitas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Yuridis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 smtClean="0"/>
                        <a:t>bilamana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tujuannya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menegakkan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yuridikitas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legalitas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</a:t>
                      </a:r>
                      <a:r>
                        <a:rPr lang="en-US" sz="1800" b="1" dirty="0" err="1" smtClean="0"/>
                        <a:t>konomis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bilamana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menjadi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sasaran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effisiensi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teknologi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Moril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dan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susila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bilamana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menjadi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sasaran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mengetahhui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keadaan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moralitas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5608" y="2514600"/>
            <a:ext cx="7498080" cy="1752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PENDAHULUAN </a:t>
            </a:r>
            <a:endParaRPr lang="en-US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KOMPETENSI DASAR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56245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marL="742950" indent="-742950" algn="just">
                        <a:buFont typeface="+mj-lt"/>
                        <a:buAutoNum type="arabicPeriod"/>
                      </a:pPr>
                      <a:r>
                        <a:rPr lang="en-US" sz="1800" b="1" dirty="0" smtClean="0"/>
                        <a:t>DIHARAPKAN MAHASISWA  MEMILIKI KOMPENTENSI DASAR YAITU MEMAHAMI DAN MAMPU MELAKSANAKAN  PENGAWASAN UNTUK MEWUJUDKAN PEMERINTAHAN YANG BERSIH – BERWIBAWA DAN BEBAS DARI KORUPSI, KOLUSI DAN NEPOTISME. </a:t>
                      </a:r>
                      <a:endParaRPr lang="en-US" sz="1800" b="1" dirty="0" smtClean="0"/>
                    </a:p>
                    <a:p>
                      <a:pPr marL="0" indent="0" algn="just">
                        <a:buNone/>
                      </a:pPr>
                      <a:endParaRPr lang="en-US" sz="1800" b="1" dirty="0" smtClean="0"/>
                    </a:p>
                    <a:p>
                      <a:pPr marL="742950" indent="-742950" algn="just">
                        <a:buFont typeface="+mj-lt"/>
                        <a:buAutoNum type="arabicPeriod"/>
                      </a:pPr>
                      <a:r>
                        <a:rPr lang="en-US" sz="1800" b="1" dirty="0" smtClean="0"/>
                        <a:t>SETELAH LULUS MAMPU MENGAKTUALISASIKAN PENGAWASAN UNTUK MEWUJUDKAN PEMERINTAHAN YANG BERSIH-BERWIBAWA DAN BEBAS KORUPSI, KOLUSI DAN NEPOTISME SESUAI DENGAN PROFESI YANG DIMILIKINNYA. </a:t>
                      </a:r>
                      <a:endParaRPr lang="en-US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POKOK BAHASAN 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90600" y="1295400"/>
          <a:ext cx="7467600" cy="532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211"/>
                <a:gridCol w="4494389"/>
              </a:tblGrid>
              <a:tr h="412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POKOK BAHASAN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MATERI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0987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Rockwell Extra Bold" pitchFamily="18" charset="0"/>
                          <a:cs typeface="Aharoni" panose="02010803020104030203" pitchFamily="2" charset="-79"/>
                        </a:rPr>
                        <a:t>PENGANTAR 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 Extra Bold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Aktualisasi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Nasionalisme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Prinsip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Prinsip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Penyelenggaraan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Pemerintahan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baik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7092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Rockwell Extra Bold" pitchFamily="18" charset="0"/>
                          <a:cs typeface="Aharoni" panose="02010803020104030203" pitchFamily="2" charset="-79"/>
                        </a:rPr>
                        <a:t>PENGERTIAN, OBYEK, RUANG LINGKUP, METODE HUKUM PENGAWASAN DAN HUBUNGAN DENGAN ILMU HUKUM LAINN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Rockwell Extra Bold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Pengertian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;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;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Obyek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Ruang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Lingkup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Metode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Hubungan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ilmu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lainnya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 HAN ; HTN ;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Hukum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Pidana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;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Perdata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)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0987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Rockwell Extra Bold" pitchFamily="18" charset="0"/>
                          <a:cs typeface="Aharoni" panose="02010803020104030203" pitchFamily="2" charset="-79"/>
                        </a:rPr>
                        <a:t>TUGAS, FUNGSI,  SIFAT DAN HAKEKAT PENGAWAS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 Extra Bold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Sifat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Hakekat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25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Rockwell Extra Bold" pitchFamily="18" charset="0"/>
                          <a:cs typeface="Aharoni" panose="02010803020104030203" pitchFamily="2" charset="-79"/>
                        </a:rPr>
                        <a:t>MACAM DAN JENIS PENGAWASAN 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Rockwell Extra Bold" pitchFamily="18" charset="0"/>
                        <a:cs typeface="Aharoni" panose="02010803020104030203" pitchFamily="2" charset="-79"/>
                      </a:endParaRPr>
                    </a:p>
                    <a:p>
                      <a:pPr algn="just"/>
                      <a:endParaRPr lang="en-US" sz="1600" dirty="0">
                        <a:solidFill>
                          <a:schemeClr val="tx1"/>
                        </a:solidFill>
                        <a:latin typeface="Rockwell Extra Bold" pitchFamily="18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Macam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Macam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Jenis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Pengawasan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r"/>
            <a:r>
              <a:rPr lang="en-US" sz="1800" b="1" i="1" dirty="0" err="1" smtClean="0"/>
              <a:t>Lanjutan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Pokok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Bahasan</a:t>
            </a:r>
            <a:r>
              <a:rPr lang="en-US" sz="1800" b="1" i="1" dirty="0" smtClean="0"/>
              <a:t> </a:t>
            </a:r>
            <a:endParaRPr lang="en-US" sz="1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143000"/>
          <a:ext cx="7467600" cy="50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4876800"/>
              </a:tblGrid>
              <a:tr h="404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POKOK</a:t>
                      </a:r>
                      <a:r>
                        <a:rPr lang="en-US" sz="2000" baseline="0" dirty="0" smtClean="0"/>
                        <a:t> BAHASAN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MATERI </a:t>
                      </a:r>
                      <a:endParaRPr lang="en-US" sz="2000" dirty="0"/>
                    </a:p>
                  </a:txBody>
                  <a:tcPr/>
                </a:tc>
              </a:tr>
              <a:tr h="1734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smtClean="0"/>
                        <a:t>PENGAWASAN EKSEKUTIF</a:t>
                      </a:r>
                      <a:endParaRPr lang="en-US" sz="1400" b="1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400" b="0" dirty="0" err="1" smtClean="0"/>
                        <a:t>Pengawasan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err="1" smtClean="0"/>
                        <a:t>Melekat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baseline="0" dirty="0" smtClean="0"/>
                    </a:p>
                    <a:p>
                      <a:pPr marL="742950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err="1" smtClean="0"/>
                        <a:t>Pengawasan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Atasan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langsung</a:t>
                      </a:r>
                      <a:endParaRPr lang="en-US" sz="1400" b="0" baseline="0" dirty="0" smtClean="0"/>
                    </a:p>
                    <a:p>
                      <a:pPr marL="742950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err="1" smtClean="0"/>
                        <a:t>Pengawasan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Melekat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baseline="0" dirty="0" smtClean="0"/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400" b="0" dirty="0" err="1" smtClean="0"/>
                        <a:t>Pengawasan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err="1" smtClean="0"/>
                        <a:t>Fungsional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 smtClean="0"/>
                    </a:p>
                    <a:p>
                      <a:pPr marL="800100" lvl="1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 smtClean="0"/>
                        <a:t>INSPEKTORAT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PROV/KAB/KOTA</a:t>
                      </a:r>
                      <a:endParaRPr lang="en-US" sz="1400" b="0" dirty="0" smtClean="0"/>
                    </a:p>
                    <a:p>
                      <a:pPr marL="800100" lvl="1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 smtClean="0"/>
                        <a:t>BPKP</a:t>
                      </a:r>
                      <a:endParaRPr lang="en-US" sz="1400" b="0" dirty="0" smtClean="0"/>
                    </a:p>
                    <a:p>
                      <a:pPr marL="800100" lvl="1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 smtClean="0"/>
                        <a:t>BPK</a:t>
                      </a:r>
                      <a:endParaRPr lang="en-US" sz="1400" b="0" dirty="0"/>
                    </a:p>
                  </a:txBody>
                  <a:tcPr/>
                </a:tc>
              </a:tr>
              <a:tr h="79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smtClean="0"/>
                        <a:t>PENGAWASAN LEGISLATIF</a:t>
                      </a:r>
                      <a:r>
                        <a:rPr lang="en-US" sz="1400" b="1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Tx/>
                        <a:buAutoNum type="arabicPeriod"/>
                      </a:pPr>
                      <a:r>
                        <a:rPr lang="en-US" sz="1400" b="0" dirty="0" err="1" smtClean="0"/>
                        <a:t>Fungsi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Pengawasan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Lembaga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legislatif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baseline="0" dirty="0" smtClean="0"/>
                    </a:p>
                    <a:p>
                      <a:pPr marL="342900" lvl="0" indent="-342900" algn="just">
                        <a:buFontTx/>
                        <a:buAutoNum type="arabicPeriod"/>
                      </a:pPr>
                      <a:r>
                        <a:rPr lang="en-US" sz="1400" b="0" baseline="0" dirty="0" err="1" smtClean="0"/>
                        <a:t>Hak</a:t>
                      </a:r>
                      <a:r>
                        <a:rPr lang="en-US" sz="1400" b="0" baseline="0" dirty="0" smtClean="0"/>
                        <a:t>- </a:t>
                      </a:r>
                      <a:r>
                        <a:rPr lang="en-US" sz="1400" b="0" baseline="0" dirty="0" err="1" smtClean="0"/>
                        <a:t>Hak</a:t>
                      </a:r>
                      <a:r>
                        <a:rPr lang="en-US" sz="1400" b="0" baseline="0" dirty="0" smtClean="0"/>
                        <a:t>  </a:t>
                      </a:r>
                      <a:r>
                        <a:rPr lang="en-US" sz="1400" b="0" baseline="0" dirty="0" err="1" smtClean="0"/>
                        <a:t>kelembagaan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Legislatif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dalam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Fungsi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err="1" smtClean="0"/>
                        <a:t>Pengawasan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79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smtClean="0"/>
                        <a:t>PENGAWASAN YUDIKATIF</a:t>
                      </a:r>
                      <a:endParaRPr lang="en-US" sz="1400" b="1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Fungsi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Pengawasan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Lembaga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Yudikatif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err="1" smtClean="0"/>
                        <a:t>Sengketa</a:t>
                      </a:r>
                      <a:r>
                        <a:rPr lang="en-US" sz="1400" baseline="0" dirty="0" smtClean="0"/>
                        <a:t> TUN 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err="1" smtClean="0"/>
                        <a:t>Uji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Materi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Perundang-undangan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dibawah</a:t>
                      </a:r>
                      <a:r>
                        <a:rPr lang="en-US" sz="1400" baseline="0" dirty="0" smtClean="0"/>
                        <a:t> UU</a:t>
                      </a:r>
                      <a:endParaRPr lang="en-US" sz="1400" dirty="0"/>
                    </a:p>
                  </a:txBody>
                  <a:tcPr/>
                </a:tc>
              </a:tr>
              <a:tr h="617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smtClean="0"/>
                        <a:t>PENGAWASAN MASYARAKAT</a:t>
                      </a:r>
                      <a:endParaRPr lang="en-US" sz="1400" b="1" dirty="0" smtClean="0"/>
                    </a:p>
                    <a:p>
                      <a:endParaRPr lang="en-US" sz="1400" b="1" dirty="0" smtClean="0"/>
                    </a:p>
                    <a:p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TINDAK</a:t>
                      </a:r>
                      <a:r>
                        <a:rPr lang="en-US" sz="1400" b="1" baseline="0" dirty="0" smtClean="0"/>
                        <a:t> LANJUT HASIL PENGAWASAN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Keterbukaan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Informasi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Publik</a:t>
                      </a:r>
                      <a:r>
                        <a:rPr lang="en-US" sz="1400" dirty="0" smtClean="0"/>
                        <a:t> 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Peran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Masyarakat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dalam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Pengawasan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err="1" smtClean="0"/>
                        <a:t>Tindakan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Administrasi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err="1" smtClean="0"/>
                        <a:t>Tindakan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Pidana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baseline="0" dirty="0" smtClean="0"/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BACAAN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844"/>
                <a:gridCol w="56995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Buku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Pengawasan</a:t>
                      </a:r>
                      <a:r>
                        <a:rPr lang="en-US" sz="1800" dirty="0" smtClean="0"/>
                        <a:t> ( Ir. </a:t>
                      </a:r>
                      <a:r>
                        <a:rPr lang="en-US" sz="1800" dirty="0" err="1" smtClean="0"/>
                        <a:t>Sujamto</a:t>
                      </a:r>
                      <a:r>
                        <a:rPr lang="en-US" sz="1800" dirty="0" smtClean="0"/>
                        <a:t> ) 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Hukum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Administrasi</a:t>
                      </a:r>
                      <a:r>
                        <a:rPr lang="en-US" sz="1800" dirty="0" smtClean="0"/>
                        <a:t> Negara ( </a:t>
                      </a:r>
                      <a:r>
                        <a:rPr lang="en-US" sz="1800" dirty="0" err="1" smtClean="0"/>
                        <a:t>Philipun</a:t>
                      </a:r>
                      <a:r>
                        <a:rPr lang="en-US" sz="1800" dirty="0" smtClean="0"/>
                        <a:t> M </a:t>
                      </a:r>
                      <a:r>
                        <a:rPr lang="en-US" sz="1800" dirty="0" err="1" smtClean="0"/>
                        <a:t>Hadjon</a:t>
                      </a:r>
                      <a:r>
                        <a:rPr lang="en-US" sz="1800" dirty="0" smtClean="0"/>
                        <a:t> ) 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Memahami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- </a:t>
                      </a: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Nomor</a:t>
                      </a:r>
                      <a:r>
                        <a:rPr lang="en-US" sz="1800" dirty="0" smtClean="0"/>
                        <a:t> 5 </a:t>
                      </a:r>
                      <a:r>
                        <a:rPr lang="en-US" sz="1800" dirty="0" err="1" smtClean="0"/>
                        <a:t>Tahun</a:t>
                      </a:r>
                      <a:r>
                        <a:rPr lang="en-US" sz="1800" dirty="0" smtClean="0"/>
                        <a:t> 1986  </a:t>
                      </a:r>
                      <a:r>
                        <a:rPr lang="en-US" sz="1800" dirty="0" err="1" smtClean="0"/>
                        <a:t>Buku</a:t>
                      </a:r>
                      <a:r>
                        <a:rPr lang="en-US" sz="1800" dirty="0" smtClean="0"/>
                        <a:t> I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II ( </a:t>
                      </a:r>
                      <a:r>
                        <a:rPr lang="en-US" sz="1800" dirty="0" err="1" smtClean="0"/>
                        <a:t>Indarto</a:t>
                      </a:r>
                      <a:r>
                        <a:rPr lang="en-US" sz="1800" dirty="0" smtClean="0"/>
                        <a:t> ) 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Asas</a:t>
                      </a:r>
                      <a:r>
                        <a:rPr lang="en-US" sz="1800" dirty="0" smtClean="0"/>
                        <a:t> – </a:t>
                      </a:r>
                      <a:r>
                        <a:rPr lang="en-US" sz="1800" dirty="0" err="1" smtClean="0"/>
                        <a:t>Asan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Umum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Pemerintahan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baik</a:t>
                      </a:r>
                      <a:r>
                        <a:rPr lang="en-US" sz="1800" dirty="0" smtClean="0"/>
                        <a:t> ( </a:t>
                      </a:r>
                      <a:r>
                        <a:rPr lang="en-US" sz="1800" dirty="0" err="1" smtClean="0"/>
                        <a:t>Muchsan</a:t>
                      </a:r>
                      <a:r>
                        <a:rPr lang="en-US" sz="1800" dirty="0" smtClean="0"/>
                        <a:t> )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- </a:t>
                      </a: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Penyelenggaraan</a:t>
                      </a:r>
                      <a:r>
                        <a:rPr lang="en-US" sz="1800" dirty="0" smtClean="0"/>
                        <a:t> Negara yang </a:t>
                      </a:r>
                      <a:r>
                        <a:rPr lang="en-US" sz="1800" dirty="0" err="1" smtClean="0"/>
                        <a:t>bersih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berwibawa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bebas</a:t>
                      </a:r>
                      <a:r>
                        <a:rPr lang="en-US" sz="1800" dirty="0" smtClean="0"/>
                        <a:t> KKN </a:t>
                      </a:r>
                      <a:r>
                        <a:rPr lang="en-US" sz="1800" dirty="0" err="1" smtClean="0"/>
                        <a:t>beserta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peraturan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pelaksananya</a:t>
                      </a:r>
                      <a:r>
                        <a:rPr lang="en-US" sz="1800" dirty="0" smtClean="0"/>
                        <a:t> ; 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- </a:t>
                      </a: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tentang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Pemeriksa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Keuangan</a:t>
                      </a:r>
                      <a:r>
                        <a:rPr lang="en-US" sz="1800" dirty="0" smtClean="0"/>
                        <a:t> 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- </a:t>
                      </a:r>
                      <a:r>
                        <a:rPr lang="en-US" sz="1800" dirty="0" err="1" smtClean="0"/>
                        <a:t>Undang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tentang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Susduk</a:t>
                      </a:r>
                      <a:r>
                        <a:rPr lang="en-US" sz="1800" dirty="0" smtClean="0"/>
                        <a:t> DPR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Undang-Undang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tentang</a:t>
                      </a:r>
                      <a:r>
                        <a:rPr lang="en-US" sz="1800" dirty="0" smtClean="0"/>
                        <a:t> PTUN </a:t>
                      </a:r>
                      <a:r>
                        <a:rPr lang="en-US" sz="1800" dirty="0" err="1" smtClean="0"/>
                        <a:t>beserta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peraturan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pelaksana</a:t>
                      </a:r>
                      <a:endParaRPr lang="en-US" sz="180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dirty="0" err="1" smtClean="0"/>
                        <a:t>Sumber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pustaka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lainnya</a:t>
                      </a:r>
                      <a:r>
                        <a:rPr lang="en-US" sz="1800" dirty="0" smtClean="0"/>
                        <a:t>. 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 marL="89992" marR="89992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PEMERINTAHAN YANG BAIK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975360"/>
          <a:ext cx="769620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367"/>
                <a:gridCol w="2518833"/>
                <a:gridCol w="3048001"/>
              </a:tblGrid>
              <a:tr h="6011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KOMISI</a:t>
                      </a:r>
                      <a:r>
                        <a:rPr lang="en-US" baseline="0" dirty="0" smtClean="0"/>
                        <a:t> DE MONCY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PENYELENGGARAAN</a:t>
                      </a:r>
                      <a:r>
                        <a:rPr lang="en-US" baseline="0" dirty="0" smtClean="0"/>
                        <a:t> PELAYANAN PUBLIK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29395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berwawasan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depan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visi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strategis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Kepastian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Hukum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Kepentingan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Umum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29395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bersifat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terbuka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transparan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keseimbangan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Kepastian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Hukum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29395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mendorong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partisipasi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masyarakat</a:t>
                      </a:r>
                      <a:r>
                        <a:rPr lang="en-US" sz="1200" dirty="0" smtClean="0"/>
                        <a:t>,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Kesamaan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Dalam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mengambil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Keputusan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Kesamaan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Hak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601153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bertanggung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jawab</a:t>
                      </a:r>
                      <a:r>
                        <a:rPr lang="en-US" sz="1200" dirty="0" smtClean="0"/>
                        <a:t>/ </a:t>
                      </a:r>
                      <a:r>
                        <a:rPr lang="en-US" sz="1200" dirty="0" err="1" smtClean="0"/>
                        <a:t>bertanggung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gugat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akuntabel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bertindak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Cermat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Kesimbangan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Kewajiban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29395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menjunjung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supremasi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hukum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Motivasi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dalam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Setiap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Keputusan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Keprofesionalan</a:t>
                      </a:r>
                      <a:endParaRPr lang="en-US" sz="1200" dirty="0"/>
                    </a:p>
                  </a:txBody>
                  <a:tcPr/>
                </a:tc>
              </a:tr>
              <a:tr h="601153">
                <a:tc>
                  <a:txBody>
                    <a:bodyPr/>
                    <a:lstStyle/>
                    <a:p>
                      <a:pPr marL="228600" indent="-2286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demokratis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berorientasi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pada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konsensus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Larangan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Mencampuradukkan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Kewenangan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Partisipatif</a:t>
                      </a:r>
                      <a:endParaRPr lang="en-US" sz="1200" dirty="0"/>
                    </a:p>
                  </a:txBody>
                  <a:tcPr/>
                </a:tc>
              </a:tr>
              <a:tr h="429395">
                <a:tc>
                  <a:txBody>
                    <a:bodyPr/>
                    <a:lstStyle/>
                    <a:p>
                      <a:pPr marL="228600" indent="-22860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berdasarkan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profesionalitas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kompetensi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Permainan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layak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Persamaan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perlakuan</a:t>
                      </a:r>
                      <a:r>
                        <a:rPr lang="en-US" sz="1200" baseline="0" dirty="0" smtClean="0"/>
                        <a:t>/ </a:t>
                      </a:r>
                      <a:r>
                        <a:rPr lang="en-US" sz="1200" baseline="0" dirty="0" err="1" smtClean="0"/>
                        <a:t>tidak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diskriminatif</a:t>
                      </a:r>
                      <a:endParaRPr lang="en-US" sz="1200" dirty="0"/>
                    </a:p>
                  </a:txBody>
                  <a:tcPr/>
                </a:tc>
              </a:tr>
              <a:tr h="263934">
                <a:tc>
                  <a:txBody>
                    <a:bodyPr/>
                    <a:lstStyle/>
                    <a:p>
                      <a:pPr marL="228600" indent="-22860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cepat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tanggap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responsif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Keadilan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Keterbukaan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60115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200" dirty="0" err="1" smtClean="0"/>
                        <a:t>menggunakan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struktur</a:t>
                      </a:r>
                      <a:r>
                        <a:rPr lang="en-US" sz="1200" dirty="0" smtClean="0"/>
                        <a:t> &amp; </a:t>
                      </a:r>
                      <a:r>
                        <a:rPr lang="en-US" sz="1200" dirty="0" err="1" smtClean="0"/>
                        <a:t>sumber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daya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secara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efisien</a:t>
                      </a:r>
                      <a:r>
                        <a:rPr lang="en-US" sz="1200" dirty="0" smtClean="0"/>
                        <a:t> &amp; </a:t>
                      </a:r>
                      <a:r>
                        <a:rPr lang="en-US" sz="1200" dirty="0" err="1" smtClean="0"/>
                        <a:t>efektif</a:t>
                      </a:r>
                      <a:r>
                        <a:rPr lang="en-US" sz="1200" dirty="0" smtClean="0"/>
                        <a:t>,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Menanggapi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Penghargaan</a:t>
                      </a:r>
                      <a:r>
                        <a:rPr lang="en-US" sz="1200" dirty="0" smtClean="0"/>
                        <a:t> yang </a:t>
                      </a:r>
                      <a:r>
                        <a:rPr lang="en-US" sz="1200" dirty="0" err="1" smtClean="0"/>
                        <a:t>wajar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Akuntabilitas</a:t>
                      </a:r>
                      <a:endParaRPr lang="en-US" sz="1200" dirty="0"/>
                    </a:p>
                  </a:txBody>
                  <a:tcPr/>
                </a:tc>
              </a:tr>
              <a:tr h="200479">
                <a:tc>
                  <a:txBody>
                    <a:bodyPr/>
                    <a:lstStyle/>
                    <a:p>
                      <a:pPr marL="228600" indent="-22860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terdesentralisasi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Asas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Meniadakan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akibat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Suatu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Keputusan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batal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err="1" smtClean="0"/>
                        <a:t>Fasilitas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perlakuan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khusus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bagi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kelompok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rentan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r"/>
            <a:r>
              <a:rPr lang="en-US" sz="1800" i="1" dirty="0" err="1" smtClean="0"/>
              <a:t>Lanjutan</a:t>
            </a:r>
            <a:r>
              <a:rPr lang="en-US" sz="1800" i="1" dirty="0" smtClean="0"/>
              <a:t> </a:t>
            </a:r>
            <a:endParaRPr lang="en-US" sz="18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UNDP 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KOMISI DE</a:t>
                      </a:r>
                      <a:r>
                        <a:rPr lang="en-US" baseline="0" dirty="0" smtClean="0"/>
                        <a:t> MONCY 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PENYELENGGARAAN</a:t>
                      </a:r>
                      <a:r>
                        <a:rPr lang="en-US" baseline="0" dirty="0" smtClean="0"/>
                        <a:t> PELAYANAN PUBLIK 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600" dirty="0" err="1" smtClean="0"/>
                        <a:t>mendorong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kemitraan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dunia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usaha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swasta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masyarakat</a:t>
                      </a:r>
                      <a:endParaRPr lang="en-US" sz="1600" dirty="0" smtClean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Asas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Perlindungan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asas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Pandangan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Hidup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Ketepatan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Waktu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memiliki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komitmen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pengurangan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kesenjangan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Asas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Kebijaksanaan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Kecepatan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kemudahaan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keterjangkauan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memiliki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komitmen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lingkungan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hidup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Asas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penyelanggaraan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Kepentingan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Umum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endParaRPr lang="en-US" sz="16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 smtClean="0"/>
                        <a:t>memiliki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komitmen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pasar</a:t>
                      </a:r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10140</Words>
  <Application>WPS Presentation</Application>
  <PresentationFormat>On-screen Show (4:3)</PresentationFormat>
  <Paragraphs>367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Wingdings 2</vt:lpstr>
      <vt:lpstr>Verdana</vt:lpstr>
      <vt:lpstr>Aharoni</vt:lpstr>
      <vt:lpstr>Rockwell Extra Bold</vt:lpstr>
      <vt:lpstr>Gill Sans MT</vt:lpstr>
      <vt:lpstr>Segoe Print</vt:lpstr>
      <vt:lpstr>Microsoft YaHei</vt:lpstr>
      <vt:lpstr>Wingdings</vt:lpstr>
      <vt:lpstr>Calibri</vt:lpstr>
      <vt:lpstr>Solstice</vt:lpstr>
      <vt:lpstr>HUKUM PENGAWASAN </vt:lpstr>
      <vt:lpstr>EDI PRANOTO, SH.M.HUM </vt:lpstr>
      <vt:lpstr>PENDAHULUAN </vt:lpstr>
      <vt:lpstr>KOMPETENSI DASAR </vt:lpstr>
      <vt:lpstr>POKOK BAHASAN </vt:lpstr>
      <vt:lpstr>Lanjutan Pokok Bahasan </vt:lpstr>
      <vt:lpstr>SUMBER BACAAN </vt:lpstr>
      <vt:lpstr>PEMERINTAHAN YANG BAIK </vt:lpstr>
      <vt:lpstr>Lanjutan </vt:lpstr>
      <vt:lpstr>PELAYANAN PUBLIK </vt:lpstr>
      <vt:lpstr>PENGERTIAN PENGAWASAN  </vt:lpstr>
      <vt:lpstr>LANJUTAN </vt:lpstr>
      <vt:lpstr>KESIMPULAN </vt:lpstr>
      <vt:lpstr>HUKUM PENGAWASAN</vt:lpstr>
      <vt:lpstr>OBYEK DAN RUANG LINGKUP</vt:lpstr>
      <vt:lpstr>FUNGSI PENGAWASAN </vt:lpstr>
      <vt:lpstr>MAKSUD &amp; TUJUAN PENGAWASAN</vt:lpstr>
      <vt:lpstr>JENIS-JENIS PENGAWASAN </vt:lpstr>
      <vt:lpstr>LANJUTAN </vt:lpstr>
      <vt:lpstr>PowerPoint 演示文稿</vt:lpstr>
      <vt:lpstr>SIFAT PENGAWASAN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PENGAWASAN</dc:title>
  <dc:creator>UNTAG</dc:creator>
  <cp:lastModifiedBy>USER</cp:lastModifiedBy>
  <cp:revision>53</cp:revision>
  <cp:lastPrinted>2010-01-05T21:50:00Z</cp:lastPrinted>
  <dcterms:created xsi:type="dcterms:W3CDTF">2010-01-04T20:32:00Z</dcterms:created>
  <dcterms:modified xsi:type="dcterms:W3CDTF">2017-03-23T09:51:07Z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