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83" r:id="rId3"/>
    <p:sldId id="302" r:id="rId4"/>
    <p:sldId id="303" r:id="rId5"/>
    <p:sldId id="301" r:id="rId7"/>
    <p:sldId id="304" r:id="rId8"/>
    <p:sldId id="305" r:id="rId9"/>
    <p:sldId id="306" r:id="rId10"/>
    <p:sldId id="307" r:id="rId11"/>
    <p:sldId id="308" r:id="rId12"/>
    <p:sldId id="309" r:id="rId13"/>
    <p:sldId id="310" r:id="rId14"/>
    <p:sldId id="311" r:id="rId15"/>
    <p:sldId id="312" r:id="rId16"/>
    <p:sldId id="313" r:id="rId17"/>
    <p:sldId id="314" r:id="rId18"/>
    <p:sldId id="315" r:id="rId19"/>
    <p:sldId id="322" r:id="rId20"/>
    <p:sldId id="323" r:id="rId21"/>
    <p:sldId id="324" r:id="rId22"/>
    <p:sldId id="325" r:id="rId23"/>
    <p:sldId id="326" r:id="rId24"/>
    <p:sldId id="327" r:id="rId25"/>
    <p:sldId id="328" r:id="rId26"/>
    <p:sldId id="329" r:id="rId27"/>
    <p:sldId id="330" r:id="rId28"/>
    <p:sldId id="293" r:id="rId29"/>
    <p:sldId id="294" r:id="rId30"/>
    <p:sldId id="296" r:id="rId31"/>
    <p:sldId id="297" r:id="rId32"/>
    <p:sldId id="282" r:id="rId33"/>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4" d="100"/>
          <a:sy n="94" d="100"/>
        </p:scale>
        <p:origin x="-882" y="6"/>
      </p:cViewPr>
      <p:guideLst>
        <p:guide orient="horz" pos="2152"/>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67FABB7E-DC2B-4B27-800E-182742F0239E}" type="datetimeFigureOut">
              <a:rPr lang="id-ID" smtClean="0"/>
            </a:fld>
            <a:endParaRPr lang="id-ID"/>
          </a:p>
        </p:txBody>
      </p:sp>
      <p:sp>
        <p:nvSpPr>
          <p:cNvPr id="2" name="Footer Placeholder 1"/>
          <p:cNvSpPr>
            <a:spLocks noGrp="1"/>
          </p:cNvSpPr>
          <p:nvPr>
            <p:ph type="ftr" sz="quarter" idx="11"/>
          </p:nvPr>
        </p:nvSpPr>
        <p:spPr/>
        <p:txBody>
          <a:bodyPr/>
          <a:lstStyle/>
          <a:p>
            <a:endParaRPr lang="id-ID"/>
          </a:p>
        </p:txBody>
      </p:sp>
      <p:sp>
        <p:nvSpPr>
          <p:cNvPr id="15" name="Slide Number Placeholder 14"/>
          <p:cNvSpPr>
            <a:spLocks noGrp="1"/>
          </p:cNvSpPr>
          <p:nvPr>
            <p:ph type="sldNum" sz="quarter" idx="12"/>
          </p:nvPr>
        </p:nvSpPr>
        <p:spPr>
          <a:xfrm>
            <a:off x="8229600" y="6473952"/>
            <a:ext cx="758952" cy="246888"/>
          </a:xfrm>
        </p:spPr>
        <p:txBody>
          <a:bodyPr/>
          <a:lstStyle/>
          <a:p>
            <a:fld id="{B8C27718-4F2C-418E-8323-DEBCA20EC16C}" type="slidenum">
              <a:rPr lang="id-ID" smtClean="0"/>
            </a:fld>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7FABB7E-DC2B-4B27-800E-182742F0239E}" type="datetimeFigureOut">
              <a:rPr lang="id-ID" smtClean="0"/>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8C27718-4F2C-418E-8323-DEBCA20EC16C}" type="slidenum">
              <a:rPr lang="id-ID" smtClean="0"/>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7FABB7E-DC2B-4B27-800E-182742F0239E}" type="datetimeFigureOut">
              <a:rPr lang="id-ID" smtClean="0"/>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8C27718-4F2C-418E-8323-DEBCA20EC16C}" type="slidenum">
              <a:rPr lang="id-ID" smtClean="0"/>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67FABB7E-DC2B-4B27-800E-182742F0239E}" type="datetimeFigureOut">
              <a:rPr lang="id-ID" smtClean="0"/>
            </a:fld>
            <a:endParaRPr lang="id-ID"/>
          </a:p>
        </p:txBody>
      </p:sp>
      <p:sp>
        <p:nvSpPr>
          <p:cNvPr id="19" name="Footer Placeholder 18"/>
          <p:cNvSpPr>
            <a:spLocks noGrp="1"/>
          </p:cNvSpPr>
          <p:nvPr>
            <p:ph type="ftr" sz="quarter" idx="11"/>
          </p:nvPr>
        </p:nvSpPr>
        <p:spPr>
          <a:xfrm>
            <a:off x="3581400" y="76200"/>
            <a:ext cx="2895600" cy="288925"/>
          </a:xfrm>
        </p:spPr>
        <p:txBody>
          <a:bodyPr/>
          <a:lstStyle/>
          <a:p>
            <a:endParaRPr lang="id-ID"/>
          </a:p>
        </p:txBody>
      </p:sp>
      <p:sp>
        <p:nvSpPr>
          <p:cNvPr id="16" name="Slide Number Placeholder 15"/>
          <p:cNvSpPr>
            <a:spLocks noGrp="1"/>
          </p:cNvSpPr>
          <p:nvPr>
            <p:ph type="sldNum" sz="quarter" idx="12"/>
          </p:nvPr>
        </p:nvSpPr>
        <p:spPr>
          <a:xfrm>
            <a:off x="8229600" y="6473952"/>
            <a:ext cx="758952" cy="246888"/>
          </a:xfrm>
        </p:spPr>
        <p:txBody>
          <a:bodyPr/>
          <a:lstStyle/>
          <a:p>
            <a:fld id="{B8C27718-4F2C-418E-8323-DEBCA20EC16C}" type="slidenum">
              <a:rPr lang="id-ID" smtClean="0"/>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endParaRPr kumimoji="0" lang="en-US" smtClean="0"/>
          </a:p>
        </p:txBody>
      </p:sp>
      <p:sp>
        <p:nvSpPr>
          <p:cNvPr id="19" name="Date Placeholder 18"/>
          <p:cNvSpPr>
            <a:spLocks noGrp="1"/>
          </p:cNvSpPr>
          <p:nvPr>
            <p:ph type="dt" sz="half" idx="10"/>
          </p:nvPr>
        </p:nvSpPr>
        <p:spPr/>
        <p:txBody>
          <a:bodyPr/>
          <a:lstStyle/>
          <a:p>
            <a:fld id="{67FABB7E-DC2B-4B27-800E-182742F0239E}" type="datetimeFigureOut">
              <a:rPr lang="id-ID" smtClean="0"/>
            </a:fld>
            <a:endParaRPr lang="id-ID"/>
          </a:p>
        </p:txBody>
      </p:sp>
      <p:sp>
        <p:nvSpPr>
          <p:cNvPr id="11" name="Footer Placeholder 10"/>
          <p:cNvSpPr>
            <a:spLocks noGrp="1"/>
          </p:cNvSpPr>
          <p:nvPr>
            <p:ph type="ftr" sz="quarter" idx="11"/>
          </p:nvPr>
        </p:nvSpPr>
        <p:spPr/>
        <p:txBody>
          <a:bodyPr/>
          <a:lstStyle/>
          <a:p>
            <a:endParaRPr lang="id-ID"/>
          </a:p>
        </p:txBody>
      </p:sp>
      <p:sp>
        <p:nvSpPr>
          <p:cNvPr id="16" name="Slide Number Placeholder 15"/>
          <p:cNvSpPr>
            <a:spLocks noGrp="1"/>
          </p:cNvSpPr>
          <p:nvPr>
            <p:ph type="sldNum" sz="quarter" idx="12"/>
          </p:nvPr>
        </p:nvSpPr>
        <p:spPr/>
        <p:txBody>
          <a:bodyPr/>
          <a:lstStyle/>
          <a:p>
            <a:fld id="{B8C27718-4F2C-418E-8323-DEBCA20EC16C}" type="slidenum">
              <a:rPr lang="id-ID" smtClean="0"/>
            </a:fld>
            <a:endParaRPr lang="id-ID"/>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67FABB7E-DC2B-4B27-800E-182742F0239E}" type="datetimeFigureOut">
              <a:rPr lang="id-ID" smtClean="0"/>
            </a:fld>
            <a:endParaRPr lang="id-ID"/>
          </a:p>
        </p:txBody>
      </p:sp>
      <p:sp>
        <p:nvSpPr>
          <p:cNvPr id="10" name="Footer Placeholder 9"/>
          <p:cNvSpPr>
            <a:spLocks noGrp="1"/>
          </p:cNvSpPr>
          <p:nvPr>
            <p:ph type="ftr" sz="quarter" idx="11"/>
          </p:nvPr>
        </p:nvSpPr>
        <p:spPr/>
        <p:txBody>
          <a:bodyPr/>
          <a:lstStyle/>
          <a:p>
            <a:endParaRPr lang="id-ID"/>
          </a:p>
        </p:txBody>
      </p:sp>
      <p:sp>
        <p:nvSpPr>
          <p:cNvPr id="31" name="Slide Number Placeholder 30"/>
          <p:cNvSpPr>
            <a:spLocks noGrp="1"/>
          </p:cNvSpPr>
          <p:nvPr>
            <p:ph type="sldNum" sz="quarter" idx="12"/>
          </p:nvPr>
        </p:nvSpPr>
        <p:spPr/>
        <p:txBody>
          <a:bodyPr/>
          <a:lstStyle/>
          <a:p>
            <a:fld id="{B8C27718-4F2C-418E-8323-DEBCA20EC16C}" type="slidenum">
              <a:rPr lang="id-ID" smtClean="0"/>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67FABB7E-DC2B-4B27-800E-182742F0239E}" type="datetimeFigureOut">
              <a:rPr lang="id-ID" smtClean="0"/>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a:xfrm>
            <a:off x="8229600" y="6477000"/>
            <a:ext cx="762000" cy="246888"/>
          </a:xfrm>
        </p:spPr>
        <p:txBody>
          <a:bodyPr/>
          <a:lstStyle/>
          <a:p>
            <a:fld id="{B8C27718-4F2C-418E-8323-DEBCA20EC16C}" type="slidenum">
              <a:rPr lang="id-ID" smtClean="0"/>
            </a:fld>
            <a:endParaRPr lang="id-ID"/>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67FABB7E-DC2B-4B27-800E-182742F0239E}" type="datetimeFigureOut">
              <a:rPr lang="id-ID" smtClean="0"/>
            </a:fld>
            <a:endParaRPr lang="id-ID"/>
          </a:p>
        </p:txBody>
      </p:sp>
      <p:sp>
        <p:nvSpPr>
          <p:cNvPr id="21" name="Footer Placeholder 20"/>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8C27718-4F2C-418E-8323-DEBCA20EC16C}" type="slidenum">
              <a:rPr lang="id-ID" smtClean="0"/>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FABB7E-DC2B-4B27-800E-182742F0239E}" type="datetimeFigureOut">
              <a:rPr lang="id-ID" smtClean="0"/>
            </a:fld>
            <a:endParaRPr lang="id-ID"/>
          </a:p>
        </p:txBody>
      </p:sp>
      <p:sp>
        <p:nvSpPr>
          <p:cNvPr id="24" name="Footer Placeholder 23"/>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B8C27718-4F2C-418E-8323-DEBCA20EC16C}" type="slidenum">
              <a:rPr lang="id-ID" smtClean="0"/>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endParaRPr kumimoji="0" lang="en-US" smtClean="0"/>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67FABB7E-DC2B-4B27-800E-182742F0239E}" type="datetimeFigureOut">
              <a:rPr lang="id-ID" smtClean="0"/>
            </a:fld>
            <a:endParaRPr lang="id-ID"/>
          </a:p>
        </p:txBody>
      </p:sp>
      <p:sp>
        <p:nvSpPr>
          <p:cNvPr id="29" name="Footer Placeholder 28"/>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B8C27718-4F2C-418E-8323-DEBCA20EC16C}" type="slidenum">
              <a:rPr lang="id-ID" smtClean="0"/>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67FABB7E-DC2B-4B27-800E-182742F0239E}" type="datetimeFigureOut">
              <a:rPr lang="id-ID" smtClean="0"/>
            </a:fld>
            <a:endParaRPr lang="id-ID"/>
          </a:p>
        </p:txBody>
      </p:sp>
      <p:sp>
        <p:nvSpPr>
          <p:cNvPr id="5" name="Footer Placeholder 4"/>
          <p:cNvSpPr>
            <a:spLocks noGrp="1"/>
          </p:cNvSpPr>
          <p:nvPr>
            <p:ph type="ftr" sz="quarter" idx="11"/>
          </p:nvPr>
        </p:nvSpPr>
        <p:spPr/>
        <p:txBody>
          <a:bodyPr/>
          <a:lstStyle/>
          <a:p>
            <a:endParaRPr lang="id-ID"/>
          </a:p>
        </p:txBody>
      </p:sp>
      <p:sp>
        <p:nvSpPr>
          <p:cNvPr id="31" name="Slide Number Placeholder 30"/>
          <p:cNvSpPr>
            <a:spLocks noGrp="1"/>
          </p:cNvSpPr>
          <p:nvPr>
            <p:ph type="sldNum" sz="quarter" idx="12"/>
          </p:nvPr>
        </p:nvSpPr>
        <p:spPr/>
        <p:txBody>
          <a:bodyPr/>
          <a:lstStyle/>
          <a:p>
            <a:fld id="{B8C27718-4F2C-418E-8323-DEBCA20EC16C}" type="slidenum">
              <a:rPr lang="id-ID" smtClean="0"/>
            </a:fld>
            <a:endParaRPr lang="id-ID"/>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endParaRPr kumimoji="0" 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endParaRPr kumimoji="0" lang="en-US" smtClean="0"/>
          </a:p>
          <a:p>
            <a:pPr lvl="1" eaLnBrk="1" latinLnBrk="0" hangingPunct="1"/>
            <a:r>
              <a:rPr kumimoji="0" lang="en-US" smtClean="0"/>
              <a:t>Second level</a:t>
            </a:r>
            <a:endParaRPr kumimoji="0" lang="en-US" smtClean="0"/>
          </a:p>
          <a:p>
            <a:pPr lvl="2" eaLnBrk="1" latinLnBrk="0" hangingPunct="1"/>
            <a:r>
              <a:rPr kumimoji="0" lang="en-US" smtClean="0"/>
              <a:t>Third level</a:t>
            </a:r>
            <a:endParaRPr kumimoji="0" lang="en-US" smtClean="0"/>
          </a:p>
          <a:p>
            <a:pPr lvl="3" eaLnBrk="1" latinLnBrk="0" hangingPunct="1"/>
            <a:r>
              <a:rPr kumimoji="0" lang="en-US" smtClean="0"/>
              <a:t>Fourth level</a:t>
            </a:r>
            <a:endParaRPr kumimoji="0" lang="en-US" smtClean="0"/>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67FABB7E-DC2B-4B27-800E-182742F0239E}" type="datetimeFigureOut">
              <a:rPr lang="id-ID" smtClean="0"/>
            </a:fld>
            <a:endParaRPr lang="id-ID"/>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id-ID"/>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B8C27718-4F2C-418E-8323-DEBCA20EC16C}" type="slidenum">
              <a:rPr lang="id-ID" smtClean="0"/>
            </a:fld>
            <a:endParaRPr lang="id-ID"/>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panose="05020102010507070707"/>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panose="05020102010507070707"/>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panose="05020102010507070707"/>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panose="05020102010507070707"/>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panose="05020102010507070707"/>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panose="05020102010507070707"/>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panose="05020102010507070707"/>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panose="05020102010507070707"/>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panose="05020102010507070707"/>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hyperlink" Target="http://www.satujam.com/arti-kedaulatan/"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hyperlink" Target="http://www.satujam.com/arti-lambang-pancasila/"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1625" y="98425"/>
            <a:ext cx="8542655" cy="6570980"/>
          </a:xfrm>
        </p:spPr>
        <p:txBody>
          <a:bodyPr>
            <a:normAutofit fontScale="90000"/>
          </a:bodyPr>
          <a:lstStyle/>
          <a:p>
            <a:pPr algn="l"/>
            <a:r>
              <a:rPr lang="id-ID" b="1" dirty="0">
                <a:solidFill>
                  <a:srgbClr val="FF0000"/>
                </a:solidFill>
              </a:rPr>
              <a:t>NEG HKM DAN DEMOKRAS</a:t>
            </a:r>
            <a:r>
              <a:rPr lang="id-ID" sz="3600" b="1" dirty="0">
                <a:solidFill>
                  <a:srgbClr val="FF0000"/>
                </a:solidFill>
              </a:rPr>
              <a:t>I</a:t>
            </a:r>
            <a:br>
              <a:rPr lang="id-ID" sz="2400" b="1" dirty="0">
                <a:solidFill>
                  <a:srgbClr val="FF0000"/>
                </a:solidFill>
              </a:rPr>
            </a:br>
            <a:r>
              <a:rPr lang="id-ID" sz="2400" b="1" dirty="0"/>
              <a:t>Demokrasi  dan  negara  hukum  adalah  dua  konsepsi  mekanisme kekuasan dalam menjalankan roda pemerintahan negara.</a:t>
            </a:r>
            <a:br>
              <a:rPr lang="id-ID" sz="2400" b="1" dirty="0"/>
            </a:br>
            <a:r>
              <a:rPr lang="id-ID" sz="2400" b="1" dirty="0"/>
              <a:t>Kedua konsepsi tersebut saling berkaitan yang satu sama lainnya tidak dapat dipisahkan, </a:t>
            </a:r>
            <a:br>
              <a:rPr lang="id-ID" sz="2400" b="1" dirty="0"/>
            </a:br>
            <a:br>
              <a:rPr lang="id-ID" sz="2400" b="1" dirty="0"/>
            </a:br>
            <a:r>
              <a:rPr lang="id-ID" sz="2400" b="1" dirty="0"/>
              <a:t>karena  pada  satu  sisi  demokrasi  memberikan  landasan  dan  mekanisme kekuasaan  berdasarkan  prinsip  persamaan  dan  kesederajatan  manusia, pada  sisi  yang  lain  negara  hukum  memberikan  patokan  bahwa  yang memerintah  dalam  suatu  negara  bukanlah  manusia,  tetapi  hukum.</a:t>
            </a:r>
            <a:br>
              <a:rPr lang="id-ID" sz="2400" b="1" dirty="0"/>
            </a:br>
            <a:r>
              <a:rPr lang="id-ID" sz="2400" b="1" dirty="0"/>
              <a:t>prinsip  demokrasi  atau  </a:t>
            </a:r>
            <a:r>
              <a:rPr lang="id-ID" sz="2400" b="1" dirty="0">
                <a:solidFill>
                  <a:srgbClr val="FF0000"/>
                </a:solidFill>
              </a:rPr>
              <a:t>kedaulatan  rakyat</a:t>
            </a:r>
            <a:r>
              <a:rPr lang="id-ID" sz="2400" b="1" dirty="0"/>
              <a:t> dapat  menjamin  peran  serta  masyarakat  dalam  proses  pengambilan keputusan,  sehingga  setiap  peraturan  perundang-undangan  yang diterapkan dan ditegakkan benar-benar mencerminkan </a:t>
            </a:r>
            <a:r>
              <a:rPr lang="id-ID" sz="2400" b="1" dirty="0">
                <a:solidFill>
                  <a:srgbClr val="FF0000"/>
                </a:solidFill>
              </a:rPr>
              <a:t>perasaan keadilan masyarakat.</a:t>
            </a:r>
            <a:endParaRPr lang="id-ID" sz="2400" b="1"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04775" y="193675"/>
            <a:ext cx="8934450" cy="7280275"/>
          </a:xfrm>
        </p:spPr>
        <p:txBody>
          <a:bodyPr>
            <a:normAutofit/>
          </a:bodyPr>
          <a:lstStyle/>
          <a:p>
            <a:pPr fontAlgn="base"/>
            <a:r>
              <a:rPr lang="id-ID" sz="2400" dirty="0">
                <a:sym typeface="+mn-ea"/>
              </a:rPr>
              <a:t>3</a:t>
            </a:r>
            <a:r>
              <a:rPr lang="id-ID" dirty="0">
                <a:sym typeface="+mn-ea"/>
              </a:rPr>
              <a:t>. </a:t>
            </a:r>
            <a:r>
              <a:rPr lang="id-ID" sz="2400" b="1" dirty="0">
                <a:sym typeface="+mn-ea"/>
              </a:rPr>
              <a:t>Suatu organisasi politik yang mencakup satu </a:t>
            </a:r>
            <a:br>
              <a:rPr lang="id-ID" sz="2400" b="1" dirty="0">
                <a:sym typeface="+mn-ea"/>
              </a:rPr>
            </a:br>
            <a:r>
              <a:rPr lang="id-ID" sz="2400" b="1" dirty="0">
                <a:sym typeface="+mn-ea"/>
              </a:rPr>
              <a:t>      atau lebih partai politik. Partai-partai   </a:t>
            </a:r>
            <a:br>
              <a:rPr lang="id-ID" sz="2400" b="1" dirty="0">
                <a:sym typeface="+mn-ea"/>
              </a:rPr>
            </a:br>
            <a:r>
              <a:rPr lang="id-ID" sz="2400" b="1" dirty="0">
                <a:sym typeface="+mn-ea"/>
              </a:rPr>
              <a:t>      menyelenggarakan  hubungan  yang  kontinyu  </a:t>
            </a:r>
            <a:br>
              <a:rPr lang="id-ID" sz="2400" b="1" dirty="0">
                <a:sym typeface="+mn-ea"/>
              </a:rPr>
            </a:br>
            <a:r>
              <a:rPr lang="id-ID" sz="2400" b="1" dirty="0">
                <a:sym typeface="+mn-ea"/>
              </a:rPr>
              <a:t>      antara masyarakat  umum  dan  pemimpin-</a:t>
            </a:r>
            <a:br>
              <a:rPr lang="id-ID" sz="2400" b="1" dirty="0">
                <a:sym typeface="+mn-ea"/>
              </a:rPr>
            </a:br>
            <a:r>
              <a:rPr lang="id-ID" sz="2400" b="1" dirty="0">
                <a:sym typeface="+mn-ea"/>
              </a:rPr>
              <a:t>      pemimpinnya;</a:t>
            </a:r>
            <a:br>
              <a:rPr lang="id-ID" sz="2400" b="1" dirty="0">
                <a:sym typeface="+mn-ea"/>
              </a:rPr>
            </a:br>
            <a:r>
              <a:rPr lang="id-ID" sz="2400" b="1" dirty="0">
                <a:sym typeface="+mn-ea"/>
              </a:rPr>
              <a:t>4.   Pers dan media massa yang bebas untuk menyatakan </a:t>
            </a:r>
            <a:br>
              <a:rPr lang="id-ID" sz="2400" b="1" dirty="0">
                <a:sym typeface="+mn-ea"/>
              </a:rPr>
            </a:br>
            <a:r>
              <a:rPr lang="id-ID" sz="2400" b="1" dirty="0">
                <a:sym typeface="+mn-ea"/>
              </a:rPr>
              <a:t>       pendapat; dan</a:t>
            </a:r>
            <a:br>
              <a:rPr lang="id-ID" sz="2400" b="1" dirty="0">
                <a:sym typeface="+mn-ea"/>
              </a:rPr>
            </a:br>
            <a:r>
              <a:rPr lang="id-ID" sz="2400" b="1" dirty="0">
                <a:sym typeface="+mn-ea"/>
              </a:rPr>
              <a:t>5.   Sistem  peradilan  yang  bebas  untuk  menjamin  hak-</a:t>
            </a:r>
            <a:br>
              <a:rPr lang="id-ID" sz="2400" b="1" dirty="0">
                <a:sym typeface="+mn-ea"/>
              </a:rPr>
            </a:br>
            <a:r>
              <a:rPr lang="id-ID" sz="2400" b="1" dirty="0">
                <a:sym typeface="+mn-ea"/>
              </a:rPr>
              <a:t>       hak  asasi  dan mempertahankan  keadilan.</a:t>
            </a:r>
            <a:br>
              <a:rPr lang="id-ID" sz="2400" b="1" dirty="0">
                <a:sym typeface="+mn-ea"/>
              </a:rPr>
            </a:br>
            <a:endParaRPr lang="id-ID" sz="2400" b="1" dirty="0">
              <a:sym typeface="+mn-ea"/>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2240" y="165735"/>
            <a:ext cx="8898255" cy="6663690"/>
          </a:xfrm>
        </p:spPr>
        <p:txBody>
          <a:bodyPr>
            <a:normAutofit/>
          </a:bodyPr>
          <a:lstStyle/>
          <a:p>
            <a:r>
              <a:rPr lang="id-ID" sz="2400" b="1" dirty="0">
                <a:sym typeface="+mn-ea"/>
              </a:rPr>
              <a:t>Kekuasaan berdasarkan  legitimasi-legitimasi  tersebut,  dengan  sendirinya, </a:t>
            </a:r>
            <a:r>
              <a:rPr lang="id-ID" sz="2400" b="1" dirty="0">
                <a:solidFill>
                  <a:srgbClr val="FF0000"/>
                </a:solidFill>
                <a:sym typeface="+mn-ea"/>
              </a:rPr>
              <a:t>mengingkari  </a:t>
            </a:r>
            <a:r>
              <a:rPr lang="id-ID" sz="2400" b="1" dirty="0">
                <a:sym typeface="+mn-ea"/>
              </a:rPr>
              <a:t>kesamaan  dan  kesederajatan  manusia,  karena  mengklaim kedudukan lebih tinggi sekelompok manusia dari manusia lainnya. Selain itu, kekuasaan yang berdasarkan ketiga legitimasi tersebut akan menjadi kekuasaan  </a:t>
            </a:r>
            <a:r>
              <a:rPr lang="id-ID" sz="2400" b="1" dirty="0">
                <a:solidFill>
                  <a:srgbClr val="FF0000"/>
                </a:solidFill>
                <a:sym typeface="+mn-ea"/>
              </a:rPr>
              <a:t>yang  absolut,</a:t>
            </a:r>
            <a:r>
              <a:rPr lang="id-ID" sz="2400" b="1" dirty="0">
                <a:sym typeface="+mn-ea"/>
              </a:rPr>
              <a:t>  karena  asumsi  dasarnya  menempatkan kelompok  yang  memerintah  sebagai  pihak  yang  berwenang  secara istimewa dan lebih tahu dalam menjalankan urusan kekuasaan negara. Kekuasaan  yang  didirikan  berdasarkan  ketiga  legitimasi  tersebut  bisa dipastikan  akan  menjadi  kekuasaan  </a:t>
            </a:r>
            <a:r>
              <a:rPr lang="id-ID" sz="2400" b="1" dirty="0">
                <a:solidFill>
                  <a:srgbClr val="FF0000"/>
                </a:solidFill>
                <a:sym typeface="+mn-ea"/>
              </a:rPr>
              <a:t>yang  otoriter.</a:t>
            </a:r>
            <a:br>
              <a:rPr lang="id-ID" sz="2400" b="1" dirty="0">
                <a:sym typeface="+mn-ea"/>
              </a:rPr>
            </a:br>
            <a:endParaRPr lang="id-ID" sz="2400"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1752" y="457200"/>
            <a:ext cx="8686800" cy="6212160"/>
          </a:xfrm>
        </p:spPr>
        <p:txBody>
          <a:bodyPr>
            <a:normAutofit/>
          </a:bodyPr>
          <a:lstStyle/>
          <a:p>
            <a:pPr fontAlgn="base"/>
            <a:r>
              <a:rPr lang="id-ID" sz="2800" b="1" dirty="0"/>
              <a:t>kekuasaan    </a:t>
            </a:r>
            <a:r>
              <a:rPr lang="id-ID" sz="2800" b="1" dirty="0">
                <a:solidFill>
                  <a:srgbClr val="FF0000"/>
                </a:solidFill>
              </a:rPr>
              <a:t>melalui  mekanisme demokrasi,</a:t>
            </a:r>
            <a:r>
              <a:rPr lang="id-ID" sz="2800" b="1" dirty="0"/>
              <a:t>  karena  konsepsi  demokrasi  menempatkan  manusia  sebagai pemilik  kedaulatan  yang  kemudian  dikenal  dengan  </a:t>
            </a:r>
            <a:r>
              <a:rPr lang="id-ID" sz="2800" b="1" dirty="0">
                <a:solidFill>
                  <a:srgbClr val="FF0000"/>
                </a:solidFill>
              </a:rPr>
              <a:t>prinsip  kedaulatan rakyat,</a:t>
            </a:r>
            <a:r>
              <a:rPr lang="id-ID" sz="2800" b="1" dirty="0"/>
              <a:t>  maka  bisa  dipastikan  akan  menjadi  kekuasaan  yang  demokratis karena  kehendak  rakyatlah  sebagai  landasan  legitimasinya</a:t>
            </a:r>
            <a:r>
              <a:rPr lang="id-ID" sz="2400" b="1" dirty="0"/>
              <a:t>.</a:t>
            </a:r>
            <a:endParaRPr lang="id-ID" sz="2400"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205740" y="125730"/>
            <a:ext cx="8759825" cy="6788785"/>
          </a:xfrm>
        </p:spPr>
        <p:txBody>
          <a:bodyPr>
            <a:normAutofit/>
          </a:bodyPr>
          <a:lstStyle/>
          <a:p>
            <a:pPr fontAlgn="base"/>
            <a:r>
              <a:rPr lang="en-US" sz="2400" dirty="0" smtClean="0">
                <a:solidFill>
                  <a:srgbClr val="FF0000"/>
                </a:solidFill>
              </a:rPr>
              <a:t>demokrasi  dan  negara  hukum</a:t>
            </a:r>
            <a:r>
              <a:rPr lang="en-US" sz="2400" dirty="0" smtClean="0"/>
              <a:t>  </a:t>
            </a:r>
            <a:r>
              <a:rPr lang="en-US" sz="2400" b="1" dirty="0" smtClean="0"/>
              <a:t>adalah  dua  konsepsi  yang saling berkaitan yang satu sama lainnya tidak dapat dipisahkan. </a:t>
            </a:r>
            <a:br>
              <a:rPr lang="en-US" sz="2400" b="1" dirty="0" smtClean="0"/>
            </a:br>
            <a:br>
              <a:rPr lang="en-US" sz="2400" b="1" dirty="0" smtClean="0"/>
            </a:br>
            <a:r>
              <a:rPr lang="en-US" sz="2400" b="1" dirty="0" smtClean="0"/>
              <a:t>Pada konsepsi  demokrasi,  di  dalamnya  terkandung  prinsip-prinsip kedaulatan  rakyat  (democratie)  </a:t>
            </a:r>
            <a:br>
              <a:rPr lang="en-US" sz="2400" b="1" dirty="0" smtClean="0"/>
            </a:br>
            <a:br>
              <a:rPr lang="en-US" sz="2400" b="1" dirty="0" smtClean="0"/>
            </a:br>
            <a:r>
              <a:rPr lang="en-US" sz="2400" b="1" dirty="0" smtClean="0"/>
              <a:t>sedangkan  di  dalam  konsepsi  negara hukum  terkandung  prinsip-prinsip  negara  hukum  (nomocratie),  yang masing-masing prinsip dari kedua konsepsi tersebut </a:t>
            </a:r>
            <a:r>
              <a:rPr lang="en-US" sz="2400" b="1" dirty="0" smtClean="0">
                <a:solidFill>
                  <a:srgbClr val="FF0000"/>
                </a:solidFill>
              </a:rPr>
              <a:t>dijalankan secara beriringan sebagai dua sisi dari satu mata uang</a:t>
            </a:r>
            <a:r>
              <a:rPr lang="en-US" sz="2400" b="1" dirty="0" smtClean="0"/>
              <a:t>. Paham negara hukum yang  demikian  dikenal  dengan  sebutan  “</a:t>
            </a:r>
            <a:r>
              <a:rPr lang="en-US" sz="2800" b="1" dirty="0" smtClean="0">
                <a:solidFill>
                  <a:srgbClr val="00B0F0"/>
                </a:solidFill>
              </a:rPr>
              <a:t>negara  hukum  yang demokratis”</a:t>
            </a:r>
            <a:r>
              <a:rPr lang="en-US" sz="2400" b="1" dirty="0" smtClean="0"/>
              <a:t>    (democratische    rechtsstaat)    atau    dalam    bentuk konstitusional  disebut  </a:t>
            </a:r>
            <a:r>
              <a:rPr lang="en-US" sz="2400" b="1" dirty="0" smtClean="0">
                <a:solidFill>
                  <a:srgbClr val="FF0000"/>
                </a:solidFill>
              </a:rPr>
              <a:t>constitutional  democracy</a:t>
            </a:r>
            <a:endParaRPr lang="en-US" sz="2400" b="1" dirty="0" smtClean="0">
              <a:solidFill>
                <a:srgbClr val="FF0000"/>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1625" y="165100"/>
            <a:ext cx="8686800" cy="6504305"/>
          </a:xfrm>
        </p:spPr>
        <p:txBody>
          <a:bodyPr>
            <a:normAutofit fontScale="90000"/>
          </a:bodyPr>
          <a:lstStyle/>
          <a:p>
            <a:r>
              <a:rPr lang="id-ID" sz="2400" dirty="0">
                <a:solidFill>
                  <a:srgbClr val="FF0000"/>
                </a:solidFill>
              </a:rPr>
              <a:t>Disebut  sebagai  “</a:t>
            </a:r>
            <a:r>
              <a:rPr lang="id-ID" sz="2400" dirty="0">
                <a:solidFill>
                  <a:srgbClr val="7030A0"/>
                </a:solidFill>
              </a:rPr>
              <a:t>negara  hukum  yang  demokratis</a:t>
            </a:r>
            <a:r>
              <a:rPr lang="id-ID" sz="2400" dirty="0">
                <a:solidFill>
                  <a:srgbClr val="00B0F0"/>
                </a:solidFill>
              </a:rPr>
              <a:t>”</a:t>
            </a:r>
            <a:r>
              <a:rPr lang="id-ID" sz="2400" dirty="0">
                <a:solidFill>
                  <a:srgbClr val="FF0000"/>
                </a:solidFill>
              </a:rPr>
              <a:t>,  karena  di dalamnya </a:t>
            </a:r>
            <a:r>
              <a:rPr lang="id-ID" sz="2400" dirty="0">
                <a:solidFill>
                  <a:srgbClr val="0070C0"/>
                </a:solidFill>
              </a:rPr>
              <a:t>mengakomodasikan</a:t>
            </a:r>
            <a:r>
              <a:rPr lang="id-ID" sz="2400" dirty="0">
                <a:solidFill>
                  <a:srgbClr val="FF0000"/>
                </a:solidFill>
              </a:rPr>
              <a:t> prinsip-prinsip negara hukum dan </a:t>
            </a:r>
            <a:r>
              <a:rPr lang="id-ID" sz="2400" dirty="0">
                <a:solidFill>
                  <a:schemeClr val="tx1"/>
                </a:solidFill>
              </a:rPr>
              <a:t>prinsip-prinsip  demokrasi,  </a:t>
            </a:r>
            <a:r>
              <a:rPr lang="id-ID" sz="2400" dirty="0">
                <a:solidFill>
                  <a:srgbClr val="FF0000"/>
                </a:solidFill>
              </a:rPr>
              <a:t>yaitu;</a:t>
            </a:r>
            <a:br>
              <a:rPr lang="id-ID" sz="2400" dirty="0">
                <a:solidFill>
                  <a:srgbClr val="FF0000"/>
                </a:solidFill>
              </a:rPr>
            </a:br>
            <a:br>
              <a:rPr lang="id-ID" sz="2400" dirty="0">
                <a:solidFill>
                  <a:srgbClr val="FF0000"/>
                </a:solidFill>
              </a:rPr>
            </a:br>
            <a:r>
              <a:rPr lang="id-ID" sz="2400" b="1" dirty="0">
                <a:solidFill>
                  <a:schemeClr val="tx1"/>
                </a:solidFill>
              </a:rPr>
              <a:t>Prinsip-prinsip  Negara  Hukum  :</a:t>
            </a:r>
            <a:br>
              <a:rPr lang="id-ID" sz="2000" dirty="0">
                <a:solidFill>
                  <a:schemeClr val="tx1"/>
                </a:solidFill>
              </a:rPr>
            </a:br>
            <a:r>
              <a:rPr lang="id-ID" sz="2000" dirty="0">
                <a:solidFill>
                  <a:schemeClr val="tx1"/>
                </a:solidFill>
              </a:rPr>
              <a:t>1)A</a:t>
            </a:r>
            <a:r>
              <a:rPr lang="id-ID" sz="2000" b="1" dirty="0">
                <a:solidFill>
                  <a:schemeClr val="tx1"/>
                </a:solidFill>
              </a:rPr>
              <a:t>sas   legalitas,   pembatasan   kebebasan   warga   negara   (oleh </a:t>
            </a:r>
            <a:br>
              <a:rPr lang="id-ID" sz="2000" b="1" dirty="0">
                <a:solidFill>
                  <a:schemeClr val="tx1"/>
                </a:solidFill>
              </a:rPr>
            </a:br>
            <a:r>
              <a:rPr lang="id-ID" sz="2000" b="1" dirty="0">
                <a:solidFill>
                  <a:schemeClr val="tx1"/>
                </a:solidFill>
              </a:rPr>
              <a:t>    pemerintah) harus ditemukan dasarnya dalam undang-undang yang </a:t>
            </a:r>
            <a:br>
              <a:rPr lang="id-ID" sz="2000" b="1" dirty="0">
                <a:solidFill>
                  <a:schemeClr val="tx1"/>
                </a:solidFill>
              </a:rPr>
            </a:br>
            <a:r>
              <a:rPr lang="id-ID" sz="2000" b="1" dirty="0">
                <a:solidFill>
                  <a:schemeClr val="tx1"/>
                </a:solidFill>
              </a:rPr>
              <a:t>    merupakan  peraturan  umum.  Kemauan  undang-undang  itu  harus </a:t>
            </a:r>
            <a:br>
              <a:rPr lang="id-ID" sz="2000" b="1" dirty="0">
                <a:solidFill>
                  <a:schemeClr val="tx1"/>
                </a:solidFill>
              </a:rPr>
            </a:br>
            <a:r>
              <a:rPr lang="id-ID" sz="2000" b="1" dirty="0">
                <a:solidFill>
                  <a:schemeClr val="tx1"/>
                </a:solidFill>
              </a:rPr>
              <a:t>    memberikan  jaminan  (terhadap  warga  negara)  dari  tindakan </a:t>
            </a:r>
            <a:br>
              <a:rPr lang="id-ID" sz="2000" b="1" dirty="0">
                <a:solidFill>
                  <a:schemeClr val="tx1"/>
                </a:solidFill>
              </a:rPr>
            </a:br>
            <a:r>
              <a:rPr lang="id-ID" sz="2000" b="1" dirty="0">
                <a:solidFill>
                  <a:schemeClr val="tx1"/>
                </a:solidFill>
              </a:rPr>
              <a:t>     (pemerintah)  yang  sewenang-wenang,  kolusi,  dan  berbagai  jenis </a:t>
            </a:r>
            <a:br>
              <a:rPr lang="id-ID" sz="2000" b="1" dirty="0">
                <a:solidFill>
                  <a:schemeClr val="tx1"/>
                </a:solidFill>
              </a:rPr>
            </a:br>
            <a:r>
              <a:rPr lang="id-ID" sz="2000" b="1" dirty="0">
                <a:solidFill>
                  <a:schemeClr val="tx1"/>
                </a:solidFill>
              </a:rPr>
              <a:t>     tindakan  yang  tidak  benar,  pelaksanaan  wewenang  oleh  organ </a:t>
            </a:r>
            <a:br>
              <a:rPr lang="id-ID" sz="2000" b="1" dirty="0">
                <a:solidFill>
                  <a:schemeClr val="tx1"/>
                </a:solidFill>
              </a:rPr>
            </a:br>
            <a:r>
              <a:rPr lang="id-ID" sz="2000" b="1" dirty="0">
                <a:solidFill>
                  <a:schemeClr val="tx1"/>
                </a:solidFill>
              </a:rPr>
              <a:t>      pemerintah  harus  dikembalikan  dasarnya  pada  undang-undang </a:t>
            </a:r>
            <a:br>
              <a:rPr lang="id-ID" sz="2000" b="1" dirty="0">
                <a:solidFill>
                  <a:schemeClr val="tx1"/>
                </a:solidFill>
              </a:rPr>
            </a:br>
            <a:r>
              <a:rPr lang="id-ID" sz="2000" b="1" dirty="0">
                <a:solidFill>
                  <a:schemeClr val="tx1"/>
                </a:solidFill>
              </a:rPr>
              <a:t>     tertulis,  yakni  undang-undang  formal;</a:t>
            </a:r>
            <a:br>
              <a:rPr lang="id-ID" sz="2000" b="1" dirty="0">
                <a:solidFill>
                  <a:schemeClr val="tx1"/>
                </a:solidFill>
              </a:rPr>
            </a:br>
            <a:r>
              <a:rPr lang="id-ID" sz="2000" b="1" dirty="0">
                <a:solidFill>
                  <a:schemeClr val="tx1"/>
                </a:solidFill>
              </a:rPr>
              <a:t>2)     Perlindungan  hak-hak  asasi  manusia  (HAM);</a:t>
            </a:r>
            <a:br>
              <a:rPr lang="id-ID" sz="2000" b="1" dirty="0">
                <a:solidFill>
                  <a:schemeClr val="tx1"/>
                </a:solidFill>
              </a:rPr>
            </a:br>
            <a:r>
              <a:rPr lang="id-ID" sz="2000" b="1" dirty="0">
                <a:solidFill>
                  <a:schemeClr val="tx1"/>
                </a:solidFill>
              </a:rPr>
              <a:t>3)     Keterikatan  pemerintah  pada  hukum;</a:t>
            </a:r>
            <a:br>
              <a:rPr lang="id-ID" sz="2000" b="1" dirty="0">
                <a:solidFill>
                  <a:schemeClr val="tx1"/>
                </a:solidFill>
              </a:rPr>
            </a:br>
            <a:r>
              <a:rPr lang="id-ID" sz="2000" b="1" dirty="0">
                <a:solidFill>
                  <a:schemeClr val="tx1"/>
                </a:solidFill>
              </a:rPr>
              <a:t>4)     Monopoli paksaan pemerintah untuk menjamin penegakan hukum; dan</a:t>
            </a:r>
            <a:br>
              <a:rPr lang="id-ID" sz="2000" b="1" dirty="0">
                <a:solidFill>
                  <a:schemeClr val="tx1"/>
                </a:solidFill>
              </a:rPr>
            </a:br>
            <a:r>
              <a:rPr lang="id-ID" sz="2000" b="1" dirty="0">
                <a:solidFill>
                  <a:schemeClr val="tx1"/>
                </a:solidFill>
              </a:rPr>
              <a:t>5)     Pengawasan  oleh  hakim  yang  merdeka  dalam  hal  organ-organ</a:t>
            </a:r>
            <a:br>
              <a:rPr lang="id-ID" sz="2000" b="1" dirty="0">
                <a:solidFill>
                  <a:schemeClr val="tx1"/>
                </a:solidFill>
              </a:rPr>
            </a:br>
            <a:r>
              <a:rPr lang="id-ID" sz="2000" b="1" dirty="0">
                <a:solidFill>
                  <a:schemeClr val="tx1"/>
                </a:solidFill>
              </a:rPr>
              <a:t>        pemerintah  melaksanakan  dan  menegakkan  aturan-aturan  hukum.</a:t>
            </a:r>
            <a:br>
              <a:rPr lang="id-ID" sz="2000" b="1" dirty="0">
                <a:solidFill>
                  <a:schemeClr val="tx1"/>
                </a:solidFill>
              </a:rPr>
            </a:br>
            <a:endParaRPr lang="id-ID" sz="2000" b="1" dirty="0">
              <a:solidFill>
                <a:schemeClr val="tx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1752" y="457200"/>
            <a:ext cx="8686800" cy="6212160"/>
          </a:xfrm>
        </p:spPr>
        <p:txBody>
          <a:bodyPr>
            <a:normAutofit fontScale="90000"/>
          </a:bodyPr>
          <a:lstStyle/>
          <a:p>
            <a:pPr fontAlgn="base"/>
            <a:r>
              <a:rPr lang="id-ID" sz="2400" b="1" dirty="0">
                <a:solidFill>
                  <a:srgbClr val="FF0000"/>
                </a:solidFill>
              </a:rPr>
              <a:t>Prinsip-prinsip  Demokrasi  </a:t>
            </a:r>
            <a:r>
              <a:rPr lang="id-ID" sz="2400" dirty="0"/>
              <a:t>:</a:t>
            </a:r>
            <a:br>
              <a:rPr lang="id-ID" sz="2400" dirty="0"/>
            </a:br>
            <a:r>
              <a:rPr lang="id-ID" sz="2400" dirty="0"/>
              <a:t>1)</a:t>
            </a:r>
            <a:r>
              <a:rPr lang="id-ID" sz="2400" b="1" dirty="0"/>
              <a:t>Perwakilan politik. Kekuasaan politik tertinggi dalam </a:t>
            </a:r>
            <a:br>
              <a:rPr lang="id-ID" sz="2400" b="1" dirty="0"/>
            </a:br>
            <a:r>
              <a:rPr lang="id-ID" sz="2400" b="1" dirty="0"/>
              <a:t>    suatu Negara dan  dalam  masyarakat  hokum  yang  lebih</a:t>
            </a:r>
            <a:br>
              <a:rPr lang="id-ID" sz="2400" b="1" dirty="0"/>
            </a:br>
            <a:r>
              <a:rPr lang="id-ID" sz="2400" b="1" dirty="0"/>
              <a:t>     rendah  diputuskan  oleh badan perwakilan, yang diisi </a:t>
            </a:r>
            <a:br>
              <a:rPr lang="id-ID" sz="2400" b="1" dirty="0"/>
            </a:br>
            <a:r>
              <a:rPr lang="id-ID" sz="2400" b="1" dirty="0"/>
              <a:t>     melalui pemilihan umum;</a:t>
            </a:r>
            <a:br>
              <a:rPr lang="id-ID" sz="2400" b="1" dirty="0"/>
            </a:br>
            <a:r>
              <a:rPr lang="id-ID" sz="2400" b="1" dirty="0"/>
              <a:t>2) Pertanggungjawaban  politik.  Organ-organ  </a:t>
            </a:r>
            <a:br>
              <a:rPr lang="id-ID" sz="2400" b="1" dirty="0"/>
            </a:br>
            <a:r>
              <a:rPr lang="id-ID" sz="2400" b="1" dirty="0"/>
              <a:t>     pemerintahan  dalam menjalankan fungsinya sedikit </a:t>
            </a:r>
            <a:br>
              <a:rPr lang="id-ID" sz="2400" b="1" dirty="0"/>
            </a:br>
            <a:r>
              <a:rPr lang="id-ID" sz="2400" b="1" dirty="0"/>
              <a:t>     banyak tergantung secara politik yaitu kepada  lembaga  </a:t>
            </a:r>
            <a:br>
              <a:rPr lang="id-ID" sz="2400" b="1" dirty="0"/>
            </a:br>
            <a:r>
              <a:rPr lang="id-ID" sz="2400" b="1" dirty="0"/>
              <a:t>     perwakilan;</a:t>
            </a:r>
            <a:br>
              <a:rPr lang="id-ID" sz="2400" b="1" dirty="0"/>
            </a:br>
            <a:r>
              <a:rPr lang="id-ID" sz="2400" b="1" dirty="0"/>
              <a:t>3)Pemencaran kewenangan. Konsentrasi kekuasaan dalam </a:t>
            </a:r>
            <a:br>
              <a:rPr lang="id-ID" sz="2400" b="1" dirty="0"/>
            </a:br>
            <a:r>
              <a:rPr lang="id-ID" sz="2400" b="1" dirty="0"/>
              <a:t>     masyarakat pada satu organ pemerintahan adalah </a:t>
            </a:r>
            <a:br>
              <a:rPr lang="id-ID" sz="2400" b="1" dirty="0"/>
            </a:br>
            <a:r>
              <a:rPr lang="id-ID" sz="2400" b="1" dirty="0"/>
              <a:t>     kesewenang-wenangan. Oleh karena  itu,  kewenangan  </a:t>
            </a:r>
            <a:br>
              <a:rPr lang="id-ID" sz="2400" b="1" dirty="0"/>
            </a:br>
            <a:r>
              <a:rPr lang="id-ID" sz="2400" b="1" dirty="0"/>
              <a:t>     badan-badan  publik  itu  harus  dipencarkan pada  organ-</a:t>
            </a:r>
            <a:br>
              <a:rPr lang="id-ID" sz="2400" b="1" dirty="0"/>
            </a:br>
            <a:r>
              <a:rPr lang="id-ID" sz="2400" b="1" dirty="0"/>
              <a:t>    organ  yang  berbeda;</a:t>
            </a:r>
            <a:br>
              <a:rPr lang="id-ID" sz="2400" b="1" dirty="0"/>
            </a:br>
            <a:r>
              <a:rPr lang="id-ID" sz="2400" b="1" dirty="0"/>
              <a:t>4) Pengawasan  dan  kontrol  (penyelenggaraan)  </a:t>
            </a:r>
            <a:br>
              <a:rPr lang="id-ID" sz="2400" b="1" dirty="0"/>
            </a:br>
            <a:r>
              <a:rPr lang="id-ID" sz="2400" b="1" dirty="0"/>
              <a:t>     pemerintahan  harus dapat  dikontrol;</a:t>
            </a:r>
            <a:br>
              <a:rPr lang="id-ID" sz="2400" b="1" dirty="0"/>
            </a:br>
            <a:r>
              <a:rPr lang="id-ID" sz="2400" b="1" dirty="0"/>
              <a:t>5)  Kejujuran  dan  terbuka  untuk  umum;  dan</a:t>
            </a:r>
            <a:br>
              <a:rPr lang="id-ID" sz="2400" b="1" dirty="0"/>
            </a:br>
            <a:r>
              <a:rPr lang="id-ID" sz="2400" b="1" dirty="0"/>
              <a:t>6)  Rakyat  diberi  kem</a:t>
            </a:r>
            <a:r>
              <a:rPr lang="id-ID" sz="2400" dirty="0"/>
              <a:t>ungkinan  untuk  mengajukan  </a:t>
            </a:r>
            <a:br>
              <a:rPr lang="id-ID" sz="2400" dirty="0"/>
            </a:br>
            <a:r>
              <a:rPr lang="id-ID" sz="2400" dirty="0"/>
              <a:t>      keberatan</a:t>
            </a:r>
            <a:endParaRPr lang="id-ID"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285115"/>
            <a:ext cx="8495665" cy="6456680"/>
          </a:xfrm>
        </p:spPr>
        <p:txBody>
          <a:bodyPr>
            <a:normAutofit/>
          </a:bodyPr>
          <a:lstStyle/>
          <a:p>
            <a:pPr fontAlgn="base"/>
            <a:r>
              <a:rPr lang="en-US" sz="2400" b="1" dirty="0" smtClean="0">
                <a:solidFill>
                  <a:srgbClr val="FF0000"/>
                </a:solidFill>
              </a:rPr>
              <a:t>Jimly  Asshiddiqie, </a:t>
            </a:r>
            <a:r>
              <a:rPr lang="en-US" sz="2400" dirty="0" smtClean="0"/>
              <a:t>  </a:t>
            </a:r>
            <a:r>
              <a:rPr lang="en-US" sz="2400" b="1" dirty="0" smtClean="0"/>
              <a:t>menegaskan  bahwa  negara  hukum yang  bertopang  pada  sistem  demokrasi  pada  pokoknya  mengidealkan suatu  mekanisme  bahwa  negara  hukum  itu  haruslah  demokratis,  dan negara  demokrasi  itu  haruslah  didasarkan  atas  hukum.  Menurutnya, dalam  perspektif  yang  bersifat  horizontal  gagasan  demokrasi  yang berdasarkan atas hukum (constitutional democracy) mengandung 4 (empat) prinsip pokok, yaitu</a:t>
            </a:r>
            <a:r>
              <a:rPr lang="id-ID" altLang="en-US" sz="2400" b="1" dirty="0" smtClean="0"/>
              <a:t>;</a:t>
            </a:r>
            <a:br>
              <a:rPr lang="id-ID" altLang="en-US" sz="2400" b="1" dirty="0" smtClean="0"/>
            </a:br>
            <a:br>
              <a:rPr lang="id-ID" altLang="en-US" sz="2400" b="1" dirty="0" smtClean="0"/>
            </a:br>
            <a:r>
              <a:rPr lang="id-ID" altLang="en-US" sz="2400" b="1" dirty="0" smtClean="0"/>
              <a:t>1, Adanya  jaminan  persamaan  dan  kesetaraan  </a:t>
            </a:r>
            <a:br>
              <a:rPr lang="id-ID" altLang="en-US" sz="2400" b="1" dirty="0" smtClean="0"/>
            </a:br>
            <a:r>
              <a:rPr lang="id-ID" altLang="en-US" sz="2400" b="1" dirty="0" smtClean="0"/>
              <a:t>    dalam  kehidupan bersama; </a:t>
            </a:r>
            <a:br>
              <a:rPr lang="id-ID" altLang="en-US" sz="2400" b="1" dirty="0" smtClean="0"/>
            </a:br>
            <a:r>
              <a:rPr lang="id-ID" altLang="en-US" sz="2400" b="1" dirty="0" smtClean="0"/>
              <a:t>2. Pengakuan  dan  penghormatan  terhadap </a:t>
            </a:r>
            <a:br>
              <a:rPr lang="id-ID" altLang="en-US" sz="2400" b="1" dirty="0" smtClean="0"/>
            </a:br>
            <a:r>
              <a:rPr lang="id-ID" altLang="en-US" sz="2400" b="1" dirty="0" smtClean="0"/>
              <a:t>     perbedaan  atau  pluralitas;</a:t>
            </a:r>
            <a:br>
              <a:rPr lang="id-ID" altLang="en-US" sz="2400" b="1" dirty="0" smtClean="0"/>
            </a:br>
            <a:r>
              <a:rPr lang="id-ID" altLang="en-US" sz="2400" b="1" dirty="0" smtClean="0"/>
              <a:t>3)   Adanya aturan yang mengikat dan dijadikan </a:t>
            </a:r>
            <a:br>
              <a:rPr lang="id-ID" altLang="en-US" sz="2400" b="1" dirty="0" smtClean="0"/>
            </a:br>
            <a:r>
              <a:rPr lang="id-ID" altLang="en-US" sz="2400" b="1" dirty="0" smtClean="0"/>
              <a:t>      sumber rujukan bersama;</a:t>
            </a:r>
            <a:br>
              <a:rPr lang="id-ID" altLang="en-US" sz="2400" b="1" dirty="0" smtClean="0"/>
            </a:br>
            <a:r>
              <a:rPr lang="id-ID" altLang="en-US" sz="2400" b="1" dirty="0" smtClean="0"/>
              <a:t>dan</a:t>
            </a:r>
            <a:endParaRPr lang="id-ID" altLang="en-US" sz="2400" b="1"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1625" y="245110"/>
            <a:ext cx="8686800" cy="6424295"/>
          </a:xfrm>
        </p:spPr>
        <p:txBody>
          <a:bodyPr>
            <a:normAutofit fontScale="90000"/>
          </a:bodyPr>
          <a:lstStyle/>
          <a:p>
            <a:pPr fontAlgn="base"/>
            <a:r>
              <a:rPr lang="id-ID" dirty="0"/>
              <a:t>4. </a:t>
            </a:r>
            <a:r>
              <a:rPr lang="id-ID" sz="2400" b="1" dirty="0"/>
              <a:t>Adanya  mekanisme  penyelesaian  sengketa  berdasarkan  mekanisme aturan yang ditaati bersama dalam konteks kehidupan bernegara, di mana  terkait  pula  dimensi-dimensi  kekuasaan  yang  bersifat  vertikal antar  institusi  negara  dengan  warga  negara.</a:t>
            </a:r>
            <a:br>
              <a:rPr lang="id-ID" sz="2400" b="1" dirty="0"/>
            </a:br>
            <a:br>
              <a:rPr lang="id-ID" sz="2400" b="1" dirty="0"/>
            </a:br>
            <a:r>
              <a:rPr lang="id-ID" sz="2400" b="1" dirty="0">
                <a:solidFill>
                  <a:srgbClr val="7030A0"/>
                </a:solidFill>
              </a:rPr>
              <a:t>Dalam pandangannya, keempat prinsip-prinsip pokok dari demokrasi tersebut  lazimnya  dilembagakan  dengan  menambahkan  prinsip-prinsip negara  hukum  (nomokrasi),  yaitu:</a:t>
            </a:r>
            <a:br>
              <a:rPr lang="id-ID" sz="2400" b="1" dirty="0">
                <a:solidFill>
                  <a:srgbClr val="7030A0"/>
                </a:solidFill>
              </a:rPr>
            </a:br>
            <a:r>
              <a:rPr lang="id-ID" sz="2400" b="1" dirty="0">
                <a:solidFill>
                  <a:srgbClr val="7030A0"/>
                </a:solidFill>
              </a:rPr>
              <a:t>1. </a:t>
            </a:r>
            <a:r>
              <a:rPr lang="id-ID" sz="2400" b="1" dirty="0">
                <a:solidFill>
                  <a:schemeClr val="tx1"/>
                </a:solidFill>
              </a:rPr>
              <a:t>Pengakuan  dan  penghormatan  terhadap  hak-hak  asasi </a:t>
            </a:r>
            <a:br>
              <a:rPr lang="id-ID" sz="2400" b="1" dirty="0">
                <a:solidFill>
                  <a:schemeClr val="tx1"/>
                </a:solidFill>
              </a:rPr>
            </a:br>
            <a:r>
              <a:rPr lang="id-ID" sz="2400" b="1" dirty="0">
                <a:solidFill>
                  <a:schemeClr val="tx1"/>
                </a:solidFill>
              </a:rPr>
              <a:t>     manusia;</a:t>
            </a:r>
            <a:br>
              <a:rPr lang="id-ID" sz="2400" b="1" dirty="0">
                <a:solidFill>
                  <a:schemeClr val="tx1"/>
                </a:solidFill>
              </a:rPr>
            </a:br>
            <a:r>
              <a:rPr lang="id-ID" sz="2400" b="1" dirty="0">
                <a:solidFill>
                  <a:schemeClr val="tx1"/>
                </a:solidFill>
              </a:rPr>
              <a:t>2)  Pembatasan kekuasaan melalui mekanisme kekuasaan </a:t>
            </a:r>
            <a:br>
              <a:rPr lang="id-ID" sz="2400" b="1" dirty="0">
                <a:solidFill>
                  <a:schemeClr val="tx1"/>
                </a:solidFill>
              </a:rPr>
            </a:br>
            <a:r>
              <a:rPr lang="id-ID" sz="2400" b="1" dirty="0">
                <a:solidFill>
                  <a:schemeClr val="tx1"/>
                </a:solidFill>
              </a:rPr>
              <a:t>      dan pembagian kekuasaan disertai mekanisme </a:t>
            </a:r>
            <a:br>
              <a:rPr lang="id-ID" sz="2400" b="1" dirty="0">
                <a:solidFill>
                  <a:schemeClr val="tx1"/>
                </a:solidFill>
              </a:rPr>
            </a:br>
            <a:r>
              <a:rPr lang="id-ID" sz="2400" b="1" dirty="0">
                <a:solidFill>
                  <a:schemeClr val="tx1"/>
                </a:solidFill>
              </a:rPr>
              <a:t>      penyelesaian sengketa ketatanegaraan antar  lembaga</a:t>
            </a:r>
            <a:br>
              <a:rPr lang="id-ID" sz="2400" b="1" dirty="0">
                <a:solidFill>
                  <a:schemeClr val="tx1"/>
                </a:solidFill>
              </a:rPr>
            </a:br>
            <a:r>
              <a:rPr lang="id-ID" sz="2400" b="1" dirty="0">
                <a:solidFill>
                  <a:schemeClr val="tx1"/>
                </a:solidFill>
              </a:rPr>
              <a:t>      negara,  baik  secara  vertikal  maupun  horizontal;</a:t>
            </a:r>
            <a:br>
              <a:rPr lang="id-ID" sz="2400" b="1" dirty="0">
                <a:solidFill>
                  <a:schemeClr val="tx1"/>
                </a:solidFill>
              </a:rPr>
            </a:br>
            <a:endParaRPr lang="id-ID" sz="2400" b="1" dirty="0">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205105" y="365125"/>
            <a:ext cx="8826500" cy="6376670"/>
          </a:xfrm>
        </p:spPr>
        <p:txBody>
          <a:bodyPr>
            <a:normAutofit/>
          </a:bodyPr>
          <a:lstStyle/>
          <a:p>
            <a:pPr fontAlgn="base"/>
            <a:r>
              <a:rPr lang="id-ID" altLang="en-US" sz="2400" dirty="0" smtClean="0"/>
              <a:t>3. </a:t>
            </a:r>
            <a:r>
              <a:rPr lang="en-US" sz="2400" b="1" dirty="0" smtClean="0"/>
              <a:t>Adanya  peradilan  yang  bersifat  independen  dan</a:t>
            </a:r>
            <a:br>
              <a:rPr lang="en-US" sz="2400" b="1" dirty="0" smtClean="0"/>
            </a:br>
            <a:r>
              <a:rPr lang="en-US" sz="2400" b="1" dirty="0" smtClean="0"/>
              <a:t>    tidak  memihak (independent and impartial) dengan </a:t>
            </a:r>
            <a:br>
              <a:rPr lang="en-US" sz="2400" b="1" dirty="0" smtClean="0"/>
            </a:br>
            <a:r>
              <a:rPr lang="en-US" sz="2400" b="1" dirty="0" smtClean="0"/>
              <a:t>    kewibawaan putusan yang tertinggi atas  dasar  </a:t>
            </a:r>
            <a:br>
              <a:rPr lang="en-US" sz="2400" b="1" dirty="0" smtClean="0"/>
            </a:br>
            <a:r>
              <a:rPr lang="en-US" sz="2400" b="1" dirty="0" smtClean="0"/>
              <a:t>    keadilan  dan  kebenaran;</a:t>
            </a:r>
            <a:br>
              <a:rPr lang="en-US" sz="2400" b="1" dirty="0" smtClean="0"/>
            </a:br>
            <a:r>
              <a:rPr lang="en-US" sz="2400" b="1" dirty="0" smtClean="0"/>
              <a:t>4) Dibentuknya  lembaga  peradilan  yang  khusus  untuk </a:t>
            </a:r>
            <a:br>
              <a:rPr lang="en-US" sz="2400" b="1" dirty="0" smtClean="0"/>
            </a:br>
            <a:r>
              <a:rPr lang="en-US" sz="2400" b="1" dirty="0" smtClean="0"/>
              <a:t>    menjamin keadilan warga negara yang dirugikan </a:t>
            </a:r>
            <a:br>
              <a:rPr lang="en-US" sz="2400" b="1" dirty="0" smtClean="0"/>
            </a:br>
            <a:r>
              <a:rPr lang="en-US" sz="2400" b="1" dirty="0" smtClean="0"/>
              <a:t>   akibat putusan atau kebijakan pemerintahan  (pejabat</a:t>
            </a:r>
            <a:br>
              <a:rPr lang="en-US" sz="2400" b="1" dirty="0" smtClean="0"/>
            </a:br>
            <a:r>
              <a:rPr lang="en-US" sz="2400" b="1" dirty="0" smtClean="0"/>
              <a:t>    administrasi  negara);</a:t>
            </a:r>
            <a:br>
              <a:rPr lang="en-US" sz="2400" b="1" dirty="0" smtClean="0"/>
            </a:br>
            <a:r>
              <a:rPr lang="en-US" sz="2400" b="1" dirty="0" smtClean="0"/>
              <a:t>5) Adanya  mekanisme  judicial  review  oleh  lembaga  </a:t>
            </a:r>
            <a:br>
              <a:rPr lang="en-US" sz="2400" b="1" dirty="0" smtClean="0"/>
            </a:br>
            <a:r>
              <a:rPr lang="en-US" sz="2400" b="1" dirty="0" smtClean="0"/>
              <a:t>    legislatif  maupun lembaga eksekutif;</a:t>
            </a:r>
            <a:br>
              <a:rPr lang="en-US" sz="2400" b="1" dirty="0" smtClean="0"/>
            </a:br>
            <a:r>
              <a:rPr lang="en-US" sz="2400" b="1" dirty="0" smtClean="0"/>
              <a:t>6)  Dibuatnya  konstitusi  dan  peraturan  perundang-</a:t>
            </a:r>
            <a:br>
              <a:rPr lang="en-US" sz="2400" b="1" dirty="0" smtClean="0"/>
            </a:br>
            <a:r>
              <a:rPr lang="en-US" sz="2400" b="1" dirty="0" smtClean="0"/>
              <a:t>     undangan  yang mengatur  jaminan-jaminan  </a:t>
            </a:r>
            <a:br>
              <a:rPr lang="en-US" sz="2400" b="1" dirty="0" smtClean="0"/>
            </a:br>
            <a:r>
              <a:rPr lang="en-US" sz="2400" b="1" dirty="0" smtClean="0"/>
              <a:t>     pelaksana  prinsip-prinsip  tersebut;  dan</a:t>
            </a:r>
            <a:br>
              <a:rPr lang="en-US" sz="2400" b="1" dirty="0" smtClean="0"/>
            </a:br>
            <a:r>
              <a:rPr lang="en-US" sz="2400" b="1" dirty="0" smtClean="0"/>
              <a:t>7)  Pengakuan  terhadap  asas  legalitas  atau  due </a:t>
            </a:r>
            <a:br>
              <a:rPr lang="en-US" sz="2400" b="1" dirty="0" smtClean="0"/>
            </a:br>
            <a:r>
              <a:rPr lang="en-US" sz="2400" b="1" dirty="0" smtClean="0"/>
              <a:t>      process  of  law  dalam keseluruhan  sistem </a:t>
            </a:r>
            <a:br>
              <a:rPr lang="en-US" sz="2400" b="1" dirty="0" smtClean="0"/>
            </a:br>
            <a:r>
              <a:rPr lang="en-US" sz="2400" b="1" dirty="0" smtClean="0"/>
              <a:t>      penyelenggaraan  negara.</a:t>
            </a:r>
            <a:endParaRPr lang="en-US" sz="2400" b="1"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1752" y="457200"/>
            <a:ext cx="8686800" cy="6212160"/>
          </a:xfrm>
        </p:spPr>
        <p:txBody>
          <a:bodyPr>
            <a:normAutofit/>
          </a:bodyPr>
          <a:lstStyle/>
          <a:p>
            <a:r>
              <a:rPr lang="id-ID" sz="2400" b="1" dirty="0"/>
              <a:t>negara  hukum  itu  harus  ditopang  dengan  sistem demokrasi karena terdapat korelasi yang jelas antara negara hukum yang bertumpu  pada  konstitusi,  dengan  kedaulatan  rakyat  yang  dijalankan melalui  sistem  demokrasi.  Dalam  sistem  demokrasi  partisipasi  rakyat merupakan esensi dari sistem ini. Akan tetapi, demokrasi tanpa pengaturan hukum  akan  kehilangan  bentuk  dan  arah,  sementara  hukum  tanpa demokrasi  akan  kehilangan  makna.</a:t>
            </a:r>
            <a:br>
              <a:rPr lang="id-ID" sz="2400" b="1" dirty="0"/>
            </a:br>
            <a:br>
              <a:rPr lang="id-ID" sz="2400" b="1" dirty="0"/>
            </a:br>
            <a:r>
              <a:rPr lang="id-ID" sz="2400" b="1" dirty="0">
                <a:solidFill>
                  <a:srgbClr val="FF0000"/>
                </a:solidFill>
              </a:rPr>
              <a:t>Menurut  Frans  Magnis  Suseno,</a:t>
            </a:r>
            <a:r>
              <a:rPr lang="id-ID" sz="2400" b="1" dirty="0"/>
              <a:t> demokrasi yang bukan negara hukum bukan demokrasi dalam arti yang sesungguhnya.  Demokrasi  merupakan  cara  yang  paling  aman  untuk mempertahankan  kontrol  atas  negara  hukum.</a:t>
            </a:r>
            <a:br>
              <a:rPr lang="id-ID" sz="2400" b="1" dirty="0"/>
            </a:br>
            <a:endParaRPr lang="id-ID" sz="24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8900" y="99060"/>
            <a:ext cx="8991600" cy="6570345"/>
          </a:xfrm>
        </p:spPr>
        <p:txBody>
          <a:bodyPr>
            <a:normAutofit/>
          </a:bodyPr>
          <a:lstStyle/>
          <a:p>
            <a:pPr fontAlgn="base"/>
            <a:r>
              <a:rPr lang="id-ID" sz="2400" b="1" dirty="0"/>
              <a:t>hukum  harus  dimaknai  sebagai  kesatuan  hirarkis  tatanan norma  hukum  yang  berpuncak  pada  konstitusi.</a:t>
            </a:r>
            <a:br>
              <a:rPr lang="id-ID" sz="2400" b="1" dirty="0"/>
            </a:br>
            <a:r>
              <a:rPr lang="id-ID" sz="2400" b="1" dirty="0"/>
              <a:t>suatu  negara  hukum  menghendaki  adanya  supremasi  konstitusi. </a:t>
            </a:r>
            <a:br>
              <a:rPr lang="id-ID" sz="2400" b="1" dirty="0"/>
            </a:br>
            <a:r>
              <a:rPr lang="id-ID" sz="2400" b="1" dirty="0"/>
              <a:t>Supremasi  konstitusi,  di  samping  merupakan  konsekuensi  dari  konsep negara  hukum,  sekaligus  merupakan  pelaksanaan  demokrasi  karena konstitusi  adalah  wujud  perjanjian  sosial  tertinggi.</a:t>
            </a:r>
            <a:br>
              <a:rPr lang="id-ID" sz="2400" b="1" dirty="0"/>
            </a:br>
            <a:r>
              <a:rPr lang="id-ID" sz="2400" b="1" dirty="0"/>
              <a:t>untuk  memenuhi  hak-hak  tiap  manusia,  tidak  mungkin dicapai  masing-masing  orang  secara  individual,  tetapi  harus  bersama- sama.  Maka,  dibuatlah  perjanjian  sosial  yang  berisi  tentang  tujuan bersama, batas-batas hak individual, dan siapa yang bertanggung jawab untuk pencapaian tujuan tersebut dan menjalankan perjanjian yang telah dibuat  dengan  batas-batasnya. </a:t>
            </a:r>
            <a:endParaRPr lang="id-ID" sz="24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1752" y="457200"/>
            <a:ext cx="8686800" cy="6212160"/>
          </a:xfrm>
        </p:spPr>
        <p:txBody>
          <a:bodyPr>
            <a:normAutofit/>
          </a:bodyPr>
          <a:lstStyle/>
          <a:p>
            <a:pPr fontAlgn="base"/>
            <a:r>
              <a:rPr lang="id-ID" sz="2400" b="1" dirty="0"/>
              <a:t>DENGAN DEMIKIAN .....</a:t>
            </a:r>
            <a:br>
              <a:rPr lang="id-ID" sz="2400" b="1" dirty="0"/>
            </a:br>
            <a:r>
              <a:rPr lang="id-ID" sz="2400" b="1" dirty="0"/>
              <a:t>negara  hukum  yang  demokratis, </a:t>
            </a:r>
            <a:br>
              <a:rPr lang="id-ID" sz="2400" b="1" dirty="0"/>
            </a:br>
            <a:r>
              <a:rPr lang="id-ID" sz="2400" b="1" dirty="0"/>
              <a:t> hukum dibangun  dan  ditegakkan  menurut  prinsip-prinsip  demokrasi.  Hukum tidak  boleh  dibuat,  ditetapkan,  ditafsirkan,  dan  ditegakkan  dengan “tangan  besi”  berdasarkan  kekuasaan  semata  (machtsstaat).  Sebaliknya, demokrasi  haruslah  diatur  berdasar  atas  hukum  (rechtsstaat)  karena perwujudan  gagasan  demokrasi  memerlukan  instrumen  hukum  untuk mencegah  munculnya  mobokrasi,  yang  mengancam  pelaksanaan demokrasi itu sendiri</a:t>
            </a:r>
            <a:endParaRPr lang="id-ID" sz="2400"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642938"/>
            <a:ext cx="8229600" cy="6098430"/>
          </a:xfrm>
        </p:spPr>
        <p:txBody>
          <a:bodyPr>
            <a:normAutofit/>
          </a:bodyPr>
          <a:lstStyle/>
          <a:p>
            <a:pPr fontAlgn="base"/>
            <a:r>
              <a:rPr lang="en-US" sz="2400" dirty="0" smtClean="0">
                <a:solidFill>
                  <a:srgbClr val="FF0000"/>
                </a:solidFill>
              </a:rPr>
              <a:t>Negara  Hukum  “Indonesia”  Yang  Demokratis</a:t>
            </a:r>
            <a:br>
              <a:rPr lang="en-US" sz="2400" dirty="0" smtClean="0">
                <a:solidFill>
                  <a:srgbClr val="FF0000"/>
                </a:solidFill>
              </a:rPr>
            </a:br>
            <a:r>
              <a:rPr lang="en-US" sz="2400" dirty="0" smtClean="0">
                <a:solidFill>
                  <a:schemeClr val="tx1"/>
                </a:solidFill>
              </a:rPr>
              <a:t>Indonesia,  sebagai  negara  yang  terlahir  pada  abad  modern  melalui Proklamasi  17  Agustus  1945  juga  “mengklaim”  dirinya  sebagai  negara hukum. Hal ini terindikasikan dari adanya suatu ciri negara hukum yang prinsip-prinsipnya  dapat  dilihat  pada  Konstitusi  Negara  R.  I.  (sebelum dilakukan perubahan), yaitu </a:t>
            </a:r>
            <a:r>
              <a:rPr lang="id-ID" altLang="en-US" sz="2400" dirty="0" smtClean="0">
                <a:solidFill>
                  <a:schemeClr val="tx1"/>
                </a:solidFill>
              </a:rPr>
              <a:t>;</a:t>
            </a:r>
            <a:br>
              <a:rPr lang="id-ID" altLang="en-US" sz="2400" dirty="0" smtClean="0">
                <a:solidFill>
                  <a:schemeClr val="tx1"/>
                </a:solidFill>
              </a:rPr>
            </a:br>
            <a:r>
              <a:rPr lang="en-US" sz="2400" dirty="0" smtClean="0">
                <a:solidFill>
                  <a:schemeClr val="tx1"/>
                </a:solidFill>
              </a:rPr>
              <a:t>dalam Pembukaan UUD 1945, Batang Tubuh (non Pasal-pasal tentang HAM), dan Penjelasan UUD 1945 dengan rincian sebagai  berikut</a:t>
            </a:r>
            <a:r>
              <a:rPr lang="id-ID" altLang="en-US" sz="2400" dirty="0" smtClean="0">
                <a:solidFill>
                  <a:schemeClr val="tx1"/>
                </a:solidFill>
              </a:rPr>
              <a:t>;</a:t>
            </a:r>
            <a:br>
              <a:rPr lang="id-ID" altLang="en-US" sz="2400" dirty="0" smtClean="0">
                <a:solidFill>
                  <a:schemeClr val="tx1"/>
                </a:solidFill>
              </a:rPr>
            </a:br>
            <a:endParaRPr lang="id-ID" altLang="en-US" sz="2400" dirty="0" smtClean="0">
              <a:solidFill>
                <a:schemeClr val="tx1"/>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1625" y="-19685"/>
            <a:ext cx="8686800" cy="6689090"/>
          </a:xfrm>
        </p:spPr>
        <p:txBody>
          <a:bodyPr>
            <a:normAutofit/>
          </a:bodyPr>
          <a:lstStyle/>
          <a:p>
            <a:r>
              <a:rPr lang="id-ID" sz="1800" dirty="0"/>
              <a:t>1.</a:t>
            </a:r>
            <a:r>
              <a:rPr lang="id-ID" sz="2400" dirty="0">
                <a:solidFill>
                  <a:srgbClr val="7030A0"/>
                </a:solidFill>
              </a:rPr>
              <a:t> Pembukaan  UUD  1945,</a:t>
            </a:r>
            <a:r>
              <a:rPr lang="id-ID" sz="2400" dirty="0"/>
              <a:t> </a:t>
            </a:r>
            <a:r>
              <a:rPr lang="id-ID" sz="1800" dirty="0"/>
              <a:t>   </a:t>
            </a:r>
            <a:r>
              <a:rPr lang="id-ID" sz="2000" dirty="0"/>
              <a:t>dalam  </a:t>
            </a:r>
            <a:r>
              <a:rPr lang="id-ID" sz="2000" dirty="0">
                <a:solidFill>
                  <a:srgbClr val="FF0000"/>
                </a:solidFill>
              </a:rPr>
              <a:t>alinea  pertama </a:t>
            </a:r>
            <a:r>
              <a:rPr lang="id-ID" sz="2000" dirty="0"/>
              <a:t> kata  “peri- keadilan”,  dalam  alinea  kedua  “adil”,  serta  dalam  alinea  keempat terdapat  perkataan  “keadilan  sosial”,  dan  “kemanusiaan  yang  adil”. Semua istilah itu berindikasi kepada pengertian negara hukum, karena bukankah  suatu  tujuan  hukum  itu  untuk  mencapai  negara  keadilan. Kemudian  dalam  Pembukaan  UUD  1945  pada  </a:t>
            </a:r>
            <a:r>
              <a:rPr lang="id-ID" sz="2000" dirty="0">
                <a:solidFill>
                  <a:srgbClr val="FF0000"/>
                </a:solidFill>
              </a:rPr>
              <a:t>alinea  keempat </a:t>
            </a:r>
            <a:r>
              <a:rPr lang="id-ID" sz="2000" dirty="0"/>
              <a:t> juga ditegaskan “maka disusunlah kemerdekaan kebangsaan Indonesia itu dalam  suatu  Undang-undang  Dasar  Negara  Indonesia”.</a:t>
            </a:r>
            <a:br>
              <a:rPr lang="id-ID" sz="2000" dirty="0"/>
            </a:br>
            <a:r>
              <a:rPr lang="id-ID" sz="1800" dirty="0"/>
              <a:t>2</a:t>
            </a:r>
            <a:r>
              <a:rPr lang="id-ID" sz="2400" dirty="0"/>
              <a:t>  </a:t>
            </a:r>
            <a:r>
              <a:rPr lang="id-ID" sz="2400" dirty="0">
                <a:solidFill>
                  <a:srgbClr val="7030A0"/>
                </a:solidFill>
              </a:rPr>
              <a:t>Batang  Tubuh  UUD  1945,</a:t>
            </a:r>
            <a:r>
              <a:rPr lang="id-ID" sz="1800" dirty="0">
                <a:solidFill>
                  <a:srgbClr val="7030A0"/>
                </a:solidFill>
              </a:rPr>
              <a:t> </a:t>
            </a:r>
            <a:r>
              <a:rPr lang="id-ID" sz="1800" dirty="0"/>
              <a:t> </a:t>
            </a:r>
            <a:r>
              <a:rPr lang="id-ID" sz="2000" dirty="0"/>
              <a:t>menyatakan  bahwa  “Presiden  RepublikIndonesia  memegang  kekuasaan  pemerintahan  menurut  Undang- undang Da</a:t>
            </a:r>
            <a:r>
              <a:rPr lang="id-ID" sz="2000" dirty="0">
                <a:solidFill>
                  <a:srgbClr val="FF0000"/>
                </a:solidFill>
              </a:rPr>
              <a:t>sar (Pasal 14)</a:t>
            </a:r>
            <a:r>
              <a:rPr lang="id-ID" sz="2000" dirty="0"/>
              <a:t>. Ketentuan ini menunjukkan bahwa presiden dalam  menjalankan  tugasnya  harus  mengikuti  ketentuan-ketentuan yang  sudah  ditetapkan  dalam  Undang-undang  Dasar.</a:t>
            </a:r>
            <a:r>
              <a:rPr lang="id-ID" sz="2000" dirty="0">
                <a:solidFill>
                  <a:srgbClr val="FF0000"/>
                </a:solidFill>
              </a:rPr>
              <a:t>  Pasal  9</a:t>
            </a:r>
            <a:r>
              <a:rPr lang="id-ID" sz="2000" dirty="0"/>
              <a:t> mengenai  sumpah  Presiden  dan  Wakil  Presiden  “memegang  teguh Undang-Undang Dasar dan menjalankan segala undang-undang dan peraturannya  selurus-lurusnya”.  Melarang  Presiden  dan  Wakil Presiden  menyimpang  dari  peraturan  perundang-undangan  yang</a:t>
            </a:r>
            <a:endParaRPr lang="id-ID" sz="20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1752" y="457200"/>
            <a:ext cx="8686800" cy="6212160"/>
          </a:xfrm>
        </p:spPr>
        <p:txBody>
          <a:bodyPr>
            <a:normAutofit fontScale="90000"/>
          </a:bodyPr>
          <a:lstStyle/>
          <a:p>
            <a:pPr fontAlgn="base"/>
            <a:r>
              <a:rPr lang="id-ID" sz="2400" b="1" dirty="0"/>
              <a:t>berlaku  dalam  menjalankan  tugasnya  suatu  sumpah  yang  harus dihormati oleh Presiden dan Wakil Presiden dalam mempertahankan asas negara hukum. Ketentuan ini dipertegas lagi oleh </a:t>
            </a:r>
            <a:r>
              <a:rPr lang="id-ID" sz="2400" b="1" dirty="0">
                <a:solidFill>
                  <a:srgbClr val="FF0000"/>
                </a:solidFill>
              </a:rPr>
              <a:t>Pasal 27 UUD </a:t>
            </a:r>
            <a:r>
              <a:rPr lang="id-ID" sz="2400" b="1" dirty="0"/>
              <a:t>1945  yang  menetapkan  bahwa  “</a:t>
            </a:r>
            <a:r>
              <a:rPr lang="id-ID" sz="2400" b="1" dirty="0">
                <a:solidFill>
                  <a:srgbClr val="0070C0"/>
                </a:solidFill>
              </a:rPr>
              <a:t>segala  warga  negara  bersamaan kedudukannya dalam hukum dan pemerintahan itu dengan tidak ada kecualinya”</a:t>
            </a:r>
            <a:r>
              <a:rPr lang="id-ID" sz="2400" b="1" dirty="0"/>
              <a:t>.  Pasal  ini  selain  menjamin  prinsip  </a:t>
            </a:r>
            <a:r>
              <a:rPr lang="id-ID" sz="2400" b="1" dirty="0">
                <a:solidFill>
                  <a:srgbClr val="FF0000"/>
                </a:solidFill>
              </a:rPr>
              <a:t>equality  before  the  law</a:t>
            </a:r>
            <a:r>
              <a:rPr lang="id-ID" sz="2400" b="1" dirty="0"/>
              <a:t>, suatu hak demokrasi yang fundamental, juga menegaskan kewajiban warga  negara  untuk  menjunjung  tinggi  hukum  suatu  prasyarat langgengnya  negara  hukum;  dan</a:t>
            </a:r>
            <a:br>
              <a:rPr lang="id-ID" sz="2400" b="1" dirty="0"/>
            </a:br>
            <a:r>
              <a:rPr lang="id-ID" sz="2400" b="1" dirty="0">
                <a:solidFill>
                  <a:srgbClr val="002060"/>
                </a:solidFill>
              </a:rPr>
              <a:t>3. Penjelasan  UUD  1945, </a:t>
            </a:r>
            <a:r>
              <a:rPr lang="id-ID" sz="2400" b="1" dirty="0">
                <a:solidFill>
                  <a:srgbClr val="FF0000"/>
                </a:solidFill>
              </a:rPr>
              <a:t> </a:t>
            </a:r>
            <a:r>
              <a:rPr lang="id-ID" sz="2400" b="1" dirty="0"/>
              <a:t>merupakan  penjelasan  autentik  dan  menurut Hukum Tata Negara Indonesia, Penjelasan UUD 1945 itu mempunyai nilai  yuridis,  dengan  huruf  besar  menyatakan:  “Negara  Indonesia berdasarkan atas hukum (rechtsstaat) tidak berdasarkan atas kekuasaan belaka  (machtsstaat)”.  Ketentuan  yang  terakhir  ini  menjelaskan  apayang tersirat dan tersurat telah dinyatakan dalam Batang Tubuh UUD 1945.</a:t>
            </a:r>
            <a:endParaRPr lang="id-ID" sz="2400" b="1"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165735"/>
            <a:ext cx="8481695" cy="6576060"/>
          </a:xfrm>
        </p:spPr>
        <p:txBody>
          <a:bodyPr>
            <a:normAutofit/>
          </a:bodyPr>
          <a:lstStyle/>
          <a:p>
            <a:pPr fontAlgn="base"/>
            <a:r>
              <a:rPr lang="id-ID" altLang="en-US" sz="2400" b="1" dirty="0" smtClean="0">
                <a:solidFill>
                  <a:srgbClr val="0070C0"/>
                </a:solidFill>
              </a:rPr>
              <a:t>SIMPULAN</a:t>
            </a:r>
            <a:br>
              <a:rPr lang="en-US" sz="2400" b="1" dirty="0" smtClean="0"/>
            </a:br>
            <a:r>
              <a:rPr lang="en-US" sz="2400" b="1" dirty="0" smtClean="0"/>
              <a:t>Negara hukum itu harus ditopang dengan sistem demokrasi karena terdapat  korelasi  yang  jelas  antara</a:t>
            </a:r>
            <a:r>
              <a:rPr lang="en-US" sz="2400" b="1" dirty="0" smtClean="0">
                <a:solidFill>
                  <a:srgbClr val="FFC000"/>
                </a:solidFill>
              </a:rPr>
              <a:t> </a:t>
            </a:r>
            <a:r>
              <a:rPr lang="en-US" sz="2400" b="1" dirty="0" smtClean="0">
                <a:solidFill>
                  <a:schemeClr val="accent2">
                    <a:lumMod val="75000"/>
                  </a:schemeClr>
                </a:solidFill>
              </a:rPr>
              <a:t> negara  hukum  </a:t>
            </a:r>
            <a:r>
              <a:rPr lang="en-US" sz="2400" b="1" dirty="0" smtClean="0"/>
              <a:t>yang  bertumpu  pada konstitusi,  dengan  </a:t>
            </a:r>
            <a:r>
              <a:rPr lang="en-US" sz="2400" b="1" dirty="0" smtClean="0">
                <a:solidFill>
                  <a:schemeClr val="accent2">
                    <a:lumMod val="75000"/>
                  </a:schemeClr>
                </a:solidFill>
              </a:rPr>
              <a:t>kedaulatan  rakyat </a:t>
            </a:r>
            <a:r>
              <a:rPr lang="en-US" sz="2400" b="1" dirty="0" smtClean="0"/>
              <a:t> yang  dijalankan  melalui </a:t>
            </a:r>
            <a:r>
              <a:rPr lang="en-US" sz="2400" b="1" dirty="0" smtClean="0">
                <a:solidFill>
                  <a:srgbClr val="FF0000"/>
                </a:solidFill>
              </a:rPr>
              <a:t> sistem demokrasi.</a:t>
            </a:r>
            <a:r>
              <a:rPr lang="en-US" sz="2400" b="1" dirty="0" smtClean="0"/>
              <a:t> Dalam sistem demokrasi partisipasi rakyat merupakan esensi dari  sistem  ini.  Akan  tetapi,  demokrasi  tanpa  pengaturan  hukum  akan kehilangan  bentuk  dan  arah,  sementara  hukum  tanpa  demokrasi  akan </a:t>
            </a:r>
            <a:r>
              <a:rPr lang="en-US" sz="2400" b="1" dirty="0" smtClean="0">
                <a:solidFill>
                  <a:srgbClr val="FF0000"/>
                </a:solidFill>
              </a:rPr>
              <a:t>kehilangan  makna</a:t>
            </a:r>
            <a:r>
              <a:rPr lang="en-US" sz="2400" b="1" dirty="0" smtClean="0"/>
              <a:t>.  Negara  hukum  yang  demokratis,  hukum  dibangun dan ditegakkan menurut prinsip-prinsip demokrasi. Hukum tidak boleh dibuat,  ditetapkan,  ditafsirkan,  dan  ditegakkan  dengan  </a:t>
            </a:r>
            <a:r>
              <a:rPr lang="en-US" sz="2400" b="1" dirty="0" smtClean="0">
                <a:solidFill>
                  <a:srgbClr val="FF0000"/>
                </a:solidFill>
              </a:rPr>
              <a:t>“tangan  besi</a:t>
            </a:r>
            <a:r>
              <a:rPr lang="en-US" sz="2400" b="1" dirty="0" smtClean="0"/>
              <a:t>”</a:t>
            </a:r>
            <a:endParaRPr lang="en-US" sz="2400" b="1"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1752" y="457200"/>
            <a:ext cx="8686800" cy="6212160"/>
          </a:xfrm>
        </p:spPr>
        <p:txBody>
          <a:bodyPr>
            <a:normAutofit/>
          </a:bodyPr>
          <a:lstStyle/>
          <a:p>
            <a:pPr>
              <a:lnSpc>
                <a:spcPct val="150000"/>
              </a:lnSpc>
            </a:pPr>
            <a:r>
              <a:rPr lang="id-ID" sz="2800" b="1" dirty="0"/>
              <a:t>berdasarkan  kekuasaan  semata  </a:t>
            </a:r>
            <a:br>
              <a:rPr lang="id-ID" sz="2800" b="1" dirty="0"/>
            </a:br>
            <a:r>
              <a:rPr lang="id-ID" sz="2800" b="1" dirty="0"/>
              <a:t>(machtsstaat).  Sebaliknya,  </a:t>
            </a:r>
            <a:r>
              <a:rPr lang="id-ID" sz="2800" b="1" dirty="0">
                <a:solidFill>
                  <a:srgbClr val="0070C0"/>
                </a:solidFill>
              </a:rPr>
              <a:t>demokrasi haruslah  diatur  berdasar  atas  hukum  (rechtsstaat)  karena  perwujudan gagasan  demokrasi  memerlukan  instrumen  hukum  untuk  mencegah munculnya mobokrasi, yang mengancam pelaksanaan demokrasi itu sendiri.</a:t>
            </a:r>
            <a:endParaRPr lang="id-ID" sz="2800" b="1" dirty="0">
              <a:solidFill>
                <a:srgbClr val="0070C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1752" y="457200"/>
            <a:ext cx="8686800" cy="6212160"/>
          </a:xfrm>
        </p:spPr>
        <p:txBody>
          <a:bodyPr>
            <a:normAutofit fontScale="90000"/>
          </a:bodyPr>
          <a:lstStyle/>
          <a:p>
            <a:pPr fontAlgn="base"/>
            <a:r>
              <a:rPr lang="id-ID" sz="2700" b="1" dirty="0" smtClean="0">
                <a:effectLst/>
              </a:rPr>
              <a:t>Ciri-ciri Demokrasi</a:t>
            </a:r>
            <a:br>
              <a:rPr lang="id-ID" sz="2700" b="1" dirty="0" smtClean="0">
                <a:effectLst/>
              </a:rPr>
            </a:br>
            <a:r>
              <a:rPr lang="id-ID" sz="2700" dirty="0">
                <a:solidFill>
                  <a:srgbClr val="0070C0"/>
                </a:solidFill>
                <a:effectLst/>
              </a:rPr>
              <a:t>Ciri-ciri suatu negara yang memakai sistem demokrasi adalah sebagai berikut:</a:t>
            </a:r>
            <a:br>
              <a:rPr lang="id-ID" sz="2700" dirty="0">
                <a:solidFill>
                  <a:srgbClr val="0070C0"/>
                </a:solidFill>
                <a:effectLst/>
              </a:rPr>
            </a:br>
            <a:br>
              <a:rPr lang="id-ID" sz="2700" dirty="0">
                <a:solidFill>
                  <a:srgbClr val="0070C0"/>
                </a:solidFill>
                <a:effectLst/>
              </a:rPr>
            </a:br>
            <a:r>
              <a:rPr lang="id-ID" sz="2700" dirty="0">
                <a:solidFill>
                  <a:srgbClr val="0070C0"/>
                </a:solidFill>
                <a:effectLst/>
              </a:rPr>
              <a:t>Segala keputusan yang dilakukan pemerintah berdasarkan kehendak dan kepentingan rakyat.</a:t>
            </a:r>
            <a:br>
              <a:rPr lang="id-ID" sz="2700" dirty="0">
                <a:solidFill>
                  <a:srgbClr val="0070C0"/>
                </a:solidFill>
                <a:effectLst/>
              </a:rPr>
            </a:br>
            <a:r>
              <a:rPr lang="id-ID" sz="2700" dirty="0">
                <a:solidFill>
                  <a:srgbClr val="0070C0"/>
                </a:solidFill>
                <a:effectLst/>
              </a:rPr>
              <a:t>Memiliki ciri kontitusional, yakni mengenai kehendak, kekuasaan atau kepentingan rakyat yang dituliskan dalam suatu undang-undang negera.</a:t>
            </a:r>
            <a:br>
              <a:rPr lang="id-ID" sz="2700" dirty="0">
                <a:solidFill>
                  <a:srgbClr val="0070C0"/>
                </a:solidFill>
                <a:effectLst/>
              </a:rPr>
            </a:br>
            <a:r>
              <a:rPr lang="id-ID" sz="2700" dirty="0">
                <a:solidFill>
                  <a:srgbClr val="0070C0"/>
                </a:solidFill>
                <a:effectLst/>
              </a:rPr>
              <a:t>Memiliki ciri perwakilan, yakni ketika mengatur segala urusan negera, </a:t>
            </a:r>
            <a:r>
              <a:rPr lang="id-ID" sz="2700" u="sng" dirty="0">
                <a:solidFill>
                  <a:srgbClr val="0070C0"/>
                </a:solidFill>
                <a:effectLst/>
                <a:hlinkClick r:id="rId1"/>
              </a:rPr>
              <a:t>kedaulatan </a:t>
            </a:r>
            <a:r>
              <a:rPr lang="id-ID" sz="2700" dirty="0">
                <a:solidFill>
                  <a:srgbClr val="0070C0"/>
                </a:solidFill>
                <a:effectLst/>
              </a:rPr>
              <a:t>dan kekuasaan rakyat sudah diwakilkan kepada beberapa orang yang sebelumnya sudah dipilih oleh rakyat itu sendiri. </a:t>
            </a:r>
            <a:br>
              <a:rPr lang="id-ID" sz="2700" dirty="0">
                <a:solidFill>
                  <a:srgbClr val="0070C0"/>
                </a:solidFill>
                <a:effectLst/>
              </a:rPr>
            </a:br>
            <a:br>
              <a:rPr lang="id-ID" sz="2700" dirty="0">
                <a:effectLst/>
              </a:rPr>
            </a:br>
            <a:endParaRPr lang="id-ID" sz="27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642938"/>
            <a:ext cx="8229600" cy="6098430"/>
          </a:xfrm>
        </p:spPr>
        <p:txBody>
          <a:bodyPr>
            <a:normAutofit fontScale="90000"/>
          </a:bodyPr>
          <a:lstStyle/>
          <a:p>
            <a:pPr fontAlgn="base"/>
            <a:br>
              <a:rPr lang="id-ID" sz="2700" dirty="0"/>
            </a:br>
            <a:r>
              <a:rPr lang="id-ID" sz="2700" dirty="0"/>
              <a:t>Ciri pemilihan umum, yakni segala kegiatan politik dilakukan untuk memilih pihak yang akan menjalankan pemerintahan.</a:t>
            </a:r>
            <a:br>
              <a:rPr lang="id-ID" sz="2700" dirty="0"/>
            </a:br>
            <a:r>
              <a:rPr lang="id-ID" sz="2700" dirty="0"/>
              <a:t>Ciri kepartaian, yakni partai menjadi suatu media atau sarana sebagai bagian pelaksanaan sistem demokrasi</a:t>
            </a:r>
            <a:r>
              <a:rPr lang="id-ID" sz="2700" dirty="0" smtClean="0"/>
              <a:t>.</a:t>
            </a:r>
            <a:br>
              <a:rPr lang="id-ID" sz="2700" dirty="0" smtClean="0"/>
            </a:br>
            <a:br>
              <a:rPr lang="id-ID" sz="2700" dirty="0" smtClean="0"/>
            </a:br>
            <a:r>
              <a:rPr lang="id-ID" sz="2700" dirty="0">
                <a:effectLst/>
              </a:rPr>
              <a:t>Prinsip umum sistem demokrasi antara lain sebagai berikut :</a:t>
            </a:r>
            <a:br>
              <a:rPr lang="id-ID" sz="2700" dirty="0">
                <a:effectLst/>
              </a:rPr>
            </a:br>
            <a:r>
              <a:rPr lang="id-ID" sz="2700" dirty="0">
                <a:effectLst/>
              </a:rPr>
              <a:t>Kebebasan diakui dan diterima oleh warga negara.</a:t>
            </a:r>
            <a:br>
              <a:rPr lang="id-ID" sz="2700" dirty="0">
                <a:effectLst/>
              </a:rPr>
            </a:br>
            <a:r>
              <a:rPr lang="id-ID" sz="2700" dirty="0">
                <a:effectLst/>
              </a:rPr>
              <a:t>Keterlibatan warga negara mengenai pembuatan keputusan politik .</a:t>
            </a:r>
            <a:br>
              <a:rPr lang="id-ID" sz="2700" dirty="0">
                <a:effectLst/>
              </a:rPr>
            </a:br>
            <a:r>
              <a:rPr lang="id-ID" sz="2700" dirty="0">
                <a:effectLst/>
              </a:rPr>
              <a:t>Kesamaan diantara setiap warga negara,</a:t>
            </a:r>
            <a:br>
              <a:rPr lang="id-ID" sz="2700" dirty="0">
                <a:effectLst/>
              </a:rPr>
            </a:br>
            <a:r>
              <a:rPr lang="id-ID" sz="2700" dirty="0">
                <a:effectLst/>
              </a:rPr>
              <a:t>Setiap warga negara mempunyai kesamaan dan kesetaraan dalam hak praktik politik.</a:t>
            </a:r>
            <a:br>
              <a:rPr lang="id-ID" sz="2700" dirty="0">
                <a:effectLst/>
              </a:rPr>
            </a:br>
            <a:br>
              <a:rPr lang="id-ID" sz="2400" dirty="0"/>
            </a:br>
            <a:endParaRPr lang="en-US"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1752" y="457200"/>
            <a:ext cx="8686800" cy="6212160"/>
          </a:xfrm>
        </p:spPr>
        <p:txBody>
          <a:bodyPr>
            <a:normAutofit fontScale="90000"/>
          </a:bodyPr>
          <a:lstStyle/>
          <a:p>
            <a:pPr fontAlgn="base"/>
            <a:br>
              <a:rPr lang="id-ID" b="1" dirty="0" smtClean="0">
                <a:effectLst/>
              </a:rPr>
            </a:br>
            <a:br>
              <a:rPr lang="id-ID" b="1" dirty="0">
                <a:effectLst/>
              </a:rPr>
            </a:br>
            <a:r>
              <a:rPr lang="id-ID" sz="3100" b="1" dirty="0" smtClean="0">
                <a:effectLst/>
              </a:rPr>
              <a:t>Membangun </a:t>
            </a:r>
            <a:r>
              <a:rPr lang="id-ID" sz="3100" b="1" dirty="0">
                <a:effectLst/>
              </a:rPr>
              <a:t>Demokrasi </a:t>
            </a:r>
            <a:br>
              <a:rPr lang="id-ID" sz="3100" dirty="0">
                <a:effectLst/>
              </a:rPr>
            </a:br>
            <a:r>
              <a:rPr lang="id-ID" sz="3100" dirty="0">
                <a:effectLst/>
              </a:rPr>
              <a:t> </a:t>
            </a:r>
            <a:br>
              <a:rPr lang="id-ID" sz="3100" dirty="0">
                <a:effectLst/>
              </a:rPr>
            </a:br>
            <a:r>
              <a:rPr lang="id-ID" sz="3100" dirty="0">
                <a:effectLst/>
              </a:rPr>
              <a:t>Dalam membangun demokrasi, negara Indonesia telah melewati masa transisi dari demokrasi semu (masa orde baru) ke demokrasi yang sesungguhnya. Dalam dekade terakhir negara ini banyak mengalami kemajuan dalam berdemokrasi.</a:t>
            </a:r>
            <a:br>
              <a:rPr lang="id-ID" sz="3100" dirty="0">
                <a:effectLst/>
              </a:rPr>
            </a:br>
            <a:r>
              <a:rPr lang="id-ID" sz="3100" dirty="0">
                <a:effectLst/>
              </a:rPr>
              <a:t>Para pimpinan lembaga negara sepakat bahwa kunci sukses membangun demokrasi Indonesia adalah dengan memperkuat </a:t>
            </a:r>
            <a:r>
              <a:rPr lang="id-ID" sz="3100" dirty="0">
                <a:solidFill>
                  <a:srgbClr val="0070C0"/>
                </a:solidFill>
                <a:effectLst/>
              </a:rPr>
              <a:t>empat pilar kebangsaan, yaitu:</a:t>
            </a:r>
            <a:br>
              <a:rPr lang="id-ID" dirty="0">
                <a:solidFill>
                  <a:srgbClr val="0070C0"/>
                </a:solidFill>
                <a:effectLst/>
              </a:rPr>
            </a:br>
            <a:endParaRPr lang="id-ID" dirty="0">
              <a:solidFill>
                <a:srgbClr val="0070C0"/>
              </a:solidFill>
              <a:effectLs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1752" y="457200"/>
            <a:ext cx="8686800" cy="6212160"/>
          </a:xfrm>
        </p:spPr>
        <p:txBody>
          <a:bodyPr>
            <a:normAutofit fontScale="90000"/>
          </a:bodyPr>
          <a:lstStyle/>
          <a:p>
            <a:pPr fontAlgn="base"/>
            <a:br>
              <a:rPr lang="id-ID" u="sng" dirty="0" smtClean="0">
                <a:hlinkClick r:id="rId1"/>
              </a:rPr>
            </a:br>
            <a:br>
              <a:rPr lang="id-ID" u="sng" dirty="0">
                <a:hlinkClick r:id="rId1"/>
              </a:rPr>
            </a:br>
            <a:r>
              <a:rPr lang="id-ID" sz="2800" b="1" u="sng" dirty="0">
                <a:solidFill>
                  <a:schemeClr val="tx1"/>
                </a:solidFill>
                <a:hlinkClick r:id="rId1"/>
              </a:rPr>
              <a:t>P</a:t>
            </a:r>
            <a:r>
              <a:rPr lang="id-ID" sz="2800" b="1" u="sng" dirty="0" smtClean="0">
                <a:solidFill>
                  <a:schemeClr val="tx1"/>
                </a:solidFill>
                <a:hlinkClick r:id="rId1"/>
              </a:rPr>
              <a:t>ancasila</a:t>
            </a:r>
            <a:br>
              <a:rPr lang="id-ID" sz="2800" b="1" u="sng" dirty="0" smtClean="0">
                <a:solidFill>
                  <a:schemeClr val="tx1"/>
                </a:solidFill>
              </a:rPr>
            </a:br>
            <a:r>
              <a:rPr lang="id-ID" sz="2800" b="1" u="sng" dirty="0" smtClean="0">
                <a:solidFill>
                  <a:schemeClr val="tx1"/>
                </a:solidFill>
              </a:rPr>
              <a:t>U</a:t>
            </a:r>
            <a:r>
              <a:rPr lang="id-ID" sz="2800" b="1" dirty="0" smtClean="0">
                <a:solidFill>
                  <a:schemeClr val="tx1"/>
                </a:solidFill>
              </a:rPr>
              <a:t>UD </a:t>
            </a:r>
            <a:r>
              <a:rPr lang="id-ID" sz="2800" b="1" dirty="0">
                <a:solidFill>
                  <a:schemeClr val="tx1"/>
                </a:solidFill>
              </a:rPr>
              <a:t>1945</a:t>
            </a:r>
            <a:br>
              <a:rPr lang="id-ID" sz="2800" b="1" dirty="0">
                <a:solidFill>
                  <a:schemeClr val="tx1"/>
                </a:solidFill>
              </a:rPr>
            </a:br>
            <a:r>
              <a:rPr lang="id-ID" sz="2800" b="1" dirty="0">
                <a:solidFill>
                  <a:schemeClr val="tx1"/>
                </a:solidFill>
              </a:rPr>
              <a:t>NKRI</a:t>
            </a:r>
            <a:br>
              <a:rPr lang="id-ID" sz="2800" b="1" dirty="0">
                <a:solidFill>
                  <a:schemeClr val="tx1"/>
                </a:solidFill>
              </a:rPr>
            </a:br>
            <a:r>
              <a:rPr lang="id-ID" sz="2800" b="1" dirty="0">
                <a:solidFill>
                  <a:schemeClr val="tx1"/>
                </a:solidFill>
              </a:rPr>
              <a:t>Bhinneka Tunggal Ika</a:t>
            </a:r>
            <a:r>
              <a:rPr lang="id-ID" sz="2800" b="1" dirty="0" smtClean="0">
                <a:solidFill>
                  <a:schemeClr val="tx1"/>
                </a:solidFill>
              </a:rPr>
              <a:t>.</a:t>
            </a:r>
            <a:br>
              <a:rPr lang="id-ID" sz="2800" b="1" dirty="0" smtClean="0">
                <a:solidFill>
                  <a:schemeClr val="tx1"/>
                </a:solidFill>
              </a:rPr>
            </a:br>
            <a:br>
              <a:rPr lang="id-ID" sz="2800" b="1" dirty="0">
                <a:solidFill>
                  <a:schemeClr val="tx1"/>
                </a:solidFill>
              </a:rPr>
            </a:br>
            <a:r>
              <a:rPr lang="id-ID" sz="2400" dirty="0">
                <a:solidFill>
                  <a:srgbClr val="0070C0"/>
                </a:solidFill>
              </a:rPr>
              <a:t>Empat pilar tersebut merupakan pondasi negara ini. Perjuangan gigih dari </a:t>
            </a:r>
            <a:r>
              <a:rPr lang="id-ID" sz="2400" i="1" dirty="0">
                <a:solidFill>
                  <a:srgbClr val="0070C0"/>
                </a:solidFill>
              </a:rPr>
              <a:t>founding father</a:t>
            </a:r>
            <a:r>
              <a:rPr lang="id-ID" sz="2400" dirty="0">
                <a:solidFill>
                  <a:srgbClr val="0070C0"/>
                </a:solidFill>
              </a:rPr>
              <a:t> (Bapak pendiri) bangsa ini telah dicetuskan untuk membangun demokrasi. Dengan memperkuat empat pilar tersebut diharapkan agar para Pimpinan Lembaga Negara dapat mengatasi dan menyelesaikan permasalahan-permasalahan yang dihadapi oleh bangsa ini. </a:t>
            </a:r>
            <a:br>
              <a:rPr lang="id-ID" sz="2400" dirty="0"/>
            </a:br>
            <a:br>
              <a:rPr lang="id-ID" dirty="0" smtClean="0"/>
            </a:br>
            <a:endParaRPr lang="id-ID"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6990" y="8255"/>
            <a:ext cx="8985250" cy="6825615"/>
          </a:xfrm>
        </p:spPr>
        <p:txBody>
          <a:bodyPr>
            <a:normAutofit/>
          </a:bodyPr>
          <a:lstStyle/>
          <a:p>
            <a:pPr fontAlgn="base"/>
            <a:br>
              <a:rPr lang="en-US" sz="2400" b="1" dirty="0" smtClean="0"/>
            </a:br>
            <a:r>
              <a:rPr lang="en-US" sz="2400" b="1" dirty="0" smtClean="0"/>
              <a:t>Perjanjian  tersebut  diwujudkan  dalam </a:t>
            </a:r>
            <a:r>
              <a:rPr lang="id-ID" sz="2400" b="1" dirty="0"/>
              <a:t>bentuk </a:t>
            </a:r>
            <a:br>
              <a:rPr lang="id-ID" sz="2400" b="1" dirty="0"/>
            </a:br>
            <a:r>
              <a:rPr lang="id-ID" sz="2400" b="1" dirty="0"/>
              <a:t> </a:t>
            </a:r>
            <a:r>
              <a:rPr lang="en-US" sz="2400" b="1" dirty="0" smtClean="0"/>
              <a:t>konstitusi  sebagai  hukum  tertinggi  di  suatu  negara  (the  supreme law of the land), yang kemudian dielaborasi secara konsisten dalam </a:t>
            </a:r>
            <a:r>
              <a:rPr lang="en-US" sz="2400" b="1" dirty="0" smtClean="0">
                <a:solidFill>
                  <a:srgbClr val="FF0000"/>
                </a:solidFill>
              </a:rPr>
              <a:t>hukum dan  kebijakan  negara</a:t>
            </a:r>
            <a:r>
              <a:rPr lang="id-ID" altLang="en-US" sz="2400" b="1" dirty="0" smtClean="0">
                <a:solidFill>
                  <a:srgbClr val="FF0000"/>
                </a:solidFill>
              </a:rPr>
              <a:t>.</a:t>
            </a:r>
            <a:br>
              <a:rPr lang="id-ID" altLang="en-US" sz="2400" b="1" dirty="0" smtClean="0">
                <a:solidFill>
                  <a:srgbClr val="FF0000"/>
                </a:solidFill>
              </a:rPr>
            </a:br>
            <a:br>
              <a:rPr lang="id-ID" altLang="en-US" sz="2400" b="1" dirty="0" smtClean="0">
                <a:solidFill>
                  <a:srgbClr val="FF0000"/>
                </a:solidFill>
              </a:rPr>
            </a:br>
            <a:r>
              <a:rPr lang="id-ID" altLang="en-US" sz="2400" b="1" dirty="0" smtClean="0">
                <a:solidFill>
                  <a:schemeClr val="tx1"/>
                </a:solidFill>
              </a:rPr>
              <a:t>hukum  dan  peraturan  perundang-undangan  yang berlaku tidak boleh ditetapkan secara sepihak oleh dan atau hanya untuk kepentingan  penguasa.  </a:t>
            </a:r>
            <a:br>
              <a:rPr lang="id-ID" altLang="en-US" sz="2400" b="1" dirty="0" smtClean="0">
                <a:solidFill>
                  <a:schemeClr val="tx1"/>
                </a:solidFill>
              </a:rPr>
            </a:br>
            <a:r>
              <a:rPr lang="id-ID" altLang="en-US" sz="2400" b="1" dirty="0" smtClean="0">
                <a:solidFill>
                  <a:schemeClr val="tx1"/>
                </a:solidFill>
              </a:rPr>
              <a:t>Hal  ini  bertentangan  dengan  prinsip  demokrasi, karena  hukum  tidak  dimaksudkan  hanya  untuk  menjamin  kepentingan beberapa orang yang berkuasa, melainkan menjamin kepentingan keadilan bagi  semua  orang  sehingga  negara  hukum  yang  dikembangkan  bukan absolute  rechtsstaat,  </a:t>
            </a:r>
            <a:r>
              <a:rPr lang="id-ID" altLang="en-US" sz="2400" b="1" dirty="0" smtClean="0">
                <a:solidFill>
                  <a:srgbClr val="FF0000"/>
                </a:solidFill>
              </a:rPr>
              <a:t>tetapi  demcratische  rechtsstaat</a:t>
            </a:r>
            <a:endParaRPr lang="id-ID" altLang="en-US" sz="2400" b="1" dirty="0" smtClean="0">
              <a:solidFill>
                <a:srgbClr val="FF0000"/>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p:cNvPicPr>
            <a:picLocks noChangeAspect="1" noChangeArrowheads="1"/>
          </p:cNvPicPr>
          <p:nvPr/>
        </p:nvPicPr>
        <p:blipFill>
          <a:blip r:embed="rId1" cstate="print"/>
          <a:srcRect/>
          <a:stretch>
            <a:fillRect/>
          </a:stretch>
        </p:blipFill>
        <p:spPr bwMode="auto">
          <a:xfrm>
            <a:off x="2100665" y="714355"/>
            <a:ext cx="4042971" cy="3766687"/>
          </a:xfrm>
          <a:prstGeom prst="rect">
            <a:avLst/>
          </a:prstGeom>
          <a:noFill/>
          <a:ln w="9525">
            <a:noFill/>
            <a:miter lim="800000"/>
            <a:headEnd/>
            <a:tailEnd/>
          </a:ln>
        </p:spPr>
      </p:pic>
      <p:sp>
        <p:nvSpPr>
          <p:cNvPr id="3" name="Rounded Rectangle 2"/>
          <p:cNvSpPr/>
          <p:nvPr/>
        </p:nvSpPr>
        <p:spPr>
          <a:xfrm>
            <a:off x="1643042" y="5286388"/>
            <a:ext cx="5143536" cy="642942"/>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d-ID" sz="3600" dirty="0" smtClean="0"/>
              <a:t>Terima Kasih</a:t>
            </a:r>
            <a:endParaRPr lang="id-ID" sz="3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9220" y="64770"/>
            <a:ext cx="8924925" cy="6728460"/>
          </a:xfrm>
        </p:spPr>
        <p:txBody>
          <a:bodyPr>
            <a:normAutofit/>
          </a:bodyPr>
          <a:lstStyle/>
          <a:p>
            <a:br>
              <a:rPr lang="id-ID" sz="2800" b="1" dirty="0">
                <a:solidFill>
                  <a:srgbClr val="FF0000"/>
                </a:solidFill>
              </a:rPr>
            </a:br>
            <a:r>
              <a:rPr lang="id-ID" sz="2800" b="1" dirty="0">
                <a:solidFill>
                  <a:srgbClr val="FF0000"/>
                </a:solidFill>
              </a:rPr>
              <a:t>Konsepsi  Demokrasi</a:t>
            </a:r>
            <a:br>
              <a:rPr lang="id-ID" sz="2400" dirty="0"/>
            </a:br>
            <a:br>
              <a:rPr lang="id-ID" sz="2400" dirty="0"/>
            </a:br>
            <a:r>
              <a:rPr lang="id-ID" sz="2400" b="1" dirty="0"/>
              <a:t>Konsepsi  demokrasi  selalu  menempatkan  rakyat  pada  posisi  yang sangat  strategis  dalam  sistem  ketatanegaraan,  </a:t>
            </a:r>
            <a:br>
              <a:rPr lang="id-ID" sz="2400" b="1" dirty="0"/>
            </a:br>
            <a:r>
              <a:rPr lang="id-ID" sz="2400" b="1" dirty="0"/>
              <a:t>walaupun  pada  tataran implementasinya  terjadi  perbedaan  antara  negara  yang  satu  dengan negara yang lain. Karena berbagai varian implementasi demokrasi tersebut, maka  di  dalam  literatur  kenegaraan  dikenal  beberapa  istilah  demokrasi yaitu : </a:t>
            </a:r>
            <a:r>
              <a:rPr lang="id-ID" sz="2400" b="1" dirty="0">
                <a:solidFill>
                  <a:srgbClr val="002060"/>
                </a:solidFill>
              </a:rPr>
              <a:t>demokrasi  konstitusional,  demokrasi  parlementer,  demokrasi terpimpin,  demokrasi  Pancasila,  demokrasi  rakyat,  demokrasi  soviet, demokrasi  nasional,  dan  lain  sebagainya</a:t>
            </a:r>
            <a:r>
              <a:rPr lang="id-ID" sz="2400" b="1" dirty="0"/>
              <a:t>.</a:t>
            </a:r>
            <a:endParaRPr lang="id-ID" sz="24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14325" y="196850"/>
            <a:ext cx="8686800" cy="6464935"/>
          </a:xfrm>
        </p:spPr>
        <p:txBody>
          <a:bodyPr>
            <a:normAutofit/>
          </a:bodyPr>
          <a:lstStyle/>
          <a:p>
            <a:r>
              <a:rPr lang="id-ID" sz="2400" b="1" dirty="0"/>
              <a:t>istilah demokrasi, yang menurut asal kata berarti “rakyat berkuasa” </a:t>
            </a:r>
            <a:r>
              <a:rPr lang="id-ID" sz="2400" b="1" dirty="0">
                <a:solidFill>
                  <a:srgbClr val="002060"/>
                </a:solidFill>
              </a:rPr>
              <a:t>atau government  or  rule  by  the  people </a:t>
            </a:r>
            <a:r>
              <a:rPr lang="id-ID" sz="2400" b="1" dirty="0"/>
              <a:t> (kata  Yunani  demos  berarti  rakyat,  kratos/ kratein  berarti  kekuasaan/berkuasa.</a:t>
            </a:r>
            <a:br>
              <a:rPr lang="id-ID" sz="2400" b="1" dirty="0"/>
            </a:br>
            <a:br>
              <a:rPr lang="id-ID" sz="2400" b="1" dirty="0"/>
            </a:br>
            <a:r>
              <a:rPr lang="id-ID" sz="2400" b="1" dirty="0">
                <a:solidFill>
                  <a:srgbClr val="FF0000"/>
                </a:solidFill>
              </a:rPr>
              <a:t>Sidney Hook </a:t>
            </a:r>
            <a:r>
              <a:rPr lang="id-ID" sz="2400" b="1" dirty="0"/>
              <a:t>memberikan definisi tentang demokrasi sebagai bentuk pemerintahan di mana keputusan-keputusan pemerintah yang  penting  atau  arah  kebijakan  di  balik  keputusan  secara  langsung didasarkan  pada  keputusan  mayoritas  yang  diberikan  secara  bebas  dari rakyat  dewasa</a:t>
            </a:r>
            <a:r>
              <a:rPr lang="id-ID" sz="2400" dirty="0"/>
              <a:t>.</a:t>
            </a:r>
            <a:br>
              <a:rPr lang="id-ID" sz="2400" dirty="0"/>
            </a:br>
            <a:br>
              <a:rPr lang="id-ID" sz="2400" dirty="0"/>
            </a:br>
            <a:r>
              <a:rPr lang="id-ID" sz="2400" b="1" dirty="0"/>
              <a:t>bahwa  pada  tingkat  </a:t>
            </a:r>
            <a:r>
              <a:rPr lang="id-ID" sz="2400" b="1" dirty="0">
                <a:solidFill>
                  <a:srgbClr val="FF0000"/>
                </a:solidFill>
              </a:rPr>
              <a:t>terakhir  rakyat</a:t>
            </a:r>
            <a:r>
              <a:rPr lang="id-ID" sz="2400" b="1" dirty="0"/>
              <a:t> memberikan  ketentuan  dalam  masalah-masalah  pokok  mengenai kehidupan  mereka,  termasuk  dalam  menilai  kebijaksanaan  negara  yang turut menentukan kehidupan mereka tersebut.</a:t>
            </a:r>
            <a:endParaRPr lang="id-ID" sz="24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165" y="151765"/>
            <a:ext cx="9097645" cy="6624320"/>
          </a:xfrm>
        </p:spPr>
        <p:txBody>
          <a:bodyPr>
            <a:normAutofit fontScale="90000"/>
          </a:bodyPr>
          <a:lstStyle/>
          <a:p>
            <a:pPr marL="0" indent="0" fontAlgn="base">
              <a:buFont typeface="+mj-lt"/>
            </a:pPr>
            <a:r>
              <a:rPr lang="id-ID" sz="2400" b="1" dirty="0">
                <a:solidFill>
                  <a:srgbClr val="FF0000"/>
                </a:solidFill>
              </a:rPr>
              <a:t>demokrasi sebagai  suatu  gagasan  politik  di  dalamnya  terkandung  5  (lima)  kriteria, yaitu</a:t>
            </a:r>
            <a:r>
              <a:rPr lang="id-ID" sz="2400" dirty="0">
                <a:solidFill>
                  <a:srgbClr val="FF0000"/>
                </a:solidFill>
              </a:rPr>
              <a:t>:</a:t>
            </a:r>
            <a:r>
              <a:rPr lang="id-ID" sz="2400" dirty="0"/>
              <a:t>  </a:t>
            </a:r>
            <a:br>
              <a:rPr lang="id-ID" sz="2400" dirty="0"/>
            </a:br>
            <a:r>
              <a:rPr lang="id-ID" sz="2400" dirty="0"/>
              <a:t> (1) </a:t>
            </a:r>
            <a:r>
              <a:rPr lang="id-ID" sz="2400" b="1" dirty="0"/>
              <a:t>persamaan  hak  pilih  dalam  menentukan  keputusan   </a:t>
            </a:r>
            <a:br>
              <a:rPr lang="id-ID" sz="2400" b="1" dirty="0"/>
            </a:br>
            <a:r>
              <a:rPr lang="id-ID" sz="2400" b="1" dirty="0"/>
              <a:t>        kolektif yang mengikat; </a:t>
            </a:r>
            <a:br>
              <a:rPr lang="id-ID" sz="2400" b="1" dirty="0"/>
            </a:br>
            <a:r>
              <a:rPr lang="id-ID" sz="2400" b="1" dirty="0"/>
              <a:t>(2)   partisipasi  efektif, yaitu kesempatan  yang sama  bagi </a:t>
            </a:r>
            <a:br>
              <a:rPr lang="id-ID" sz="2400" b="1" dirty="0"/>
            </a:br>
            <a:r>
              <a:rPr lang="id-ID" sz="2400" b="1" dirty="0"/>
              <a:t>        semua warga negara dalam proses pembuatan keputusan </a:t>
            </a:r>
            <a:br>
              <a:rPr lang="id-ID" sz="2400" b="1" dirty="0"/>
            </a:br>
            <a:r>
              <a:rPr lang="id-ID" sz="2400" b="1" dirty="0"/>
              <a:t>        secara  kolektif, </a:t>
            </a:r>
            <a:br>
              <a:rPr lang="id-ID" sz="2400" b="1" dirty="0"/>
            </a:br>
            <a:r>
              <a:rPr lang="id-ID" sz="2400" b="1" dirty="0"/>
              <a:t>(3)  pembeberan kebenaran, yaitu adanya peluang yang sama </a:t>
            </a:r>
            <a:br>
              <a:rPr lang="id-ID" sz="2400" b="1" dirty="0"/>
            </a:br>
            <a:r>
              <a:rPr lang="id-ID" sz="2400" b="1" dirty="0"/>
              <a:t>        bagi setiap orang untuk memberikan penilaian terhadap</a:t>
            </a:r>
            <a:br>
              <a:rPr lang="id-ID" sz="2400" b="1" dirty="0"/>
            </a:br>
            <a:r>
              <a:rPr lang="id-ID" sz="2400" b="1" dirty="0"/>
              <a:t>        jalannya proses politik dan pemerintahan  secara  logis,  </a:t>
            </a:r>
            <a:br>
              <a:rPr lang="id-ID" sz="2400" b="1" dirty="0"/>
            </a:br>
            <a:r>
              <a:rPr lang="id-ID" sz="2400" b="1" dirty="0"/>
              <a:t>(4)  kontrol  terakhir  terhadap  agenda,  yaitu adanya </a:t>
            </a:r>
            <a:br>
              <a:rPr lang="id-ID" sz="2400" b="1" dirty="0"/>
            </a:br>
            <a:r>
              <a:rPr lang="id-ID" sz="2400" b="1" dirty="0"/>
              <a:t>       keputusan eksklusif bagi masyarakat untuk menentukan </a:t>
            </a:r>
            <a:br>
              <a:rPr lang="id-ID" sz="2400" b="1" dirty="0"/>
            </a:br>
            <a:r>
              <a:rPr lang="id-ID" sz="2400" b="1" dirty="0"/>
              <a:t>       agenda mana   yang   harus   dan   tidak   harus   diputuskan </a:t>
            </a:r>
            <a:br>
              <a:rPr lang="id-ID" sz="2400" b="1" dirty="0"/>
            </a:br>
            <a:r>
              <a:rPr lang="id-ID" sz="2400" b="1" dirty="0"/>
              <a:t>       melalui   proses pemerintahan,  termasuk  mendelegasikan </a:t>
            </a:r>
            <a:br>
              <a:rPr lang="id-ID" sz="2400" b="1" dirty="0"/>
            </a:br>
            <a:r>
              <a:rPr lang="id-ID" sz="2400" b="1" dirty="0"/>
              <a:t>       kekuasaan  itu  pada  orang  lain atau  lembaga  yang  </a:t>
            </a:r>
            <a:br>
              <a:rPr lang="id-ID" sz="2400" b="1" dirty="0"/>
            </a:br>
            <a:r>
              <a:rPr lang="id-ID" sz="2400" b="1" dirty="0"/>
              <a:t>       mewakili  masyarakat,  dan </a:t>
            </a:r>
            <a:br>
              <a:rPr lang="id-ID" sz="2400" b="1" dirty="0"/>
            </a:br>
            <a:r>
              <a:rPr lang="id-ID" sz="2400" b="1" dirty="0"/>
              <a:t> (5)  pencakupan,  yaitu terliputnya masyarakat mencakup </a:t>
            </a:r>
            <a:br>
              <a:rPr lang="id-ID" sz="2400" b="1" dirty="0"/>
            </a:br>
            <a:r>
              <a:rPr lang="id-ID" sz="2400" b="1" dirty="0"/>
              <a:t>        semua orang dewasa dalam kaitannya dengan  hukum.</a:t>
            </a:r>
            <a:endParaRPr lang="id-ID" sz="24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125730"/>
            <a:ext cx="8348345" cy="6616065"/>
          </a:xfrm>
        </p:spPr>
        <p:txBody>
          <a:bodyPr>
            <a:normAutofit/>
          </a:bodyPr>
          <a:lstStyle/>
          <a:p>
            <a:pPr fontAlgn="base"/>
            <a:r>
              <a:rPr lang="en-US" sz="2400" dirty="0" smtClean="0"/>
              <a:t> </a:t>
            </a:r>
            <a:r>
              <a:rPr lang="en-US" sz="2400" dirty="0" smtClean="0">
                <a:solidFill>
                  <a:schemeClr val="tx1"/>
                </a:solidFill>
              </a:rPr>
              <a:t>Henry B. Mayo</a:t>
            </a:r>
            <a:r>
              <a:rPr lang="en-US" sz="2400" dirty="0" smtClean="0">
                <a:solidFill>
                  <a:srgbClr val="FF0000"/>
                </a:solidFill>
              </a:rPr>
              <a:t> menyatakan bahwa nilai-nilai yang harus dipenuhi untuk kriteria demokrasi adalah</a:t>
            </a:r>
            <a:r>
              <a:rPr lang="en-US" sz="2400" dirty="0" smtClean="0"/>
              <a:t>:</a:t>
            </a:r>
            <a:br>
              <a:rPr lang="en-US" sz="2400" dirty="0" smtClean="0"/>
            </a:br>
            <a:r>
              <a:rPr lang="en-US" sz="2400" dirty="0" smtClean="0"/>
              <a:t> </a:t>
            </a:r>
            <a:br>
              <a:rPr lang="en-US" sz="2400" dirty="0" smtClean="0"/>
            </a:br>
            <a:r>
              <a:rPr lang="en-US" sz="2400" dirty="0" smtClean="0"/>
              <a:t>(1) </a:t>
            </a:r>
            <a:r>
              <a:rPr lang="en-US" sz="2400" b="1" dirty="0" smtClean="0"/>
              <a:t>menyelesaikan pertikaian- pertikaian secara </a:t>
            </a:r>
            <a:br>
              <a:rPr lang="en-US" sz="2400" b="1" dirty="0" smtClean="0"/>
            </a:br>
            <a:r>
              <a:rPr lang="en-US" sz="2400" b="1" dirty="0" smtClean="0"/>
              <a:t>      damai dan sukarela; </a:t>
            </a:r>
            <a:br>
              <a:rPr lang="en-US" sz="2400" b="1" dirty="0" smtClean="0"/>
            </a:br>
            <a:r>
              <a:rPr lang="en-US" sz="2400" b="1" dirty="0" smtClean="0"/>
              <a:t>(2) menjamin terjadinya perubahan secara damai </a:t>
            </a:r>
            <a:br>
              <a:rPr lang="en-US" sz="2400" b="1" dirty="0" smtClean="0"/>
            </a:br>
            <a:r>
              <a:rPr lang="en-US" sz="2400" b="1" dirty="0" smtClean="0"/>
              <a:t>      dalam suatu masyarakat yang selalu berubah; </a:t>
            </a:r>
            <a:br>
              <a:rPr lang="en-US" sz="2400" b="1" dirty="0" smtClean="0"/>
            </a:br>
            <a:r>
              <a:rPr lang="en-US" sz="2400" b="1" dirty="0" smtClean="0"/>
              <a:t>(3) pergantian penguasa dengan teratur; </a:t>
            </a:r>
            <a:br>
              <a:rPr lang="en-US" sz="2400" b="1" dirty="0" smtClean="0"/>
            </a:br>
            <a:r>
              <a:rPr lang="en-US" sz="2400" b="1" dirty="0" smtClean="0"/>
              <a:t>(4) pengunaan pemaksaan seminimal mungkin; </a:t>
            </a:r>
            <a:br>
              <a:rPr lang="en-US" sz="2400" b="1" dirty="0" smtClean="0"/>
            </a:br>
            <a:r>
              <a:rPr lang="en-US" sz="2400" b="1" dirty="0" smtClean="0"/>
              <a:t>(5)  pengakuan  dan  penghormatan  terhadap  nilai-</a:t>
            </a:r>
            <a:br>
              <a:rPr lang="en-US" sz="2400" b="1" dirty="0" smtClean="0"/>
            </a:br>
            <a:r>
              <a:rPr lang="en-US" sz="2400" b="1" dirty="0" smtClean="0"/>
              <a:t>       nilai  keanekaragaman; </a:t>
            </a:r>
            <a:br>
              <a:rPr lang="en-US" sz="2400" b="1" dirty="0" smtClean="0"/>
            </a:br>
            <a:r>
              <a:rPr lang="en-US" sz="2400" b="1" dirty="0" smtClean="0"/>
              <a:t>(6)  menegakkan  keadilan;  </a:t>
            </a:r>
            <a:br>
              <a:rPr lang="en-US" sz="2400" b="1" dirty="0" smtClean="0"/>
            </a:br>
            <a:r>
              <a:rPr lang="en-US" sz="2400" b="1" dirty="0" smtClean="0"/>
              <a:t>(7)  memajukan  ilmu  pengetahuan;  dan </a:t>
            </a:r>
            <a:br>
              <a:rPr lang="en-US" sz="2400" b="1" dirty="0" smtClean="0"/>
            </a:br>
            <a:r>
              <a:rPr lang="en-US" sz="2400" b="1" dirty="0" smtClean="0"/>
              <a:t> (8) pengakuan  dan  penghormatan  terhadap  </a:t>
            </a:r>
            <a:br>
              <a:rPr lang="en-US" sz="2400" b="1" dirty="0" smtClean="0"/>
            </a:br>
            <a:r>
              <a:rPr lang="en-US" sz="2400" b="1" dirty="0" smtClean="0"/>
              <a:t>       kebebasan.</a:t>
            </a:r>
            <a:endParaRPr lang="en-US" sz="2400" b="1"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5575" y="285115"/>
            <a:ext cx="8885555" cy="6384290"/>
          </a:xfrm>
        </p:spPr>
        <p:txBody>
          <a:bodyPr>
            <a:normAutofit fontScale="90000"/>
          </a:bodyPr>
          <a:lstStyle/>
          <a:p>
            <a:r>
              <a:rPr lang="id-ID" sz="2400" dirty="0">
                <a:solidFill>
                  <a:srgbClr val="FF0000"/>
                </a:solidFill>
              </a:rPr>
              <a:t>pandangan  lain,  demokrasi  sebagai  suatu  gagasan  politik merupakan  </a:t>
            </a:r>
            <a:r>
              <a:rPr lang="id-ID" sz="2400" dirty="0">
                <a:solidFill>
                  <a:schemeClr val="tx1"/>
                </a:solidFill>
              </a:rPr>
              <a:t>paham  yang  universal  </a:t>
            </a:r>
            <a:r>
              <a:rPr lang="id-ID" sz="2400" dirty="0">
                <a:solidFill>
                  <a:srgbClr val="FF0000"/>
                </a:solidFill>
              </a:rPr>
              <a:t>sehingga  di  dalamnya  terkandung beberapa elemen sebagai berikut</a:t>
            </a:r>
            <a:r>
              <a:rPr lang="id-ID" sz="2400" dirty="0"/>
              <a:t>:</a:t>
            </a:r>
            <a:br>
              <a:rPr lang="id-ID" sz="2400" dirty="0"/>
            </a:br>
            <a:r>
              <a:rPr lang="id-ID" sz="2400" dirty="0"/>
              <a:t>1.   </a:t>
            </a:r>
            <a:r>
              <a:rPr lang="id-ID" sz="2400" b="1" dirty="0"/>
              <a:t>Penyelenggara  kekuasaan  berasal  dari  rakyat;</a:t>
            </a:r>
            <a:br>
              <a:rPr lang="id-ID" sz="2400" b="1" dirty="0"/>
            </a:br>
            <a:r>
              <a:rPr lang="id-ID" sz="2400" b="1" dirty="0"/>
              <a:t>2.   Setiap  pemegang  jabatan  yang  dipilih  oleh  rakyat </a:t>
            </a:r>
            <a:br>
              <a:rPr lang="id-ID" sz="2400" b="1" dirty="0"/>
            </a:br>
            <a:r>
              <a:rPr lang="id-ID" sz="2400" b="1" dirty="0"/>
              <a:t>      harus  dapat mempertanggungjawabkan  </a:t>
            </a:r>
            <a:br>
              <a:rPr lang="id-ID" sz="2400" b="1" dirty="0"/>
            </a:br>
            <a:r>
              <a:rPr lang="id-ID" sz="2400" b="1" dirty="0"/>
              <a:t>      kebijaksanaan  yang  hendak  dan  telah ditempuhnya;</a:t>
            </a:r>
            <a:br>
              <a:rPr lang="id-ID" sz="2400" b="1" dirty="0"/>
            </a:br>
            <a:r>
              <a:rPr lang="id-ID" sz="2400" b="1" dirty="0"/>
              <a:t>3.   Diwujudkan  secara  langsung  maupun  tidak  </a:t>
            </a:r>
            <a:br>
              <a:rPr lang="id-ID" sz="2400" b="1" dirty="0"/>
            </a:br>
            <a:r>
              <a:rPr lang="id-ID" sz="2400" b="1" dirty="0"/>
              <a:t>      langsung;</a:t>
            </a:r>
            <a:br>
              <a:rPr lang="id-ID" sz="2400" b="1" dirty="0"/>
            </a:br>
            <a:r>
              <a:rPr lang="id-ID" sz="2400" b="1" dirty="0"/>
              <a:t>4.   Rotasi  kekuasaan  dari  seseorang  atau  kelompok  </a:t>
            </a:r>
            <a:br>
              <a:rPr lang="id-ID" sz="2400" b="1" dirty="0"/>
            </a:br>
            <a:r>
              <a:rPr lang="id-ID" sz="2400" b="1" dirty="0"/>
              <a:t>       ke  orang  atau kelompok  yang  lainnya,  dalam  </a:t>
            </a:r>
            <a:br>
              <a:rPr lang="id-ID" sz="2400" b="1" dirty="0"/>
            </a:br>
            <a:r>
              <a:rPr lang="id-ID" sz="2400" b="1" dirty="0"/>
              <a:t>       demokrasi  peluang  akan  terjadinya</a:t>
            </a:r>
            <a:br>
              <a:rPr lang="id-ID" sz="2400" b="1" dirty="0"/>
            </a:br>
            <a:r>
              <a:rPr lang="id-ID" sz="2400" b="1" dirty="0"/>
              <a:t>      rotasi kekuasaan harus ada, dan dilakukan secara </a:t>
            </a:r>
            <a:br>
              <a:rPr lang="id-ID" sz="2400" b="1" dirty="0"/>
            </a:br>
            <a:r>
              <a:rPr lang="id-ID" sz="2400" b="1" dirty="0"/>
              <a:t>      teratur dan damai;</a:t>
            </a:r>
            <a:br>
              <a:rPr lang="id-ID" sz="2400" b="1" dirty="0"/>
            </a:br>
            <a:r>
              <a:rPr lang="id-ID" sz="2400" b="1" dirty="0"/>
              <a:t>5.   Adanya proses pemilu, dalam negara demokratis </a:t>
            </a:r>
            <a:br>
              <a:rPr lang="id-ID" sz="2400" b="1" dirty="0"/>
            </a:br>
            <a:r>
              <a:rPr lang="id-ID" sz="2400" b="1" dirty="0"/>
              <a:t>      pemilu dilakukan secara teratur dalam menjamin hak</a:t>
            </a:r>
            <a:br>
              <a:rPr lang="id-ID" sz="2400" b="1" dirty="0"/>
            </a:br>
            <a:r>
              <a:rPr lang="id-ID" sz="2400" b="1" dirty="0"/>
              <a:t>       politik rakyat untuk memilih dan dipilih; dan</a:t>
            </a:r>
            <a:endParaRPr lang="id-ID" sz="24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36525" y="99060"/>
            <a:ext cx="8897620" cy="6344920"/>
          </a:xfrm>
        </p:spPr>
        <p:txBody>
          <a:bodyPr>
            <a:normAutofit fontScale="90000"/>
          </a:bodyPr>
          <a:lstStyle/>
          <a:p>
            <a:pPr fontAlgn="base"/>
            <a:br>
              <a:rPr lang="id-ID" sz="2400" dirty="0"/>
            </a:br>
            <a:r>
              <a:rPr lang="id-ID" sz="2400" dirty="0"/>
              <a:t>6. </a:t>
            </a:r>
            <a:r>
              <a:rPr lang="id-ID" sz="2400" b="1" dirty="0"/>
              <a:t>Adanya  kebebasan  sebagai  HAM,  menikmati  hak-hak  </a:t>
            </a:r>
            <a:br>
              <a:rPr lang="id-ID" sz="2400" b="1" dirty="0"/>
            </a:br>
            <a:r>
              <a:rPr lang="id-ID" sz="2400" b="1" dirty="0"/>
              <a:t>    dasar,  dalam demokrasi  setiap  warga  masyarakat</a:t>
            </a:r>
            <a:br>
              <a:rPr lang="id-ID" sz="2400" b="1" dirty="0"/>
            </a:br>
            <a:r>
              <a:rPr lang="id-ID" sz="2400" b="1" dirty="0"/>
              <a:t>    dapat  menikmati  hak-hak dasarnya  secara  bebas,  </a:t>
            </a:r>
            <a:br>
              <a:rPr lang="id-ID" sz="2400" b="1" dirty="0"/>
            </a:br>
            <a:r>
              <a:rPr lang="id-ID" sz="2400" b="1" dirty="0"/>
              <a:t>    seperti  hak  untuk  menyatakan  pendapat, berkumpul</a:t>
            </a:r>
            <a:br>
              <a:rPr lang="id-ID" sz="2400" b="1" dirty="0"/>
            </a:br>
            <a:r>
              <a:rPr lang="id-ID" sz="2400" b="1" dirty="0"/>
              <a:t>    dan berserikat.</a:t>
            </a:r>
            <a:br>
              <a:rPr lang="id-ID" sz="2400" b="1" dirty="0"/>
            </a:br>
            <a:br>
              <a:rPr lang="id-ID" sz="2400" dirty="0"/>
            </a:br>
            <a:r>
              <a:rPr lang="id-ID" sz="2400" dirty="0">
                <a:solidFill>
                  <a:srgbClr val="FF0000"/>
                </a:solidFill>
              </a:rPr>
              <a:t>implementasi  semua  kriteria,  prinsip,  nilai, dan elemen-elemen demokrasi tersebut di atas, </a:t>
            </a:r>
            <a:r>
              <a:rPr lang="id-ID" sz="2400" dirty="0">
                <a:solidFill>
                  <a:schemeClr val="tx1"/>
                </a:solidFill>
              </a:rPr>
              <a:t>perlu disediakan beberapa lembaga  </a:t>
            </a:r>
            <a:r>
              <a:rPr lang="id-ID" sz="2400" dirty="0">
                <a:solidFill>
                  <a:srgbClr val="FF0000"/>
                </a:solidFill>
              </a:rPr>
              <a:t>sebagai  berikut</a:t>
            </a:r>
            <a:r>
              <a:rPr lang="id-ID" sz="2400" dirty="0"/>
              <a:t>:</a:t>
            </a:r>
            <a:br>
              <a:rPr lang="id-ID" sz="2400" dirty="0"/>
            </a:br>
            <a:r>
              <a:rPr lang="id-ID" sz="2400" dirty="0"/>
              <a:t>1.   </a:t>
            </a:r>
            <a:r>
              <a:rPr lang="id-ID" sz="2400" b="1" dirty="0"/>
              <a:t>Pemerintahan  yang  bertanggung  jawab;</a:t>
            </a:r>
            <a:br>
              <a:rPr lang="id-ID" sz="2400" b="1" dirty="0"/>
            </a:br>
            <a:r>
              <a:rPr lang="id-ID" sz="2400" b="1" dirty="0"/>
              <a:t>2.   Suatu  Dewan  Perwakilan  Rakyat  yang  mewakili  </a:t>
            </a:r>
            <a:br>
              <a:rPr lang="id-ID" sz="2400" b="1" dirty="0"/>
            </a:br>
            <a:r>
              <a:rPr lang="id-ID" sz="2400" b="1" dirty="0"/>
              <a:t>       golongan-golongan dan kepentingan-kepentingan dalam </a:t>
            </a:r>
            <a:br>
              <a:rPr lang="id-ID" sz="2400" b="1" dirty="0"/>
            </a:br>
            <a:r>
              <a:rPr lang="id-ID" sz="2400" b="1" dirty="0"/>
              <a:t>        masyarakat yang dipilih dengan pemilihan  umum  yang  </a:t>
            </a:r>
            <a:br>
              <a:rPr lang="id-ID" sz="2400" b="1" dirty="0"/>
            </a:br>
            <a:r>
              <a:rPr lang="id-ID" sz="2400" b="1" dirty="0"/>
              <a:t>        bebas  dan  rahasia  dan  atas  dasar  sekurang- </a:t>
            </a:r>
            <a:br>
              <a:rPr lang="id-ID" sz="2400" b="1" dirty="0"/>
            </a:br>
            <a:r>
              <a:rPr lang="id-ID" sz="2400" b="1" dirty="0"/>
              <a:t>        kurangnya  dua  calon  untuk  setiap  kursi.  </a:t>
            </a:r>
            <a:br>
              <a:rPr lang="id-ID" sz="2400" b="1" dirty="0"/>
            </a:br>
            <a:r>
              <a:rPr lang="id-ID" sz="2400" b="1" dirty="0"/>
              <a:t>        Dewan/perwakilan  ini mengadakan  pengawasan  </a:t>
            </a:r>
            <a:br>
              <a:rPr lang="id-ID" sz="2400" b="1" dirty="0"/>
            </a:br>
            <a:r>
              <a:rPr lang="id-ID" sz="2400" b="1" dirty="0"/>
              <a:t>       (kontrol)  memungkinkan  oposisi  yang konstruktif  dan  </a:t>
            </a:r>
            <a:br>
              <a:rPr lang="id-ID" sz="2400" b="1" dirty="0"/>
            </a:br>
            <a:r>
              <a:rPr lang="id-ID" sz="2400" b="1" dirty="0"/>
              <a:t>       memungkinkan  penilaian  terhadap  kebijakan pemerintah</a:t>
            </a:r>
            <a:br>
              <a:rPr lang="id-ID" sz="2400" b="1" dirty="0"/>
            </a:br>
            <a:r>
              <a:rPr lang="id-ID" sz="2400" b="1" dirty="0"/>
              <a:t>        secara  kontinyu;</a:t>
            </a:r>
            <a:br>
              <a:rPr lang="id-ID" sz="2400" b="1" dirty="0"/>
            </a:br>
            <a:r>
              <a:rPr lang="id-ID" sz="2400" dirty="0"/>
              <a:t>3.  </a:t>
            </a:r>
            <a:endParaRPr lang="id-ID" sz="2400"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Trek</Template>
  <TotalTime>0</TotalTime>
  <Words>19524</Words>
  <Application>WPS Presentation</Application>
  <PresentationFormat>On-screen Show (4:3)</PresentationFormat>
  <Paragraphs>60</Paragraphs>
  <Slides>30</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30</vt:i4>
      </vt:variant>
    </vt:vector>
  </HeadingPairs>
  <TitlesOfParts>
    <vt:vector size="42" baseType="lpstr">
      <vt:lpstr>Arial</vt:lpstr>
      <vt:lpstr>SimSun</vt:lpstr>
      <vt:lpstr>Wingdings</vt:lpstr>
      <vt:lpstr>Wingdings 2</vt:lpstr>
      <vt:lpstr>Franklin Gothic Book</vt:lpstr>
      <vt:lpstr>Franklin Gothic Medium</vt:lpstr>
      <vt:lpstr>Microsoft YaHei</vt:lpstr>
      <vt:lpstr/>
      <vt:lpstr>Arial Unicode MS</vt:lpstr>
      <vt:lpstr>Calibri</vt:lpstr>
      <vt:lpstr>Segoe Print</vt:lpstr>
      <vt:lpstr>Trek</vt:lpstr>
      <vt:lpstr>NEG HKM DAN DEMOKRASI Demokrasi  dan  negara  hukum  adalah  dua  konsepsi  mekanisme kekuasan dalam menjalankan roda pemerintahan negara. Kedua konsepsi tersebut saling berkaitan yang satu sama lainnya tidak dapat dipisahkan,   karena  pada  satu  sisi  demokrasi  memberikan  landasan  dan  mekanisme kekuasaan  berdasarkan  prinsip  persamaan  dan  kesederajatan  manusia, pada  sisi  yang  lain  negara  hukum  memberikan  patokan  bahwa  yang memerintah  dalam  suatu  negara  bukanlah  manusia,  tetapi  hukum. prinsip  demokrasi  atau  kedaulatan  rakyat dapat  menjamin  peran  serta  masyarakat  dalam  proses  pengambilan keputusan,  sehingga  setiap  peraturan  perundang-undangan  yang diterapkan dan ditegakkan benar-benar mencerminkan perasaan keadilan masyarakat.</vt:lpstr>
      <vt:lpstr>hukum  harus  dimaknai  sebagai  kesatuan  hirarkis  tatanan norma  hukum  yang  berpuncak  pada  konstitusi. suatu  negara  hukum  menghendaki  adanya  supremasi  konstitusi.  Supremasi  konstitusi,  di  samping  merupakan  konsekuensi  dari  konsep negara  hukum,  sekaligus  merupakan  pelaksanaan  demokrasi  karena konstitusi  adalah  wujud  perjanjian  sosial  tertinggi. untuk  memenuhi  hak-hak  tiap  manusia,  tidak  mungkin dicapai  masing-masing  orang  secara  individual,  tetapi  harus  bersama- sama.  Maka,  dibuatlah  perjanjian  sosial  yang  berisi  tentang  tujuan bersama, batas-batas hak individual, dan siapa yang bertanggung jawab untuk pencapaian tujuan tersebut dan menjalankan perjanjian yang telah dibuat  dengan  batas-batasnya. </vt:lpstr>
      <vt:lpstr> Perjanjian  tersebut  diwujudkan  dalam bentuk   konstitusi  sebagai  hukum  tertinggi  di  suatu  negara  (the  supreme law of the land), yang kemudian dielaborasi secara konsisten dalam hukum dan  kebijakan  negara.  hukum  dan  peraturan  perundang-undangan  yang berlaku tidak boleh ditetapkan secara sepihak oleh dan atau hanya untuk kepentingan  penguasa.   Hal  ini  bertentangan  dengan  prinsip  demokrasi, karena  hukum  tidak  dimaksudkan  hanya  untuk  menjamin  kepentingan beberapa orang yang berkuasa, melainkan menjamin kepentingan keadilan bagi  semua  orang  sehingga  negara  hukum  yang  dikembangkan  bukan absolute  rechtsstaat,  tetapi  demcratische  rechtsstaat</vt:lpstr>
      <vt:lpstr> Konsepsi  Demokrasi  Konsepsi  demokrasi  selalu  menempatkan  rakyat  pada  posisi  yang sangat  strategis  dalam  sistem  ketatanegaraan,   walaupun  pada  tataran implementasinya  terjadi  perbedaan  antara  negara  yang  satu  dengan negara yang lain. Karena berbagai varian implementasi demokrasi tersebut, maka  di  dalam  literatur  kenegaraan  dikenal  beberapa  istilah  demokrasi yaitu : demokrasi  konstitusional,  demokrasi  parlementer,  demokrasi terpimpin,  demokrasi  Pancasila,  demokrasi  rakyat,  demokrasi  soviet, demokrasi  nasional,  dan  lain  sebagainya.</vt:lpstr>
      <vt:lpstr>istilah demokrasi, yang menurut asal kata berarti “rakyat berkuasa” atau government  or  rule  by  the  people  (kata  Yunani  demos  berarti  rakyat,  kratos/ kratein  berarti  kekuasaan/berkuasa.  Sidney Hook memberikan definisi tentang demokrasi sebagai bentuk pemerintahan di mana keputusan-keputusan pemerintah yang  penting  atau  arah  kebijakan  di  balik  keputusan  secara  langsung didasarkan  pada  keputusan  mayoritas  yang  diberikan  secara  bebas  dari rakyat  dewasa.  bahwa  pada  tingkat  terakhir  rakyat memberikan  ketentuan  dalam  masalah-masalah  pokok  mengenai kehidupan  mereka,  termasuk  dalam  menilai  kebijaksanaan  negara  yang turut menentukan kehidupan mereka tersebut.</vt:lpstr>
      <vt:lpstr>demokrasi sebagai  suatu  gagasan  politik  di  dalamnya  terkandung  5  (lima)  kriteria, yaitu:    (1) persamaan  hak  pilih  dalam  menentukan  keputusan            kolektif yang mengikat;  (2)   partisipasi  efektif, yaitu kesempatan  yang sama  bagi          semua warga negara dalam proses pembuatan keputusan          secara  kolektif,  (3)  pembeberan kebenaran, yaitu adanya peluang yang sama          bagi setiap orang untuk memberikan penilaian terhadap         jalannya proses politik dan pemerintahan  secara  logis,   (4)  kontrol  terakhir  terhadap  agenda,  yaitu adanya         keputusan eksklusif bagi masyarakat untuk menentukan         agenda mana   yang   harus   dan   tidak   harus   diputuskan         melalui   proses pemerintahan,  termasuk  mendelegasikan         kekuasaan  itu  pada  orang  lain atau  lembaga  yang          mewakili  masyarakat,  dan   (5)  pencakupan,  yaitu terliputnya masyarakat mencakup          semua orang dewasa dalam kaitannya dengan  hukum.</vt:lpstr>
      <vt:lpstr> Henry B. Mayo menyatakan bahwa nilai-nilai yang harus dipenuhi untuk kriteria demokrasi adalah:   (1) menyelesaikan pertikaian- pertikaian secara        damai dan sukarela;  (2) menjamin terjadinya perubahan secara damai        dalam suatu masyarakat yang selalu berubah;  (3) pergantian penguasa dengan teratur;  (4) pengunaan pemaksaan seminimal mungkin;  (5)  pengakuan  dan  penghormatan  terhadap  nilai-        nilai  keanekaragaman;  (6)  menegakkan  keadilan;   (7)  memajukan  ilmu  pengetahuan;  dan   (8) pengakuan  dan  penghormatan  terhadap          kebebasan.</vt:lpstr>
      <vt:lpstr>pandangan  lain,  demokrasi  sebagai  suatu  gagasan  politik merupakan  paham  yang  universal  sehingga  di  dalamnya  terkandung beberapa elemen sebagai berikut: 1.   Penyelenggara  kekuasaan  berasal  dari  rakyat; 2.   Setiap  pemegang  jabatan  yang  dipilih  oleh  rakyat        harus  dapat mempertanggungjawabkan         kebijaksanaan  yang  hendak  dan  telah ditempuhnya; 3.   Diwujudkan  secara  langsung  maupun  tidak         langsung; 4.   Rotasi  kekuasaan  dari  seseorang  atau  kelompok          ke  orang  atau kelompok  yang  lainnya,  dalam          demokrasi  peluang  akan  terjadinya       rotasi kekuasaan harus ada, dan dilakukan secara        teratur dan damai; 5.   Adanya proses pemilu, dalam negara demokratis        pemilu dilakukan secara teratur dalam menjamin hak        politik rakyat untuk memilih dan dipilih; dan</vt:lpstr>
      <vt:lpstr> 6. Adanya  kebebasan  sebagai  HAM,  menikmati  hak-hak       dasar,  dalam demokrasi  setiap  warga  masyarakat     dapat  menikmati  hak-hak dasarnya  secara  bebas,       seperti  hak  untuk  menyatakan  pendapat, berkumpul     dan berserikat.  implementasi  semua  kriteria,  prinsip,  nilai, dan elemen-elemen demokrasi tersebut di atas, perlu disediakan beberapa lembaga  sebagai  berikut: 1.   Pemerintahan  yang  bertanggung  jawab; 2.   Suatu  Dewan  Perwakilan  Rakyat  yang  mewakili          golongan-golongan dan kepentingan-kepentingan dalam          masyarakat yang dipilih dengan pemilihan  umum  yang           bebas  dan  rahasia  dan  atas  dasar  sekurang-          kurangnya  dua  calon  untuk  setiap  kursi.           Dewan/perwakilan  ini mengadakan  pengawasan          (kontrol)  memungkinkan  oposisi  yang konstruktif  dan          memungkinkan  penilaian  terhadap  kebijakan pemerintah         secara  kontinyu; 3.  </vt:lpstr>
      <vt:lpstr>3. Suatu organisasi politik yang mencakup satu        atau lebih partai politik. Partai-partai          menyelenggarakan  hubungan  yang  kontinyu         antara masyarakat  umum  dan  pemimpin-       pemimpinnya; 4.   Pers dan media massa yang bebas untuk menyatakan         pendapat; dan 5.   Sistem  peradilan  yang  bebas  untuk  menjamin  hak-        hak  asasi  dan mempertahankan  keadilan. </vt:lpstr>
      <vt:lpstr>Kekuasaan berdasarkan  legitimasi-legitimasi  tersebut,  dengan  sendirinya, mengingkari  kesamaan  dan  kesederajatan  manusia,  karena  mengklaim kedudukan lebih tinggi sekelompok manusia dari manusia lainnya. Selain itu, kekuasaan yang berdasarkan ketiga legitimasi tersebut akan menjadi kekuasaan  yang  absolut,  karena  asumsi  dasarnya  menempatkan kelompok  yang  memerintah  sebagai  pihak  yang  berwenang  secara istimewa dan lebih tahu dalam menjalankan urusan kekuasaan negara. Kekuasaan  yang  didirikan  berdasarkan  ketiga  legitimasi  tersebut  bisa dipastikan  akan  menjadi  kekuasaan  yang  otoriter. </vt:lpstr>
      <vt:lpstr>kekuasaan    melalui  mekanisme demokrasi,  karena  konsepsi  demokrasi  menempatkan  manusia  sebagai pemilik  kedaulatan  yang  kemudian  dikenal  dengan  prinsip  kedaulatan rakyat,  maka  bisa  dipastikan  akan  menjadi  kekuasaan  yang  demokratis karena  kehendak  rakyatlah  sebagai  landasan  legitimasinya.</vt:lpstr>
      <vt:lpstr>demokrasi  dan  negara  hukum  adalah  dua  konsepsi  yang saling berkaitan yang satu sama lainnya tidak dapat dipisahkan.   Pada konsepsi  demokrasi,  di  dalamnya  terkandung  prinsip-prinsip kedaulatan  rakyat  (democratie)    sedangkan  di  dalam  konsepsi  negara hukum  terkandung  prinsip-prinsip  negara  hukum  (nomocratie),  yang masing-masing prinsip dari kedua konsepsi tersebut dijalankan secara beriringan sebagai dua sisi dari satu mata uang. Paham negara hukum yang  demikian  dikenal  dengan  sebutan  “negara  hukum  yang demokratis”    (democratische    rechtsstaat)    atau    dalam    bentuk konstitusional  disebut  constitutional  democracy</vt:lpstr>
      <vt:lpstr>Disebut  sebagai  “negara  hukum  yang  demokratis”,  karena  di dalamnya mengakomodasikan prinsip-prinsip negara hukum dan prinsip-prinsip  demokrasi,  yaitu;  Prinsip-prinsip  Negara  Hukum  : 1)Asas   legalitas,   pembatasan   kebebasan   warga   negara   (oleh      pemerintah) harus ditemukan dasarnya dalam undang-undang yang      merupakan  peraturan  umum.  Kemauan  undang-undang  itu  harus      memberikan  jaminan  (terhadap  warga  negara)  dari  tindakan       (pemerintah)  yang  sewenang-wenang,  kolusi,  dan  berbagai  jenis       tindakan  yang  tidak  benar,  pelaksanaan  wewenang  oleh  organ        pemerintah  harus  dikembalikan  dasarnya  pada  undang-undang       tertulis,  yakni  undang-undang  formal; 2)     Perlindungan  hak-hak  asasi  manusia  (HAM); 3)     Keterikatan  pemerintah  pada  hukum; 4)     Monopoli paksaan pemerintah untuk menjamin penegakan hukum; dan 5)     Pengawasan  oleh  hakim  yang  merdeka  dalam  hal  organ-organ         pemerintah  melaksanakan  dan  menegakkan  aturan-aturan  hukum. </vt:lpstr>
      <vt:lpstr>Prinsip-prinsip  Demokrasi  : 1)Perwakilan politik. Kekuasaan politik tertinggi dalam      suatu Negara dan  dalam  masyarakat  hokum  yang  lebih      rendah  diputuskan  oleh badan perwakilan, yang diisi       melalui pemilihan umum; 2) Pertanggungjawaban  politik.  Organ-organ        pemerintahan  dalam menjalankan fungsinya sedikit       banyak tergantung secara politik yaitu kepada  lembaga        perwakilan; 3)Pemencaran kewenangan. Konsentrasi kekuasaan dalam       masyarakat pada satu organ pemerintahan adalah       kesewenang-wenangan. Oleh karena  itu,  kewenangan        badan-badan  publik  itu  harus  dipencarkan pada  organ-     organ  yang  berbeda; 4) Pengawasan  dan  kontrol  (penyelenggaraan)        pemerintahan  harus dapat  dikontrol; 5)  Kejujuran  dan  terbuka  untuk  umum;  dan 6)  Rakyat  diberi  kemungkinan  untuk  mengajukan         keberatan</vt:lpstr>
      <vt:lpstr>Jimly  Asshiddiqie,   menegaskan  bahwa  negara  hukum yang  bertopang  pada  sistem  demokrasi  pada  pokoknya  mengidealkan suatu  mekanisme  bahwa  negara  hukum  itu  haruslah  demokratis,  dan negara  demokrasi  itu  haruslah  didasarkan  atas  hukum.  Menurutnya, dalam  perspektif  yang  bersifat  horizontal  gagasan  demokrasi  yang berdasarkan atas hukum (constitutional democracy) mengandung 4 (empat) prinsip pokok, yaitu;  1, Adanya  jaminan  persamaan  dan  kesetaraan       dalam  kehidupan bersama;  2. Pengakuan  dan  penghormatan  terhadap       perbedaan  atau  pluralitas; 3)   Adanya aturan yang mengikat dan dijadikan        sumber rujukan bersama; dan</vt:lpstr>
      <vt:lpstr>4. Adanya  mekanisme  penyelesaian  sengketa  berdasarkan  mekanisme aturan yang ditaati bersama dalam konteks kehidupan bernegara, di mana  terkait  pula  dimensi-dimensi  kekuasaan  yang  bersifat  vertikal antar  institusi  negara  dengan  warga  negara.  Dalam pandangannya, keempat prinsip-prinsip pokok dari demokrasi tersebut  lazimnya  dilembagakan  dengan  menambahkan  prinsip-prinsip negara  hukum  (nomokrasi),  yaitu: 1. Pengakuan  dan  penghormatan  terhadap  hak-hak  asasi       manusia; 2)  Pembatasan kekuasaan melalui mekanisme kekuasaan        dan pembagian kekuasaan disertai mekanisme        penyelesaian sengketa ketatanegaraan antar  lembaga       negara,  baik  secara  vertikal  maupun  horizontal; </vt:lpstr>
      <vt:lpstr>3. Adanya  peradilan  yang  bersifat  independen  dan     tidak  memihak (independent and impartial) dengan      kewibawaan putusan yang tertinggi atas  dasar       keadilan  dan  kebenaran; 4) Dibentuknya  lembaga  peradilan  yang  khusus  untuk      menjamin keadilan warga negara yang dirugikan     akibat putusan atau kebijakan pemerintahan  (pejabat     administrasi  negara); 5) Adanya  mekanisme  judicial  review  oleh  lembaga       legislatif  maupun lembaga eksekutif; 6)  Dibuatnya  konstitusi  dan  peraturan  perundang-      undangan  yang mengatur  jaminan-jaminan        pelaksana  prinsip-prinsip  tersebut;  dan 7)  Pengakuan  terhadap  asas  legalitas  atau  due        process  of  law  dalam keseluruhan  sistem        penyelenggaraan  negara.</vt:lpstr>
      <vt:lpstr>negara  hukum  itu  harus  ditopang  dengan  sistem demokrasi karena terdapat korelasi yang jelas antara negara hukum yang bertumpu  pada  konstitusi,  dengan  kedaulatan  rakyat  yang  dijalankan melalui  sistem  demokrasi.  Dalam  sistem  demokrasi  partisipasi  rakyat merupakan esensi dari sistem ini. Akan tetapi, demokrasi tanpa pengaturan hukum  akan  kehilangan  bentuk  dan  arah,  sementara  hukum  tanpa demokrasi  akan  kehilangan  makna.  Menurut  Frans  Magnis  Suseno, demokrasi yang bukan negara hukum bukan demokrasi dalam arti yang sesungguhnya.  Demokrasi  merupakan  cara  yang  paling  aman  untuk mempertahankan  kontrol  atas  negara  hukum. </vt:lpstr>
      <vt:lpstr>DENGAN DEMIKIAN ..... negara  hukum  yang  demokratis,   hukum dibangun  dan  ditegakkan  menurut  prinsip-prinsip  demokrasi.  Hukum tidak  boleh  dibuat,  ditetapkan,  ditafsirkan,  dan  ditegakkan  dengan “tangan  besi”  berdasarkan  kekuasaan  semata  (machtsstaat).  Sebaliknya, demokrasi  haruslah  diatur  berdasar  atas  hukum  (rechtsstaat)  karena perwujudan  gagasan  demokrasi  memerlukan  instrumen  hukum  untuk mencegah  munculnya  mobokrasi,  yang  mengancam  pelaksanaan demokrasi itu sendiri</vt:lpstr>
      <vt:lpstr>Negara  Hukum  “Indonesia”  Yang  Demokratis Indonesia,  sebagai  negara  yang  terlahir  pada  abad  modern  melalui Proklamasi  17  Agustus  1945  juga  “mengklaim”  dirinya  sebagai  negara hukum. Hal ini terindikasikan dari adanya suatu ciri negara hukum yang prinsip-prinsipnya  dapat  dilihat  pada  Konstitusi  Negara  R.  I.  (sebelum dilakukan perubahan), yaitu ; dalam Pembukaan UUD 1945, Batang Tubuh (non Pasal-pasal tentang HAM), dan Penjelasan UUD 1945 dengan rincian sebagai  berikut; </vt:lpstr>
      <vt:lpstr>1. Pembukaan  UUD  1945,    dalam  alinea  pertama  kata  “peri- keadilan”,  dalam  alinea  kedua  “adil”,  serta  dalam  alinea  keempat terdapat  perkataan  “keadilan  sosial”,  dan  “kemanusiaan  yang  adil”. Semua istilah itu berindikasi kepada pengertian negara hukum, karena bukankah  suatu  tujuan  hukum  itu  untuk  mencapai  negara  keadilan. Kemudian  dalam  Pembukaan  UUD  1945  pada  alinea  keempat  juga ditegaskan “maka disusunlah kemerdekaan kebangsaan Indonesia itu dalam  suatu  Undang-undang  Dasar  Negara  Indonesia”. 2  Batang  Tubuh  UUD  1945,  menyatakan  bahwa  “Presiden  RepublikIndonesia  memegang  kekuasaan  pemerintahan  menurut  Undang- undang Dasar (Pasal 14). Ketentuan ini menunjukkan bahwa presiden dalam  menjalankan  tugasnya  harus  mengikuti  ketentuan-ketentuan yang  sudah  ditetapkan  dalam  Undang-undang  Dasar.  Pasal  9 mengenai  sumpah  Presiden  dan  Wakil  Presiden  “memegang  teguh Undang-Undang Dasar dan menjalankan segala undang-undang dan peraturannya  selurus-lurusnya”.  Melarang  Presiden  dan  Wakil Presiden  menyimpang  dari  peraturan  perundang-undangan  yang</vt:lpstr>
      <vt:lpstr>berlaku  dalam  menjalankan  tugasnya  suatu  sumpah  yang  harus dihormati oleh Presiden dan Wakil Presiden dalam mempertahankan asas negara hukum. Ketentuan ini dipertegas lagi oleh Pasal 27 UUD 1945  yang  menetapkan  bahwa  “segala  warga  negara  bersamaan kedudukannya dalam hukum dan pemerintahan itu dengan tidak ada kecualinya”.  Pasal  ini  selain  menjamin  prinsip  equality  before  the  law, suatu hak demokrasi yang fundamental, juga menegaskan kewajiban warga  negara  untuk  menjunjung  tinggi  hukum  suatu  prasyarat langgengnya  negara  hukum;  dan 3. Penjelasan  UUD  1945,  merupakan  penjelasan  autentik  dan  menurut Hukum Tata Negara Indonesia, Penjelasan UUD 1945 itu mempunyai nilai  yuridis,  dengan  huruf  besar  menyatakan:  “Negara  Indonesia berdasarkan atas hukum (rechtsstaat) tidak berdasarkan atas kekuasaan belaka  (machtsstaat)”.  Ketentuan  yang  terakhir  ini  menjelaskan  apayang tersirat dan tersurat telah dinyatakan dalam Batang Tubuh UUD 1945.</vt:lpstr>
      <vt:lpstr>SIMPULAN Negara hukum itu harus ditopang dengan sistem demokrasi karena terdapat  korelasi  yang  jelas  antara  negara  hukum  yang  bertumpu  pada konstitusi,  dengan  kedaulatan  rakyat  yang  dijalankan  melalui  sistem demokrasi. Dalam sistem demokrasi partisipasi rakyat merupakan esensi dari  sistem  ini.  Akan  tetapi,  demokrasi  tanpa  pengaturan  hukum  akan kehilangan  bentuk  dan  arah,  sementara  hukum  tanpa  demokrasi  akan kehilangan  makna.  Negara  hukum  yang  demokratis,  hukum  dibangun dan ditegakkan menurut prinsip-prinsip demokrasi. Hukum tidak boleh dibuat,  ditetapkan,  ditafsirkan,  dan  ditegakkan  dengan  “tangan  besi”</vt:lpstr>
      <vt:lpstr>berdasarkan  kekuasaan  semata   (machtsstaat).  Sebaliknya,  demokrasi haruslah  diatur  berdasar  atas  hukum  (rechtsstaat)  karena  perwujudan gagasan  demokrasi  memerlukan  instrumen  hukum  untuk  mencegah munculnya mobokrasi, yang mengancam pelaksanaan demokrasi itu sendiri.</vt:lpstr>
      <vt:lpstr>Ciri-ciri Demokrasi Ciri-ciri suatu negara yang memakai sistem demokrasi adalah sebagai berikut:  Segala keputusan yang dilakukan pemerintah berdasarkan kehendak dan kepentingan rakyat. Memiliki ciri kontitusional, yakni mengenai kehendak, kekuasaan atau kepentingan rakyat yang dituliskan dalam suatu undang-undang negera. Memiliki ciri perwakilan, yakni ketika mengatur segala urusan negera, kedaulatan dan kekuasaan rakyat sudah diwakilkan kepada beberapa orang yang sebelumnya sudah dipilih oleh rakyat itu sendiri.   </vt:lpstr>
      <vt:lpstr> Ciri pemilihan umum, yakni segala kegiatan politik dilakukan untuk memilih pihak yang akan menjalankan pemerintahan. Ciri kepartaian, yakni partai menjadi suatu media atau sarana sebagai bagian pelaksanaan sistem demokrasi.  Prinsip umum sistem demokrasi antara lain sebagai berikut : Kebebasan diakui dan diterima oleh warga negara. Keterlibatan warga negara mengenai pembuatan keputusan politik . Kesamaan diantara setiap warga negara, Setiap warga negara mempunyai kesamaan dan kesetaraan dalam hak praktik politik.  </vt:lpstr>
      <vt:lpstr>  Membangun Demokrasi    Dalam membangun demokrasi, negara Indonesia telah melewati masa transisi dari demokrasi semu (masa orde baru) ke demokrasi yang sesungguhnya. Dalam dekade terakhir negara ini banyak mengalami kemajuan dalam berdemokrasi. Para pimpinan lembaga negara sepakat bahwa kunci sukses membangun demokrasi Indonesia adalah dengan memperkuat empat pilar kebangsaan, yaitu: </vt:lpstr>
      <vt:lpstr>  Pancasila UUD 1945 NKRI Bhinneka Tunggal Ika.  Empat pilar tersebut merupakan pondasi negara ini. Perjuangan gigih dari founding father (Bapak pendiri) bangsa ini telah dicetuskan untuk membangun demokrasi. Dengan memperkuat empat pilar tersebut diharapkan agar para Pimpinan Lembaga Negara dapat mengatasi dan menyelesaikan permasalahan-permasalahan yang dihadapi oleh bangsa ini.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PERBEDAAN</dc:title>
  <dc:creator>USER</dc:creator>
  <cp:lastModifiedBy>Windows</cp:lastModifiedBy>
  <cp:revision>125</cp:revision>
  <dcterms:created xsi:type="dcterms:W3CDTF">2016-05-05T02:26:00Z</dcterms:created>
  <dcterms:modified xsi:type="dcterms:W3CDTF">2018-03-19T00:40:17Z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1033-10.2.0.5965</vt:lpwstr>
  </property>
</Properties>
</file>