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5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0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7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5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CB22-DD0D-4090-BDDF-05A87097F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rsigitiriant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4800" b="1" dirty="0" smtClean="0">
                <a:solidFill>
                  <a:schemeClr val="tx1"/>
                </a:solidFill>
              </a:rPr>
              <a:t>ETIKA PROFESI HUKUM</a:t>
            </a:r>
          </a:p>
          <a:p>
            <a:endParaRPr lang="en-US" sz="4800" b="1" dirty="0"/>
          </a:p>
          <a:p>
            <a:r>
              <a:rPr lang="en-US" sz="2800" b="1" dirty="0" smtClean="0">
                <a:solidFill>
                  <a:schemeClr val="tx1"/>
                </a:solidFill>
              </a:rPr>
              <a:t>SIGIT IRIANTO</a:t>
            </a:r>
          </a:p>
          <a:p>
            <a:r>
              <a:rPr lang="en-US" sz="2800" b="1" dirty="0" smtClean="0">
                <a:hlinkClick r:id="rId2"/>
              </a:rPr>
              <a:t>drsigitirianto@gmail.com</a:t>
            </a:r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291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Persamaan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etika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dengan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hukum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Ada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tujuan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sosial</a:t>
            </a:r>
            <a:r>
              <a:rPr lang="en-US" sz="2800" dirty="0" smtClean="0">
                <a:solidFill>
                  <a:schemeClr val="tx1"/>
                </a:solidFill>
              </a:rPr>
              <a:t>,  </a:t>
            </a:r>
            <a:r>
              <a:rPr lang="en-US" sz="2800" dirty="0" err="1" smtClean="0">
                <a:solidFill>
                  <a:schemeClr val="tx1"/>
                </a:solidFill>
              </a:rPr>
              <a:t>yaitu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menghendaki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perbuatan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manusia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baik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benar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Perbedaan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etika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hukum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</a:t>
            </a:r>
            <a:r>
              <a:rPr lang="en-US" sz="2800" dirty="0" err="1" smtClean="0">
                <a:solidFill>
                  <a:schemeClr val="tx1"/>
                </a:solidFill>
              </a:rPr>
              <a:t>itujukan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sikap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bathin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manusia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sanksinya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oleh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masyarakat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profesi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ditujukan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sikap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lahir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manusia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membebani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manusia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kewajiban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bersifat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memaksa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sanksinya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tegas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konkrit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melalui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wewenang</a:t>
            </a:r>
            <a:r>
              <a:rPr lang="en-US" sz="2800" dirty="0" smtClean="0">
                <a:solidFill>
                  <a:schemeClr val="tx1"/>
                </a:solidFill>
              </a:rPr>
              <a:t>/ </a:t>
            </a:r>
            <a:r>
              <a:rPr lang="en-US" sz="2800" dirty="0" err="1" smtClean="0">
                <a:solidFill>
                  <a:schemeClr val="tx1"/>
                </a:solidFill>
              </a:rPr>
              <a:t>penguasa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lphaUcPeriod" startAt="3"/>
            </a:pPr>
            <a:r>
              <a:rPr lang="en-US" b="1" dirty="0" smtClean="0">
                <a:solidFill>
                  <a:schemeClr val="tx1"/>
                </a:solidFill>
              </a:rPr>
              <a:t>AJARAN MORAL HUKUM DAN ETIKA PROFESI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Moral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ajaran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tentang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baik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buruk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diterima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umum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Wadahnya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moralitas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bersifat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memaksa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melindungi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kepentingan-kepentingan</a:t>
            </a:r>
            <a:r>
              <a:rPr lang="en-US" sz="2800" dirty="0" smtClean="0">
                <a:solidFill>
                  <a:schemeClr val="tx1"/>
                </a:solidFill>
              </a:rPr>
              <a:t> orang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masy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Ajaran</a:t>
            </a:r>
            <a:r>
              <a:rPr lang="en-US" sz="2800" dirty="0" smtClean="0">
                <a:solidFill>
                  <a:schemeClr val="tx1"/>
                </a:solidFill>
              </a:rPr>
              <a:t> moral </a:t>
            </a:r>
            <a:r>
              <a:rPr lang="en-US" sz="2800" dirty="0" err="1" smtClean="0">
                <a:solidFill>
                  <a:schemeClr val="tx1"/>
                </a:solidFill>
              </a:rPr>
              <a:t>bersifat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mendasar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cenderung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mengikuti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cita-cita</a:t>
            </a:r>
            <a:r>
              <a:rPr lang="en-US" sz="2800" dirty="0" smtClean="0">
                <a:solidFill>
                  <a:schemeClr val="tx1"/>
                </a:solidFill>
              </a:rPr>
              <a:t> moral </a:t>
            </a:r>
            <a:r>
              <a:rPr lang="en-US" sz="2800" dirty="0" err="1" smtClean="0">
                <a:solidFill>
                  <a:schemeClr val="tx1"/>
                </a:solidFill>
              </a:rPr>
              <a:t>masyarakat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berubah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seiring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perubahan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masyarakat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berbeda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moral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profesi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diterapkan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kelompok-kelompok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fungsional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profesional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Contempt of court, </a:t>
            </a:r>
            <a:r>
              <a:rPr lang="en-US" sz="2800" dirty="0" err="1" smtClean="0">
                <a:solidFill>
                  <a:schemeClr val="tx1"/>
                </a:solidFill>
              </a:rPr>
              <a:t>mencakup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ajaran</a:t>
            </a:r>
            <a:r>
              <a:rPr lang="en-US" sz="2800" dirty="0" smtClean="0">
                <a:solidFill>
                  <a:schemeClr val="tx1"/>
                </a:solidFill>
              </a:rPr>
              <a:t> moral,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4000" b="1" dirty="0" smtClean="0">
                <a:solidFill>
                  <a:schemeClr val="tx1"/>
                </a:solidFill>
              </a:rPr>
              <a:t>PROFESI DAN PROFESI HUKUM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Bent Arrow 3"/>
          <p:cNvSpPr/>
          <p:nvPr/>
        </p:nvSpPr>
        <p:spPr>
          <a:xfrm>
            <a:off x="2267744" y="980728"/>
            <a:ext cx="597792" cy="1872208"/>
          </a:xfrm>
          <a:prstGeom prst="bentArrow">
            <a:avLst>
              <a:gd name="adj1" fmla="val 1478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67544" y="2780928"/>
            <a:ext cx="2016224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Profesi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2843808" y="908720"/>
            <a:ext cx="252028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Pengertian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43808" y="1556792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Ruang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lingkup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>
            <a:off x="2277529" y="1628800"/>
            <a:ext cx="597792" cy="1198984"/>
          </a:xfrm>
          <a:prstGeom prst="bentArrow">
            <a:avLst>
              <a:gd name="adj1" fmla="val 1478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65536" y="2251720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Ciri-ciri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915816" y="2924944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Profesi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2937544" y="3645024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Standar</a:t>
            </a:r>
            <a:r>
              <a:rPr lang="en-US" dirty="0" smtClean="0"/>
              <a:t> </a:t>
            </a:r>
            <a:r>
              <a:rPr lang="en-US" sz="2400" dirty="0" err="1" smtClean="0"/>
              <a:t>Profesi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915816" y="4293096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Pembidangan</a:t>
            </a:r>
            <a:r>
              <a:rPr lang="en-US" sz="2000" dirty="0" smtClean="0"/>
              <a:t> </a:t>
            </a:r>
            <a:r>
              <a:rPr lang="en-US" sz="2000" dirty="0" err="1" smtClean="0"/>
              <a:t>Profesi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2915816" y="5564088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915816" y="4916016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endParaRPr lang="en-US" dirty="0"/>
          </a:p>
        </p:txBody>
      </p:sp>
      <p:sp>
        <p:nvSpPr>
          <p:cNvPr id="16" name="Bent Arrow 15"/>
          <p:cNvSpPr/>
          <p:nvPr/>
        </p:nvSpPr>
        <p:spPr>
          <a:xfrm>
            <a:off x="2267744" y="2302024"/>
            <a:ext cx="597792" cy="1198984"/>
          </a:xfrm>
          <a:prstGeom prst="bentArrow">
            <a:avLst>
              <a:gd name="adj1" fmla="val 1478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267744" y="3068960"/>
            <a:ext cx="720080" cy="242316"/>
          </a:xfrm>
          <a:prstGeom prst="rightArrow">
            <a:avLst>
              <a:gd name="adj1" fmla="val 50000"/>
              <a:gd name="adj2" fmla="val 78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339752" y="3618732"/>
            <a:ext cx="720080" cy="242316"/>
          </a:xfrm>
          <a:prstGeom prst="rightArrow">
            <a:avLst>
              <a:gd name="adj1" fmla="val 50000"/>
              <a:gd name="adj2" fmla="val 78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/>
          <p:cNvSpPr/>
          <p:nvPr/>
        </p:nvSpPr>
        <p:spPr>
          <a:xfrm flipV="1">
            <a:off x="2267744" y="3861048"/>
            <a:ext cx="720080" cy="774928"/>
          </a:xfrm>
          <a:prstGeom prst="bentArrow">
            <a:avLst>
              <a:gd name="adj1" fmla="val 13456"/>
              <a:gd name="adj2" fmla="val 25000"/>
              <a:gd name="adj3" fmla="val 318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V="1">
            <a:off x="2267744" y="3861048"/>
            <a:ext cx="720080" cy="1440160"/>
          </a:xfrm>
          <a:prstGeom prst="bentArrow">
            <a:avLst>
              <a:gd name="adj1" fmla="val 13456"/>
              <a:gd name="adj2" fmla="val 25000"/>
              <a:gd name="adj3" fmla="val 318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2267744" y="4102224"/>
            <a:ext cx="872480" cy="1847056"/>
          </a:xfrm>
          <a:prstGeom prst="bentArrow">
            <a:avLst>
              <a:gd name="adj1" fmla="val 13456"/>
              <a:gd name="adj2" fmla="val 21824"/>
              <a:gd name="adj3" fmla="val 2863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pPr algn="just"/>
            <a:r>
              <a:rPr lang="en-US" dirty="0" err="1" smtClean="0"/>
              <a:t>Profesi</a:t>
            </a:r>
            <a:r>
              <a:rPr lang="en-US" dirty="0" smtClean="0"/>
              <a:t> </a:t>
            </a:r>
          </a:p>
          <a:p>
            <a:pPr algn="just"/>
            <a:endParaRPr lang="en-US" dirty="0"/>
          </a:p>
          <a:p>
            <a:pPr algn="just"/>
            <a:endParaRPr lang="en-US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P</a:t>
            </a:r>
            <a:r>
              <a:rPr lang="en-US" sz="4000" b="1" dirty="0" err="1" smtClean="0"/>
              <a:t>engantar</a:t>
            </a:r>
            <a:endParaRPr lang="en-US" sz="4000" b="1" dirty="0"/>
          </a:p>
        </p:txBody>
      </p:sp>
      <p:sp>
        <p:nvSpPr>
          <p:cNvPr id="7" name="Oval 6"/>
          <p:cNvSpPr/>
          <p:nvPr/>
        </p:nvSpPr>
        <p:spPr>
          <a:xfrm>
            <a:off x="827584" y="2852936"/>
            <a:ext cx="3362672" cy="914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4139952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7760" y="2780928"/>
            <a:ext cx="2642592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2"/>
                </a:solidFill>
              </a:rPr>
              <a:t>pergaulan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401692" y="3429000"/>
            <a:ext cx="24231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27784" y="4437112"/>
            <a:ext cx="35283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Tata </a:t>
            </a:r>
            <a:r>
              <a:rPr lang="en-US" sz="2400" dirty="0" err="1" smtClean="0">
                <a:solidFill>
                  <a:srgbClr val="FFFF00"/>
                </a:solidFill>
              </a:rPr>
              <a:t>aturan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1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Tata </a:t>
            </a:r>
            <a:r>
              <a:rPr lang="en-US" sz="4000" b="1" dirty="0" err="1" smtClean="0">
                <a:solidFill>
                  <a:schemeClr val="tx1"/>
                </a:solidFill>
              </a:rPr>
              <a:t>aturan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556792"/>
            <a:ext cx="2592288" cy="108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 moral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51920" y="1484784"/>
            <a:ext cx="208823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 </a:t>
            </a:r>
            <a:r>
              <a:rPr lang="en-US" dirty="0" err="1" smtClean="0"/>
              <a:t>sosial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44208" y="1556792"/>
            <a:ext cx="1944216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 </a:t>
            </a:r>
            <a:r>
              <a:rPr lang="en-US" dirty="0" err="1" smtClean="0"/>
              <a:t>hukum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3315852" y="1880828"/>
            <a:ext cx="608076" cy="2520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5940152" y="1880828"/>
            <a:ext cx="504056" cy="2520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Right Arrow 8"/>
          <p:cNvSpPr/>
          <p:nvPr/>
        </p:nvSpPr>
        <p:spPr>
          <a:xfrm>
            <a:off x="845635" y="2492896"/>
            <a:ext cx="630021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7164288" y="2348880"/>
            <a:ext cx="911540" cy="15121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716016" y="2636912"/>
            <a:ext cx="24231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59632" y="3429000"/>
            <a:ext cx="6264696" cy="14401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Nilai</a:t>
            </a:r>
            <a:r>
              <a:rPr lang="en-US" sz="3200" dirty="0" smtClean="0"/>
              <a:t>, moral, </a:t>
            </a:r>
            <a:r>
              <a:rPr lang="en-US" sz="3200" dirty="0" err="1" smtClean="0"/>
              <a:t>moralitas</a:t>
            </a:r>
            <a:r>
              <a:rPr lang="en-US" sz="3200" dirty="0" smtClean="0"/>
              <a:t>, </a:t>
            </a:r>
            <a:r>
              <a:rPr lang="en-US" sz="3200" dirty="0" err="1" smtClean="0"/>
              <a:t>etika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rgbClr val="00B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971600" y="2348880"/>
            <a:ext cx="2808312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Etika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Left-Right Arrow 3"/>
          <p:cNvSpPr/>
          <p:nvPr/>
        </p:nvSpPr>
        <p:spPr>
          <a:xfrm>
            <a:off x="3779912" y="2636912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04048" y="2348880"/>
            <a:ext cx="3168352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Masyarakat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3284984"/>
            <a:ext cx="1368152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nip and Round Single Corner Rectangle 7"/>
          <p:cNvSpPr/>
          <p:nvPr/>
        </p:nvSpPr>
        <p:spPr>
          <a:xfrm>
            <a:off x="3419872" y="4199384"/>
            <a:ext cx="1728192" cy="1080120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Universal </a:t>
            </a:r>
            <a:endParaRPr lang="en-US" sz="28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539552" y="4293096"/>
            <a:ext cx="1944216" cy="9144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Lokal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331640" y="3284984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539552" y="3212976"/>
            <a:ext cx="2520280" cy="914400"/>
          </a:xfrm>
          <a:prstGeom prst="round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etika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Bent Arrow 4"/>
          <p:cNvSpPr/>
          <p:nvPr/>
        </p:nvSpPr>
        <p:spPr>
          <a:xfrm>
            <a:off x="2915816" y="836712"/>
            <a:ext cx="648072" cy="2758008"/>
          </a:xfrm>
          <a:prstGeom prst="bentArrow">
            <a:avLst>
              <a:gd name="adj1" fmla="val 1308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19872" y="620688"/>
            <a:ext cx="237626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Asal</a:t>
            </a:r>
            <a:r>
              <a:rPr lang="en-US" dirty="0" smtClean="0"/>
              <a:t> kata </a:t>
            </a:r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>
            <a:off x="2915816" y="1700808"/>
            <a:ext cx="669800" cy="1440160"/>
          </a:xfrm>
          <a:prstGeom prst="bentArrow">
            <a:avLst>
              <a:gd name="adj1" fmla="val 1259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1484784"/>
            <a:ext cx="2304256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987824" y="3760440"/>
            <a:ext cx="576064" cy="388640"/>
          </a:xfrm>
          <a:prstGeom prst="rightArrow">
            <a:avLst>
              <a:gd name="adj1" fmla="val 36496"/>
              <a:gd name="adj2" fmla="val 70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91880" y="2348880"/>
            <a:ext cx="2304256" cy="648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endParaRPr lang="en-US" dirty="0"/>
          </a:p>
        </p:txBody>
      </p:sp>
      <p:sp>
        <p:nvSpPr>
          <p:cNvPr id="22" name="Bent Arrow 21"/>
          <p:cNvSpPr/>
          <p:nvPr/>
        </p:nvSpPr>
        <p:spPr>
          <a:xfrm flipV="1">
            <a:off x="2915816" y="4022224"/>
            <a:ext cx="576064" cy="630912"/>
          </a:xfrm>
          <a:prstGeom prst="bentArrow">
            <a:avLst>
              <a:gd name="adj1" fmla="val 25000"/>
              <a:gd name="adj2" fmla="val 25000"/>
              <a:gd name="adj3" fmla="val 318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nip and Round Single Corner Rectangle 22"/>
          <p:cNvSpPr/>
          <p:nvPr/>
        </p:nvSpPr>
        <p:spPr>
          <a:xfrm>
            <a:off x="3347864" y="4221088"/>
            <a:ext cx="2448272" cy="457200"/>
          </a:xfrm>
          <a:prstGeom prst="snip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teori-teori</a:t>
            </a:r>
            <a:endParaRPr lang="en-US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3419872" y="3140968"/>
            <a:ext cx="2376264" cy="518356"/>
          </a:xfrm>
          <a:prstGeom prst="round2Diag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Obyek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Bent Arrow 24"/>
          <p:cNvSpPr/>
          <p:nvPr/>
        </p:nvSpPr>
        <p:spPr>
          <a:xfrm>
            <a:off x="2915816" y="2492896"/>
            <a:ext cx="669800" cy="773596"/>
          </a:xfrm>
          <a:prstGeom prst="bentArrow">
            <a:avLst>
              <a:gd name="adj1" fmla="val 1259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flipV="1">
            <a:off x="2915816" y="4449688"/>
            <a:ext cx="576064" cy="851520"/>
          </a:xfrm>
          <a:prstGeom prst="bentArrow">
            <a:avLst>
              <a:gd name="adj1" fmla="val 25000"/>
              <a:gd name="adj2" fmla="val 25000"/>
              <a:gd name="adj3" fmla="val 318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47864" y="4869160"/>
            <a:ext cx="2448272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Bent Arrow 27"/>
          <p:cNvSpPr/>
          <p:nvPr/>
        </p:nvSpPr>
        <p:spPr>
          <a:xfrm flipV="1">
            <a:off x="2915816" y="5025752"/>
            <a:ext cx="576064" cy="851520"/>
          </a:xfrm>
          <a:prstGeom prst="bentArrow">
            <a:avLst>
              <a:gd name="adj1" fmla="val 25000"/>
              <a:gd name="adj2" fmla="val 25000"/>
              <a:gd name="adj3" fmla="val 318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47864" y="5517232"/>
            <a:ext cx="2448272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Fungsi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0" name="Bent Arrow 29"/>
          <p:cNvSpPr/>
          <p:nvPr/>
        </p:nvSpPr>
        <p:spPr>
          <a:xfrm>
            <a:off x="2915816" y="3231468"/>
            <a:ext cx="597792" cy="773596"/>
          </a:xfrm>
          <a:prstGeom prst="bentArrow">
            <a:avLst>
              <a:gd name="adj1" fmla="val 1259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419872" y="3760440"/>
            <a:ext cx="2376264" cy="3886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Asas-asas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b="1" dirty="0"/>
          </a:p>
          <a:p>
            <a:pPr algn="just"/>
            <a:r>
              <a:rPr lang="en-US" b="1" dirty="0" smtClean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560" y="2636912"/>
            <a:ext cx="2304256" cy="792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Pembidangan</a:t>
            </a:r>
            <a:r>
              <a:rPr lang="en-US" sz="2800" dirty="0" smtClean="0"/>
              <a:t> </a:t>
            </a:r>
            <a:r>
              <a:rPr lang="en-US" sz="2800" dirty="0" err="1" smtClean="0"/>
              <a:t>etika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Bent Arrow 3"/>
          <p:cNvSpPr/>
          <p:nvPr/>
        </p:nvSpPr>
        <p:spPr>
          <a:xfrm>
            <a:off x="2483768" y="1052736"/>
            <a:ext cx="597792" cy="1584176"/>
          </a:xfrm>
          <a:prstGeom prst="bentArrow">
            <a:avLst>
              <a:gd name="adj1" fmla="val 1804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nip and Round Single Corner Rectangle 4"/>
          <p:cNvSpPr/>
          <p:nvPr/>
        </p:nvSpPr>
        <p:spPr>
          <a:xfrm>
            <a:off x="3059832" y="908720"/>
            <a:ext cx="1728192" cy="504056"/>
          </a:xfrm>
          <a:prstGeom prst="snip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Umum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3059832" y="4293096"/>
            <a:ext cx="1728192" cy="457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Khusus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 flipV="1">
            <a:off x="2483768" y="3356992"/>
            <a:ext cx="630070" cy="1368152"/>
          </a:xfrm>
          <a:prstGeom prst="bentArrow">
            <a:avLst>
              <a:gd name="adj1" fmla="val 1263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4550272" y="3284984"/>
            <a:ext cx="597792" cy="1008112"/>
          </a:xfrm>
          <a:prstGeom prst="bentArrow">
            <a:avLst>
              <a:gd name="adj1" fmla="val 1804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8064" y="3212976"/>
            <a:ext cx="1656184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</a:t>
            </a:r>
            <a:endParaRPr lang="en-US" dirty="0"/>
          </a:p>
        </p:txBody>
      </p:sp>
      <p:sp>
        <p:nvSpPr>
          <p:cNvPr id="11" name="Bent Arrow 10"/>
          <p:cNvSpPr/>
          <p:nvPr/>
        </p:nvSpPr>
        <p:spPr>
          <a:xfrm flipV="1">
            <a:off x="4590002" y="4725144"/>
            <a:ext cx="630070" cy="1054968"/>
          </a:xfrm>
          <a:prstGeom prst="bentArrow">
            <a:avLst>
              <a:gd name="adj1" fmla="val 17029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48064" y="5373216"/>
            <a:ext cx="1800200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Sosial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4400" b="1" dirty="0" smtClean="0">
                <a:solidFill>
                  <a:schemeClr val="tx1"/>
                </a:solidFill>
              </a:rPr>
              <a:t>HUBUNGAN ETIKA DENGAN </a:t>
            </a:r>
          </a:p>
          <a:p>
            <a:r>
              <a:rPr lang="en-US" sz="4400" b="1" dirty="0" smtClean="0">
                <a:solidFill>
                  <a:schemeClr val="tx1"/>
                </a:solidFill>
              </a:rPr>
              <a:t>FILSAFAT DAN KAIDAH HUKUM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accent2"/>
          </a:solidFill>
        </p:spPr>
        <p:txBody>
          <a:bodyPr/>
          <a:lstStyle/>
          <a:p>
            <a:pPr marL="514350" indent="-514350" algn="just">
              <a:buAutoNum type="alphaUcPeriod"/>
            </a:pPr>
            <a:r>
              <a:rPr lang="en-US" b="1" dirty="0" smtClean="0">
                <a:solidFill>
                  <a:schemeClr val="tx1"/>
                </a:solidFill>
              </a:rPr>
              <a:t>ETIKA SEBAGAI BAGIAN DARI FILSAFAT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induk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ilmu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pengetahuan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Sumber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kehidupan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penghidupan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masyarakat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Perkembangan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mencakup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epistemologi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estetika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metafisika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politik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agama,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ilmu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pendidikan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sejarah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matematika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dll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Hubbeling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merupakan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kesusilaan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Secara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faktual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ciri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nampak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marL="514350" indent="-514350" algn="just">
              <a:buFont typeface="+mj-lt"/>
              <a:buAutoNum type="alphaUcPeriod" startAt="2"/>
            </a:pPr>
            <a:r>
              <a:rPr lang="en-US" b="1" dirty="0" smtClean="0">
                <a:solidFill>
                  <a:schemeClr val="tx1"/>
                </a:solidFill>
              </a:rPr>
              <a:t>HUBUNGAN ETIKA DENGAN KAIDAH HUKUM.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kehidupan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kepentingan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masyarakat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Macam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agama, </a:t>
            </a: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kesusilaan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sopan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santun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berisi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kenyataan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normatif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apa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seharusnya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dilakukan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i="1" dirty="0" smtClean="0">
                <a:solidFill>
                  <a:schemeClr val="tx1"/>
                </a:solidFill>
              </a:rPr>
              <a:t>das </a:t>
            </a:r>
            <a:r>
              <a:rPr lang="en-US" sz="2800" i="1" dirty="0" err="1" smtClean="0">
                <a:solidFill>
                  <a:schemeClr val="tx1"/>
                </a:solidFill>
              </a:rPr>
              <a:t>sollen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berisi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kenyataan</a:t>
            </a:r>
            <a:r>
              <a:rPr lang="en-US" sz="2800" dirty="0" smtClean="0">
                <a:solidFill>
                  <a:schemeClr val="tx1"/>
                </a:solidFill>
              </a:rPr>
              <a:t> : </a:t>
            </a:r>
            <a:r>
              <a:rPr lang="en-US" sz="2800" i="1" dirty="0" smtClean="0">
                <a:solidFill>
                  <a:schemeClr val="tx1"/>
                </a:solidFill>
              </a:rPr>
              <a:t>das </a:t>
            </a:r>
            <a:r>
              <a:rPr lang="en-US" sz="2800" i="1" dirty="0" err="1" smtClean="0">
                <a:solidFill>
                  <a:schemeClr val="tx1"/>
                </a:solidFill>
              </a:rPr>
              <a:t>sein</a:t>
            </a:r>
            <a:r>
              <a:rPr lang="en-US" sz="2800" dirty="0" smtClean="0">
                <a:solidFill>
                  <a:schemeClr val="tx1"/>
                </a:solidFill>
              </a:rPr>
              <a:t>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Isi </a:t>
            </a: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perintah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larangan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perkenan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dilihat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sifatnya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imperatif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fakultatif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360</Words>
  <Application>Microsoft Office PowerPoint</Application>
  <PresentationFormat>On-screen Show (4:3)</PresentationFormat>
  <Paragraphs>86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2020-04-06T11:26:51Z</dcterms:created>
  <dcterms:modified xsi:type="dcterms:W3CDTF">2020-04-20T04:12:53Z</dcterms:modified>
</cp:coreProperties>
</file>