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71" r:id="rId14"/>
    <p:sldId id="272" r:id="rId15"/>
    <p:sldId id="273" r:id="rId16"/>
    <p:sldId id="274" r:id="rId17"/>
    <p:sldId id="268" r:id="rId18"/>
    <p:sldId id="269" r:id="rId19"/>
    <p:sldId id="270" r:id="rId20"/>
    <p:sldId id="276" r:id="rId21"/>
    <p:sldId id="288" r:id="rId22"/>
    <p:sldId id="289" r:id="rId23"/>
    <p:sldId id="290" r:id="rId24"/>
    <p:sldId id="291" r:id="rId25"/>
    <p:sldId id="277" r:id="rId26"/>
    <p:sldId id="282" r:id="rId27"/>
    <p:sldId id="283" r:id="rId28"/>
    <p:sldId id="284" r:id="rId29"/>
    <p:sldId id="285" r:id="rId30"/>
    <p:sldId id="278" r:id="rId31"/>
    <p:sldId id="280" r:id="rId32"/>
    <p:sldId id="279" r:id="rId33"/>
    <p:sldId id="281" r:id="rId34"/>
    <p:sldId id="286" r:id="rId35"/>
    <p:sldId id="287"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4" r:id="rId57"/>
    <p:sldId id="312" r:id="rId58"/>
    <p:sldId id="313" r:id="rId59"/>
    <p:sldId id="315" r:id="rId60"/>
    <p:sldId id="317" r:id="rId61"/>
    <p:sldId id="318" r:id="rId62"/>
    <p:sldId id="319" r:id="rId63"/>
    <p:sldId id="320" r:id="rId64"/>
    <p:sldId id="321" r:id="rId65"/>
    <p:sldId id="322" r:id="rId66"/>
    <p:sldId id="323" r:id="rId67"/>
    <p:sldId id="324" r:id="rId68"/>
    <p:sldId id="316"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3" r:id="rId86"/>
    <p:sldId id="344" r:id="rId87"/>
    <p:sldId id="345" r:id="rId88"/>
    <p:sldId id="346" r:id="rId89"/>
    <p:sldId id="341" r:id="rId90"/>
    <p:sldId id="342" r:id="rId91"/>
    <p:sldId id="350" r:id="rId92"/>
    <p:sldId id="351" r:id="rId93"/>
    <p:sldId id="352" r:id="rId94"/>
    <p:sldId id="353" r:id="rId95"/>
    <p:sldId id="347" r:id="rId96"/>
    <p:sldId id="348" r:id="rId97"/>
    <p:sldId id="349" r:id="rId98"/>
    <p:sldId id="354" r:id="rId99"/>
    <p:sldId id="355" r:id="rId100"/>
    <p:sldId id="356" r:id="rId101"/>
    <p:sldId id="357" r:id="rId102"/>
    <p:sldId id="358" r:id="rId10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7" autoAdjust="0"/>
    <p:restoredTop sz="86410" autoAdjust="0"/>
  </p:normalViewPr>
  <p:slideViewPr>
    <p:cSldViewPr>
      <p:cViewPr>
        <p:scale>
          <a:sx n="106" d="100"/>
          <a:sy n="106" d="100"/>
        </p:scale>
        <p:origin x="-888" y="588"/>
      </p:cViewPr>
      <p:guideLst>
        <p:guide orient="horz" pos="2160"/>
        <p:guide pos="2880"/>
      </p:guideLst>
    </p:cSldViewPr>
  </p:slideViewPr>
  <p:outlineViewPr>
    <p:cViewPr>
      <p:scale>
        <a:sx n="33" d="100"/>
        <a:sy n="33" d="100"/>
      </p:scale>
      <p:origin x="258" y="39824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56CBC2-4470-485A-A882-B879E9F78AFB}"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id-ID"/>
        </a:p>
      </dgm:t>
    </dgm:pt>
    <dgm:pt modelId="{87D153AC-9F3A-42CD-B0E4-1F79A8F4704B}">
      <dgm:prSet phldrT="[Text]" custT="1"/>
      <dgm:spPr>
        <a:solidFill>
          <a:srgbClr val="FF0000"/>
        </a:solidFill>
      </dgm:spPr>
      <dgm:t>
        <a:bodyPr/>
        <a:lstStyle/>
        <a:p>
          <a:pPr>
            <a:tabLst/>
          </a:pPr>
          <a:r>
            <a:rPr lang="en-US" sz="3600" dirty="0" smtClean="0"/>
            <a:t>POKOK BAHASAN 2</a:t>
          </a:r>
        </a:p>
        <a:p>
          <a:pPr>
            <a:tabLst/>
          </a:pPr>
          <a:r>
            <a:rPr lang="en-US" sz="3600" dirty="0" smtClean="0"/>
            <a:t> </a:t>
          </a:r>
          <a:r>
            <a:rPr lang="id-ID" sz="3600" dirty="0" smtClean="0"/>
            <a:t>LETAK  HUKUM ADMINISTRASI HUKUM TATA NEGARA (KONSTISUSI)</a:t>
          </a:r>
          <a:endParaRPr lang="id-ID" sz="3600" dirty="0"/>
        </a:p>
      </dgm:t>
    </dgm:pt>
    <dgm:pt modelId="{FDEA718D-7D0B-4311-A99B-5C644462EF4D}" type="parTrans" cxnId="{08C64B6B-8054-43F2-9860-1CD8237A4608}">
      <dgm:prSet/>
      <dgm:spPr/>
      <dgm:t>
        <a:bodyPr/>
        <a:lstStyle/>
        <a:p>
          <a:endParaRPr lang="id-ID"/>
        </a:p>
      </dgm:t>
    </dgm:pt>
    <dgm:pt modelId="{200457B2-0A88-49DA-B078-C1EE904DB1A5}" type="sibTrans" cxnId="{08C64B6B-8054-43F2-9860-1CD8237A4608}">
      <dgm:prSet/>
      <dgm:spPr/>
      <dgm:t>
        <a:bodyPr/>
        <a:lstStyle/>
        <a:p>
          <a:endParaRPr lang="id-ID"/>
        </a:p>
      </dgm:t>
    </dgm:pt>
    <dgm:pt modelId="{DF78A575-426D-47C8-A122-DD12C1C11674}">
      <dgm:prSet phldrT="[Text]" custT="1"/>
      <dgm:spPr>
        <a:solidFill>
          <a:srgbClr val="00B050"/>
        </a:solidFill>
      </dgm:spPr>
      <dgm:t>
        <a:bodyPr/>
        <a:lstStyle/>
        <a:p>
          <a:r>
            <a:rPr lang="id-ID" sz="3200" dirty="0" smtClean="0"/>
            <a:t>1. HK PERDATA FORMIL</a:t>
          </a:r>
        </a:p>
        <a:p>
          <a:r>
            <a:rPr lang="id-ID" sz="3200" dirty="0" smtClean="0"/>
            <a:t>2. HK PERDATA MATERIIL</a:t>
          </a:r>
          <a:endParaRPr lang="id-ID" sz="3200" dirty="0"/>
        </a:p>
      </dgm:t>
    </dgm:pt>
    <dgm:pt modelId="{609C6AE0-AAE1-4B7B-8CEC-ED9AEA85F020}" type="parTrans" cxnId="{2544782D-4C97-4D1B-8FAF-DACF402B63C6}">
      <dgm:prSet/>
      <dgm:spPr/>
      <dgm:t>
        <a:bodyPr/>
        <a:lstStyle/>
        <a:p>
          <a:endParaRPr lang="id-ID"/>
        </a:p>
      </dgm:t>
    </dgm:pt>
    <dgm:pt modelId="{6713A335-884C-4442-B216-827C2A256CA6}" type="sibTrans" cxnId="{2544782D-4C97-4D1B-8FAF-DACF402B63C6}">
      <dgm:prSet/>
      <dgm:spPr/>
      <dgm:t>
        <a:bodyPr/>
        <a:lstStyle/>
        <a:p>
          <a:endParaRPr lang="id-ID"/>
        </a:p>
      </dgm:t>
    </dgm:pt>
    <dgm:pt modelId="{BBB1BC26-C7ED-48D6-8674-892BA0706CDC}">
      <dgm:prSet phldrT="[Text]" custT="1"/>
      <dgm:spPr/>
      <dgm:t>
        <a:bodyPr/>
        <a:lstStyle/>
        <a:p>
          <a:endParaRPr lang="id-ID" sz="2800" dirty="0" smtClean="0"/>
        </a:p>
        <a:p>
          <a:r>
            <a:rPr lang="id-ID" sz="2800" dirty="0" smtClean="0"/>
            <a:t>1. HK ADMINISTRASI FORMIL</a:t>
          </a:r>
        </a:p>
        <a:p>
          <a:r>
            <a:rPr lang="id-ID" sz="2800" dirty="0" smtClean="0"/>
            <a:t>2. HK ADMINISTRASI MATERIIL</a:t>
          </a:r>
          <a:endParaRPr lang="id-ID" sz="2800" dirty="0"/>
        </a:p>
      </dgm:t>
    </dgm:pt>
    <dgm:pt modelId="{F52F4D1D-F422-491F-B8D0-ADC0E3ACD257}" type="parTrans" cxnId="{CA7D0E38-3062-47F9-8F57-D70EBEFE07D8}">
      <dgm:prSet/>
      <dgm:spPr/>
      <dgm:t>
        <a:bodyPr/>
        <a:lstStyle/>
        <a:p>
          <a:endParaRPr lang="id-ID"/>
        </a:p>
      </dgm:t>
    </dgm:pt>
    <dgm:pt modelId="{358EF0B6-B6CD-4F8D-8AFF-366756B1862F}" type="sibTrans" cxnId="{CA7D0E38-3062-47F9-8F57-D70EBEFE07D8}">
      <dgm:prSet/>
      <dgm:spPr/>
      <dgm:t>
        <a:bodyPr/>
        <a:lstStyle/>
        <a:p>
          <a:endParaRPr lang="id-ID"/>
        </a:p>
      </dgm:t>
    </dgm:pt>
    <dgm:pt modelId="{5366D8FB-120E-4CEA-B4BC-A9DC5A4D3FCE}">
      <dgm:prSet phldrT="[Text]" custT="1"/>
      <dgm:spPr>
        <a:solidFill>
          <a:schemeClr val="accent4">
            <a:lumMod val="75000"/>
          </a:schemeClr>
        </a:solidFill>
      </dgm:spPr>
      <dgm:t>
        <a:bodyPr/>
        <a:lstStyle/>
        <a:p>
          <a:r>
            <a:rPr lang="id-ID" sz="2800" dirty="0" smtClean="0"/>
            <a:t>1. HUKUM PIDANA FORMIL</a:t>
          </a:r>
        </a:p>
        <a:p>
          <a:r>
            <a:rPr lang="id-ID" sz="2800" dirty="0" smtClean="0"/>
            <a:t>2. HUKUM PIDANA  MATERIIL</a:t>
          </a:r>
          <a:endParaRPr lang="id-ID" sz="2800" dirty="0"/>
        </a:p>
      </dgm:t>
    </dgm:pt>
    <dgm:pt modelId="{B5533257-9B95-404F-92C9-B28CD8C77BA8}" type="parTrans" cxnId="{B4274908-462F-4951-9305-74CD24123F35}">
      <dgm:prSet/>
      <dgm:spPr/>
      <dgm:t>
        <a:bodyPr/>
        <a:lstStyle/>
        <a:p>
          <a:endParaRPr lang="id-ID"/>
        </a:p>
      </dgm:t>
    </dgm:pt>
    <dgm:pt modelId="{AC284E4D-0BAA-49A6-96E1-F37706ABBB62}" type="sibTrans" cxnId="{B4274908-462F-4951-9305-74CD24123F35}">
      <dgm:prSet/>
      <dgm:spPr/>
      <dgm:t>
        <a:bodyPr/>
        <a:lstStyle/>
        <a:p>
          <a:endParaRPr lang="id-ID"/>
        </a:p>
      </dgm:t>
    </dgm:pt>
    <dgm:pt modelId="{692617CE-4D62-4BEE-9F53-0E576A9230E9}" type="pres">
      <dgm:prSet presAssocID="{3F56CBC2-4470-485A-A882-B879E9F78AFB}" presName="composite" presStyleCnt="0">
        <dgm:presLayoutVars>
          <dgm:chMax val="1"/>
          <dgm:dir/>
          <dgm:resizeHandles val="exact"/>
        </dgm:presLayoutVars>
      </dgm:prSet>
      <dgm:spPr/>
      <dgm:t>
        <a:bodyPr/>
        <a:lstStyle/>
        <a:p>
          <a:endParaRPr lang="id-ID"/>
        </a:p>
      </dgm:t>
    </dgm:pt>
    <dgm:pt modelId="{CB835F3D-849E-4D86-9C23-AD43094950FD}" type="pres">
      <dgm:prSet presAssocID="{87D153AC-9F3A-42CD-B0E4-1F79A8F4704B}" presName="roof" presStyleLbl="dkBgShp" presStyleIdx="0" presStyleCnt="2"/>
      <dgm:spPr/>
      <dgm:t>
        <a:bodyPr/>
        <a:lstStyle/>
        <a:p>
          <a:endParaRPr lang="id-ID"/>
        </a:p>
      </dgm:t>
    </dgm:pt>
    <dgm:pt modelId="{CCACA2F2-EDD7-484C-A6B3-89AAA070E4EF}" type="pres">
      <dgm:prSet presAssocID="{87D153AC-9F3A-42CD-B0E4-1F79A8F4704B}" presName="pillars" presStyleCnt="0"/>
      <dgm:spPr/>
    </dgm:pt>
    <dgm:pt modelId="{05188E04-8BF6-4433-9984-C763C0F366C4}" type="pres">
      <dgm:prSet presAssocID="{87D153AC-9F3A-42CD-B0E4-1F79A8F4704B}" presName="pillar1" presStyleLbl="node1" presStyleIdx="0" presStyleCnt="3">
        <dgm:presLayoutVars>
          <dgm:bulletEnabled val="1"/>
        </dgm:presLayoutVars>
      </dgm:prSet>
      <dgm:spPr/>
      <dgm:t>
        <a:bodyPr/>
        <a:lstStyle/>
        <a:p>
          <a:endParaRPr lang="id-ID"/>
        </a:p>
      </dgm:t>
    </dgm:pt>
    <dgm:pt modelId="{EBB54596-D749-41E9-BB9A-09226B29915E}" type="pres">
      <dgm:prSet presAssocID="{BBB1BC26-C7ED-48D6-8674-892BA0706CDC}" presName="pillarX" presStyleLbl="node1" presStyleIdx="1" presStyleCnt="3">
        <dgm:presLayoutVars>
          <dgm:bulletEnabled val="1"/>
        </dgm:presLayoutVars>
      </dgm:prSet>
      <dgm:spPr/>
      <dgm:t>
        <a:bodyPr/>
        <a:lstStyle/>
        <a:p>
          <a:endParaRPr lang="id-ID"/>
        </a:p>
      </dgm:t>
    </dgm:pt>
    <dgm:pt modelId="{054607C3-44B7-4CA4-85D7-FED107929D1A}" type="pres">
      <dgm:prSet presAssocID="{5366D8FB-120E-4CEA-B4BC-A9DC5A4D3FCE}" presName="pillarX" presStyleLbl="node1" presStyleIdx="2" presStyleCnt="3">
        <dgm:presLayoutVars>
          <dgm:bulletEnabled val="1"/>
        </dgm:presLayoutVars>
      </dgm:prSet>
      <dgm:spPr/>
      <dgm:t>
        <a:bodyPr/>
        <a:lstStyle/>
        <a:p>
          <a:endParaRPr lang="id-ID"/>
        </a:p>
      </dgm:t>
    </dgm:pt>
    <dgm:pt modelId="{D521EF27-248D-409E-9827-AC2890ED0175}" type="pres">
      <dgm:prSet presAssocID="{87D153AC-9F3A-42CD-B0E4-1F79A8F4704B}" presName="base" presStyleLbl="dkBgShp" presStyleIdx="1" presStyleCnt="2"/>
      <dgm:spPr/>
    </dgm:pt>
  </dgm:ptLst>
  <dgm:cxnLst>
    <dgm:cxn modelId="{2544782D-4C97-4D1B-8FAF-DACF402B63C6}" srcId="{87D153AC-9F3A-42CD-B0E4-1F79A8F4704B}" destId="{DF78A575-426D-47C8-A122-DD12C1C11674}" srcOrd="0" destOrd="0" parTransId="{609C6AE0-AAE1-4B7B-8CEC-ED9AEA85F020}" sibTransId="{6713A335-884C-4442-B216-827C2A256CA6}"/>
    <dgm:cxn modelId="{782E6252-1ABB-4F4C-91F0-3020D2E47534}" type="presOf" srcId="{BBB1BC26-C7ED-48D6-8674-892BA0706CDC}" destId="{EBB54596-D749-41E9-BB9A-09226B29915E}" srcOrd="0" destOrd="0" presId="urn:microsoft.com/office/officeart/2005/8/layout/hList3"/>
    <dgm:cxn modelId="{2939B5EF-5438-45E3-BC1E-5F05F63A67F3}" type="presOf" srcId="{DF78A575-426D-47C8-A122-DD12C1C11674}" destId="{05188E04-8BF6-4433-9984-C763C0F366C4}" srcOrd="0" destOrd="0" presId="urn:microsoft.com/office/officeart/2005/8/layout/hList3"/>
    <dgm:cxn modelId="{B4274908-462F-4951-9305-74CD24123F35}" srcId="{87D153AC-9F3A-42CD-B0E4-1F79A8F4704B}" destId="{5366D8FB-120E-4CEA-B4BC-A9DC5A4D3FCE}" srcOrd="2" destOrd="0" parTransId="{B5533257-9B95-404F-92C9-B28CD8C77BA8}" sibTransId="{AC284E4D-0BAA-49A6-96E1-F37706ABBB62}"/>
    <dgm:cxn modelId="{AFFCF4A6-6617-4B9D-93B8-3DF4648543D0}" type="presOf" srcId="{3F56CBC2-4470-485A-A882-B879E9F78AFB}" destId="{692617CE-4D62-4BEE-9F53-0E576A9230E9}" srcOrd="0" destOrd="0" presId="urn:microsoft.com/office/officeart/2005/8/layout/hList3"/>
    <dgm:cxn modelId="{CA7D0E38-3062-47F9-8F57-D70EBEFE07D8}" srcId="{87D153AC-9F3A-42CD-B0E4-1F79A8F4704B}" destId="{BBB1BC26-C7ED-48D6-8674-892BA0706CDC}" srcOrd="1" destOrd="0" parTransId="{F52F4D1D-F422-491F-B8D0-ADC0E3ACD257}" sibTransId="{358EF0B6-B6CD-4F8D-8AFF-366756B1862F}"/>
    <dgm:cxn modelId="{7B97C6AA-2B0D-47DF-97B7-779FFC55D01B}" type="presOf" srcId="{5366D8FB-120E-4CEA-B4BC-A9DC5A4D3FCE}" destId="{054607C3-44B7-4CA4-85D7-FED107929D1A}" srcOrd="0" destOrd="0" presId="urn:microsoft.com/office/officeart/2005/8/layout/hList3"/>
    <dgm:cxn modelId="{BDA66467-A332-4911-B4EC-87F547C71ADC}" type="presOf" srcId="{87D153AC-9F3A-42CD-B0E4-1F79A8F4704B}" destId="{CB835F3D-849E-4D86-9C23-AD43094950FD}" srcOrd="0" destOrd="0" presId="urn:microsoft.com/office/officeart/2005/8/layout/hList3"/>
    <dgm:cxn modelId="{08C64B6B-8054-43F2-9860-1CD8237A4608}" srcId="{3F56CBC2-4470-485A-A882-B879E9F78AFB}" destId="{87D153AC-9F3A-42CD-B0E4-1F79A8F4704B}" srcOrd="0" destOrd="0" parTransId="{FDEA718D-7D0B-4311-A99B-5C644462EF4D}" sibTransId="{200457B2-0A88-49DA-B078-C1EE904DB1A5}"/>
    <dgm:cxn modelId="{665E1735-4556-485B-8738-54AC2BE5F7BB}" type="presParOf" srcId="{692617CE-4D62-4BEE-9F53-0E576A9230E9}" destId="{CB835F3D-849E-4D86-9C23-AD43094950FD}" srcOrd="0" destOrd="0" presId="urn:microsoft.com/office/officeart/2005/8/layout/hList3"/>
    <dgm:cxn modelId="{FA1FCAD8-1EC1-4725-B560-CA488F937487}" type="presParOf" srcId="{692617CE-4D62-4BEE-9F53-0E576A9230E9}" destId="{CCACA2F2-EDD7-484C-A6B3-89AAA070E4EF}" srcOrd="1" destOrd="0" presId="urn:microsoft.com/office/officeart/2005/8/layout/hList3"/>
    <dgm:cxn modelId="{8A5D0FE9-5C91-43C5-ABAB-B3E0465935A9}" type="presParOf" srcId="{CCACA2F2-EDD7-484C-A6B3-89AAA070E4EF}" destId="{05188E04-8BF6-4433-9984-C763C0F366C4}" srcOrd="0" destOrd="0" presId="urn:microsoft.com/office/officeart/2005/8/layout/hList3"/>
    <dgm:cxn modelId="{56B565A3-47D0-4E0A-9602-11A183A4CEF7}" type="presParOf" srcId="{CCACA2F2-EDD7-484C-A6B3-89AAA070E4EF}" destId="{EBB54596-D749-41E9-BB9A-09226B29915E}" srcOrd="1" destOrd="0" presId="urn:microsoft.com/office/officeart/2005/8/layout/hList3"/>
    <dgm:cxn modelId="{BB1026A9-3CBA-45CA-9548-F40730F95238}" type="presParOf" srcId="{CCACA2F2-EDD7-484C-A6B3-89AAA070E4EF}" destId="{054607C3-44B7-4CA4-85D7-FED107929D1A}" srcOrd="2" destOrd="0" presId="urn:microsoft.com/office/officeart/2005/8/layout/hList3"/>
    <dgm:cxn modelId="{802E4CA4-3A2A-45F1-AFB4-5161C654F65A}" type="presParOf" srcId="{692617CE-4D62-4BEE-9F53-0E576A9230E9}" destId="{D521EF27-248D-409E-9827-AC2890ED0175}"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2EC43D9D-D07E-4954-ABAA-44F6D4FE0CA2}" type="datetimeFigureOut">
              <a:rPr lang="id-ID" smtClean="0"/>
              <a:pPr/>
              <a:t>13/04/2020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29CD65-8B1F-4BCB-832E-3251F7C19713}"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EC43D9D-D07E-4954-ABAA-44F6D4FE0CA2}" type="datetimeFigureOut">
              <a:rPr lang="id-ID" smtClean="0"/>
              <a:pPr/>
              <a:t>13/04/2020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29CD65-8B1F-4BCB-832E-3251F7C19713}"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EC43D9D-D07E-4954-ABAA-44F6D4FE0CA2}" type="datetimeFigureOut">
              <a:rPr lang="id-ID" smtClean="0"/>
              <a:pPr/>
              <a:t>13/04/2020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29CD65-8B1F-4BCB-832E-3251F7C19713}"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EC43D9D-D07E-4954-ABAA-44F6D4FE0CA2}" type="datetimeFigureOut">
              <a:rPr lang="id-ID" smtClean="0"/>
              <a:pPr/>
              <a:t>13/04/2020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29CD65-8B1F-4BCB-832E-3251F7C19713}"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C43D9D-D07E-4954-ABAA-44F6D4FE0CA2}" type="datetimeFigureOut">
              <a:rPr lang="id-ID" smtClean="0"/>
              <a:pPr/>
              <a:t>13/04/2020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E29CD65-8B1F-4BCB-832E-3251F7C19713}"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2EC43D9D-D07E-4954-ABAA-44F6D4FE0CA2}" type="datetimeFigureOut">
              <a:rPr lang="id-ID" smtClean="0"/>
              <a:pPr/>
              <a:t>13/04/2020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E29CD65-8B1F-4BCB-832E-3251F7C19713}"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2EC43D9D-D07E-4954-ABAA-44F6D4FE0CA2}" type="datetimeFigureOut">
              <a:rPr lang="id-ID" smtClean="0"/>
              <a:pPr/>
              <a:t>13/04/2020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E29CD65-8B1F-4BCB-832E-3251F7C19713}"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2EC43D9D-D07E-4954-ABAA-44F6D4FE0CA2}" type="datetimeFigureOut">
              <a:rPr lang="id-ID" smtClean="0"/>
              <a:pPr/>
              <a:t>13/04/2020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E29CD65-8B1F-4BCB-832E-3251F7C19713}"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C43D9D-D07E-4954-ABAA-44F6D4FE0CA2}" type="datetimeFigureOut">
              <a:rPr lang="id-ID" smtClean="0"/>
              <a:pPr/>
              <a:t>13/04/2020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E29CD65-8B1F-4BCB-832E-3251F7C19713}"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C43D9D-D07E-4954-ABAA-44F6D4FE0CA2}" type="datetimeFigureOut">
              <a:rPr lang="id-ID" smtClean="0"/>
              <a:pPr/>
              <a:t>13/04/2020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E29CD65-8B1F-4BCB-832E-3251F7C19713}"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C43D9D-D07E-4954-ABAA-44F6D4FE0CA2}" type="datetimeFigureOut">
              <a:rPr lang="id-ID" smtClean="0"/>
              <a:pPr/>
              <a:t>13/04/2020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E29CD65-8B1F-4BCB-832E-3251F7C19713}"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43D9D-D07E-4954-ABAA-44F6D4FE0CA2}" type="datetimeFigureOut">
              <a:rPr lang="id-ID" smtClean="0"/>
              <a:pPr/>
              <a:t>13/04/2020</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9CD65-8B1F-4BCB-832E-3251F7C19713}"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0043"/>
            <a:ext cx="7772400" cy="1214445"/>
          </a:xfrm>
        </p:spPr>
        <p:txBody>
          <a:bodyPr/>
          <a:lstStyle/>
          <a:p>
            <a:r>
              <a:rPr lang="id-ID" dirty="0" smtClean="0"/>
              <a:t>MK HK ADM NEGARA</a:t>
            </a:r>
            <a:endParaRPr lang="id-ID" dirty="0"/>
          </a:p>
        </p:txBody>
      </p:sp>
      <p:sp>
        <p:nvSpPr>
          <p:cNvPr id="3" name="Subtitle 2"/>
          <p:cNvSpPr>
            <a:spLocks noGrp="1"/>
          </p:cNvSpPr>
          <p:nvPr>
            <p:ph type="subTitle" idx="1"/>
          </p:nvPr>
        </p:nvSpPr>
        <p:spPr/>
        <p:txBody>
          <a:bodyPr/>
          <a:lstStyle/>
          <a:p>
            <a:r>
              <a:rPr lang="id-ID" b="1" dirty="0" smtClean="0">
                <a:solidFill>
                  <a:schemeClr val="tx1"/>
                </a:solidFill>
              </a:rPr>
              <a:t>DR WIJAYA</a:t>
            </a:r>
            <a:endParaRPr lang="id-ID"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sz="3200" dirty="0" smtClean="0"/>
              <a:t>POKOK BAHASAN 5</a:t>
            </a:r>
            <a:br>
              <a:rPr lang="en-US" sz="3200" dirty="0" smtClean="0"/>
            </a:br>
            <a:r>
              <a:rPr lang="id-ID" sz="3200" dirty="0" smtClean="0"/>
              <a:t>KEPUTUSAN TATA USAHA NEGARA (BESCHIKING)</a:t>
            </a:r>
            <a:endParaRPr lang="id-ID" sz="3200" dirty="0"/>
          </a:p>
        </p:txBody>
      </p:sp>
      <p:sp>
        <p:nvSpPr>
          <p:cNvPr id="3" name="Text Placeholder 2"/>
          <p:cNvSpPr>
            <a:spLocks noGrp="1"/>
          </p:cNvSpPr>
          <p:nvPr>
            <p:ph type="body" idx="1"/>
          </p:nvPr>
        </p:nvSpPr>
        <p:spPr>
          <a:solidFill>
            <a:schemeClr val="accent6">
              <a:lumMod val="50000"/>
            </a:schemeClr>
          </a:solidFill>
        </p:spPr>
        <p:txBody>
          <a:bodyPr/>
          <a:lstStyle/>
          <a:p>
            <a:pPr algn="ctr"/>
            <a:r>
              <a:rPr lang="id-ID" dirty="0" smtClean="0"/>
              <a:t>  PASAL 2 AROB</a:t>
            </a:r>
            <a:endParaRPr lang="id-ID" dirty="0"/>
          </a:p>
        </p:txBody>
      </p:sp>
      <p:sp>
        <p:nvSpPr>
          <p:cNvPr id="4" name="Content Placeholder 3"/>
          <p:cNvSpPr>
            <a:spLocks noGrp="1"/>
          </p:cNvSpPr>
          <p:nvPr>
            <p:ph sz="half" idx="2"/>
          </p:nvPr>
        </p:nvSpPr>
        <p:spPr>
          <a:solidFill>
            <a:srgbClr val="FFC000"/>
          </a:solidFill>
        </p:spPr>
        <p:txBody>
          <a:bodyPr>
            <a:normAutofit lnSpcReduction="10000"/>
          </a:bodyPr>
          <a:lstStyle/>
          <a:p>
            <a:pPr>
              <a:buFont typeface="Wingdings" pitchFamily="2" charset="2"/>
              <a:buChar char="q"/>
            </a:pPr>
            <a:r>
              <a:rPr lang="id-ID" dirty="0" smtClean="0"/>
              <a:t>KEPUTUSAN TERTULIS DARI SUATU ORGAN ADMINISTRATIF YANG DITUJUKAN PADA SUATU AKIBAT HUKUM</a:t>
            </a:r>
          </a:p>
          <a:p>
            <a:pPr>
              <a:buFont typeface="Wingdings" pitchFamily="2" charset="2"/>
              <a:buChar char="q"/>
            </a:pPr>
            <a:r>
              <a:rPr lang="id-ID" dirty="0" smtClean="0"/>
              <a:t>KEPUTUSAN YANG MEMPUNYAI TUJUAN UMUM DAN KEPUTUSAN MENURUT HUKUM PERDATA, ADL BUKAN TERMASUK KEPUTUSAN</a:t>
            </a:r>
            <a:endParaRPr lang="id-ID" dirty="0"/>
          </a:p>
        </p:txBody>
      </p:sp>
      <p:sp>
        <p:nvSpPr>
          <p:cNvPr id="5" name="Text Placeholder 4"/>
          <p:cNvSpPr>
            <a:spLocks noGrp="1"/>
          </p:cNvSpPr>
          <p:nvPr>
            <p:ph type="body" sz="quarter" idx="3"/>
          </p:nvPr>
        </p:nvSpPr>
        <p:spPr>
          <a:solidFill>
            <a:schemeClr val="accent6">
              <a:lumMod val="50000"/>
            </a:schemeClr>
          </a:solidFill>
        </p:spPr>
        <p:txBody>
          <a:bodyPr/>
          <a:lstStyle/>
          <a:p>
            <a:pPr algn="ctr"/>
            <a:r>
              <a:rPr lang="id-ID" dirty="0" smtClean="0"/>
              <a:t> UU 5/86</a:t>
            </a:r>
            <a:endParaRPr lang="id-ID" dirty="0"/>
          </a:p>
        </p:txBody>
      </p:sp>
      <p:sp>
        <p:nvSpPr>
          <p:cNvPr id="6" name="Content Placeholder 5"/>
          <p:cNvSpPr>
            <a:spLocks noGrp="1"/>
          </p:cNvSpPr>
          <p:nvPr>
            <p:ph sz="quarter" idx="4"/>
          </p:nvPr>
        </p:nvSpPr>
        <p:spPr>
          <a:solidFill>
            <a:srgbClr val="FFC000"/>
          </a:solidFill>
        </p:spPr>
        <p:txBody>
          <a:bodyPr/>
          <a:lstStyle/>
          <a:p>
            <a:pPr>
              <a:buFont typeface="Wingdings" pitchFamily="2" charset="2"/>
              <a:buChar char="q"/>
            </a:pPr>
            <a:r>
              <a:rPr lang="id-ID" dirty="0" smtClean="0"/>
              <a:t>PENETAPAN TERTULIS  YANG DIKELUARKAN OLEH BADAN ATAU PEJABAT TATA USAHA NEGARA YANG BERISI TINDAKAN HUKUM TATA USAHA NEGARA, BERSIFAT KONKRET, INDIVIDUAL DAN FINAL</a:t>
            </a:r>
            <a:endParaRPr lang="id-ID"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LANJUTAN..................</a:t>
            </a:r>
            <a:endParaRPr lang="id-ID" dirty="0"/>
          </a:p>
        </p:txBody>
      </p:sp>
      <p:sp>
        <p:nvSpPr>
          <p:cNvPr id="3" name="Content Placeholder 2"/>
          <p:cNvSpPr>
            <a:spLocks noGrp="1"/>
          </p:cNvSpPr>
          <p:nvPr>
            <p:ph idx="1"/>
          </p:nvPr>
        </p:nvSpPr>
        <p:spPr>
          <a:xfrm>
            <a:off x="457200" y="1428736"/>
            <a:ext cx="8229600" cy="5429264"/>
          </a:xfrm>
        </p:spPr>
        <p:style>
          <a:lnRef idx="2">
            <a:schemeClr val="accent3">
              <a:shade val="50000"/>
            </a:schemeClr>
          </a:lnRef>
          <a:fillRef idx="1">
            <a:schemeClr val="accent3"/>
          </a:fillRef>
          <a:effectRef idx="0">
            <a:schemeClr val="accent3"/>
          </a:effectRef>
          <a:fontRef idx="minor">
            <a:schemeClr val="lt1"/>
          </a:fontRef>
        </p:style>
        <p:txBody>
          <a:bodyPr>
            <a:normAutofit fontScale="77500" lnSpcReduction="20000"/>
          </a:bodyPr>
          <a:lstStyle/>
          <a:p>
            <a:pPr>
              <a:buNone/>
            </a:pPr>
            <a:r>
              <a:rPr lang="id-ID" dirty="0" smtClean="0"/>
              <a:t>    g. Pemberdayaan masyarakat dan desa;</a:t>
            </a:r>
          </a:p>
          <a:p>
            <a:pPr>
              <a:buNone/>
            </a:pPr>
            <a:r>
              <a:rPr lang="id-ID" dirty="0" smtClean="0"/>
              <a:t>    h. Pengendalian penduduk dan keluarga beren</a:t>
            </a:r>
          </a:p>
          <a:p>
            <a:pPr>
              <a:buNone/>
            </a:pPr>
            <a:r>
              <a:rPr lang="id-ID" dirty="0" smtClean="0"/>
              <a:t>         cana.</a:t>
            </a:r>
          </a:p>
          <a:p>
            <a:pPr>
              <a:buNone/>
            </a:pPr>
            <a:r>
              <a:rPr lang="id-ID" dirty="0" smtClean="0"/>
              <a:t>    i .  Perhubungan</a:t>
            </a:r>
          </a:p>
          <a:p>
            <a:pPr>
              <a:buNone/>
            </a:pPr>
            <a:r>
              <a:rPr lang="id-ID" dirty="0" smtClean="0"/>
              <a:t>          komunikasi dan informatika</a:t>
            </a:r>
          </a:p>
          <a:p>
            <a:pPr>
              <a:buNone/>
            </a:pPr>
            <a:r>
              <a:rPr lang="id-ID" dirty="0" smtClean="0"/>
              <a:t>     j.  Koperasi, usaha kecil dan menengah</a:t>
            </a:r>
          </a:p>
          <a:p>
            <a:pPr>
              <a:buNone/>
            </a:pPr>
            <a:r>
              <a:rPr lang="id-ID" dirty="0" smtClean="0"/>
              <a:t>     k. Penanaman Modal </a:t>
            </a:r>
          </a:p>
          <a:p>
            <a:pPr>
              <a:buNone/>
            </a:pPr>
            <a:r>
              <a:rPr lang="id-ID" dirty="0" smtClean="0"/>
              <a:t>     l.  Kepemudaan dan olah raga</a:t>
            </a:r>
          </a:p>
          <a:p>
            <a:pPr>
              <a:buNone/>
            </a:pPr>
            <a:r>
              <a:rPr lang="id-ID" dirty="0" smtClean="0"/>
              <a:t>    m. Statistik.</a:t>
            </a:r>
          </a:p>
          <a:p>
            <a:pPr>
              <a:buNone/>
            </a:pPr>
            <a:r>
              <a:rPr lang="id-ID" dirty="0" smtClean="0"/>
              <a:t>    n.  Persandian.</a:t>
            </a:r>
          </a:p>
          <a:p>
            <a:pPr>
              <a:buNone/>
            </a:pPr>
            <a:r>
              <a:rPr lang="id-ID" dirty="0" smtClean="0"/>
              <a:t>     o. Kebudayaan.</a:t>
            </a:r>
          </a:p>
          <a:p>
            <a:pPr>
              <a:buNone/>
            </a:pPr>
            <a:r>
              <a:rPr lang="id-ID" dirty="0" smtClean="0"/>
              <a:t>     p.  Perpustakaan;</a:t>
            </a:r>
          </a:p>
          <a:p>
            <a:pPr>
              <a:buNone/>
            </a:pPr>
            <a:r>
              <a:rPr lang="id-ID" dirty="0" smtClean="0"/>
              <a:t>     q.  Kearsipan</a:t>
            </a:r>
          </a:p>
          <a:p>
            <a:pPr>
              <a:buNone/>
            </a:pPr>
            <a:r>
              <a:rPr lang="id-ID" dirty="0" smtClean="0"/>
              <a:t>    </a:t>
            </a:r>
          </a:p>
          <a:p>
            <a:pPr>
              <a:buNone/>
            </a:pPr>
            <a:endParaRPr lang="id-ID" dirty="0" smtClean="0"/>
          </a:p>
          <a:p>
            <a:pPr>
              <a:buNone/>
            </a:pPr>
            <a:endParaRPr lang="id-ID"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id-ID" dirty="0" smtClean="0"/>
              <a:t>Lanjutan........................</a:t>
            </a:r>
            <a:endParaRPr lang="id-ID" dirty="0"/>
          </a:p>
        </p:txBody>
      </p:sp>
      <p:sp>
        <p:nvSpPr>
          <p:cNvPr id="3" name="Content Placeholder 2"/>
          <p:cNvSpPr>
            <a:spLocks noGrp="1"/>
          </p:cNvSpPr>
          <p:nvPr>
            <p:ph idx="1"/>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2500" lnSpcReduction="20000"/>
          </a:bodyPr>
          <a:lstStyle/>
          <a:p>
            <a:pPr>
              <a:buNone/>
            </a:pPr>
            <a:r>
              <a:rPr lang="id-ID" dirty="0" smtClean="0"/>
              <a:t>3. URUSAN PEMERINTAHAN PILIHAN</a:t>
            </a:r>
          </a:p>
          <a:p>
            <a:pPr>
              <a:buNone/>
            </a:pPr>
            <a:r>
              <a:rPr lang="id-ID" dirty="0" smtClean="0"/>
              <a:t>    a. Kelautan dan perikanan</a:t>
            </a:r>
          </a:p>
          <a:p>
            <a:pPr>
              <a:buNone/>
            </a:pPr>
            <a:r>
              <a:rPr lang="id-ID" dirty="0" smtClean="0"/>
              <a:t>    b. Pariwisata.</a:t>
            </a:r>
          </a:p>
          <a:p>
            <a:pPr>
              <a:buNone/>
            </a:pPr>
            <a:r>
              <a:rPr lang="id-ID" dirty="0" smtClean="0"/>
              <a:t>    c. Pertanian.</a:t>
            </a:r>
          </a:p>
          <a:p>
            <a:pPr>
              <a:buNone/>
            </a:pPr>
            <a:r>
              <a:rPr lang="id-ID" dirty="0" smtClean="0"/>
              <a:t>    d. Kehutanan.</a:t>
            </a:r>
          </a:p>
          <a:p>
            <a:pPr>
              <a:buNone/>
            </a:pPr>
            <a:r>
              <a:rPr lang="id-ID" dirty="0" smtClean="0"/>
              <a:t>    e. Energi dan sumber daya mineral</a:t>
            </a:r>
          </a:p>
          <a:p>
            <a:pPr>
              <a:buNone/>
            </a:pPr>
            <a:r>
              <a:rPr lang="id-ID" dirty="0" smtClean="0"/>
              <a:t>    f. Perdagangan</a:t>
            </a:r>
          </a:p>
          <a:p>
            <a:pPr>
              <a:buNone/>
            </a:pPr>
            <a:r>
              <a:rPr lang="id-ID" dirty="0" smtClean="0"/>
              <a:t>    g. Perindustrian</a:t>
            </a:r>
          </a:p>
          <a:p>
            <a:pPr>
              <a:buNone/>
            </a:pPr>
            <a:r>
              <a:rPr lang="id-ID" dirty="0" smtClean="0"/>
              <a:t>    h. Transmigrasi.</a:t>
            </a:r>
            <a:endParaRPr lang="id-ID"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p>
            <a:r>
              <a:rPr lang="id-ID" dirty="0" smtClean="0"/>
              <a:t>URUSAN PEMERINTAHAN UMUM</a:t>
            </a:r>
            <a:endParaRPr lang="id-ID" dirty="0"/>
          </a:p>
        </p:txBody>
      </p:sp>
      <p:sp>
        <p:nvSpPr>
          <p:cNvPr id="3" name="Content Placeholder 2"/>
          <p:cNvSpPr>
            <a:spLocks noGrp="1"/>
          </p:cNvSpPr>
          <p:nvPr>
            <p:ph idx="1"/>
          </p:nvPr>
        </p:nvSpPr>
        <p:spPr>
          <a:xfrm>
            <a:off x="457200" y="1600200"/>
            <a:ext cx="8229600" cy="4900634"/>
          </a:xfrm>
          <a:solidFill>
            <a:srgbClr val="92D050"/>
          </a:solidFill>
        </p:spPr>
        <p:txBody>
          <a:bodyPr>
            <a:normAutofit fontScale="70000" lnSpcReduction="20000"/>
          </a:bodyPr>
          <a:lstStyle/>
          <a:p>
            <a:pPr marL="514350" indent="-514350">
              <a:buFont typeface="+mj-lt"/>
              <a:buAutoNum type="arabicPeriod"/>
            </a:pPr>
            <a:r>
              <a:rPr lang="id-ID" dirty="0" smtClean="0"/>
              <a:t>PEMBINAAN WAWASAN KEBANGSAAN DAN KETAHANAN NASIONAL DLM RANGKA MEMANTAPKAN PENGAMALAN PANCASILA, PELAKSANAAN UUD RI 1945, PELESTARIAN BHINEKA TUNGGAL IKA SERTA KEUATUHAN NKRI</a:t>
            </a:r>
          </a:p>
          <a:p>
            <a:pPr marL="514350" indent="-514350">
              <a:buFont typeface="+mj-lt"/>
              <a:buAutoNum type="arabicPeriod"/>
            </a:pPr>
            <a:r>
              <a:rPr lang="id-ID" dirty="0" smtClean="0"/>
              <a:t>PEMBINAAN PERSATUAN DAN KESATUAN BANGSA</a:t>
            </a:r>
          </a:p>
          <a:p>
            <a:pPr marL="514350" indent="-514350">
              <a:buFont typeface="+mj-lt"/>
              <a:buAutoNum type="arabicPeriod"/>
            </a:pPr>
            <a:r>
              <a:rPr lang="id-ID" dirty="0" smtClean="0"/>
              <a:t>PEMBINAAN KERUKUNAN ANTAR SUKU DAN INTRA SUKU, UMAT BERAGAMA, RAS DAN GOL LAINNYA GUNA MEWUJUDKAN STABILITAS  KEAMANAN LOKAL, REGIONAL DAN NASIONAL</a:t>
            </a:r>
          </a:p>
          <a:p>
            <a:pPr marL="514350" indent="-514350">
              <a:buFont typeface="+mj-lt"/>
              <a:buAutoNum type="arabicPeriod"/>
            </a:pPr>
            <a:r>
              <a:rPr lang="id-ID" dirty="0" smtClean="0"/>
              <a:t>PENANGANAN KONFLIK SOSIAL</a:t>
            </a:r>
          </a:p>
          <a:p>
            <a:pPr marL="514350" indent="-514350">
              <a:buFont typeface="+mj-lt"/>
              <a:buAutoNum type="arabicPeriod"/>
            </a:pPr>
            <a:r>
              <a:rPr lang="id-ID" dirty="0" smtClean="0"/>
              <a:t>KOORDINASI PELAKSANAAN TUGAS ANTAR INSTANSI PROPINSI DAN DAERAH.</a:t>
            </a:r>
          </a:p>
          <a:p>
            <a:pPr marL="514350" indent="-514350">
              <a:buFont typeface="+mj-lt"/>
              <a:buAutoNum type="arabicPeriod"/>
            </a:pPr>
            <a:r>
              <a:rPr lang="id-ID" dirty="0" smtClean="0"/>
              <a:t>PENGEMBANGAN KEHIDUPAN DEMOKRASI BERDASARKAN PANCASILA</a:t>
            </a:r>
          </a:p>
          <a:p>
            <a:pPr marL="514350" indent="-514350">
              <a:buFont typeface="+mj-lt"/>
              <a:buAutoNum type="arabicPeriod"/>
            </a:pPr>
            <a:r>
              <a:rPr lang="id-ID" dirty="0" smtClean="0"/>
              <a:t>PELAKSANAAN SEMUA URUSAN PEMERINTAHAN YANG BUKAN MERUPAKAN KEWENANGAN DAER4AH DAN TIDAK DILAKSANAKAN OLEH INSTANSI VERTIKAL.</a:t>
            </a:r>
            <a:endParaRPr lang="id-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lstStyle/>
          <a:p>
            <a:r>
              <a:rPr lang="id-ID" dirty="0" smtClean="0">
                <a:solidFill>
                  <a:schemeClr val="bg1"/>
                </a:solidFill>
              </a:rPr>
              <a:t>MACAM-MACAM KEPUTUSAN</a:t>
            </a:r>
            <a:endParaRPr lang="id-ID" dirty="0">
              <a:solidFill>
                <a:schemeClr val="bg1"/>
              </a:solidFill>
            </a:endParaRPr>
          </a:p>
        </p:txBody>
      </p:sp>
      <p:sp>
        <p:nvSpPr>
          <p:cNvPr id="3" name="Content Placeholder 2"/>
          <p:cNvSpPr>
            <a:spLocks noGrp="1"/>
          </p:cNvSpPr>
          <p:nvPr>
            <p:ph idx="1"/>
          </p:nvPr>
        </p:nvSpPr>
        <p:spPr>
          <a:solidFill>
            <a:schemeClr val="accent3">
              <a:lumMod val="75000"/>
            </a:schemeClr>
          </a:solidFill>
        </p:spPr>
        <p:txBody>
          <a:bodyPr>
            <a:normAutofit fontScale="92500" lnSpcReduction="20000"/>
          </a:bodyPr>
          <a:lstStyle/>
          <a:p>
            <a:pPr marL="514350" indent="-514350">
              <a:buFont typeface="+mj-lt"/>
              <a:buAutoNum type="arabicPeriod"/>
            </a:pPr>
            <a:r>
              <a:rPr lang="id-ID" dirty="0" smtClean="0"/>
              <a:t>KEPUTUSAN POSITIP DAN NEGATIF</a:t>
            </a:r>
          </a:p>
          <a:p>
            <a:pPr marL="514350" indent="-514350">
              <a:buFont typeface="+mj-lt"/>
              <a:buAutoNum type="arabicPeriod"/>
            </a:pPr>
            <a:r>
              <a:rPr lang="id-ID" dirty="0" smtClean="0"/>
              <a:t>KETETAPAN DEKLARATUR DAN KETETAPAN KONSTITUTIF</a:t>
            </a:r>
          </a:p>
          <a:p>
            <a:pPr marL="514350" indent="-514350">
              <a:buFont typeface="+mj-lt"/>
              <a:buAutoNum type="arabicPeriod"/>
            </a:pPr>
            <a:r>
              <a:rPr lang="id-ID" dirty="0" smtClean="0"/>
              <a:t>KETETAPAN KILAT DAN KETETAPAN YANG TETAP (BLIJVEND)</a:t>
            </a:r>
          </a:p>
          <a:p>
            <a:pPr marL="514350" indent="-514350">
              <a:buFont typeface="+mj-lt"/>
              <a:buAutoNum type="arabicPeriod"/>
            </a:pPr>
            <a:r>
              <a:rPr lang="id-ID" dirty="0" smtClean="0"/>
              <a:t>KEPUTUSAN TERIKAT DAN BEBAS</a:t>
            </a:r>
          </a:p>
          <a:p>
            <a:pPr marL="514350" indent="-514350">
              <a:buFont typeface="+mj-lt"/>
              <a:buAutoNum type="arabicPeriod"/>
            </a:pPr>
            <a:r>
              <a:rPr lang="id-ID" dirty="0" smtClean="0"/>
              <a:t>DISPENSASI </a:t>
            </a:r>
          </a:p>
          <a:p>
            <a:pPr marL="514350" indent="-514350">
              <a:buFont typeface="+mj-lt"/>
              <a:buAutoNum type="arabicPeriod"/>
            </a:pPr>
            <a:r>
              <a:rPr lang="id-ID" dirty="0" smtClean="0"/>
              <a:t>IJIN (VERGUNNING)</a:t>
            </a:r>
          </a:p>
          <a:p>
            <a:pPr marL="514350" indent="-514350">
              <a:buFont typeface="+mj-lt"/>
              <a:buAutoNum type="arabicPeriod"/>
            </a:pPr>
            <a:r>
              <a:rPr lang="id-ID" dirty="0" smtClean="0"/>
              <a:t>LISENSI (IJIN YANG BERSIFAT KOMERSIAL)</a:t>
            </a:r>
          </a:p>
          <a:p>
            <a:pPr marL="514350" indent="-514350">
              <a:buFont typeface="+mj-lt"/>
              <a:buAutoNum type="arabicPeriod"/>
            </a:pPr>
            <a:r>
              <a:rPr lang="id-ID" dirty="0" smtClean="0"/>
              <a:t>KONSESI.</a:t>
            </a:r>
            <a:endParaRPr lang="id-ID"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p>
            <a:r>
              <a:rPr lang="id-ID" dirty="0" smtClean="0"/>
              <a:t>KEPUTUSAN</a:t>
            </a:r>
            <a:endParaRPr lang="id-ID" dirty="0"/>
          </a:p>
        </p:txBody>
      </p:sp>
      <p:sp>
        <p:nvSpPr>
          <p:cNvPr id="3" name="Text Placeholder 2"/>
          <p:cNvSpPr>
            <a:spLocks noGrp="1"/>
          </p:cNvSpPr>
          <p:nvPr>
            <p:ph type="body" idx="1"/>
          </p:nvPr>
        </p:nvSpPr>
        <p:spPr>
          <a:solidFill>
            <a:srgbClr val="92D050"/>
          </a:solidFill>
        </p:spPr>
        <p:txBody>
          <a:bodyPr/>
          <a:lstStyle/>
          <a:p>
            <a:pPr algn="ctr"/>
            <a:r>
              <a:rPr lang="id-ID" dirty="0" smtClean="0"/>
              <a:t>POSITIP</a:t>
            </a:r>
            <a:endParaRPr lang="id-ID" dirty="0"/>
          </a:p>
        </p:txBody>
      </p:sp>
      <p:sp>
        <p:nvSpPr>
          <p:cNvPr id="4" name="Content Placeholder 3"/>
          <p:cNvSpPr>
            <a:spLocks noGrp="1"/>
          </p:cNvSpPr>
          <p:nvPr>
            <p:ph sz="half" idx="2"/>
          </p:nvPr>
        </p:nvSpPr>
        <p:spPr>
          <a:solidFill>
            <a:srgbClr val="FFFF00"/>
          </a:solidFill>
        </p:spPr>
        <p:txBody>
          <a:bodyPr/>
          <a:lstStyle/>
          <a:p>
            <a:pPr>
              <a:buFont typeface="Wingdings" pitchFamily="2" charset="2"/>
              <a:buChar char="q"/>
            </a:pPr>
            <a:r>
              <a:rPr lang="id-ID" dirty="0" smtClean="0"/>
              <a:t>MENIMBULKAN HAK DAN KEWAJIBAN</a:t>
            </a:r>
            <a:endParaRPr lang="id-ID" dirty="0"/>
          </a:p>
        </p:txBody>
      </p:sp>
      <p:sp>
        <p:nvSpPr>
          <p:cNvPr id="5" name="Text Placeholder 4"/>
          <p:cNvSpPr>
            <a:spLocks noGrp="1"/>
          </p:cNvSpPr>
          <p:nvPr>
            <p:ph type="body" sz="quarter" idx="3"/>
          </p:nvPr>
        </p:nvSpPr>
        <p:spPr>
          <a:solidFill>
            <a:srgbClr val="92D050"/>
          </a:solidFill>
        </p:spPr>
        <p:txBody>
          <a:bodyPr/>
          <a:lstStyle/>
          <a:p>
            <a:pPr algn="ctr"/>
            <a:r>
              <a:rPr lang="id-ID" dirty="0" smtClean="0"/>
              <a:t>NEGATIF</a:t>
            </a:r>
            <a:endParaRPr lang="id-ID" dirty="0"/>
          </a:p>
        </p:txBody>
      </p:sp>
      <p:sp>
        <p:nvSpPr>
          <p:cNvPr id="6" name="Content Placeholder 5"/>
          <p:cNvSpPr>
            <a:spLocks noGrp="1"/>
          </p:cNvSpPr>
          <p:nvPr>
            <p:ph sz="quarter" idx="4"/>
          </p:nvPr>
        </p:nvSpPr>
        <p:spPr>
          <a:solidFill>
            <a:srgbClr val="FFFF00"/>
          </a:solidFill>
        </p:spPr>
        <p:txBody>
          <a:bodyPr/>
          <a:lstStyle/>
          <a:p>
            <a:pPr>
              <a:buFont typeface="Wingdings" pitchFamily="2" charset="2"/>
              <a:buChar char="q"/>
            </a:pPr>
            <a:r>
              <a:rPr lang="id-ID" dirty="0" smtClean="0"/>
              <a:t>TIDAK MENIMBULKAN PERUBAHAN DALAM KEADAAN HUKUM YANG TELAH ADA</a:t>
            </a:r>
            <a:endParaRPr lang="id-ID"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25000"/>
            </a:schemeClr>
          </a:solidFill>
        </p:spPr>
        <p:txBody>
          <a:bodyPr/>
          <a:lstStyle/>
          <a:p>
            <a:r>
              <a:rPr lang="id-ID" dirty="0" smtClean="0">
                <a:solidFill>
                  <a:schemeClr val="bg1"/>
                </a:solidFill>
              </a:rPr>
              <a:t>DISPENSASI</a:t>
            </a:r>
            <a:endParaRPr lang="id-ID" dirty="0">
              <a:solidFill>
                <a:schemeClr val="bg1"/>
              </a:solidFill>
            </a:endParaRPr>
          </a:p>
        </p:txBody>
      </p:sp>
      <p:sp>
        <p:nvSpPr>
          <p:cNvPr id="3" name="Content Placeholder 2"/>
          <p:cNvSpPr>
            <a:spLocks noGrp="1"/>
          </p:cNvSpPr>
          <p:nvPr>
            <p:ph idx="1"/>
          </p:nvPr>
        </p:nvSpPr>
        <p:spPr>
          <a:solidFill>
            <a:schemeClr val="bg2">
              <a:lumMod val="75000"/>
            </a:schemeClr>
          </a:solidFill>
        </p:spPr>
        <p:txBody>
          <a:bodyPr/>
          <a:lstStyle/>
          <a:p>
            <a:pPr>
              <a:buFont typeface="Wingdings" pitchFamily="2" charset="2"/>
              <a:buChar char="q"/>
            </a:pPr>
            <a:r>
              <a:rPr lang="id-ID" dirty="0" smtClean="0"/>
              <a:t> PENETAPAN TIDAK DIBERLAKUKANNYA SUATU PERATURAN PADA KASUS TERTENTU YANG DIAJUKAN PEMOHON</a:t>
            </a:r>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id-ID" dirty="0" smtClean="0"/>
              <a:t>IJIN (VERGUNNING)</a:t>
            </a:r>
            <a:endParaRPr lang="id-ID" dirty="0"/>
          </a:p>
        </p:txBody>
      </p:sp>
      <p:sp>
        <p:nvSpPr>
          <p:cNvPr id="3" name="Content Placeholder 2"/>
          <p:cNvSpPr>
            <a:spLocks noGrp="1"/>
          </p:cNvSpPr>
          <p:nvPr>
            <p:ph idx="1"/>
          </p:nvPr>
        </p:nvSpPr>
        <p:spPr>
          <a:solidFill>
            <a:schemeClr val="bg1">
              <a:lumMod val="75000"/>
            </a:schemeClr>
          </a:solidFill>
        </p:spPr>
        <p:txBody>
          <a:bodyPr/>
          <a:lstStyle/>
          <a:p>
            <a:pPr>
              <a:buFont typeface="Wingdings" pitchFamily="2" charset="2"/>
              <a:buChar char="q"/>
            </a:pPr>
            <a:r>
              <a:rPr lang="id-ID" dirty="0" smtClean="0"/>
              <a:t> DISPENSASI DARI SUATU LARANGAN</a:t>
            </a:r>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lstStyle/>
          <a:p>
            <a:r>
              <a:rPr lang="id-ID" dirty="0" smtClean="0">
                <a:solidFill>
                  <a:schemeClr val="bg1"/>
                </a:solidFill>
              </a:rPr>
              <a:t>LISENSI</a:t>
            </a:r>
            <a:endParaRPr lang="id-ID" dirty="0">
              <a:solidFill>
                <a:schemeClr val="bg1"/>
              </a:solidFill>
            </a:endParaRPr>
          </a:p>
        </p:txBody>
      </p:sp>
      <p:sp>
        <p:nvSpPr>
          <p:cNvPr id="3" name="Content Placeholder 2"/>
          <p:cNvSpPr>
            <a:spLocks noGrp="1"/>
          </p:cNvSpPr>
          <p:nvPr>
            <p:ph idx="1"/>
          </p:nvPr>
        </p:nvSpPr>
        <p:spPr>
          <a:solidFill>
            <a:schemeClr val="accent1">
              <a:lumMod val="40000"/>
              <a:lumOff val="60000"/>
            </a:schemeClr>
          </a:solidFill>
        </p:spPr>
        <p:txBody>
          <a:bodyPr/>
          <a:lstStyle/>
          <a:p>
            <a:pPr>
              <a:buFont typeface="Wingdings" pitchFamily="2" charset="2"/>
              <a:buChar char="q"/>
            </a:pPr>
            <a:r>
              <a:rPr lang="id-ID" dirty="0" smtClean="0"/>
              <a:t> IJIN YANG BERSIFAT KOMERSIAL</a:t>
            </a:r>
            <a:endParaRPr lang="id-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50000"/>
            </a:schemeClr>
          </a:solidFill>
        </p:spPr>
        <p:txBody>
          <a:bodyPr/>
          <a:lstStyle/>
          <a:p>
            <a:r>
              <a:rPr lang="id-ID" dirty="0" smtClean="0">
                <a:solidFill>
                  <a:schemeClr val="bg1"/>
                </a:solidFill>
              </a:rPr>
              <a:t>KONSESI</a:t>
            </a:r>
            <a:endParaRPr lang="id-ID" dirty="0">
              <a:solidFill>
                <a:schemeClr val="bg1"/>
              </a:solidFill>
            </a:endParaRPr>
          </a:p>
        </p:txBody>
      </p:sp>
      <p:sp>
        <p:nvSpPr>
          <p:cNvPr id="3" name="Content Placeholder 2"/>
          <p:cNvSpPr>
            <a:spLocks noGrp="1"/>
          </p:cNvSpPr>
          <p:nvPr>
            <p:ph idx="1"/>
          </p:nvPr>
        </p:nvSpPr>
        <p:spPr>
          <a:solidFill>
            <a:schemeClr val="accent4">
              <a:lumMod val="40000"/>
              <a:lumOff val="60000"/>
            </a:schemeClr>
          </a:solidFill>
        </p:spPr>
        <p:txBody>
          <a:bodyPr/>
          <a:lstStyle/>
          <a:p>
            <a:pPr>
              <a:buFont typeface="Wingdings" pitchFamily="2" charset="2"/>
              <a:buChar char="q"/>
            </a:pPr>
            <a:r>
              <a:rPr lang="id-ID" dirty="0" smtClean="0"/>
              <a:t>PENETAPAN UNTUK MEMPEROLEH IJIN, DISPENSASI, LISENSI</a:t>
            </a:r>
            <a:endParaRPr lang="id-ID"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75000"/>
            </a:schemeClr>
          </a:solidFill>
        </p:spPr>
        <p:txBody>
          <a:bodyPr/>
          <a:lstStyle/>
          <a:p>
            <a:r>
              <a:rPr lang="id-ID" dirty="0" smtClean="0">
                <a:solidFill>
                  <a:schemeClr val="bg1"/>
                </a:solidFill>
              </a:rPr>
              <a:t>KEPUTUSAN</a:t>
            </a:r>
            <a:endParaRPr lang="id-ID" dirty="0">
              <a:solidFill>
                <a:schemeClr val="bg1"/>
              </a:solidFill>
            </a:endParaRPr>
          </a:p>
        </p:txBody>
      </p:sp>
      <p:sp>
        <p:nvSpPr>
          <p:cNvPr id="3" name="Text Placeholder 2"/>
          <p:cNvSpPr>
            <a:spLocks noGrp="1"/>
          </p:cNvSpPr>
          <p:nvPr>
            <p:ph type="body" idx="1"/>
          </p:nvPr>
        </p:nvSpPr>
        <p:spPr>
          <a:solidFill>
            <a:schemeClr val="accent4">
              <a:lumMod val="40000"/>
              <a:lumOff val="60000"/>
            </a:schemeClr>
          </a:solidFill>
        </p:spPr>
        <p:txBody>
          <a:bodyPr/>
          <a:lstStyle/>
          <a:p>
            <a:pPr algn="ctr"/>
            <a:r>
              <a:rPr lang="id-ID" dirty="0" smtClean="0"/>
              <a:t>DEKLARATUR</a:t>
            </a:r>
            <a:endParaRPr lang="id-ID" dirty="0"/>
          </a:p>
        </p:txBody>
      </p:sp>
      <p:sp>
        <p:nvSpPr>
          <p:cNvPr id="4" name="Content Placeholder 3"/>
          <p:cNvSpPr>
            <a:spLocks noGrp="1"/>
          </p:cNvSpPr>
          <p:nvPr>
            <p:ph sz="half" idx="2"/>
          </p:nvPr>
        </p:nvSpPr>
        <p:spPr>
          <a:solidFill>
            <a:schemeClr val="accent2">
              <a:lumMod val="60000"/>
              <a:lumOff val="40000"/>
            </a:schemeClr>
          </a:solidFill>
        </p:spPr>
        <p:txBody>
          <a:bodyPr/>
          <a:lstStyle/>
          <a:p>
            <a:pPr>
              <a:buFont typeface="Wingdings" pitchFamily="2" charset="2"/>
              <a:buChar char="q"/>
            </a:pPr>
            <a:r>
              <a:rPr lang="id-ID" dirty="0" smtClean="0"/>
              <a:t>MENYATAKAN HUKUMNYA DEMIKIAN (RECHTSVASTELLENDE)</a:t>
            </a:r>
            <a:endParaRPr lang="id-ID" dirty="0"/>
          </a:p>
        </p:txBody>
      </p:sp>
      <p:sp>
        <p:nvSpPr>
          <p:cNvPr id="5" name="Text Placeholder 4"/>
          <p:cNvSpPr>
            <a:spLocks noGrp="1"/>
          </p:cNvSpPr>
          <p:nvPr>
            <p:ph type="body" sz="quarter" idx="3"/>
          </p:nvPr>
        </p:nvSpPr>
        <p:spPr>
          <a:solidFill>
            <a:schemeClr val="accent4">
              <a:lumMod val="40000"/>
              <a:lumOff val="60000"/>
            </a:schemeClr>
          </a:solidFill>
        </p:spPr>
        <p:txBody>
          <a:bodyPr/>
          <a:lstStyle/>
          <a:p>
            <a:pPr algn="ctr"/>
            <a:r>
              <a:rPr lang="id-ID" dirty="0" smtClean="0"/>
              <a:t>KONSTITUTIF</a:t>
            </a:r>
            <a:endParaRPr lang="id-ID" dirty="0"/>
          </a:p>
        </p:txBody>
      </p:sp>
      <p:sp>
        <p:nvSpPr>
          <p:cNvPr id="6" name="Content Placeholder 5"/>
          <p:cNvSpPr>
            <a:spLocks noGrp="1"/>
          </p:cNvSpPr>
          <p:nvPr>
            <p:ph sz="quarter" idx="4"/>
          </p:nvPr>
        </p:nvSpPr>
        <p:spPr>
          <a:solidFill>
            <a:schemeClr val="accent2">
              <a:lumMod val="40000"/>
              <a:lumOff val="60000"/>
            </a:schemeClr>
          </a:solidFill>
        </p:spPr>
        <p:txBody>
          <a:bodyPr>
            <a:normAutofit fontScale="70000" lnSpcReduction="20000"/>
          </a:bodyPr>
          <a:lstStyle/>
          <a:p>
            <a:pPr>
              <a:buFont typeface="Wingdings" pitchFamily="2" charset="2"/>
              <a:buChar char="q"/>
            </a:pPr>
            <a:r>
              <a:rPr lang="id-ID" dirty="0" smtClean="0"/>
              <a:t>MEMBUAT HUKUM (RECHTSHAPPEN)</a:t>
            </a:r>
          </a:p>
          <a:p>
            <a:pPr>
              <a:buFont typeface="Wingdings" pitchFamily="2" charset="2"/>
              <a:buChar char="q"/>
            </a:pPr>
            <a:r>
              <a:rPr lang="id-ID" dirty="0" smtClean="0"/>
              <a:t>KETETAPAN YANG MELETAKKAN KEWAJI</a:t>
            </a:r>
            <a:r>
              <a:rPr lang="en-US" dirty="0" smtClean="0"/>
              <a:t>B</a:t>
            </a:r>
            <a:r>
              <a:rPr lang="id-ID" dirty="0" smtClean="0"/>
              <a:t>AN UNTUK MELAKUKAN SESUATU, TIDAK MELAKUKAN SESUATU ATAU MEMPERKENAN SESUATU</a:t>
            </a:r>
          </a:p>
          <a:p>
            <a:pPr>
              <a:buFont typeface="Wingdings" pitchFamily="2" charset="2"/>
              <a:buChar char="q"/>
            </a:pPr>
            <a:r>
              <a:rPr lang="id-ID" dirty="0" smtClean="0"/>
              <a:t>KETETAPAN YANG MEMBERIKAN STATUS PADA SESEORANG, PERUSAHAAN YG DAPAT MENERAPKAN ATURAN HUKUM TERTENTU</a:t>
            </a:r>
          </a:p>
          <a:p>
            <a:pPr>
              <a:buFont typeface="Wingdings" pitchFamily="2" charset="2"/>
              <a:buChar char="q"/>
            </a:pPr>
            <a:r>
              <a:rPr lang="id-ID" dirty="0" smtClean="0"/>
              <a:t>KETETAPAN YANG MEMBERIKAN IJIN TERTENTU</a:t>
            </a:r>
          </a:p>
          <a:p>
            <a:pPr>
              <a:buFont typeface="Wingdings" pitchFamily="2" charset="2"/>
              <a:buChar char="q"/>
            </a:pPr>
            <a:r>
              <a:rPr lang="id-ID" dirty="0" smtClean="0"/>
              <a:t>KETETAPAN YG MENYETUJUI ATAU MEMBATALKAN BERLAKUNYA KETETAPAN ORGAN YANG LEBIH RENDAH.</a:t>
            </a:r>
            <a:endParaRPr lang="id-ID"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030A0"/>
          </a:solidFill>
        </p:spPr>
        <p:txBody>
          <a:bodyPr/>
          <a:lstStyle/>
          <a:p>
            <a:r>
              <a:rPr lang="id-ID" dirty="0" smtClean="0">
                <a:solidFill>
                  <a:schemeClr val="bg1"/>
                </a:solidFill>
              </a:rPr>
              <a:t>KEPUTUSAN</a:t>
            </a:r>
            <a:r>
              <a:rPr lang="id-ID" dirty="0" smtClean="0"/>
              <a:t> </a:t>
            </a:r>
            <a:endParaRPr lang="id-ID" dirty="0"/>
          </a:p>
        </p:txBody>
      </p:sp>
      <p:sp>
        <p:nvSpPr>
          <p:cNvPr id="3" name="Text Placeholder 2"/>
          <p:cNvSpPr>
            <a:spLocks noGrp="1"/>
          </p:cNvSpPr>
          <p:nvPr>
            <p:ph type="body" idx="1"/>
          </p:nvPr>
        </p:nvSpPr>
        <p:spPr>
          <a:solidFill>
            <a:srgbClr val="00B0F0"/>
          </a:solidFill>
        </p:spPr>
        <p:txBody>
          <a:bodyPr/>
          <a:lstStyle/>
          <a:p>
            <a:pPr algn="ctr"/>
            <a:r>
              <a:rPr lang="id-ID" dirty="0" smtClean="0"/>
              <a:t>KILAT </a:t>
            </a:r>
            <a:endParaRPr lang="id-ID" dirty="0"/>
          </a:p>
        </p:txBody>
      </p:sp>
      <p:sp>
        <p:nvSpPr>
          <p:cNvPr id="4" name="Content Placeholder 3"/>
          <p:cNvSpPr>
            <a:spLocks noGrp="1"/>
          </p:cNvSpPr>
          <p:nvPr>
            <p:ph sz="half" idx="2"/>
          </p:nvPr>
        </p:nvSpPr>
        <p:spPr>
          <a:solidFill>
            <a:schemeClr val="accent5">
              <a:lumMod val="60000"/>
              <a:lumOff val="40000"/>
            </a:schemeClr>
          </a:solidFill>
        </p:spPr>
        <p:txBody>
          <a:bodyPr/>
          <a:lstStyle/>
          <a:p>
            <a:pPr>
              <a:buFont typeface="Wingdings" pitchFamily="2" charset="2"/>
              <a:buChar char="q"/>
            </a:pPr>
            <a:r>
              <a:rPr lang="id-ID" dirty="0" smtClean="0"/>
              <a:t>PENARIKAN ATAU PEMBATALAN</a:t>
            </a:r>
          </a:p>
          <a:p>
            <a:pPr>
              <a:buFont typeface="Wingdings" pitchFamily="2" charset="2"/>
              <a:buChar char="q"/>
            </a:pPr>
            <a:r>
              <a:rPr lang="id-ID" dirty="0" smtClean="0"/>
              <a:t> MENGUBAH REDAKSI KETETAPAN YANG LAMA</a:t>
            </a:r>
            <a:endParaRPr lang="id-ID" dirty="0"/>
          </a:p>
        </p:txBody>
      </p:sp>
      <p:sp>
        <p:nvSpPr>
          <p:cNvPr id="5" name="Text Placeholder 4"/>
          <p:cNvSpPr>
            <a:spLocks noGrp="1"/>
          </p:cNvSpPr>
          <p:nvPr>
            <p:ph type="body" sz="quarter" idx="3"/>
          </p:nvPr>
        </p:nvSpPr>
        <p:spPr>
          <a:solidFill>
            <a:srgbClr val="00B0F0"/>
          </a:solidFill>
        </p:spPr>
        <p:txBody>
          <a:bodyPr/>
          <a:lstStyle/>
          <a:p>
            <a:pPr algn="ctr"/>
            <a:r>
              <a:rPr lang="id-ID" dirty="0" smtClean="0"/>
              <a:t>TETAP</a:t>
            </a:r>
            <a:endParaRPr lang="id-ID" dirty="0"/>
          </a:p>
        </p:txBody>
      </p:sp>
      <p:sp>
        <p:nvSpPr>
          <p:cNvPr id="6" name="Content Placeholder 5"/>
          <p:cNvSpPr>
            <a:spLocks noGrp="1"/>
          </p:cNvSpPr>
          <p:nvPr>
            <p:ph sz="quarter" idx="4"/>
          </p:nvPr>
        </p:nvSpPr>
        <p:spPr>
          <a:solidFill>
            <a:schemeClr val="accent5">
              <a:lumMod val="60000"/>
              <a:lumOff val="40000"/>
            </a:schemeClr>
          </a:solidFill>
        </p:spPr>
        <p:txBody>
          <a:bodyPr/>
          <a:lstStyle/>
          <a:p>
            <a:pPr>
              <a:buFont typeface="Wingdings" pitchFamily="2" charset="2"/>
              <a:buChar char="q"/>
            </a:pPr>
            <a:r>
              <a:rPr lang="id-ID" dirty="0" smtClean="0"/>
              <a:t>MENETAPKAN KEADAAN BARU, YANG SEBELUMNYA TIDAK ADA.</a:t>
            </a:r>
            <a:endParaRPr lang="id-ID"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id-ID" dirty="0" smtClean="0"/>
              <a:t>KEPUTUSAN</a:t>
            </a:r>
            <a:endParaRPr lang="id-ID" dirty="0"/>
          </a:p>
        </p:txBody>
      </p:sp>
      <p:sp>
        <p:nvSpPr>
          <p:cNvPr id="3" name="Text Placeholder 2"/>
          <p:cNvSpPr>
            <a:spLocks noGrp="1"/>
          </p:cNvSpPr>
          <p:nvPr>
            <p:ph type="body" idx="1"/>
          </p:nvPr>
        </p:nvSpPr>
        <p:spPr/>
        <p:style>
          <a:lnRef idx="1">
            <a:schemeClr val="dk1"/>
          </a:lnRef>
          <a:fillRef idx="2">
            <a:schemeClr val="dk1"/>
          </a:fillRef>
          <a:effectRef idx="1">
            <a:schemeClr val="dk1"/>
          </a:effectRef>
          <a:fontRef idx="minor">
            <a:schemeClr val="dk1"/>
          </a:fontRef>
        </p:style>
        <p:txBody>
          <a:bodyPr/>
          <a:lstStyle/>
          <a:p>
            <a:pPr algn="ctr"/>
            <a:r>
              <a:rPr lang="id-ID" dirty="0" smtClean="0"/>
              <a:t>TERIKAT</a:t>
            </a:r>
            <a:endParaRPr lang="id-ID" dirty="0"/>
          </a:p>
        </p:txBody>
      </p:sp>
      <p:sp>
        <p:nvSpPr>
          <p:cNvPr id="4" name="Content Placeholder 3"/>
          <p:cNvSpPr>
            <a:spLocks noGrp="1"/>
          </p:cNvSpPr>
          <p:nvPr>
            <p:ph sz="half" idx="2"/>
          </p:nvPr>
        </p:nvSpPr>
        <p:spPr>
          <a:solidFill>
            <a:schemeClr val="accent6">
              <a:lumMod val="50000"/>
            </a:schemeClr>
          </a:solidFill>
        </p:spPr>
        <p:txBody>
          <a:bodyPr/>
          <a:lstStyle/>
          <a:p>
            <a:pPr>
              <a:buFont typeface="Wingdings" pitchFamily="2" charset="2"/>
              <a:buChar char="q"/>
            </a:pPr>
            <a:r>
              <a:rPr lang="id-ID" b="1" dirty="0" smtClean="0">
                <a:solidFill>
                  <a:schemeClr val="bg1"/>
                </a:solidFill>
              </a:rPr>
              <a:t>MELAKSANAKAN KETENTUAN YANG SUDAH ADA</a:t>
            </a:r>
            <a:endParaRPr lang="id-ID" b="1" dirty="0">
              <a:solidFill>
                <a:schemeClr val="bg1"/>
              </a:solidFill>
            </a:endParaRPr>
          </a:p>
        </p:txBody>
      </p:sp>
      <p:sp>
        <p:nvSpPr>
          <p:cNvPr id="5" name="Text Placeholder 4"/>
          <p:cNvSpPr>
            <a:spLocks noGrp="1"/>
          </p:cNvSpPr>
          <p:nvPr>
            <p:ph type="body" sz="quarter" idx="3"/>
          </p:nvPr>
        </p:nvSpPr>
        <p:spPr/>
        <p:style>
          <a:lnRef idx="1">
            <a:schemeClr val="dk1"/>
          </a:lnRef>
          <a:fillRef idx="2">
            <a:schemeClr val="dk1"/>
          </a:fillRef>
          <a:effectRef idx="1">
            <a:schemeClr val="dk1"/>
          </a:effectRef>
          <a:fontRef idx="minor">
            <a:schemeClr val="dk1"/>
          </a:fontRef>
        </p:style>
        <p:txBody>
          <a:bodyPr/>
          <a:lstStyle/>
          <a:p>
            <a:pPr algn="ctr"/>
            <a:r>
              <a:rPr lang="id-ID" dirty="0" smtClean="0"/>
              <a:t> BEBAS</a:t>
            </a:r>
            <a:endParaRPr lang="id-ID" dirty="0"/>
          </a:p>
        </p:txBody>
      </p:sp>
      <p:sp>
        <p:nvSpPr>
          <p:cNvPr id="6" name="Content Placeholder 5"/>
          <p:cNvSpPr>
            <a:spLocks noGrp="1"/>
          </p:cNvSpPr>
          <p:nvPr>
            <p:ph sz="quarter" idx="4"/>
          </p:nvPr>
        </p:nvSpPr>
        <p:spPr>
          <a:solidFill>
            <a:schemeClr val="accent6">
              <a:lumMod val="50000"/>
            </a:schemeClr>
          </a:solidFill>
        </p:spPr>
        <p:txBody>
          <a:bodyPr/>
          <a:lstStyle/>
          <a:p>
            <a:pPr>
              <a:buFont typeface="Wingdings" pitchFamily="2" charset="2"/>
              <a:buChar char="q"/>
            </a:pPr>
            <a:r>
              <a:rPr lang="id-ID" b="1" dirty="0" smtClean="0">
                <a:solidFill>
                  <a:schemeClr val="bg1"/>
                </a:solidFill>
              </a:rPr>
              <a:t>TDK BERDASARKAN PERATURAN YANG TERTULIS, MELAINKAN BERDASARKAN KEBEBASAN BERTINDAK, YANG DIKENAL “FREIES ERMESSEN’ (DISCRETIONARY  POWER</a:t>
            </a:r>
            <a:r>
              <a:rPr lang="id-ID" dirty="0" smtClean="0"/>
              <a:t>)</a:t>
            </a:r>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normAutofit/>
          </a:bodyPr>
          <a:lstStyle/>
          <a:p>
            <a:r>
              <a:rPr lang="en-US" sz="2800" dirty="0" smtClean="0"/>
              <a:t>POKOK BAHASAN 1</a:t>
            </a:r>
            <a:br>
              <a:rPr lang="en-US" sz="2800" dirty="0" smtClean="0"/>
            </a:br>
            <a:r>
              <a:rPr lang="id-ID" sz="2800" dirty="0" smtClean="0"/>
              <a:t>LAPANGAN HK ADMINISTRASI</a:t>
            </a:r>
            <a:endParaRPr lang="id-ID" sz="2800" dirty="0"/>
          </a:p>
        </p:txBody>
      </p:sp>
      <p:sp>
        <p:nvSpPr>
          <p:cNvPr id="3" name="Text Placeholder 2"/>
          <p:cNvSpPr>
            <a:spLocks noGrp="1"/>
          </p:cNvSpPr>
          <p:nvPr>
            <p:ph type="body" idx="1"/>
          </p:nvPr>
        </p:nvSpPr>
        <p:spPr>
          <a:solidFill>
            <a:srgbClr val="FFC000"/>
          </a:solidFill>
        </p:spPr>
        <p:txBody>
          <a:bodyPr/>
          <a:lstStyle/>
          <a:p>
            <a:pPr algn="ctr"/>
            <a:r>
              <a:rPr lang="id-ID" dirty="0" smtClean="0"/>
              <a:t>UMUM</a:t>
            </a:r>
            <a:endParaRPr lang="id-ID" dirty="0"/>
          </a:p>
        </p:txBody>
      </p:sp>
      <p:sp>
        <p:nvSpPr>
          <p:cNvPr id="4" name="Content Placeholder 3"/>
          <p:cNvSpPr>
            <a:spLocks noGrp="1"/>
          </p:cNvSpPr>
          <p:nvPr>
            <p:ph sz="half" idx="2"/>
          </p:nvPr>
        </p:nvSpPr>
        <p:spPr>
          <a:solidFill>
            <a:srgbClr val="FFFF00"/>
          </a:solidFill>
        </p:spPr>
        <p:txBody>
          <a:bodyPr/>
          <a:lstStyle/>
          <a:p>
            <a:pPr>
              <a:buNone/>
            </a:pPr>
            <a:r>
              <a:rPr lang="id-ID" dirty="0" smtClean="0"/>
              <a:t>     PERATURAN-PERATURAN HUKUM YANG TDK TERIKAT  PADA SUATU BIDANG TERTENTU DARI KEBIJAKAN PENGUASA, SPT: ALGEMENE BEGINSEL VAN BEHOORLIJK BESTUUR</a:t>
            </a:r>
            <a:endParaRPr lang="id-ID" dirty="0"/>
          </a:p>
        </p:txBody>
      </p:sp>
      <p:sp>
        <p:nvSpPr>
          <p:cNvPr id="5" name="Text Placeholder 4"/>
          <p:cNvSpPr>
            <a:spLocks noGrp="1"/>
          </p:cNvSpPr>
          <p:nvPr>
            <p:ph type="body" sz="quarter" idx="3"/>
          </p:nvPr>
        </p:nvSpPr>
        <p:spPr>
          <a:solidFill>
            <a:srgbClr val="FFC000"/>
          </a:solidFill>
        </p:spPr>
        <p:txBody>
          <a:bodyPr/>
          <a:lstStyle/>
          <a:p>
            <a:pPr algn="ctr"/>
            <a:r>
              <a:rPr lang="id-ID" dirty="0" smtClean="0"/>
              <a:t>KHUSUS</a:t>
            </a:r>
            <a:endParaRPr lang="id-ID" dirty="0"/>
          </a:p>
        </p:txBody>
      </p:sp>
      <p:sp>
        <p:nvSpPr>
          <p:cNvPr id="6" name="Content Placeholder 5"/>
          <p:cNvSpPr>
            <a:spLocks noGrp="1"/>
          </p:cNvSpPr>
          <p:nvPr>
            <p:ph sz="quarter" idx="4"/>
          </p:nvPr>
        </p:nvSpPr>
        <p:spPr>
          <a:solidFill>
            <a:srgbClr val="92D050"/>
          </a:solidFill>
        </p:spPr>
        <p:txBody>
          <a:bodyPr/>
          <a:lstStyle/>
          <a:p>
            <a:pPr>
              <a:buNone/>
            </a:pPr>
            <a:r>
              <a:rPr lang="id-ID" dirty="0" smtClean="0"/>
              <a:t>      PERATURAN-PERATURAN YANG BERHUBUNGAN DENGAN BIDANG TERTENTU, CONTOH: HK TATA RUANG, HUKUM TATA BANGUNAN, HUKUM LINGKUNGAN</a:t>
            </a:r>
            <a:r>
              <a:rPr lang="en-US" dirty="0" smtClean="0"/>
              <a:t>, HK </a:t>
            </a:r>
            <a:r>
              <a:rPr lang="en-US" dirty="0" err="1" smtClean="0"/>
              <a:t>Perikanan</a:t>
            </a:r>
            <a:r>
              <a:rPr lang="en-US" dirty="0" smtClean="0"/>
              <a:t>, </a:t>
            </a:r>
            <a:r>
              <a:rPr lang="en-US" dirty="0" err="1" smtClean="0"/>
              <a:t>Hukum</a:t>
            </a:r>
            <a:r>
              <a:rPr lang="en-US" dirty="0" smtClean="0"/>
              <a:t> SDA, </a:t>
            </a:r>
            <a:r>
              <a:rPr lang="en-US" dirty="0" err="1" smtClean="0"/>
              <a:t>dll</a:t>
            </a:r>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50000"/>
            </a:schemeClr>
          </a:solidFill>
        </p:spPr>
        <p:txBody>
          <a:bodyPr/>
          <a:lstStyle/>
          <a:p>
            <a:r>
              <a:rPr lang="id-ID" dirty="0" smtClean="0">
                <a:solidFill>
                  <a:schemeClr val="bg1"/>
                </a:solidFill>
              </a:rPr>
              <a:t>KEPUTUSAN </a:t>
            </a:r>
            <a:endParaRPr lang="id-ID" dirty="0">
              <a:solidFill>
                <a:schemeClr val="bg1"/>
              </a:solidFill>
            </a:endParaRPr>
          </a:p>
        </p:txBody>
      </p:sp>
      <p:sp>
        <p:nvSpPr>
          <p:cNvPr id="3" name="Text Placeholder 2"/>
          <p:cNvSpPr>
            <a:spLocks noGrp="1"/>
          </p:cNvSpPr>
          <p:nvPr>
            <p:ph type="body" idx="1"/>
          </p:nvPr>
        </p:nvSpPr>
        <p:spPr>
          <a:solidFill>
            <a:schemeClr val="accent2">
              <a:lumMod val="60000"/>
              <a:lumOff val="40000"/>
            </a:schemeClr>
          </a:solidFill>
        </p:spPr>
        <p:txBody>
          <a:bodyPr/>
          <a:lstStyle/>
          <a:p>
            <a:pPr algn="ctr"/>
            <a:r>
              <a:rPr lang="id-ID" dirty="0" smtClean="0"/>
              <a:t>PERORANGAN</a:t>
            </a:r>
            <a:endParaRPr lang="id-ID" dirty="0"/>
          </a:p>
        </p:txBody>
      </p:sp>
      <p:sp>
        <p:nvSpPr>
          <p:cNvPr id="4" name="Content Placeholder 3"/>
          <p:cNvSpPr>
            <a:spLocks noGrp="1"/>
          </p:cNvSpPr>
          <p:nvPr>
            <p:ph sz="half" idx="2"/>
          </p:nvPr>
        </p:nvSpPr>
        <p:spPr>
          <a:solidFill>
            <a:schemeClr val="accent4">
              <a:lumMod val="40000"/>
              <a:lumOff val="60000"/>
            </a:schemeClr>
          </a:solidFill>
        </p:spPr>
        <p:txBody>
          <a:bodyPr/>
          <a:lstStyle/>
          <a:p>
            <a:pPr>
              <a:buFont typeface="Wingdings" pitchFamily="2" charset="2"/>
              <a:buChar char="q"/>
            </a:pPr>
            <a:r>
              <a:rPr lang="id-ID" dirty="0" smtClean="0"/>
              <a:t>BERDASARKAN KUALITAS PERORANGAN</a:t>
            </a:r>
            <a:endParaRPr lang="id-ID" dirty="0"/>
          </a:p>
        </p:txBody>
      </p:sp>
      <p:sp>
        <p:nvSpPr>
          <p:cNvPr id="5" name="Text Placeholder 4"/>
          <p:cNvSpPr>
            <a:spLocks noGrp="1"/>
          </p:cNvSpPr>
          <p:nvPr>
            <p:ph type="body" sz="quarter" idx="3"/>
          </p:nvPr>
        </p:nvSpPr>
        <p:spPr>
          <a:solidFill>
            <a:schemeClr val="accent2">
              <a:lumMod val="60000"/>
              <a:lumOff val="40000"/>
            </a:schemeClr>
          </a:solidFill>
        </p:spPr>
        <p:txBody>
          <a:bodyPr/>
          <a:lstStyle/>
          <a:p>
            <a:r>
              <a:rPr lang="id-ID" dirty="0" smtClean="0"/>
              <a:t>KEBENDAAN</a:t>
            </a:r>
            <a:endParaRPr lang="id-ID" dirty="0"/>
          </a:p>
        </p:txBody>
      </p:sp>
      <p:sp>
        <p:nvSpPr>
          <p:cNvPr id="6" name="Content Placeholder 5"/>
          <p:cNvSpPr>
            <a:spLocks noGrp="1"/>
          </p:cNvSpPr>
          <p:nvPr>
            <p:ph sz="quarter" idx="4"/>
          </p:nvPr>
        </p:nvSpPr>
        <p:spPr>
          <a:solidFill>
            <a:schemeClr val="accent4">
              <a:lumMod val="40000"/>
              <a:lumOff val="60000"/>
            </a:schemeClr>
          </a:solidFill>
        </p:spPr>
        <p:txBody>
          <a:bodyPr/>
          <a:lstStyle/>
          <a:p>
            <a:pPr>
              <a:buFont typeface="Wingdings" pitchFamily="2" charset="2"/>
              <a:buChar char="q"/>
            </a:pPr>
            <a:r>
              <a:rPr lang="id-ID" dirty="0" smtClean="0"/>
              <a:t>BERDASARKAN KUALITAS KEBENDAAN/</a:t>
            </a:r>
            <a:endParaRPr lang="id-ID"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d-ID" dirty="0" smtClean="0"/>
              <a:t>KETETAPAN</a:t>
            </a:r>
            <a:endParaRPr lang="id-ID" dirty="0"/>
          </a:p>
        </p:txBody>
      </p:sp>
      <p:sp>
        <p:nvSpPr>
          <p:cNvPr id="3" name="Text Placeholder 2"/>
          <p:cNvSpPr>
            <a:spLocks noGrp="1"/>
          </p:cNvSpPr>
          <p:nvPr>
            <p:ph type="body" idx="1"/>
          </p:nvPr>
        </p:nvSpPr>
        <p:spPr>
          <a:solidFill>
            <a:srgbClr val="C00000"/>
          </a:solidFill>
        </p:spPr>
        <p:txBody>
          <a:bodyPr/>
          <a:lstStyle/>
          <a:p>
            <a:r>
              <a:rPr lang="id-ID" dirty="0" smtClean="0"/>
              <a:t>YANG MENGUNTUNGKAN</a:t>
            </a:r>
            <a:endParaRPr lang="id-ID" dirty="0"/>
          </a:p>
        </p:txBody>
      </p:sp>
      <p:sp>
        <p:nvSpPr>
          <p:cNvPr id="4" name="Content Placeholder 3"/>
          <p:cNvSpPr>
            <a:spLocks noGrp="1"/>
          </p:cNvSpPr>
          <p:nvPr>
            <p:ph sz="half" idx="2"/>
          </p:nvPr>
        </p:nvSpPr>
        <p:spPr/>
        <p:style>
          <a:lnRef idx="2">
            <a:schemeClr val="accent6">
              <a:shade val="50000"/>
            </a:schemeClr>
          </a:lnRef>
          <a:fillRef idx="1">
            <a:schemeClr val="accent6"/>
          </a:fillRef>
          <a:effectRef idx="0">
            <a:schemeClr val="accent6"/>
          </a:effectRef>
          <a:fontRef idx="minor">
            <a:schemeClr val="lt1"/>
          </a:fontRef>
        </p:style>
        <p:txBody>
          <a:bodyPr/>
          <a:lstStyle/>
          <a:p>
            <a:pPr>
              <a:buFont typeface="Wingdings" pitchFamily="2" charset="2"/>
              <a:buChar char="q"/>
            </a:pPr>
            <a:r>
              <a:rPr lang="id-ID" dirty="0" smtClean="0"/>
              <a:t>MEMBERIKAN HAK ATAU MEMBERIKAN KEMUNGKINAN UNTUK MEMPEROLEH SESUATU</a:t>
            </a:r>
            <a:endParaRPr lang="id-ID" dirty="0"/>
          </a:p>
        </p:txBody>
      </p:sp>
      <p:sp>
        <p:nvSpPr>
          <p:cNvPr id="5" name="Text Placeholder 4"/>
          <p:cNvSpPr>
            <a:spLocks noGrp="1"/>
          </p:cNvSpPr>
          <p:nvPr>
            <p:ph type="body" sz="quarter" idx="3"/>
          </p:nvPr>
        </p:nvSpPr>
        <p:spPr>
          <a:solidFill>
            <a:srgbClr val="FF0000"/>
          </a:solidFill>
        </p:spPr>
        <p:txBody>
          <a:bodyPr/>
          <a:lstStyle/>
          <a:p>
            <a:r>
              <a:rPr lang="id-ID" dirty="0" smtClean="0"/>
              <a:t> YANG MEMBERI BEBAN</a:t>
            </a:r>
            <a:endParaRPr lang="id-ID" dirty="0"/>
          </a:p>
        </p:txBody>
      </p:sp>
      <p:sp>
        <p:nvSpPr>
          <p:cNvPr id="6" name="Content Placeholder 5"/>
          <p:cNvSpPr>
            <a:spLocks noGrp="1"/>
          </p:cNvSpPr>
          <p:nvPr>
            <p:ph sz="quarter" idx="4"/>
          </p:nvPr>
        </p:nvSpPr>
        <p:spPr/>
        <p:style>
          <a:lnRef idx="2">
            <a:schemeClr val="accent6">
              <a:shade val="50000"/>
            </a:schemeClr>
          </a:lnRef>
          <a:fillRef idx="1">
            <a:schemeClr val="accent6"/>
          </a:fillRef>
          <a:effectRef idx="0">
            <a:schemeClr val="accent6"/>
          </a:effectRef>
          <a:fontRef idx="minor">
            <a:schemeClr val="lt1"/>
          </a:fontRef>
        </p:style>
        <p:txBody>
          <a:bodyPr/>
          <a:lstStyle/>
          <a:p>
            <a:pPr>
              <a:buFont typeface="Wingdings" pitchFamily="2" charset="2"/>
              <a:buChar char="q"/>
            </a:pPr>
            <a:r>
              <a:rPr lang="id-ID" dirty="0" smtClean="0"/>
              <a:t>KETETAPAN YANG MELETAKKAN KEWAJIBAN YANG SEBELUMNYA TIDAK ADA ATAU KETETAPAN MENOLAK PERMOHONAN UNTUK MEMPEROLEH KERINGANAN</a:t>
            </a:r>
            <a:endParaRPr lang="id-ID"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id-ID" dirty="0" smtClean="0"/>
              <a:t>KETETAPAN</a:t>
            </a:r>
            <a:endParaRPr lang="id-ID" dirty="0"/>
          </a:p>
        </p:txBody>
      </p:sp>
      <p:sp>
        <p:nvSpPr>
          <p:cNvPr id="3" name="Text Placeholder 2"/>
          <p:cNvSpPr>
            <a:spLocks noGrp="1"/>
          </p:cNvSpPr>
          <p:nvPr>
            <p:ph type="body" idx="1"/>
          </p:nvPr>
        </p:nvSpPr>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id-ID" dirty="0" smtClean="0"/>
              <a:t>EENMALIG</a:t>
            </a:r>
            <a:endParaRPr lang="id-ID" dirty="0"/>
          </a:p>
        </p:txBody>
      </p:sp>
      <p:sp>
        <p:nvSpPr>
          <p:cNvPr id="4" name="Content Placeholder 3"/>
          <p:cNvSpPr>
            <a:spLocks noGrp="1"/>
          </p:cNvSpPr>
          <p:nvPr>
            <p:ph sz="half" idx="2"/>
          </p:nvPr>
        </p:nvSpPr>
        <p:spPr>
          <a:solidFill>
            <a:schemeClr val="bg1">
              <a:lumMod val="85000"/>
            </a:schemeClr>
          </a:solidFill>
          <a:ln>
            <a:solidFill>
              <a:schemeClr val="tx1"/>
            </a:solidFill>
          </a:ln>
        </p:spPr>
        <p:txBody>
          <a:bodyPr/>
          <a:lstStyle/>
          <a:p>
            <a:pPr>
              <a:buFont typeface="Wingdings" pitchFamily="2" charset="2"/>
              <a:buChar char="q"/>
            </a:pPr>
            <a:r>
              <a:rPr lang="id-ID" dirty="0" smtClean="0"/>
              <a:t>KETETAPAN YANG HANYA BERLAKU SEKALI</a:t>
            </a:r>
            <a:endParaRPr lang="id-ID" dirty="0"/>
          </a:p>
        </p:txBody>
      </p:sp>
      <p:sp>
        <p:nvSpPr>
          <p:cNvPr id="5" name="Text Placeholder 4"/>
          <p:cNvSpPr>
            <a:spLocks noGrp="1"/>
          </p:cNvSpPr>
          <p:nvPr>
            <p:ph type="body" sz="quarter" idx="3"/>
          </p:nvPr>
        </p:nvSpPr>
        <p:spPr/>
        <p:style>
          <a:lnRef idx="3">
            <a:schemeClr val="lt1"/>
          </a:lnRef>
          <a:fillRef idx="1">
            <a:schemeClr val="accent2"/>
          </a:fillRef>
          <a:effectRef idx="1">
            <a:schemeClr val="accent2"/>
          </a:effectRef>
          <a:fontRef idx="minor">
            <a:schemeClr val="lt1"/>
          </a:fontRef>
        </p:style>
        <p:txBody>
          <a:bodyPr/>
          <a:lstStyle/>
          <a:p>
            <a:pPr algn="ctr"/>
            <a:r>
              <a:rPr lang="id-ID" dirty="0" smtClean="0"/>
              <a:t> PERMANEN</a:t>
            </a:r>
            <a:endParaRPr lang="id-ID" dirty="0"/>
          </a:p>
        </p:txBody>
      </p:sp>
      <p:sp>
        <p:nvSpPr>
          <p:cNvPr id="6" name="Content Placeholder 5"/>
          <p:cNvSpPr>
            <a:spLocks noGrp="1"/>
          </p:cNvSpPr>
          <p:nvPr>
            <p:ph sz="quarter" idx="4"/>
          </p:nvPr>
        </p:nvSpPr>
        <p:spPr/>
        <p:style>
          <a:lnRef idx="1">
            <a:schemeClr val="dk1"/>
          </a:lnRef>
          <a:fillRef idx="2">
            <a:schemeClr val="dk1"/>
          </a:fillRef>
          <a:effectRef idx="1">
            <a:schemeClr val="dk1"/>
          </a:effectRef>
          <a:fontRef idx="minor">
            <a:schemeClr val="dk1"/>
          </a:fontRef>
        </p:style>
        <p:txBody>
          <a:bodyPr/>
          <a:lstStyle/>
          <a:p>
            <a:pPr>
              <a:buFont typeface="Wingdings" pitchFamily="2" charset="2"/>
              <a:buChar char="q"/>
            </a:pPr>
            <a:r>
              <a:rPr lang="id-ID" dirty="0" smtClean="0"/>
              <a:t>KETETAPAN YANG MEMPUNYAI MASA BERLAKU YANG RELATIF LAMA.</a:t>
            </a:r>
            <a:endParaRPr lang="id-ID"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id-ID" dirty="0" smtClean="0"/>
              <a:t>SYARAT SAH KEPUTUSAN TUN</a:t>
            </a:r>
            <a:endParaRPr lang="id-ID" dirty="0"/>
          </a:p>
        </p:txBody>
      </p:sp>
      <p:sp>
        <p:nvSpPr>
          <p:cNvPr id="3" name="Text Placeholder 2"/>
          <p:cNvSpPr>
            <a:spLocks noGrp="1"/>
          </p:cNvSpPr>
          <p:nvPr>
            <p:ph type="body" idx="1"/>
          </p:nvPr>
        </p:nvSpPr>
        <p:spPr/>
        <p:style>
          <a:lnRef idx="3">
            <a:schemeClr val="lt1"/>
          </a:lnRef>
          <a:fillRef idx="1">
            <a:schemeClr val="accent5"/>
          </a:fillRef>
          <a:effectRef idx="1">
            <a:schemeClr val="accent5"/>
          </a:effectRef>
          <a:fontRef idx="minor">
            <a:schemeClr val="lt1"/>
          </a:fontRef>
        </p:style>
        <p:txBody>
          <a:bodyPr/>
          <a:lstStyle/>
          <a:p>
            <a:pPr algn="ctr"/>
            <a:r>
              <a:rPr lang="id-ID" dirty="0" smtClean="0"/>
              <a:t> SYARAT MATERIIL</a:t>
            </a:r>
            <a:endParaRPr lang="id-ID" dirty="0"/>
          </a:p>
        </p:txBody>
      </p:sp>
      <p:sp>
        <p:nvSpPr>
          <p:cNvPr id="4" name="Content Placeholder 3"/>
          <p:cNvSpPr>
            <a:spLocks noGrp="1"/>
          </p:cNvSpPr>
          <p:nvPr>
            <p:ph sz="half" idx="2"/>
          </p:nvPr>
        </p:nvSpPr>
        <p:spPr>
          <a:solidFill>
            <a:schemeClr val="bg2">
              <a:lumMod val="75000"/>
            </a:schemeClr>
          </a:solidFill>
        </p:spPr>
        <p:txBody>
          <a:bodyPr/>
          <a:lstStyle/>
          <a:p>
            <a:pPr marL="457200" indent="-457200">
              <a:buFont typeface="+mj-lt"/>
              <a:buAutoNum type="alphaUcPeriod"/>
            </a:pPr>
            <a:r>
              <a:rPr lang="id-ID" dirty="0" smtClean="0"/>
              <a:t>DIBUAT OLEH APARAT YANG BERWENANG</a:t>
            </a:r>
          </a:p>
          <a:p>
            <a:pPr marL="457200" indent="-457200">
              <a:buFont typeface="+mj-lt"/>
              <a:buAutoNum type="alphaUcPeriod"/>
            </a:pPr>
            <a:r>
              <a:rPr lang="id-ID" dirty="0" smtClean="0"/>
              <a:t>KEPUTUSAN TUN TIDAK MENGALAMI KEKURANGAN YURIDIS</a:t>
            </a:r>
            <a:endParaRPr lang="id-ID" dirty="0"/>
          </a:p>
        </p:txBody>
      </p:sp>
      <p:sp>
        <p:nvSpPr>
          <p:cNvPr id="5" name="Text Placeholder 4"/>
          <p:cNvSpPr>
            <a:spLocks noGrp="1"/>
          </p:cNvSpPr>
          <p:nvPr>
            <p:ph type="body" sz="quarter" idx="3"/>
          </p:nvPr>
        </p:nvSpPr>
        <p:spPr>
          <a:solidFill>
            <a:schemeClr val="accent1">
              <a:lumMod val="40000"/>
              <a:lumOff val="60000"/>
            </a:schemeClr>
          </a:solidFill>
        </p:spPr>
        <p:txBody>
          <a:bodyPr/>
          <a:lstStyle/>
          <a:p>
            <a:pPr algn="ctr"/>
            <a:r>
              <a:rPr lang="id-ID" dirty="0" smtClean="0"/>
              <a:t> SYARAT FORMIL</a:t>
            </a:r>
            <a:endParaRPr lang="id-ID" dirty="0"/>
          </a:p>
        </p:txBody>
      </p:sp>
      <p:sp>
        <p:nvSpPr>
          <p:cNvPr id="6" name="Content Placeholder 5"/>
          <p:cNvSpPr>
            <a:spLocks noGrp="1"/>
          </p:cNvSpPr>
          <p:nvPr>
            <p:ph sz="quarter" idx="4"/>
          </p:nvPr>
        </p:nvSpPr>
        <p:spPr>
          <a:xfrm>
            <a:off x="4645025" y="2174874"/>
            <a:ext cx="4041775" cy="4397397"/>
          </a:xfrm>
          <a:solidFill>
            <a:schemeClr val="bg2">
              <a:lumMod val="75000"/>
            </a:schemeClr>
          </a:solidFill>
        </p:spPr>
        <p:txBody>
          <a:bodyPr>
            <a:normAutofit fontScale="92500" lnSpcReduction="20000"/>
          </a:bodyPr>
          <a:lstStyle/>
          <a:p>
            <a:pPr marL="457200" indent="-457200">
              <a:buFont typeface="+mj-lt"/>
              <a:buAutoNum type="alphaUcPeriod"/>
            </a:pPr>
            <a:r>
              <a:rPr lang="id-ID" dirty="0" smtClean="0"/>
              <a:t>BENTUK KETAPAN HRS SAMA DENGAN BENTUK YANG DIKEHENDAKI OLEH PERATURAN YANG MENDASARI.</a:t>
            </a:r>
          </a:p>
          <a:p>
            <a:pPr marL="457200" indent="-457200">
              <a:buFont typeface="+mj-lt"/>
              <a:buAutoNum type="alphaUcPeriod"/>
            </a:pPr>
            <a:r>
              <a:rPr lang="id-ID" dirty="0" smtClean="0"/>
              <a:t>PROSEDUR HARUS SAMA DENGAN BENTUK YANG DIATUR DALAM PERATURAN YANG MENDASARI</a:t>
            </a:r>
          </a:p>
          <a:p>
            <a:pPr marL="457200" indent="-457200">
              <a:buFont typeface="+mj-lt"/>
              <a:buAutoNum type="alphaUcPeriod"/>
            </a:pPr>
            <a:r>
              <a:rPr lang="id-ID" dirty="0" smtClean="0"/>
              <a:t>SYARAT KHUSUS YANG DIKEHENDAKI OLEH PERATURAN DASAR HARUS TERCERMIN DALAM KEPUTUSAN.</a:t>
            </a:r>
            <a:endParaRPr lang="id-ID"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lstStyle/>
          <a:p>
            <a:r>
              <a:rPr lang="id-ID" dirty="0" smtClean="0"/>
              <a:t>KEKURANGAN YURIDIS</a:t>
            </a:r>
            <a:endParaRPr lang="id-ID" dirty="0"/>
          </a:p>
        </p:txBody>
      </p:sp>
      <p:sp>
        <p:nvSpPr>
          <p:cNvPr id="3" name="Content Placeholder 2"/>
          <p:cNvSpPr>
            <a:spLocks noGrp="1"/>
          </p:cNvSpPr>
          <p:nvPr>
            <p:ph idx="1"/>
          </p:nvPr>
        </p:nvSpPr>
        <p:spPr>
          <a:xfrm>
            <a:off x="457200" y="1600200"/>
            <a:ext cx="8229600" cy="5257800"/>
          </a:xfrm>
          <a:solidFill>
            <a:srgbClr val="FFFF00"/>
          </a:solidFill>
        </p:spPr>
        <p:txBody>
          <a:bodyPr>
            <a:normAutofit lnSpcReduction="10000"/>
          </a:bodyPr>
          <a:lstStyle/>
          <a:p>
            <a:pPr marL="514350" indent="-514350">
              <a:buFont typeface="+mj-lt"/>
              <a:buAutoNum type="arabicPeriod"/>
            </a:pPr>
            <a:r>
              <a:rPr lang="id-ID" dirty="0" smtClean="0"/>
              <a:t>ADANYA PAKSAAN.</a:t>
            </a:r>
          </a:p>
          <a:p>
            <a:pPr marL="514350" indent="-514350">
              <a:buNone/>
            </a:pPr>
            <a:r>
              <a:rPr lang="id-ID" dirty="0" smtClean="0"/>
              <a:t>      Paksaan terjadi apabila ada perbedaan antara kenyataan dengan kehendak, sebagai adanya unsur eksternal</a:t>
            </a:r>
          </a:p>
          <a:p>
            <a:pPr marL="514350" indent="-514350">
              <a:buAutoNum type="arabicPeriod" startAt="2"/>
            </a:pPr>
            <a:r>
              <a:rPr lang="id-ID" dirty="0" smtClean="0"/>
              <a:t>ADANYA KEKHILAFAN</a:t>
            </a:r>
          </a:p>
          <a:p>
            <a:pPr marL="514350" indent="-514350">
              <a:buNone/>
            </a:pPr>
            <a:r>
              <a:rPr lang="id-ID" dirty="0" smtClean="0"/>
              <a:t>      Adanya perbedaan antara kenyataan dengan</a:t>
            </a:r>
          </a:p>
          <a:p>
            <a:pPr marL="514350" indent="-514350">
              <a:buNone/>
            </a:pPr>
            <a:r>
              <a:rPr lang="id-ID" dirty="0" smtClean="0"/>
              <a:t>      kehendak, ada unsur kesengajaan</a:t>
            </a:r>
          </a:p>
          <a:p>
            <a:pPr marL="514350" indent="-514350">
              <a:buNone/>
            </a:pPr>
            <a:r>
              <a:rPr lang="id-ID" dirty="0" smtClean="0"/>
              <a:t>3.   ADANYA PENIPUAN  </a:t>
            </a:r>
          </a:p>
          <a:p>
            <a:pPr marL="514350" indent="-514350">
              <a:buNone/>
            </a:pPr>
            <a:r>
              <a:rPr lang="id-ID" dirty="0" smtClean="0"/>
              <a:t>       Adanya perbedaan antara kenyataan dan</a:t>
            </a:r>
          </a:p>
          <a:p>
            <a:pPr marL="514350" indent="-514350">
              <a:buNone/>
            </a:pPr>
            <a:r>
              <a:rPr lang="id-ID" dirty="0" smtClean="0"/>
              <a:t>       kehendak, sebagai akibat tipu muslihat.</a:t>
            </a:r>
          </a:p>
          <a:p>
            <a:pPr marL="514350" indent="-514350">
              <a:buNone/>
            </a:pPr>
            <a:endParaRPr lang="id-ID"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sz="3200" dirty="0" smtClean="0"/>
              <a:t>POKOK BAHASAN 6</a:t>
            </a:r>
            <a:br>
              <a:rPr lang="en-US" sz="3200" dirty="0" smtClean="0"/>
            </a:br>
            <a:r>
              <a:rPr lang="id-ID" sz="3200" dirty="0" smtClean="0"/>
              <a:t>ORGANISASI ADMINISTRASI NEGARA</a:t>
            </a:r>
            <a:endParaRPr lang="id-ID" sz="3200" dirty="0"/>
          </a:p>
        </p:txBody>
      </p:sp>
      <p:sp>
        <p:nvSpPr>
          <p:cNvPr id="3" name="Content Placeholder 2"/>
          <p:cNvSpPr>
            <a:spLocks noGrp="1"/>
          </p:cNvSpPr>
          <p:nvPr>
            <p:ph idx="1"/>
          </p:nvPr>
        </p:nvSpPr>
        <p:spPr>
          <a:solidFill>
            <a:schemeClr val="accent2">
              <a:lumMod val="40000"/>
              <a:lumOff val="60000"/>
            </a:schemeClr>
          </a:solidFill>
        </p:spPr>
        <p:txBody>
          <a:bodyPr/>
          <a:lstStyle/>
          <a:p>
            <a:r>
              <a:rPr lang="id-ID" dirty="0" smtClean="0"/>
              <a:t>INSITUSI ATAU LEMBAGA NEGARA YANG SECARA STRUKTRUAL BERADA DI BAWAH EKSEKUTIF, DALAM HAL INI PRESIDEN SEBAGAI KEPALA PEMERINTAHAN, JUMLAHNYA TIDAK TERBATAS, SESUAI DENGAN KEBUTUHAN”</a:t>
            </a:r>
            <a:endParaRPr lang="id-ID"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lstStyle/>
          <a:p>
            <a:r>
              <a:rPr lang="id-ID" dirty="0" smtClean="0"/>
              <a:t>PENGERTIAN</a:t>
            </a:r>
            <a:endParaRPr lang="id-ID" dirty="0"/>
          </a:p>
        </p:txBody>
      </p:sp>
      <p:sp>
        <p:nvSpPr>
          <p:cNvPr id="3" name="Content Placeholder 2"/>
          <p:cNvSpPr>
            <a:spLocks noGrp="1"/>
          </p:cNvSpPr>
          <p:nvPr>
            <p:ph sz="half" idx="1"/>
          </p:nvPr>
        </p:nvSpPr>
        <p:spPr>
          <a:solidFill>
            <a:srgbClr val="FFFF00"/>
          </a:solidFill>
        </p:spPr>
        <p:txBody>
          <a:bodyPr>
            <a:normAutofit fontScale="92500" lnSpcReduction="10000"/>
          </a:bodyPr>
          <a:lstStyle/>
          <a:p>
            <a:r>
              <a:rPr lang="id-ID" dirty="0" smtClean="0"/>
              <a:t>BENTUK KERJA SAMA ANTARA SEKELOMPOK ORANG-ORANG BERDASARKAN SUATU PERJANJIAN UNTUK BEKERJASAMA GUNA MENCAPAI TUJUAN BERSAMA YANG TERTENTU (PRAJUDI ATMOSUDIRDJO)</a:t>
            </a:r>
            <a:endParaRPr lang="id-ID" dirty="0"/>
          </a:p>
        </p:txBody>
      </p:sp>
      <p:sp>
        <p:nvSpPr>
          <p:cNvPr id="4" name="Content Placeholder 3"/>
          <p:cNvSpPr>
            <a:spLocks noGrp="1"/>
          </p:cNvSpPr>
          <p:nvPr>
            <p:ph sz="half" idx="2"/>
          </p:nvPr>
        </p:nvSpPr>
        <p:spPr>
          <a:solidFill>
            <a:srgbClr val="FFFF00"/>
          </a:solidFill>
        </p:spPr>
        <p:txBody>
          <a:bodyPr>
            <a:normAutofit fontScale="92500" lnSpcReduction="10000"/>
          </a:bodyPr>
          <a:lstStyle/>
          <a:p>
            <a:r>
              <a:rPr lang="id-ID" dirty="0" smtClean="0"/>
              <a:t>KESELURUHAN TATA SUSUNAN ADMINISTRASI NEGARA, SPT:</a:t>
            </a:r>
          </a:p>
          <a:p>
            <a:pPr>
              <a:buNone/>
            </a:pPr>
            <a:r>
              <a:rPr lang="id-ID" dirty="0" smtClean="0"/>
              <a:t>     - KEMENTRIAN</a:t>
            </a:r>
          </a:p>
          <a:p>
            <a:pPr>
              <a:buNone/>
            </a:pPr>
            <a:r>
              <a:rPr lang="id-ID" dirty="0" smtClean="0"/>
              <a:t>     - DIREKTORAT,</a:t>
            </a:r>
          </a:p>
          <a:p>
            <a:pPr>
              <a:buNone/>
            </a:pPr>
            <a:r>
              <a:rPr lang="id-ID" dirty="0" smtClean="0"/>
              <a:t>     - BIRO,</a:t>
            </a:r>
          </a:p>
          <a:p>
            <a:pPr>
              <a:buNone/>
            </a:pPr>
            <a:r>
              <a:rPr lang="id-ID" dirty="0" smtClean="0"/>
              <a:t>     - KANTOR,</a:t>
            </a:r>
          </a:p>
          <a:p>
            <a:pPr>
              <a:buNone/>
            </a:pPr>
            <a:r>
              <a:rPr lang="id-ID" dirty="0" smtClean="0"/>
              <a:t>     - WILAYAH2</a:t>
            </a:r>
          </a:p>
          <a:p>
            <a:pPr>
              <a:buNone/>
            </a:pPr>
            <a:r>
              <a:rPr lang="id-ID" dirty="0" smtClean="0"/>
              <a:t>     - DAERAH OTONOM 2, DLL</a:t>
            </a:r>
            <a:endParaRPr lang="id-ID"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normAutofit fontScale="90000"/>
          </a:bodyPr>
          <a:lstStyle/>
          <a:p>
            <a:r>
              <a:rPr lang="id-ID" dirty="0" smtClean="0"/>
              <a:t>PERBEDAAN ORGAN NEGARA DAN ORGANISASI ADMINISTRASI NEGARA</a:t>
            </a:r>
            <a:endParaRPr lang="id-ID" dirty="0"/>
          </a:p>
        </p:txBody>
      </p:sp>
      <p:sp>
        <p:nvSpPr>
          <p:cNvPr id="3" name="Text Placeholder 2"/>
          <p:cNvSpPr>
            <a:spLocks noGrp="1"/>
          </p:cNvSpPr>
          <p:nvPr>
            <p:ph type="body" idx="1"/>
          </p:nvPr>
        </p:nvSpPr>
        <p:spPr>
          <a:solidFill>
            <a:schemeClr val="bg2">
              <a:lumMod val="75000"/>
            </a:schemeClr>
          </a:solidFill>
        </p:spPr>
        <p:txBody>
          <a:bodyPr>
            <a:normAutofit fontScale="92500" lnSpcReduction="20000"/>
          </a:bodyPr>
          <a:lstStyle/>
          <a:p>
            <a:pPr algn="ctr"/>
            <a:r>
              <a:rPr lang="id-ID" dirty="0" smtClean="0"/>
              <a:t>  ORGAN NEGARA/LEMBAGA NEGARA</a:t>
            </a:r>
            <a:endParaRPr lang="id-ID" dirty="0"/>
          </a:p>
        </p:txBody>
      </p:sp>
      <p:sp>
        <p:nvSpPr>
          <p:cNvPr id="4" name="Content Placeholder 3"/>
          <p:cNvSpPr>
            <a:spLocks noGrp="1"/>
          </p:cNvSpPr>
          <p:nvPr>
            <p:ph sz="half" idx="2"/>
          </p:nvPr>
        </p:nvSpPr>
        <p:spPr>
          <a:solidFill>
            <a:schemeClr val="tx2">
              <a:lumMod val="20000"/>
              <a:lumOff val="80000"/>
            </a:schemeClr>
          </a:solidFill>
        </p:spPr>
        <p:txBody>
          <a:bodyPr>
            <a:normAutofit lnSpcReduction="10000"/>
          </a:bodyPr>
          <a:lstStyle/>
          <a:p>
            <a:pPr>
              <a:buFont typeface="Wingdings" pitchFamily="2" charset="2"/>
              <a:buChar char="q"/>
            </a:pPr>
            <a:r>
              <a:rPr lang="id-ID" dirty="0" smtClean="0"/>
              <a:t>DISEBUT DAN DIATUR DALAM UUD 1945</a:t>
            </a:r>
          </a:p>
          <a:p>
            <a:pPr>
              <a:buFont typeface="Wingdings" pitchFamily="2" charset="2"/>
              <a:buChar char="q"/>
            </a:pPr>
            <a:r>
              <a:rPr lang="id-ID" dirty="0" smtClean="0"/>
              <a:t>LIMITATIF</a:t>
            </a:r>
          </a:p>
          <a:p>
            <a:pPr>
              <a:buFont typeface="Wingdings" pitchFamily="2" charset="2"/>
              <a:buChar char="q"/>
            </a:pPr>
            <a:r>
              <a:rPr lang="id-ID" dirty="0" smtClean="0"/>
              <a:t>BERADA DI PUSAT</a:t>
            </a:r>
          </a:p>
          <a:p>
            <a:pPr>
              <a:buFont typeface="Wingdings" pitchFamily="2" charset="2"/>
              <a:buChar char="q"/>
            </a:pPr>
            <a:r>
              <a:rPr lang="id-ID" dirty="0" smtClean="0"/>
              <a:t>PENGISIAN JABATAN BERDASARKAN PEMILIHAN</a:t>
            </a:r>
          </a:p>
          <a:p>
            <a:pPr>
              <a:buFont typeface="Wingdings" pitchFamily="2" charset="2"/>
              <a:buChar char="q"/>
            </a:pPr>
            <a:r>
              <a:rPr lang="id-ID" dirty="0" smtClean="0"/>
              <a:t>BERTANGGUNG JAWAB KEPADA YANG MEMILIH</a:t>
            </a:r>
          </a:p>
          <a:p>
            <a:pPr>
              <a:buFont typeface="Wingdings" pitchFamily="2" charset="2"/>
              <a:buChar char="q"/>
            </a:pPr>
            <a:r>
              <a:rPr lang="id-ID" dirty="0" smtClean="0"/>
              <a:t>PENAMAANNYA DITENTUKAN OLEH UUD</a:t>
            </a:r>
            <a:endParaRPr lang="id-ID" dirty="0"/>
          </a:p>
        </p:txBody>
      </p:sp>
      <p:sp>
        <p:nvSpPr>
          <p:cNvPr id="5" name="Text Placeholder 4"/>
          <p:cNvSpPr>
            <a:spLocks noGrp="1"/>
          </p:cNvSpPr>
          <p:nvPr>
            <p:ph type="body" sz="quarter" idx="3"/>
          </p:nvPr>
        </p:nvSpPr>
        <p:spPr>
          <a:solidFill>
            <a:schemeClr val="bg2">
              <a:lumMod val="75000"/>
            </a:schemeClr>
          </a:solidFill>
        </p:spPr>
        <p:txBody>
          <a:bodyPr>
            <a:normAutofit fontScale="85000" lnSpcReduction="20000"/>
          </a:bodyPr>
          <a:lstStyle/>
          <a:p>
            <a:pPr algn="ctr"/>
            <a:r>
              <a:rPr lang="id-ID" dirty="0" smtClean="0"/>
              <a:t>ORGANISASI ADMINISTRASI NEGARA/LEMBAGA PEMERINTAH</a:t>
            </a:r>
            <a:endParaRPr lang="id-ID" dirty="0"/>
          </a:p>
        </p:txBody>
      </p:sp>
      <p:sp>
        <p:nvSpPr>
          <p:cNvPr id="6" name="Content Placeholder 5"/>
          <p:cNvSpPr>
            <a:spLocks noGrp="1"/>
          </p:cNvSpPr>
          <p:nvPr>
            <p:ph sz="quarter" idx="4"/>
          </p:nvPr>
        </p:nvSpPr>
        <p:spPr>
          <a:solidFill>
            <a:schemeClr val="tx2">
              <a:lumMod val="20000"/>
              <a:lumOff val="80000"/>
            </a:schemeClr>
          </a:solidFill>
        </p:spPr>
        <p:txBody>
          <a:bodyPr>
            <a:normAutofit fontScale="92500" lnSpcReduction="10000"/>
          </a:bodyPr>
          <a:lstStyle/>
          <a:p>
            <a:pPr>
              <a:buFont typeface="Wingdings" pitchFamily="2" charset="2"/>
              <a:buChar char="q"/>
            </a:pPr>
            <a:r>
              <a:rPr lang="id-ID" dirty="0" smtClean="0"/>
              <a:t>HANYA DISEBUT DALAM UUD</a:t>
            </a:r>
          </a:p>
          <a:p>
            <a:pPr>
              <a:buFont typeface="Wingdings" pitchFamily="2" charset="2"/>
              <a:buChar char="q"/>
            </a:pPr>
            <a:r>
              <a:rPr lang="id-ID" dirty="0" smtClean="0"/>
              <a:t>JUMLAHNYA BEBAS TERGANTUNG KEBUTUHAN</a:t>
            </a:r>
          </a:p>
          <a:p>
            <a:pPr>
              <a:buFont typeface="Wingdings" pitchFamily="2" charset="2"/>
              <a:buChar char="q"/>
            </a:pPr>
            <a:r>
              <a:rPr lang="id-ID" dirty="0" smtClean="0"/>
              <a:t>MENYEBAR</a:t>
            </a:r>
          </a:p>
          <a:p>
            <a:pPr>
              <a:buFont typeface="Wingdings" pitchFamily="2" charset="2"/>
              <a:buChar char="q"/>
            </a:pPr>
            <a:r>
              <a:rPr lang="id-ID" dirty="0" smtClean="0"/>
              <a:t>PENGISIAN JABATAN BERDASARKAN PENGANGKATAN</a:t>
            </a:r>
          </a:p>
          <a:p>
            <a:pPr>
              <a:buFont typeface="Wingdings" pitchFamily="2" charset="2"/>
              <a:buChar char="q"/>
            </a:pPr>
            <a:r>
              <a:rPr lang="id-ID" dirty="0" smtClean="0"/>
              <a:t>BERTANGGUNG JAWAB KEPADA YANG MENGANGKAT.</a:t>
            </a:r>
          </a:p>
          <a:p>
            <a:pPr>
              <a:buFont typeface="Wingdings" pitchFamily="2" charset="2"/>
              <a:buChar char="q"/>
            </a:pPr>
            <a:r>
              <a:rPr lang="id-ID" dirty="0" smtClean="0"/>
              <a:t>PENAMAAN DISESUAIKAN DENGAN TUGAS DAN FUNGSI</a:t>
            </a:r>
            <a:endParaRPr lang="id-ID"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3">
            <a:schemeClr val="dk1"/>
          </a:fillRef>
          <a:effectRef idx="2">
            <a:schemeClr val="dk1"/>
          </a:effectRef>
          <a:fontRef idx="minor">
            <a:schemeClr val="lt1"/>
          </a:fontRef>
        </p:style>
        <p:txBody>
          <a:bodyPr>
            <a:normAutofit fontScale="90000"/>
          </a:bodyPr>
          <a:lstStyle/>
          <a:p>
            <a:r>
              <a:rPr lang="id-ID" dirty="0" smtClean="0"/>
              <a:t>ORGAN NEGARA-STAATS ORGANEN LEMBAGA NEGARA</a:t>
            </a:r>
            <a:endParaRPr lang="id-ID" dirty="0"/>
          </a:p>
        </p:txBody>
      </p:sp>
      <p:sp>
        <p:nvSpPr>
          <p:cNvPr id="3" name="Content Placeholder 2"/>
          <p:cNvSpPr>
            <a:spLocks noGrp="1"/>
          </p:cNvSpPr>
          <p:nvPr>
            <p:ph sz="half" idx="1"/>
          </p:nvPr>
        </p:nvSpPr>
        <p:spPr>
          <a:solidFill>
            <a:srgbClr val="92D050"/>
          </a:solidFill>
          <a:ln>
            <a:solidFill>
              <a:srgbClr val="92D050"/>
            </a:solidFill>
          </a:ln>
        </p:spPr>
        <p:txBody>
          <a:bodyPr/>
          <a:lstStyle/>
          <a:p>
            <a:pPr>
              <a:buFont typeface="Wingdings" pitchFamily="2" charset="2"/>
              <a:buChar char="q"/>
            </a:pPr>
            <a:r>
              <a:rPr lang="id-ID" dirty="0" smtClean="0"/>
              <a:t>MPR</a:t>
            </a:r>
          </a:p>
          <a:p>
            <a:pPr>
              <a:buFont typeface="Wingdings" pitchFamily="2" charset="2"/>
              <a:buChar char="q"/>
            </a:pPr>
            <a:r>
              <a:rPr lang="id-ID" dirty="0" smtClean="0"/>
              <a:t>DPR</a:t>
            </a:r>
          </a:p>
          <a:p>
            <a:pPr>
              <a:buFont typeface="Wingdings" pitchFamily="2" charset="2"/>
              <a:buChar char="q"/>
            </a:pPr>
            <a:r>
              <a:rPr lang="id-ID" dirty="0" smtClean="0"/>
              <a:t>DPD</a:t>
            </a:r>
          </a:p>
          <a:p>
            <a:pPr>
              <a:buFont typeface="Wingdings" pitchFamily="2" charset="2"/>
              <a:buChar char="q"/>
            </a:pPr>
            <a:r>
              <a:rPr lang="id-ID" dirty="0" smtClean="0"/>
              <a:t>BPK</a:t>
            </a:r>
          </a:p>
          <a:p>
            <a:pPr>
              <a:buFont typeface="Wingdings" pitchFamily="2" charset="2"/>
              <a:buChar char="q"/>
            </a:pPr>
            <a:r>
              <a:rPr lang="id-ID" dirty="0" smtClean="0"/>
              <a:t>MA&amp;MK</a:t>
            </a:r>
          </a:p>
          <a:p>
            <a:pPr>
              <a:buFont typeface="Wingdings" pitchFamily="2" charset="2"/>
              <a:buChar char="q"/>
            </a:pPr>
            <a:r>
              <a:rPr lang="id-ID" dirty="0" smtClean="0"/>
              <a:t>PRESIDEN</a:t>
            </a:r>
            <a:endParaRPr lang="id-ID" dirty="0"/>
          </a:p>
        </p:txBody>
      </p:sp>
      <p:sp>
        <p:nvSpPr>
          <p:cNvPr id="4" name="Content Placeholder 3"/>
          <p:cNvSpPr>
            <a:spLocks noGrp="1"/>
          </p:cNvSpPr>
          <p:nvPr>
            <p:ph sz="half" idx="2"/>
          </p:nvPr>
        </p:nvSpPr>
        <p:spPr>
          <a:solidFill>
            <a:srgbClr val="92D050"/>
          </a:solidFill>
        </p:spPr>
        <p:txBody>
          <a:bodyPr/>
          <a:lstStyle/>
          <a:p>
            <a:pPr>
              <a:buNone/>
            </a:pPr>
            <a:r>
              <a:rPr lang="id-ID" dirty="0" smtClean="0"/>
              <a:t>    DALAM LEMBAGA-LEMBAGA TERSEBUT TERDAPAT ORGANISASI ADMINISTRASI NEGARA, MISAL SEKRETARIAT JENDRAL DPR</a:t>
            </a:r>
            <a:endParaRPr lang="id-ID"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39850"/>
          </a:xfrm>
        </p:spPr>
        <p:txBody>
          <a:bodyPr>
            <a:normAutofit fontScale="90000"/>
          </a:bodyPr>
          <a:lstStyle/>
          <a:p>
            <a:r>
              <a:rPr lang="id-ID" dirty="0" smtClean="0"/>
              <a:t>ORGANISASI ADMINISTRASI NEGARA (REGERINGS ORGANEN)-LEMBAGA PEMERINTAH</a:t>
            </a:r>
            <a:endParaRPr lang="id-ID" dirty="0"/>
          </a:p>
        </p:txBody>
      </p:sp>
      <p:sp>
        <p:nvSpPr>
          <p:cNvPr id="3" name="Content Placeholder 2"/>
          <p:cNvSpPr>
            <a:spLocks noGrp="1"/>
          </p:cNvSpPr>
          <p:nvPr>
            <p:ph idx="1"/>
          </p:nvPr>
        </p:nvSpPr>
        <p:spPr>
          <a:xfrm>
            <a:off x="457200" y="2143116"/>
            <a:ext cx="8229600" cy="3983047"/>
          </a:xfrm>
        </p:spPr>
        <p:style>
          <a:lnRef idx="2">
            <a:schemeClr val="accent4">
              <a:shade val="50000"/>
            </a:schemeClr>
          </a:lnRef>
          <a:fillRef idx="1">
            <a:schemeClr val="accent4"/>
          </a:fillRef>
          <a:effectRef idx="0">
            <a:schemeClr val="accent4"/>
          </a:effectRef>
          <a:fontRef idx="minor">
            <a:schemeClr val="lt1"/>
          </a:fontRef>
        </p:style>
        <p:txBody>
          <a:bodyPr>
            <a:normAutofit fontScale="92500" lnSpcReduction="10000"/>
          </a:bodyPr>
          <a:lstStyle/>
          <a:p>
            <a:pPr>
              <a:buFont typeface="Wingdings" pitchFamily="2" charset="2"/>
              <a:buChar char="q"/>
            </a:pPr>
            <a:r>
              <a:rPr lang="id-ID" dirty="0" smtClean="0"/>
              <a:t> PENYELENGGARAN NEGARA DI BIDANG PEMERINTAHAN</a:t>
            </a:r>
          </a:p>
          <a:p>
            <a:pPr>
              <a:buFont typeface="Wingdings" pitchFamily="2" charset="2"/>
              <a:buChar char="q"/>
            </a:pPr>
            <a:r>
              <a:rPr lang="id-ID" dirty="0" smtClean="0"/>
              <a:t> ORGANISASI TATA RUANG POLITIK YG MEMONOPOLI MEMILIKI KEKUASAN FISIK UTK MEMAKSAKAN KEMAUAN TERHADAP WARGA NEGARA YANG BERTUJUAN MENGURUS DAN MENGATUR WARGANYA.</a:t>
            </a:r>
          </a:p>
          <a:p>
            <a:pPr>
              <a:buFont typeface="Wingdings" pitchFamily="2" charset="2"/>
              <a:buChar char="q"/>
            </a:pPr>
            <a:r>
              <a:rPr lang="id-ID" dirty="0" smtClean="0"/>
              <a:t>TEMPAT MENGIMPLEMENTASIKAN KEBIJAKAN NEGARA</a:t>
            </a:r>
          </a:p>
          <a:p>
            <a:pPr>
              <a:buFont typeface="Wingdings" pitchFamily="2" charset="2"/>
              <a:buChar char="q"/>
            </a:pP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4"/>
          </a:fillRef>
          <a:effectRef idx="1">
            <a:schemeClr val="accent4"/>
          </a:effectRef>
          <a:fontRef idx="minor">
            <a:schemeClr val="lt1"/>
          </a:fontRef>
        </p:style>
        <p:txBody>
          <a:bodyPr>
            <a:normAutofit fontScale="90000"/>
          </a:bodyPr>
          <a:lstStyle/>
          <a:p>
            <a:r>
              <a:rPr lang="id-ID" dirty="0" smtClean="0"/>
              <a:t>PENGELOMPOKAN ATURAN BESTUUR</a:t>
            </a:r>
            <a:endParaRPr lang="id-ID" dirty="0"/>
          </a:p>
        </p:txBody>
      </p:sp>
      <p:sp>
        <p:nvSpPr>
          <p:cNvPr id="3" name="Content Placeholder 2"/>
          <p:cNvSpPr>
            <a:spLocks noGrp="1"/>
          </p:cNvSpPr>
          <p:nvPr>
            <p:ph idx="1"/>
          </p:nvPr>
        </p:nvSpPr>
        <p:spPr>
          <a:solidFill>
            <a:srgbClr val="00B0F0"/>
          </a:solidFill>
        </p:spPr>
        <p:txBody>
          <a:bodyPr>
            <a:normAutofit fontScale="92500" lnSpcReduction="10000"/>
          </a:bodyPr>
          <a:lstStyle/>
          <a:p>
            <a:pPr marL="514350" indent="-514350">
              <a:buFont typeface="+mj-lt"/>
              <a:buAutoNum type="arabicPeriod"/>
            </a:pPr>
            <a:r>
              <a:rPr lang="id-ID" dirty="0" smtClean="0"/>
              <a:t>ATURAN POKOK YANG MEMUAT GARIS-GARIS BESAR SEBAGAI INSTRUKSI DI BIDANG PENYELENGGARAAN KESEJAHTERAAN SOSIAL.</a:t>
            </a:r>
          </a:p>
          <a:p>
            <a:pPr marL="514350" indent="-514350">
              <a:buFont typeface="+mj-lt"/>
              <a:buAutoNum type="arabicPeriod"/>
            </a:pPr>
            <a:r>
              <a:rPr lang="id-ID" dirty="0" smtClean="0"/>
              <a:t>BIDANG TATA HUKUM DARI SISTEM PEMBANGUNAN NASIONAL</a:t>
            </a:r>
          </a:p>
          <a:p>
            <a:pPr marL="514350" indent="-514350">
              <a:buFont typeface="+mj-lt"/>
              <a:buAutoNum type="arabicPeriod"/>
            </a:pPr>
            <a:r>
              <a:rPr lang="id-ID" dirty="0" smtClean="0"/>
              <a:t>BIDANG TATA HUKUM DARI KEGIATAN MANUSIA/WARGA NEGARA</a:t>
            </a:r>
          </a:p>
          <a:p>
            <a:pPr marL="514350" indent="-514350">
              <a:buFont typeface="+mj-lt"/>
              <a:buAutoNum type="arabicPeriod"/>
            </a:pPr>
            <a:r>
              <a:rPr lang="id-ID" dirty="0" smtClean="0"/>
              <a:t>BIDANG TATA HUKUM YANG DIHUBUNG</a:t>
            </a:r>
            <a:r>
              <a:rPr lang="en-US" dirty="0"/>
              <a:t>K</a:t>
            </a:r>
            <a:r>
              <a:rPr lang="id-ID" dirty="0" smtClean="0"/>
              <a:t>AN DENGAN KEMENTRIAN (OBYECKTEN VAN STAATZORG)</a:t>
            </a:r>
          </a:p>
          <a:p>
            <a:pPr marL="514350" indent="-514350">
              <a:buNone/>
            </a:pPr>
            <a:endParaRPr lang="id-ID"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id-ID" dirty="0" smtClean="0"/>
              <a:t>TUJUAN ORGANISASI ADMINISTRASI NEGARA</a:t>
            </a:r>
            <a:endParaRPr lang="id-ID" dirty="0"/>
          </a:p>
        </p:txBody>
      </p:sp>
      <p:sp>
        <p:nvSpPr>
          <p:cNvPr id="3" name="Content Placeholder 2"/>
          <p:cNvSpPr>
            <a:spLocks noGrp="1"/>
          </p:cNvSpPr>
          <p:nvPr>
            <p:ph idx="1"/>
          </p:nvPr>
        </p:nvSpPr>
        <p:spPr>
          <a:solidFill>
            <a:schemeClr val="accent5">
              <a:lumMod val="60000"/>
              <a:lumOff val="40000"/>
            </a:schemeClr>
          </a:solidFill>
        </p:spPr>
        <p:txBody>
          <a:bodyPr>
            <a:normAutofit fontScale="85000" lnSpcReduction="20000"/>
          </a:bodyPr>
          <a:lstStyle/>
          <a:p>
            <a:pPr marL="514350" indent="-514350">
              <a:buFont typeface="+mj-lt"/>
              <a:buAutoNum type="arabicPeriod"/>
            </a:pPr>
            <a:r>
              <a:rPr lang="id-ID" dirty="0" smtClean="0"/>
              <a:t>MEBMBAGI TUGAS-TUGAS PEMERINTAHAN</a:t>
            </a:r>
          </a:p>
          <a:p>
            <a:pPr marL="514350" indent="-514350">
              <a:buFont typeface="+mj-lt"/>
              <a:buAutoNum type="arabicPeriod"/>
            </a:pPr>
            <a:r>
              <a:rPr lang="id-ID" dirty="0" smtClean="0"/>
              <a:t>MEMBATASI TUGAS, KEWENANGAN DAN TANGGUNG JAWAB</a:t>
            </a:r>
          </a:p>
          <a:p>
            <a:pPr marL="514350" indent="-514350">
              <a:buFont typeface="+mj-lt"/>
              <a:buAutoNum type="arabicPeriod"/>
            </a:pPr>
            <a:r>
              <a:rPr lang="id-ID" dirty="0" smtClean="0"/>
              <a:t>MEMBERIKAN PELAYANAN SECARA SPESIALISASI KEPADA MASYARAKAT, SEHINGGA MASYARAKAT MUDAH UNTUK MENDAPATKAN PELAYANAN</a:t>
            </a:r>
          </a:p>
          <a:p>
            <a:pPr marL="514350" indent="-514350">
              <a:buFont typeface="+mj-lt"/>
              <a:buAutoNum type="arabicPeriod"/>
            </a:pPr>
            <a:r>
              <a:rPr lang="id-ID" dirty="0" smtClean="0"/>
              <a:t>MEMUDAHKAN PENGAWASAN OLEH ATASAN DAN MASYARAKAT, KARENA PEMBAGIAN TUGASNYA TELAH DILAKUKAN SECARA TEGAS DALAM UNDANG-UNDANG</a:t>
            </a:r>
          </a:p>
          <a:p>
            <a:pPr marL="514350" indent="-514350">
              <a:buFont typeface="+mj-lt"/>
              <a:buAutoNum type="arabicPeriod"/>
            </a:pPr>
            <a:r>
              <a:rPr lang="id-ID" dirty="0" smtClean="0"/>
              <a:t>MEMUDAHAN KOMUNIKASI DAN KOORDINASI ANTAR ADMINISTRASI NEGARA</a:t>
            </a:r>
            <a:endParaRPr lang="id-ID"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3">
            <a:schemeClr val="dk1"/>
          </a:fillRef>
          <a:effectRef idx="2">
            <a:schemeClr val="dk1"/>
          </a:effectRef>
          <a:fontRef idx="minor">
            <a:schemeClr val="lt1"/>
          </a:fontRef>
        </p:style>
        <p:txBody>
          <a:bodyPr>
            <a:normAutofit fontScale="90000"/>
          </a:bodyPr>
          <a:lstStyle/>
          <a:p>
            <a:r>
              <a:rPr lang="id-ID" dirty="0" smtClean="0"/>
              <a:t>CIRI ORGANISASI ADMINISTRASI NEGARA</a:t>
            </a:r>
            <a:endParaRPr lang="id-ID" dirty="0"/>
          </a:p>
        </p:txBody>
      </p:sp>
      <p:sp>
        <p:nvSpPr>
          <p:cNvPr id="3" name="Content Placeholder 2"/>
          <p:cNvSpPr>
            <a:spLocks noGrp="1"/>
          </p:cNvSpPr>
          <p:nvPr>
            <p:ph idx="1"/>
          </p:nvPr>
        </p:nvSpPr>
        <p:spPr>
          <a:solidFill>
            <a:srgbClr val="92D050"/>
          </a:solidFill>
        </p:spPr>
        <p:txBody>
          <a:bodyPr>
            <a:normAutofit fontScale="85000" lnSpcReduction="20000"/>
          </a:bodyPr>
          <a:lstStyle/>
          <a:p>
            <a:pPr marL="514350" indent="-514350">
              <a:buFont typeface="+mj-lt"/>
              <a:buAutoNum type="arabicPeriod"/>
            </a:pPr>
            <a:r>
              <a:rPr lang="id-ID" dirty="0" smtClean="0"/>
              <a:t>TIDAK DIATUR SECARA KONKRIT DALAM UNDNAG-UNDANG</a:t>
            </a:r>
          </a:p>
          <a:p>
            <a:pPr marL="514350" indent="-514350">
              <a:buFont typeface="+mj-lt"/>
              <a:buAutoNum type="arabicPeriod"/>
            </a:pPr>
            <a:r>
              <a:rPr lang="id-ID" dirty="0" smtClean="0"/>
              <a:t>JUMLAHNYA TIDAK TERBATAS, TERGANTUNG KEBUTUHAN DAN PERKEMBANGAN MASYARAKAT</a:t>
            </a:r>
          </a:p>
          <a:p>
            <a:pPr marL="514350" indent="-514350">
              <a:buFont typeface="+mj-lt"/>
              <a:buAutoNum type="arabicPeriod"/>
            </a:pPr>
            <a:r>
              <a:rPr lang="id-ID" dirty="0" smtClean="0"/>
              <a:t>SEMUA LEMBAGANYA MENYEBAR</a:t>
            </a:r>
          </a:p>
          <a:p>
            <a:pPr marL="514350" indent="-514350">
              <a:buFont typeface="+mj-lt"/>
              <a:buAutoNum type="arabicPeriod"/>
            </a:pPr>
            <a:r>
              <a:rPr lang="id-ID" dirty="0" smtClean="0"/>
              <a:t>DIANGKAT KARENA BERSTATUS SEBAGAI ASN</a:t>
            </a:r>
          </a:p>
          <a:p>
            <a:pPr marL="514350" indent="-514350">
              <a:buFont typeface="+mj-lt"/>
              <a:buAutoNum type="arabicPeriod"/>
            </a:pPr>
            <a:r>
              <a:rPr lang="id-ID" dirty="0" smtClean="0"/>
              <a:t>PERTANGGUNGJAWABAN KEPADA ATASAN</a:t>
            </a:r>
          </a:p>
          <a:p>
            <a:pPr marL="514350" indent="-514350">
              <a:buFont typeface="+mj-lt"/>
              <a:buAutoNum type="arabicPeriod"/>
            </a:pPr>
            <a:r>
              <a:rPr lang="id-ID" dirty="0" smtClean="0"/>
              <a:t>KEBERADAAN DAN FUNGSI POKOKNYA MERUPAKAN PUBLIK SERVIS</a:t>
            </a:r>
          </a:p>
          <a:p>
            <a:pPr marL="514350" indent="-514350">
              <a:buFont typeface="+mj-lt"/>
              <a:buAutoNum type="arabicPeriod"/>
            </a:pPr>
            <a:r>
              <a:rPr lang="id-ID" dirty="0" smtClean="0"/>
              <a:t>NAMA TERGANTUNG DARI FUNGSI DAN TUGAS DARI LEMBAGA TERSEBUT</a:t>
            </a:r>
            <a:endParaRPr lang="id-ID"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50000"/>
            </a:schemeClr>
          </a:solidFill>
        </p:spPr>
        <p:txBody>
          <a:bodyPr>
            <a:normAutofit fontScale="90000"/>
          </a:bodyPr>
          <a:lstStyle/>
          <a:p>
            <a:r>
              <a:rPr lang="id-ID" dirty="0" smtClean="0"/>
              <a:t>SIFAT ORGANISASI ADMINISTRASI NEGARA</a:t>
            </a:r>
            <a:endParaRPr lang="id-ID" dirty="0"/>
          </a:p>
        </p:txBody>
      </p:sp>
      <p:sp>
        <p:nvSpPr>
          <p:cNvPr id="3" name="Text Placeholder 2"/>
          <p:cNvSpPr>
            <a:spLocks noGrp="1"/>
          </p:cNvSpPr>
          <p:nvPr>
            <p:ph type="body" idx="1"/>
          </p:nvPr>
        </p:nvSpPr>
        <p:spPr>
          <a:solidFill>
            <a:schemeClr val="bg2">
              <a:lumMod val="75000"/>
            </a:schemeClr>
          </a:solidFill>
        </p:spPr>
        <p:txBody>
          <a:bodyPr/>
          <a:lstStyle/>
          <a:p>
            <a:pPr algn="ctr"/>
            <a:r>
              <a:rPr lang="id-ID" dirty="0" smtClean="0"/>
              <a:t>  STRUKTURAL</a:t>
            </a:r>
            <a:endParaRPr lang="id-ID" dirty="0"/>
          </a:p>
        </p:txBody>
      </p:sp>
      <p:sp>
        <p:nvSpPr>
          <p:cNvPr id="4" name="Content Placeholder 3"/>
          <p:cNvSpPr>
            <a:spLocks noGrp="1"/>
          </p:cNvSpPr>
          <p:nvPr>
            <p:ph sz="half" idx="2"/>
          </p:nvPr>
        </p:nvSpPr>
        <p:spPr>
          <a:solidFill>
            <a:schemeClr val="bg1">
              <a:lumMod val="65000"/>
            </a:schemeClr>
          </a:solidFill>
        </p:spPr>
        <p:txBody>
          <a:bodyPr/>
          <a:lstStyle/>
          <a:p>
            <a:pPr marL="457200" indent="-457200">
              <a:buNone/>
            </a:pPr>
            <a:r>
              <a:rPr lang="id-ID" dirty="0" smtClean="0"/>
              <a:t>PEMBAGIAN ORGANISASI ADMINISTRASI NEGARA BERDASARKAN TUGAS DAN FUNGSINYA, SEHINGGA BERSIFAT STATIS</a:t>
            </a:r>
            <a:endParaRPr lang="id-ID" dirty="0"/>
          </a:p>
        </p:txBody>
      </p:sp>
      <p:sp>
        <p:nvSpPr>
          <p:cNvPr id="5" name="Text Placeholder 4"/>
          <p:cNvSpPr>
            <a:spLocks noGrp="1"/>
          </p:cNvSpPr>
          <p:nvPr>
            <p:ph type="body" sz="quarter" idx="3"/>
          </p:nvPr>
        </p:nvSpPr>
        <p:spPr>
          <a:solidFill>
            <a:schemeClr val="bg2">
              <a:lumMod val="75000"/>
            </a:schemeClr>
          </a:solidFill>
        </p:spPr>
        <p:txBody>
          <a:bodyPr/>
          <a:lstStyle/>
          <a:p>
            <a:pPr algn="ctr"/>
            <a:r>
              <a:rPr lang="id-ID" dirty="0" smtClean="0"/>
              <a:t> FUNGSIONAL</a:t>
            </a:r>
            <a:endParaRPr lang="id-ID" dirty="0"/>
          </a:p>
        </p:txBody>
      </p:sp>
      <p:sp>
        <p:nvSpPr>
          <p:cNvPr id="6" name="Content Placeholder 5"/>
          <p:cNvSpPr>
            <a:spLocks noGrp="1"/>
          </p:cNvSpPr>
          <p:nvPr>
            <p:ph sz="quarter" idx="4"/>
          </p:nvPr>
        </p:nvSpPr>
        <p:spPr>
          <a:solidFill>
            <a:schemeClr val="bg1">
              <a:lumMod val="75000"/>
            </a:schemeClr>
          </a:solidFill>
        </p:spPr>
        <p:txBody>
          <a:bodyPr/>
          <a:lstStyle/>
          <a:p>
            <a:pPr>
              <a:buFont typeface="Wingdings" pitchFamily="2" charset="2"/>
              <a:buChar char="q"/>
            </a:pPr>
            <a:r>
              <a:rPr lang="id-ID" dirty="0" smtClean="0"/>
              <a:t>PEMBAGIAN BERDASARKAN PELAKSANAAN DAN AKTIVITAS ORGANISASI ADMINISTRASI NEGARA YANG DITINJAU DARI SDM, PRASARANA, DANA DAN LAINNYA, MENUNJANG PROSES PELAKSANAAN KINERJA ORGANISASI ADMINISTRASI NEGARA</a:t>
            </a:r>
            <a:endParaRPr lang="id-ID"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normAutofit fontScale="90000"/>
          </a:bodyPr>
          <a:lstStyle/>
          <a:p>
            <a:r>
              <a:rPr lang="en-US" sz="2800" dirty="0" smtClean="0"/>
              <a:t>POKOK BAHASAN 7</a:t>
            </a:r>
            <a:br>
              <a:rPr lang="en-US" sz="2800" dirty="0" smtClean="0"/>
            </a:br>
            <a:r>
              <a:rPr lang="id-ID" sz="2800" dirty="0" smtClean="0"/>
              <a:t>PENYERAHAN WEWENANG PEMERINTAH PUSAT KEPADA DAERAH</a:t>
            </a:r>
            <a:endParaRPr lang="id-ID" sz="2800" dirty="0"/>
          </a:p>
        </p:txBody>
      </p:sp>
      <p:sp>
        <p:nvSpPr>
          <p:cNvPr id="3" name="Text Placeholder 2"/>
          <p:cNvSpPr>
            <a:spLocks noGrp="1"/>
          </p:cNvSpPr>
          <p:nvPr>
            <p:ph type="body" idx="1"/>
          </p:nvPr>
        </p:nvSpPr>
        <p:spPr>
          <a:solidFill>
            <a:schemeClr val="accent6">
              <a:lumMod val="75000"/>
            </a:schemeClr>
          </a:solidFill>
        </p:spPr>
        <p:txBody>
          <a:bodyPr/>
          <a:lstStyle/>
          <a:p>
            <a:r>
              <a:rPr lang="id-ID" dirty="0" smtClean="0"/>
              <a:t> ULTRA VIRES DOKTRINE</a:t>
            </a:r>
            <a:endParaRPr lang="id-ID" dirty="0"/>
          </a:p>
        </p:txBody>
      </p:sp>
      <p:sp>
        <p:nvSpPr>
          <p:cNvPr id="4" name="Content Placeholder 3"/>
          <p:cNvSpPr>
            <a:spLocks noGrp="1"/>
          </p:cNvSpPr>
          <p:nvPr>
            <p:ph sz="half" idx="2"/>
          </p:nvPr>
        </p:nvSpPr>
        <p:spPr>
          <a:solidFill>
            <a:schemeClr val="accent6">
              <a:lumMod val="60000"/>
              <a:lumOff val="40000"/>
            </a:schemeClr>
          </a:solidFill>
        </p:spPr>
        <p:txBody>
          <a:bodyPr/>
          <a:lstStyle/>
          <a:p>
            <a:pPr>
              <a:buFont typeface="Wingdings" pitchFamily="2" charset="2"/>
              <a:buChar char="q"/>
            </a:pPr>
            <a:r>
              <a:rPr lang="id-ID" dirty="0" smtClean="0"/>
              <a:t>PEMERINTAH PUSAT MENYERAHKAN WEWENANG PEMERINTAH KEPADA DAERAH OTONOM </a:t>
            </a:r>
            <a:endParaRPr lang="id-ID" dirty="0"/>
          </a:p>
        </p:txBody>
      </p:sp>
      <p:sp>
        <p:nvSpPr>
          <p:cNvPr id="5" name="Text Placeholder 4"/>
          <p:cNvSpPr>
            <a:spLocks noGrp="1"/>
          </p:cNvSpPr>
          <p:nvPr>
            <p:ph type="body" sz="quarter" idx="3"/>
          </p:nvPr>
        </p:nvSpPr>
        <p:spPr>
          <a:solidFill>
            <a:schemeClr val="accent6">
              <a:lumMod val="75000"/>
            </a:schemeClr>
          </a:solidFill>
        </p:spPr>
        <p:txBody>
          <a:bodyPr>
            <a:normAutofit fontScale="92500" lnSpcReduction="20000"/>
          </a:bodyPr>
          <a:lstStyle/>
          <a:p>
            <a:r>
              <a:rPr lang="id-ID" dirty="0" smtClean="0"/>
              <a:t>OPEN AND ARRANGEMENT ATAU GENERAL COMPETENCE</a:t>
            </a:r>
            <a:endParaRPr lang="id-ID" dirty="0"/>
          </a:p>
        </p:txBody>
      </p:sp>
      <p:sp>
        <p:nvSpPr>
          <p:cNvPr id="6" name="Content Placeholder 5"/>
          <p:cNvSpPr>
            <a:spLocks noGrp="1"/>
          </p:cNvSpPr>
          <p:nvPr>
            <p:ph sz="quarter" idx="4"/>
          </p:nvPr>
        </p:nvSpPr>
        <p:spPr>
          <a:solidFill>
            <a:schemeClr val="accent6">
              <a:lumMod val="60000"/>
              <a:lumOff val="40000"/>
            </a:schemeClr>
          </a:solidFill>
        </p:spPr>
        <p:txBody>
          <a:bodyPr>
            <a:normAutofit fontScale="92500" lnSpcReduction="20000"/>
          </a:bodyPr>
          <a:lstStyle/>
          <a:p>
            <a:pPr>
              <a:buFont typeface="Wingdings" pitchFamily="2" charset="2"/>
              <a:buChar char="q"/>
            </a:pPr>
            <a:r>
              <a:rPr lang="id-ID" dirty="0" smtClean="0"/>
              <a:t>DAERAH OTONOM BOLEH MENYELENGGARAKAN SEMUA URUSAN DI LUAR YANG DIMILIKI PUSAT.  PUSAT MENYERAHKAN KEWENANGAN PEMERINTAHAN KEPADA DAERAH UNTUK MENYELENGGARAKN BERDASARKAN KEBUTUHAN DAN INISIATIP SENDIRI DILUAR KEWENAGAN YG DIMILIKI PUSAT</a:t>
            </a:r>
            <a:endParaRPr lang="id-ID"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normAutofit fontScale="90000"/>
          </a:bodyPr>
          <a:lstStyle/>
          <a:p>
            <a:r>
              <a:rPr lang="id-ID" dirty="0" smtClean="0"/>
              <a:t>PERBUATAN ADMINISTRASI NEGARA</a:t>
            </a:r>
            <a:endParaRPr lang="id-ID" dirty="0"/>
          </a:p>
        </p:txBody>
      </p:sp>
      <p:sp>
        <p:nvSpPr>
          <p:cNvPr id="3" name="Content Placeholder 2"/>
          <p:cNvSpPr>
            <a:spLocks noGrp="1"/>
          </p:cNvSpPr>
          <p:nvPr>
            <p:ph idx="1"/>
          </p:nvPr>
        </p:nvSpPr>
        <p:spPr>
          <a:solidFill>
            <a:schemeClr val="accent6">
              <a:lumMod val="75000"/>
            </a:schemeClr>
          </a:solidFill>
        </p:spPr>
        <p:txBody>
          <a:bodyPr>
            <a:normAutofit fontScale="85000" lnSpcReduction="20000"/>
          </a:bodyPr>
          <a:lstStyle/>
          <a:p>
            <a:pPr>
              <a:buFont typeface="Wingdings" pitchFamily="2" charset="2"/>
              <a:buChar char="q"/>
            </a:pPr>
            <a:r>
              <a:rPr lang="id-ID" dirty="0" smtClean="0"/>
              <a:t> TINDAKAN-TINDAKAN HUKUM YANG DILAKUKAN PENGUASA DALAM MENJALANKAN FUNGSI PEMERINTAHAN (KOMISI VAN POELJE)</a:t>
            </a:r>
          </a:p>
          <a:p>
            <a:pPr>
              <a:buFont typeface="Wingdings" pitchFamily="2" charset="2"/>
              <a:buChar char="q"/>
            </a:pPr>
            <a:r>
              <a:rPr lang="id-ID" dirty="0" smtClean="0"/>
              <a:t> TINDAKAN ATAU PERBUATAN DARI SUATU ALAT PERLENGKAPAN PEMERINTAH (BEZTUURORGAAN), JUGA DI LUAR LAPANGAN HUKUM TATA PEMERINTAHAN, MISAl: KEAMAN, PERADILAN , YANG BERMAKSUD MENIMBULKAN AKIBAT HUKUM DI BIDANG HUKUM ADMINISTRASI (ROMEYN)</a:t>
            </a:r>
          </a:p>
          <a:p>
            <a:pPr>
              <a:buFont typeface="Wingdings" pitchFamily="2" charset="2"/>
              <a:buChar char="q"/>
            </a:pPr>
            <a:r>
              <a:rPr lang="id-ID" dirty="0" smtClean="0"/>
              <a:t>PEMELIHARAAN KEPENTINGAN NEGARA DAN RAKYAT SECARA SPONTAN DAN TERSENDIRI OLEH PENGUASA TINGGI DAN RENDAHAN (VAN VOLLENHOVEN)</a:t>
            </a:r>
            <a:endParaRPr lang="id-ID"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50000"/>
            </a:schemeClr>
          </a:solidFill>
        </p:spPr>
        <p:style>
          <a:lnRef idx="0">
            <a:schemeClr val="accent4"/>
          </a:lnRef>
          <a:fillRef idx="3">
            <a:schemeClr val="accent4"/>
          </a:fillRef>
          <a:effectRef idx="3">
            <a:schemeClr val="accent4"/>
          </a:effectRef>
          <a:fontRef idx="minor">
            <a:schemeClr val="lt1"/>
          </a:fontRef>
        </p:style>
        <p:txBody>
          <a:bodyPr>
            <a:normAutofit fontScale="90000"/>
          </a:bodyPr>
          <a:lstStyle/>
          <a:p>
            <a:r>
              <a:rPr lang="id-ID" dirty="0" smtClean="0"/>
              <a:t>PERBUATAN HUKUM PUBLIK (UTRECHT)</a:t>
            </a:r>
            <a:endParaRPr lang="id-ID" dirty="0"/>
          </a:p>
        </p:txBody>
      </p:sp>
      <p:sp>
        <p:nvSpPr>
          <p:cNvPr id="3" name="Text Placeholder 2"/>
          <p:cNvSpPr>
            <a:spLocks noGrp="1"/>
          </p:cNvSpPr>
          <p:nvPr>
            <p:ph type="body" idx="1"/>
          </p:nvPr>
        </p:nvSpPr>
        <p:spPr>
          <a:solidFill>
            <a:schemeClr val="accent5">
              <a:lumMod val="40000"/>
              <a:lumOff val="60000"/>
            </a:schemeClr>
          </a:solidFill>
        </p:spPr>
        <p:txBody>
          <a:bodyPr/>
          <a:lstStyle/>
          <a:p>
            <a:pPr algn="ctr"/>
            <a:r>
              <a:rPr lang="id-ID" dirty="0" smtClean="0"/>
              <a:t> BERSEGI DUA</a:t>
            </a:r>
            <a:endParaRPr lang="id-ID" dirty="0"/>
          </a:p>
        </p:txBody>
      </p:sp>
      <p:sp>
        <p:nvSpPr>
          <p:cNvPr id="4" name="Content Placeholder 3"/>
          <p:cNvSpPr>
            <a:spLocks noGrp="1"/>
          </p:cNvSpPr>
          <p:nvPr>
            <p:ph sz="half" idx="2"/>
          </p:nvPr>
        </p:nvSpPr>
        <p:spPr>
          <a:solidFill>
            <a:srgbClr val="00B0F0"/>
          </a:solidFill>
        </p:spPr>
        <p:txBody>
          <a:bodyPr/>
          <a:lstStyle/>
          <a:p>
            <a:pPr>
              <a:buFont typeface="Wingdings" pitchFamily="2" charset="2"/>
              <a:buChar char="q"/>
            </a:pPr>
            <a:r>
              <a:rPr lang="id-ID" dirty="0" smtClean="0"/>
              <a:t>SUATU PERJANJIAN BERDASARKAN HUKUM PUBLIK</a:t>
            </a:r>
            <a:endParaRPr lang="id-ID" dirty="0"/>
          </a:p>
        </p:txBody>
      </p:sp>
      <p:sp>
        <p:nvSpPr>
          <p:cNvPr id="5" name="Text Placeholder 4"/>
          <p:cNvSpPr>
            <a:spLocks noGrp="1"/>
          </p:cNvSpPr>
          <p:nvPr>
            <p:ph type="body" sz="quarter" idx="3"/>
          </p:nvPr>
        </p:nvSpPr>
        <p:spPr>
          <a:solidFill>
            <a:schemeClr val="accent5">
              <a:lumMod val="40000"/>
              <a:lumOff val="60000"/>
            </a:schemeClr>
          </a:solidFill>
        </p:spPr>
        <p:txBody>
          <a:bodyPr/>
          <a:lstStyle/>
          <a:p>
            <a:pPr algn="ctr"/>
            <a:r>
              <a:rPr lang="id-ID" dirty="0" smtClean="0"/>
              <a:t> BERSEGI SATU</a:t>
            </a:r>
            <a:endParaRPr lang="id-ID" dirty="0"/>
          </a:p>
        </p:txBody>
      </p:sp>
      <p:sp>
        <p:nvSpPr>
          <p:cNvPr id="6" name="Content Placeholder 5"/>
          <p:cNvSpPr>
            <a:spLocks noGrp="1"/>
          </p:cNvSpPr>
          <p:nvPr>
            <p:ph sz="quarter" idx="4"/>
          </p:nvPr>
        </p:nvSpPr>
        <p:spPr>
          <a:solidFill>
            <a:srgbClr val="00B0F0"/>
          </a:solidFill>
          <a:ln/>
        </p:spPr>
        <p:style>
          <a:lnRef idx="3">
            <a:schemeClr val="lt1"/>
          </a:lnRef>
          <a:fillRef idx="1">
            <a:schemeClr val="accent5"/>
          </a:fillRef>
          <a:effectRef idx="1">
            <a:schemeClr val="accent5"/>
          </a:effectRef>
          <a:fontRef idx="minor">
            <a:schemeClr val="lt1"/>
          </a:fontRef>
        </p:style>
        <p:txBody>
          <a:bodyPr/>
          <a:lstStyle/>
          <a:p>
            <a:pPr>
              <a:buFont typeface="Wingdings" pitchFamily="2" charset="2"/>
              <a:buChar char="q"/>
            </a:pPr>
            <a:r>
              <a:rPr lang="id-ID" dirty="0" smtClean="0">
                <a:solidFill>
                  <a:schemeClr val="tx1"/>
                </a:solidFill>
              </a:rPr>
              <a:t>HUBUNGAN YANG DIATUR OLEH HUKUM PUBLIK, HANYA SATU PIHAK SAJA YANG DAPAT MENENTUKAN KEHENDAKNYA, YAITU PEMERINTAH. PERBUATAN HUKUM PUBLIK BERSEGI SATU INILAH YANG MENJADI DASAR KETETAPAN</a:t>
            </a:r>
            <a:endParaRPr lang="id-ID"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id-ID" dirty="0" smtClean="0"/>
              <a:t>DELEGASI PERUNDANG-UNDANGAN</a:t>
            </a:r>
            <a:endParaRPr lang="id-ID" dirty="0"/>
          </a:p>
        </p:txBody>
      </p:sp>
      <p:sp>
        <p:nvSpPr>
          <p:cNvPr id="3" name="Content Placeholder 2"/>
          <p:cNvSpPr>
            <a:spLocks noGrp="1"/>
          </p:cNvSpPr>
          <p:nvPr>
            <p:ph idx="1"/>
          </p:nvPr>
        </p:nvSpPr>
        <p:spPr>
          <a:solidFill>
            <a:srgbClr val="FFC000"/>
          </a:solidFill>
        </p:spPr>
        <p:txBody>
          <a:bodyPr/>
          <a:lstStyle/>
          <a:p>
            <a:r>
              <a:rPr lang="id-ID" dirty="0" smtClean="0"/>
              <a:t>DIPERLUKAN KAREAN KETENTUAN YANG LEBIH TINGGI HANYA MENGATUR KETENTUAN YANG BERSIFAT UMUM, SEDANGKAN KETENTUAN YANG LEBIH TEKNIS DIDELEGASIKAN KE PERATURAN PERUNDANG-UNDANGN YANG LEBIH RENDAH.</a:t>
            </a:r>
            <a:endParaRPr lang="id-ID"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a:solidFill>
            <a:srgbClr val="FF0000"/>
          </a:solidFill>
        </p:spPr>
        <p:txBody>
          <a:bodyPr>
            <a:normAutofit fontScale="90000"/>
          </a:bodyPr>
          <a:lstStyle/>
          <a:p>
            <a:r>
              <a:rPr lang="id-ID" dirty="0" smtClean="0"/>
              <a:t>KETENTUAN DELEGASI PERATURAN PERUNDANG-UNDANGAN</a:t>
            </a:r>
            <a:endParaRPr lang="id-ID" dirty="0"/>
          </a:p>
        </p:txBody>
      </p:sp>
      <p:sp>
        <p:nvSpPr>
          <p:cNvPr id="3" name="Content Placeholder 2"/>
          <p:cNvSpPr>
            <a:spLocks noGrp="1"/>
          </p:cNvSpPr>
          <p:nvPr>
            <p:ph idx="1"/>
          </p:nvPr>
        </p:nvSpPr>
        <p:spPr>
          <a:xfrm>
            <a:off x="457200" y="1142984"/>
            <a:ext cx="8229600" cy="6715172"/>
          </a:xfrm>
          <a:solidFill>
            <a:srgbClr val="00B050"/>
          </a:solidFill>
        </p:spPr>
        <p:txBody>
          <a:bodyPr>
            <a:noAutofit/>
          </a:bodyPr>
          <a:lstStyle/>
          <a:p>
            <a:pPr marL="514350" indent="-514350">
              <a:buFont typeface="+mj-lt"/>
              <a:buAutoNum type="arabicPeriod"/>
            </a:pPr>
            <a:r>
              <a:rPr lang="id-ID" sz="2000" dirty="0" smtClean="0"/>
              <a:t>PERATURAN PERUNDANG-UNDANGAN YANG LEBIH TINGGI DAPAT MENDELEGASIKAN KEWENAGAN LEBIH LANJUT KPD PERATURAN PERUNDANG-UNDANGAN YANG LEBIH RENDAH.</a:t>
            </a:r>
          </a:p>
          <a:p>
            <a:pPr marL="514350" indent="-514350">
              <a:buFont typeface="+mj-lt"/>
              <a:buAutoNum type="arabicPeriod"/>
            </a:pPr>
            <a:r>
              <a:rPr lang="id-ID" sz="2000" dirty="0" smtClean="0"/>
              <a:t>PENDELEGASIAN KEWENAGAN DAPAT DILAKUKAN DARI SUATU UNDANG-UNDANG KEPADA UNDANG=UNDANG LAIN.</a:t>
            </a:r>
          </a:p>
          <a:p>
            <a:pPr marL="514350" indent="-514350">
              <a:buFont typeface="+mj-lt"/>
              <a:buAutoNum type="arabicPeriod"/>
            </a:pPr>
            <a:r>
              <a:rPr lang="id-ID" sz="2000" dirty="0" smtClean="0"/>
              <a:t>PENDELEGASIAN KEWENAGAN MENGATUR HARUS MENYEBUT DENGAN TEGAS: A. RUANG LINGKUP MATERI MUATAN YANG DI ATUR; DAN B. JENIS PERATURAN PERUNDANG-UNDANGAN.</a:t>
            </a:r>
          </a:p>
          <a:p>
            <a:pPr marL="514350" indent="-514350">
              <a:buFont typeface="+mj-lt"/>
              <a:buAutoNum type="arabicPeriod"/>
            </a:pPr>
            <a:r>
              <a:rPr lang="id-ID" sz="2000" dirty="0" smtClean="0"/>
              <a:t>MATERI MUATAN YANG DIDELEGASIKAN TIDAK BOLEH DIDELEGASIKAN LEBIH LANJUT KE PERATURAN PERUNDANG-UNDANGAN YANG LEBIH RENDAH</a:t>
            </a:r>
          </a:p>
          <a:p>
            <a:pPr marL="514350" indent="-514350">
              <a:buFont typeface="+mj-lt"/>
              <a:buAutoNum type="arabicPeriod"/>
            </a:pPr>
            <a:r>
              <a:rPr lang="id-ID" sz="2000" dirty="0" smtClean="0"/>
              <a:t>MATERI MUATAN  YANG BOLEH DIDELEGASIKAN LEBIH LANJUT, JIKA ADA KETENTUAN DIATUR DENGAN ATAU BERDASARKAN....”</a:t>
            </a:r>
          </a:p>
          <a:p>
            <a:pPr marL="514350" indent="-514350">
              <a:buFont typeface="+mj-lt"/>
              <a:buAutoNum type="arabicPeriod"/>
            </a:pPr>
            <a:r>
              <a:rPr lang="id-ID" sz="2000" dirty="0" smtClean="0"/>
              <a:t>JIKA MATERI MUATAN YANG DIDELEGASIKAN SAMA SEKALI BELUM DIATUR POKOK-POKOKNYA DALAM PERATURAN PERUNDANG-UNDANGAN YANG MENDELEGASIKAN, MAKA TIDAK BOLEH DIDELEGASIKAN LEBIH LANJUT (SUB DELEGASI)</a:t>
            </a:r>
          </a:p>
          <a:p>
            <a:pPr marL="514350" indent="-514350">
              <a:buFont typeface="+mj-lt"/>
              <a:buAutoNum type="arabicPeriod"/>
            </a:pPr>
            <a:endParaRPr lang="id-ID"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id-ID" dirty="0" smtClean="0"/>
              <a:t>LANJUTAN..........................</a:t>
            </a:r>
            <a:endParaRPr lang="id-ID" dirty="0"/>
          </a:p>
        </p:txBody>
      </p:sp>
      <p:sp>
        <p:nvSpPr>
          <p:cNvPr id="3" name="Content Placeholder 2"/>
          <p:cNvSpPr>
            <a:spLocks noGrp="1"/>
          </p:cNvSpPr>
          <p:nvPr>
            <p:ph idx="1"/>
          </p:nvPr>
        </p:nvSpPr>
        <p:spPr>
          <a:xfrm>
            <a:off x="457200" y="1357298"/>
            <a:ext cx="8229600" cy="5500702"/>
          </a:xfrm>
          <a:solidFill>
            <a:srgbClr val="00B050"/>
          </a:solidFill>
        </p:spPr>
        <p:txBody>
          <a:bodyPr>
            <a:normAutofit fontScale="62500" lnSpcReduction="20000"/>
          </a:bodyPr>
          <a:lstStyle/>
          <a:p>
            <a:pPr>
              <a:buNone/>
            </a:pPr>
            <a:r>
              <a:rPr lang="id-ID" dirty="0" smtClean="0"/>
              <a:t> 8.  BEBERAPA MATERI MUATAN DAPAT DIDELE</a:t>
            </a:r>
          </a:p>
          <a:p>
            <a:pPr>
              <a:buNone/>
            </a:pPr>
            <a:r>
              <a:rPr lang="id-ID" dirty="0" smtClean="0"/>
              <a:t>       GASIKAN DALAM SATU PERATURAN PELAK</a:t>
            </a:r>
          </a:p>
          <a:p>
            <a:pPr>
              <a:buNone/>
            </a:pPr>
            <a:r>
              <a:rPr lang="id-ID" dirty="0" smtClean="0"/>
              <a:t>       SANAAN</a:t>
            </a:r>
          </a:p>
          <a:p>
            <a:pPr>
              <a:buNone/>
            </a:pPr>
            <a:r>
              <a:rPr lang="id-ID" dirty="0" smtClean="0"/>
              <a:t>  9. DALAM DELEGASIAN KEWENANGAN TIDAK</a:t>
            </a:r>
          </a:p>
          <a:p>
            <a:pPr>
              <a:buNone/>
            </a:pPr>
            <a:r>
              <a:rPr lang="id-ID" dirty="0" smtClean="0"/>
              <a:t>       BOLEH ADANYA DELEGASI BLANKO</a:t>
            </a:r>
          </a:p>
          <a:p>
            <a:pPr>
              <a:buNone/>
            </a:pPr>
            <a:r>
              <a:rPr lang="id-ID" dirty="0" smtClean="0"/>
              <a:t> 10. UTK PENDELEGASIAN KEWENAGAN MENGA</a:t>
            </a:r>
          </a:p>
          <a:p>
            <a:pPr>
              <a:buNone/>
            </a:pPr>
            <a:r>
              <a:rPr lang="id-ID" dirty="0" smtClean="0"/>
              <a:t>       TUR KPD MENTERI/L NON KEMENTRIAN DI –</a:t>
            </a:r>
          </a:p>
          <a:p>
            <a:pPr>
              <a:buNone/>
            </a:pPr>
            <a:r>
              <a:rPr lang="id-ID" dirty="0" smtClean="0"/>
              <a:t>       BATASI UNTUK PERATURAN YANG BERSIFAT TEK</a:t>
            </a:r>
          </a:p>
          <a:p>
            <a:pPr>
              <a:buNone/>
            </a:pPr>
            <a:r>
              <a:rPr lang="id-ID" dirty="0" smtClean="0"/>
              <a:t>       NIS ADMINISTRASI.</a:t>
            </a:r>
          </a:p>
          <a:p>
            <a:pPr>
              <a:buNone/>
            </a:pPr>
            <a:r>
              <a:rPr lang="id-ID" dirty="0" smtClean="0"/>
              <a:t>  11. KEWENAGAN YANG DIDELEGASIKAN KPD ALAT PE-</a:t>
            </a:r>
          </a:p>
          <a:p>
            <a:pPr>
              <a:buNone/>
            </a:pPr>
            <a:r>
              <a:rPr lang="id-ID" dirty="0" smtClean="0"/>
              <a:t>        NYELENGGARA NEGARA TIDAK DAPAT DIDELEGASIKAN-</a:t>
            </a:r>
          </a:p>
          <a:p>
            <a:pPr>
              <a:buNone/>
            </a:pPr>
            <a:r>
              <a:rPr lang="id-ID" dirty="0" smtClean="0"/>
              <a:t>        LEBIH LANJUT KPD ALAT PENYELENGGARAN LAIN, KECUALI </a:t>
            </a:r>
          </a:p>
          <a:p>
            <a:pPr>
              <a:buNone/>
            </a:pPr>
            <a:r>
              <a:rPr lang="id-ID" dirty="0" smtClean="0"/>
              <a:t>        UNDNAG-UNDANG MENGAUR LAIN.</a:t>
            </a:r>
          </a:p>
          <a:p>
            <a:pPr>
              <a:buNone/>
            </a:pPr>
            <a:r>
              <a:rPr lang="id-ID" dirty="0" smtClean="0"/>
              <a:t> 12. PENDELEGASIAN KEWENAGAN MENGATUR DARI SUATU PERATURAN</a:t>
            </a:r>
          </a:p>
          <a:p>
            <a:pPr>
              <a:buNone/>
            </a:pPr>
            <a:r>
              <a:rPr lang="id-ID" dirty="0" smtClean="0"/>
              <a:t>        PERUNDNAG-UNDANGAN TIDAK BOLEH DIDELEGASIKAN KPD DIREKTUR JEN-</a:t>
            </a:r>
          </a:p>
          <a:p>
            <a:pPr>
              <a:buNone/>
            </a:pPr>
            <a:r>
              <a:rPr lang="id-ID" dirty="0" smtClean="0"/>
              <a:t>        DERAL, SEKRETARIS JENDERAL, ATAU PEJABAT LAIN YG SETINGKAT</a:t>
            </a:r>
            <a:endParaRPr lang="id-ID"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3050"/>
            <a:ext cx="8229600" cy="2571768"/>
          </a:xfrm>
        </p:spPr>
        <p:style>
          <a:lnRef idx="3">
            <a:schemeClr val="lt1"/>
          </a:lnRef>
          <a:fillRef idx="1">
            <a:schemeClr val="accent2"/>
          </a:fillRef>
          <a:effectRef idx="1">
            <a:schemeClr val="accent2"/>
          </a:effectRef>
          <a:fontRef idx="minor">
            <a:schemeClr val="lt1"/>
          </a:fontRef>
        </p:style>
        <p:txBody>
          <a:bodyPr>
            <a:normAutofit/>
          </a:bodyPr>
          <a:lstStyle/>
          <a:p>
            <a:r>
              <a:rPr lang="id-ID" dirty="0" smtClean="0"/>
              <a:t>TEORI-TEORI HUKUM ADMINISTRASI</a:t>
            </a: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DAFTAR  ATURAN HUKUM ADMINISTRASI</a:t>
            </a:r>
            <a:endParaRPr lang="id-ID" dirty="0"/>
          </a:p>
        </p:txBody>
      </p:sp>
      <p:sp>
        <p:nvSpPr>
          <p:cNvPr id="3" name="Content Placeholder 2"/>
          <p:cNvSpPr>
            <a:spLocks noGrp="1"/>
          </p:cNvSpPr>
          <p:nvPr>
            <p:ph idx="1"/>
          </p:nvPr>
        </p:nvSpPr>
        <p:spPr>
          <a:xfrm>
            <a:off x="457200" y="1600200"/>
            <a:ext cx="8229600" cy="4900634"/>
          </a:xfrm>
          <a:solidFill>
            <a:schemeClr val="accent4">
              <a:lumMod val="60000"/>
              <a:lumOff val="40000"/>
            </a:schemeClr>
          </a:solidFill>
        </p:spPr>
        <p:txBody>
          <a:bodyPr>
            <a:normAutofit fontScale="77500" lnSpcReduction="20000"/>
          </a:bodyPr>
          <a:lstStyle/>
          <a:p>
            <a:pPr marL="514350" indent="-514350">
              <a:buFont typeface="+mj-lt"/>
              <a:buAutoNum type="arabicPeriod"/>
            </a:pPr>
            <a:r>
              <a:rPr lang="id-ID" dirty="0" smtClean="0"/>
              <a:t>KETENTUAN TTG BERLAKUNYA DAN PERALIHAN UNDANG-UNDANG BARU</a:t>
            </a:r>
          </a:p>
          <a:p>
            <a:pPr marL="514350" indent="-514350">
              <a:buFont typeface="+mj-lt"/>
              <a:buAutoNum type="arabicPeriod"/>
            </a:pPr>
            <a:r>
              <a:rPr lang="id-ID" dirty="0" smtClean="0"/>
              <a:t>PERATURAN TTG MENGHILANGKAN HAMBATAN YANG TIMBUL DALAM PELAKSANAAN PERKERJAAN UTK KEPENTINGAN UMUM.</a:t>
            </a:r>
          </a:p>
          <a:p>
            <a:pPr marL="514350" indent="-514350">
              <a:buFont typeface="+mj-lt"/>
              <a:buAutoNum type="arabicPeriod"/>
            </a:pPr>
            <a:r>
              <a:rPr lang="id-ID" dirty="0" smtClean="0"/>
              <a:t>PERATURAN PENGURUSAN ADMINISTRASI</a:t>
            </a:r>
          </a:p>
          <a:p>
            <a:pPr marL="514350" indent="-514350">
              <a:buFont typeface="+mj-lt"/>
              <a:buAutoNum type="arabicPeriod"/>
            </a:pPr>
            <a:r>
              <a:rPr lang="id-ID" dirty="0" smtClean="0"/>
              <a:t>UNDANG-UNDANG PERBENDAHARAAN INDONESIA (ICW)</a:t>
            </a:r>
          </a:p>
          <a:p>
            <a:pPr marL="514350" indent="-514350">
              <a:buFont typeface="+mj-lt"/>
              <a:buAutoNum type="arabicPeriod"/>
            </a:pPr>
            <a:r>
              <a:rPr lang="id-ID" dirty="0" smtClean="0"/>
              <a:t>PERATURAN KEUANGAN PERUSAHAAN NEGARA INDONESIA (INDONESISSCHE BEDRIJVENWET)</a:t>
            </a:r>
          </a:p>
          <a:p>
            <a:pPr marL="514350" indent="-514350">
              <a:buFont typeface="+mj-lt"/>
              <a:buAutoNum type="arabicPeriod"/>
            </a:pPr>
            <a:r>
              <a:rPr lang="id-ID" dirty="0" smtClean="0"/>
              <a:t>PANITIA URUSAN PIUTANG NEGARA DAN BADAN URUSAN PIUTANG NEGARA</a:t>
            </a:r>
          </a:p>
          <a:p>
            <a:pPr marL="514350" indent="-514350">
              <a:buFont typeface="+mj-lt"/>
              <a:buAutoNum type="arabicPeriod"/>
            </a:pPr>
            <a:r>
              <a:rPr lang="id-ID" dirty="0" smtClean="0"/>
              <a:t>CARA PENYUSUNAN APBD, PELAKSANAAN TATA USAHA KEUANGAN DAERAH, DAN PENYUSUNAN PERHITUNGAN APBD</a:t>
            </a:r>
            <a:endParaRPr lang="id-ID"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p>
            <a:r>
              <a:rPr lang="id-ID" dirty="0" smtClean="0"/>
              <a:t>TEORI SENTRALISASI</a:t>
            </a:r>
            <a:endParaRPr lang="id-ID" dirty="0"/>
          </a:p>
        </p:txBody>
      </p:sp>
      <p:sp>
        <p:nvSpPr>
          <p:cNvPr id="3" name="Content Placeholder 2"/>
          <p:cNvSpPr>
            <a:spLocks noGrp="1"/>
          </p:cNvSpPr>
          <p:nvPr>
            <p:ph idx="1"/>
          </p:nvPr>
        </p:nvSpPr>
        <p:spPr>
          <a:solidFill>
            <a:srgbClr val="FFFF00"/>
          </a:solidFill>
        </p:spPr>
        <p:txBody>
          <a:bodyPr>
            <a:normAutofit fontScale="92500" lnSpcReduction="20000"/>
          </a:bodyPr>
          <a:lstStyle/>
          <a:p>
            <a:pPr>
              <a:buFont typeface="Wingdings" pitchFamily="2" charset="2"/>
              <a:buChar char="q"/>
            </a:pPr>
            <a:r>
              <a:rPr lang="id-ID" dirty="0" smtClean="0"/>
              <a:t> </a:t>
            </a:r>
            <a:r>
              <a:rPr lang="id-ID" sz="3900" dirty="0" smtClean="0"/>
              <a:t>ABAD 14 DAN 15 MUNCUL DI EROPA BARAT</a:t>
            </a:r>
          </a:p>
          <a:p>
            <a:pPr>
              <a:buFont typeface="Wingdings" pitchFamily="2" charset="2"/>
              <a:buChar char="q"/>
            </a:pPr>
            <a:r>
              <a:rPr lang="id-ID" sz="3900" dirty="0" smtClean="0"/>
              <a:t> TERJADI DALAM SISTEM PEMERINTAHAN MONARCHI ABSOLUT</a:t>
            </a:r>
            <a:r>
              <a:rPr lang="id-ID" sz="3900" dirty="0" smtClean="0">
                <a:sym typeface="Wingdings" pitchFamily="2" charset="2"/>
              </a:rPr>
              <a:t>KEKUASAAN NEGARA DALAM SATU TANGAN (RAJA)</a:t>
            </a:r>
          </a:p>
          <a:p>
            <a:pPr>
              <a:buFont typeface="Wingdings" pitchFamily="2" charset="2"/>
              <a:buChar char="q"/>
            </a:pPr>
            <a:r>
              <a:rPr lang="id-ID" sz="3900" dirty="0" smtClean="0">
                <a:sym typeface="Wingdings" pitchFamily="2" charset="2"/>
              </a:rPr>
              <a:t> RAJA MENENTUKAN SEGALA-GALANYA (LEGISLATIF, MELAKSANAKAN, MENGADILI)</a:t>
            </a:r>
            <a:endParaRPr lang="id-ID" sz="39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lstStyle/>
          <a:p>
            <a:r>
              <a:rPr lang="id-ID" dirty="0" smtClean="0">
                <a:solidFill>
                  <a:schemeClr val="bg1"/>
                </a:solidFill>
              </a:rPr>
              <a:t>DIE REINE RECHT THEORIE</a:t>
            </a:r>
            <a:endParaRPr lang="id-ID" dirty="0">
              <a:solidFill>
                <a:schemeClr val="bg1"/>
              </a:solidFill>
            </a:endParaRPr>
          </a:p>
        </p:txBody>
      </p:sp>
      <p:sp>
        <p:nvSpPr>
          <p:cNvPr id="3" name="Content Placeholder 2"/>
          <p:cNvSpPr>
            <a:spLocks noGrp="1"/>
          </p:cNvSpPr>
          <p:nvPr>
            <p:ph idx="1"/>
          </p:nvPr>
        </p:nvSpPr>
        <p:spPr>
          <a:solidFill>
            <a:srgbClr val="92D050"/>
          </a:solidFill>
        </p:spPr>
        <p:txBody>
          <a:bodyPr>
            <a:normAutofit fontScale="92500" lnSpcReduction="20000"/>
          </a:bodyPr>
          <a:lstStyle/>
          <a:p>
            <a:pPr>
              <a:buFont typeface="Wingdings" pitchFamily="2" charset="2"/>
              <a:buChar char="q"/>
            </a:pPr>
            <a:r>
              <a:rPr lang="id-ID" dirty="0" smtClean="0"/>
              <a:t> MEMBAGI KEKUASAAN MENJADI :</a:t>
            </a:r>
          </a:p>
          <a:p>
            <a:pPr>
              <a:buNone/>
            </a:pPr>
            <a:r>
              <a:rPr lang="id-ID" dirty="0" smtClean="0"/>
              <a:t>     A. KEKUASAAN LEGISLATIF (MELAKSANAKAN </a:t>
            </a:r>
          </a:p>
          <a:p>
            <a:pPr>
              <a:buNone/>
            </a:pPr>
            <a:r>
              <a:rPr lang="id-ID" dirty="0" smtClean="0"/>
              <a:t>          UUD DAN UU DAN HK ADMINISTRATIVE)</a:t>
            </a:r>
          </a:p>
          <a:p>
            <a:pPr>
              <a:buNone/>
            </a:pPr>
            <a:r>
              <a:rPr lang="id-ID" dirty="0" smtClean="0"/>
              <a:t>     B. KEKUASAAN EKSEKUTIF</a:t>
            </a:r>
          </a:p>
          <a:p>
            <a:pPr>
              <a:buNone/>
            </a:pPr>
            <a:r>
              <a:rPr lang="id-ID" dirty="0" smtClean="0"/>
              <a:t>          1. LEGISLATIF POWER</a:t>
            </a:r>
          </a:p>
          <a:p>
            <a:pPr>
              <a:buNone/>
            </a:pPr>
            <a:r>
              <a:rPr lang="id-ID" dirty="0" smtClean="0"/>
              <a:t>          2. YUDICIAL POWER  </a:t>
            </a:r>
          </a:p>
          <a:p>
            <a:pPr>
              <a:buFont typeface="Wingdings" pitchFamily="2" charset="2"/>
              <a:buChar char="q"/>
            </a:pPr>
            <a:r>
              <a:rPr lang="id-ID" dirty="0" smtClean="0"/>
              <a:t>  KEKUASAAN ADMINISTRATIVE</a:t>
            </a:r>
          </a:p>
          <a:p>
            <a:pPr>
              <a:buNone/>
            </a:pPr>
            <a:r>
              <a:rPr lang="id-ID" dirty="0" smtClean="0"/>
              <a:t>       1. POLITICAL FUNCTION</a:t>
            </a:r>
            <a:r>
              <a:rPr lang="id-ID" dirty="0" smtClean="0">
                <a:sym typeface="Wingdings" pitchFamily="2" charset="2"/>
              </a:rPr>
              <a:t> GOVERNMENT</a:t>
            </a:r>
          </a:p>
          <a:p>
            <a:pPr>
              <a:buNone/>
            </a:pPr>
            <a:r>
              <a:rPr lang="id-ID" dirty="0" smtClean="0">
                <a:sym typeface="Wingdings" pitchFamily="2" charset="2"/>
              </a:rPr>
              <a:t>       2. ADMINISTRATIVE POWER</a:t>
            </a:r>
            <a:r>
              <a:rPr lang="id-ID" dirty="0" smtClean="0"/>
              <a:t>   </a:t>
            </a:r>
          </a:p>
          <a:p>
            <a:pPr>
              <a:buFont typeface="Wingdings" pitchFamily="2" charset="2"/>
              <a:buChar char="q"/>
            </a:pPr>
            <a:endParaRPr lang="id-ID" dirty="0" smtClean="0"/>
          </a:p>
          <a:p>
            <a:pPr>
              <a:buFont typeface="Wingdings" pitchFamily="2" charset="2"/>
              <a:buChar char="q"/>
            </a:pPr>
            <a:endParaRPr lang="id-ID"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60000"/>
              <a:lumOff val="40000"/>
            </a:schemeClr>
          </a:solidFill>
        </p:spPr>
        <p:txBody>
          <a:bodyPr/>
          <a:lstStyle/>
          <a:p>
            <a:r>
              <a:rPr lang="id-ID" dirty="0" smtClean="0"/>
              <a:t>HANS NAWIASKY</a:t>
            </a:r>
            <a:endParaRPr lang="id-ID" dirty="0"/>
          </a:p>
        </p:txBody>
      </p:sp>
      <p:sp>
        <p:nvSpPr>
          <p:cNvPr id="3" name="Content Placeholder 2"/>
          <p:cNvSpPr>
            <a:spLocks noGrp="1"/>
          </p:cNvSpPr>
          <p:nvPr>
            <p:ph idx="1"/>
          </p:nvPr>
        </p:nvSpPr>
        <p:spPr>
          <a:solidFill>
            <a:srgbClr val="00B0F0"/>
          </a:solidFill>
        </p:spPr>
        <p:txBody>
          <a:bodyPr>
            <a:normAutofit/>
          </a:bodyPr>
          <a:lstStyle/>
          <a:p>
            <a:pPr>
              <a:buFont typeface="Wingdings" pitchFamily="2" charset="2"/>
              <a:buChar char="q"/>
            </a:pPr>
            <a:r>
              <a:rPr lang="id-ID" dirty="0" smtClean="0"/>
              <a:t> KEKUASAAN DIBAGI DALAM 2 BAGIAN</a:t>
            </a:r>
          </a:p>
          <a:p>
            <a:pPr>
              <a:buNone/>
            </a:pPr>
            <a:r>
              <a:rPr lang="id-ID" dirty="0" smtClean="0"/>
              <a:t>     1. NORMGEBUNG (PEMBENTUKAN NORMA </a:t>
            </a:r>
          </a:p>
          <a:p>
            <a:pPr>
              <a:buNone/>
            </a:pPr>
            <a:r>
              <a:rPr lang="id-ID" dirty="0" smtClean="0"/>
              <a:t>         HUKUM</a:t>
            </a:r>
          </a:p>
          <a:p>
            <a:pPr>
              <a:buNone/>
            </a:pPr>
            <a:r>
              <a:rPr lang="id-ID" dirty="0" smtClean="0"/>
              <a:t>     2. NORMVOLISCHUNG (FUNGSI EKSEKUTIF) </a:t>
            </a:r>
          </a:p>
          <a:p>
            <a:pPr>
              <a:buNone/>
            </a:pPr>
            <a:r>
              <a:rPr lang="id-ID" dirty="0" smtClean="0"/>
              <a:t>         YAITU MELAKSANAKAN UNDANG2:</a:t>
            </a:r>
          </a:p>
          <a:p>
            <a:pPr>
              <a:buNone/>
            </a:pPr>
            <a:r>
              <a:rPr lang="id-ID" dirty="0" smtClean="0"/>
              <a:t>         A. VERWALTUNG (PEMERINTAHAN)</a:t>
            </a:r>
          </a:p>
          <a:p>
            <a:pPr>
              <a:buNone/>
            </a:pPr>
            <a:r>
              <a:rPr lang="id-ID" dirty="0" smtClean="0"/>
              <a:t>         B. RECHTSPLEGE (PERADILAN) </a:t>
            </a:r>
          </a:p>
          <a:p>
            <a:pPr>
              <a:buNone/>
            </a:pPr>
            <a:endParaRPr lang="id-ID"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id-ID" dirty="0" smtClean="0">
                <a:solidFill>
                  <a:schemeClr val="bg1"/>
                </a:solidFill>
              </a:rPr>
              <a:t>A.M. DONNER</a:t>
            </a:r>
            <a:endParaRPr lang="id-ID" dirty="0">
              <a:solidFill>
                <a:schemeClr val="bg1"/>
              </a:solidFill>
            </a:endParaRPr>
          </a:p>
        </p:txBody>
      </p:sp>
      <p:sp>
        <p:nvSpPr>
          <p:cNvPr id="3" name="Content Placeholder 2"/>
          <p:cNvSpPr>
            <a:spLocks noGrp="1"/>
          </p:cNvSpPr>
          <p:nvPr>
            <p:ph idx="1"/>
          </p:nvPr>
        </p:nvSpPr>
        <p:spPr>
          <a:solidFill>
            <a:schemeClr val="accent6">
              <a:lumMod val="60000"/>
              <a:lumOff val="40000"/>
            </a:schemeClr>
          </a:solidFill>
        </p:spPr>
        <p:txBody>
          <a:bodyPr>
            <a:normAutofit lnSpcReduction="10000"/>
          </a:bodyPr>
          <a:lstStyle/>
          <a:p>
            <a:pPr marL="514350" indent="-514350">
              <a:buFont typeface="+mj-lt"/>
              <a:buAutoNum type="arabicPeriod"/>
            </a:pPr>
            <a:r>
              <a:rPr lang="id-ID" dirty="0" smtClean="0"/>
              <a:t>KEKUASAAN MENENTUKAN TUGAS DARI ALAT-ALAT PEMERINTAHAN ATAU MENENTUKAN POLITIK NEGARA</a:t>
            </a:r>
          </a:p>
          <a:p>
            <a:pPr marL="514350" indent="-514350">
              <a:buNone/>
            </a:pPr>
            <a:r>
              <a:rPr lang="id-ID" dirty="0" smtClean="0"/>
              <a:t>      NEGARA DLM MEWUJUDKAN TUJUAN DAN </a:t>
            </a:r>
          </a:p>
          <a:p>
            <a:pPr marL="514350" indent="-514350">
              <a:buNone/>
            </a:pPr>
            <a:r>
              <a:rPr lang="id-ID" dirty="0" smtClean="0"/>
              <a:t>      TUGAS NEGARA</a:t>
            </a:r>
          </a:p>
          <a:p>
            <a:pPr marL="514350" indent="-514350">
              <a:buAutoNum type="arabicPeriod" startAt="2"/>
            </a:pPr>
            <a:r>
              <a:rPr lang="id-ID" dirty="0" smtClean="0"/>
              <a:t>KEKUASAAN MENYELENGGARAKN TUGAS YANG YANG TELAH DITENTUKAN ATAU MEREALISASI POL NEGARA DLM MENGEJAR</a:t>
            </a:r>
          </a:p>
          <a:p>
            <a:pPr marL="514350" indent="-514350">
              <a:buNone/>
            </a:pPr>
            <a:r>
              <a:rPr lang="id-ID" dirty="0" smtClean="0"/>
              <a:t>      TUJUAN DAN TUGAS NEGARA</a:t>
            </a:r>
            <a:endParaRPr lang="id-ID"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lstStyle/>
          <a:p>
            <a:r>
              <a:rPr lang="id-ID" dirty="0" smtClean="0"/>
              <a:t>FRANK J GOODNOW</a:t>
            </a:r>
            <a:endParaRPr lang="id-ID" dirty="0"/>
          </a:p>
        </p:txBody>
      </p:sp>
      <p:sp>
        <p:nvSpPr>
          <p:cNvPr id="3" name="Content Placeholder 2"/>
          <p:cNvSpPr>
            <a:spLocks noGrp="1"/>
          </p:cNvSpPr>
          <p:nvPr>
            <p:ph idx="1"/>
          </p:nvPr>
        </p:nvSpPr>
        <p:spPr>
          <a:solidFill>
            <a:srgbClr val="92D050"/>
          </a:solidFill>
        </p:spPr>
        <p:txBody>
          <a:bodyPr/>
          <a:lstStyle/>
          <a:p>
            <a:pPr>
              <a:buFont typeface="Wingdings" pitchFamily="2" charset="2"/>
              <a:buChar char="q"/>
            </a:pPr>
            <a:r>
              <a:rPr lang="id-ID" dirty="0" smtClean="0"/>
              <a:t> MEMBAGI KEKUASAAN PEMERINTAH MENJADI:</a:t>
            </a:r>
          </a:p>
          <a:p>
            <a:pPr>
              <a:buNone/>
            </a:pPr>
            <a:r>
              <a:rPr lang="id-ID" dirty="0" smtClean="0"/>
              <a:t>    1. POLICY MAKING: MENENTUKAN TUGAS </a:t>
            </a:r>
          </a:p>
          <a:p>
            <a:pPr>
              <a:buNone/>
            </a:pPr>
            <a:r>
              <a:rPr lang="id-ID" dirty="0" smtClean="0"/>
              <a:t>                                        DAN KEKUASAAN NEG</a:t>
            </a:r>
          </a:p>
          <a:p>
            <a:pPr>
              <a:buNone/>
            </a:pPr>
            <a:r>
              <a:rPr lang="id-ID" dirty="0" smtClean="0"/>
              <a:t>    2. TASK EKSECUTING: PELAKSANAAN TUGAS</a:t>
            </a:r>
          </a:p>
          <a:p>
            <a:pPr>
              <a:buNone/>
            </a:pPr>
            <a:r>
              <a:rPr lang="id-ID" dirty="0" smtClean="0"/>
              <a:t>                                        DAN HALUAN NEGARA</a:t>
            </a:r>
            <a:endParaRPr lang="id-ID"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lstStyle/>
          <a:p>
            <a:r>
              <a:rPr lang="id-ID" dirty="0" smtClean="0"/>
              <a:t>TEORI TRI PRAJA (TRIAS POLITIKA)</a:t>
            </a:r>
            <a:endParaRPr lang="id-ID" dirty="0"/>
          </a:p>
        </p:txBody>
      </p:sp>
      <p:sp>
        <p:nvSpPr>
          <p:cNvPr id="3" name="Text Placeholder 2"/>
          <p:cNvSpPr>
            <a:spLocks noGrp="1"/>
          </p:cNvSpPr>
          <p:nvPr>
            <p:ph type="body" idx="1"/>
          </p:nvPr>
        </p:nvSpPr>
        <p:spPr>
          <a:solidFill>
            <a:schemeClr val="bg2">
              <a:lumMod val="75000"/>
            </a:schemeClr>
          </a:solidFill>
        </p:spPr>
        <p:txBody>
          <a:bodyPr/>
          <a:lstStyle/>
          <a:p>
            <a:pPr algn="ctr"/>
            <a:r>
              <a:rPr lang="id-ID" dirty="0" smtClean="0"/>
              <a:t> JOHN LOCKE</a:t>
            </a:r>
            <a:endParaRPr lang="id-ID" dirty="0"/>
          </a:p>
        </p:txBody>
      </p:sp>
      <p:sp>
        <p:nvSpPr>
          <p:cNvPr id="4" name="Content Placeholder 3"/>
          <p:cNvSpPr>
            <a:spLocks noGrp="1"/>
          </p:cNvSpPr>
          <p:nvPr>
            <p:ph sz="half" idx="2"/>
          </p:nvPr>
        </p:nvSpPr>
        <p:spPr>
          <a:solidFill>
            <a:schemeClr val="accent3">
              <a:lumMod val="60000"/>
              <a:lumOff val="40000"/>
            </a:schemeClr>
          </a:solidFill>
        </p:spPr>
        <p:txBody>
          <a:bodyPr/>
          <a:lstStyle/>
          <a:p>
            <a:pPr marL="457200" indent="-457200">
              <a:buFont typeface="+mj-lt"/>
              <a:buAutoNum type="arabicPeriod"/>
            </a:pPr>
            <a:r>
              <a:rPr lang="id-ID" dirty="0" smtClean="0"/>
              <a:t>LEGISLATIF</a:t>
            </a:r>
          </a:p>
          <a:p>
            <a:pPr marL="457200" indent="-457200">
              <a:buFont typeface="+mj-lt"/>
              <a:buAutoNum type="arabicPeriod"/>
            </a:pPr>
            <a:r>
              <a:rPr lang="id-ID" dirty="0" smtClean="0"/>
              <a:t>EKSEKUTIF</a:t>
            </a:r>
          </a:p>
          <a:p>
            <a:pPr marL="457200" indent="-457200">
              <a:buFont typeface="+mj-lt"/>
              <a:buAutoNum type="arabicPeriod"/>
            </a:pPr>
            <a:r>
              <a:rPr lang="id-ID" dirty="0" smtClean="0"/>
              <a:t>FEDERATIF</a:t>
            </a:r>
            <a:endParaRPr lang="id-ID" dirty="0"/>
          </a:p>
        </p:txBody>
      </p:sp>
      <p:sp>
        <p:nvSpPr>
          <p:cNvPr id="5" name="Text Placeholder 4"/>
          <p:cNvSpPr>
            <a:spLocks noGrp="1"/>
          </p:cNvSpPr>
          <p:nvPr>
            <p:ph type="body" sz="quarter" idx="3"/>
          </p:nvPr>
        </p:nvSpPr>
        <p:spPr>
          <a:solidFill>
            <a:schemeClr val="bg2">
              <a:lumMod val="75000"/>
            </a:schemeClr>
          </a:solidFill>
        </p:spPr>
        <p:txBody>
          <a:bodyPr/>
          <a:lstStyle/>
          <a:p>
            <a:pPr algn="ctr"/>
            <a:r>
              <a:rPr lang="id-ID" dirty="0" smtClean="0"/>
              <a:t>MONTESQUIEU</a:t>
            </a:r>
            <a:endParaRPr lang="id-ID" dirty="0"/>
          </a:p>
        </p:txBody>
      </p:sp>
      <p:sp>
        <p:nvSpPr>
          <p:cNvPr id="6" name="Content Placeholder 5"/>
          <p:cNvSpPr>
            <a:spLocks noGrp="1"/>
          </p:cNvSpPr>
          <p:nvPr>
            <p:ph sz="quarter" idx="4"/>
          </p:nvPr>
        </p:nvSpPr>
        <p:spPr>
          <a:solidFill>
            <a:schemeClr val="accent3">
              <a:lumMod val="60000"/>
              <a:lumOff val="40000"/>
            </a:schemeClr>
          </a:solidFill>
        </p:spPr>
        <p:txBody>
          <a:bodyPr/>
          <a:lstStyle/>
          <a:p>
            <a:pPr marL="457200" indent="-457200">
              <a:buFont typeface="+mj-lt"/>
              <a:buAutoNum type="arabicPeriod"/>
            </a:pPr>
            <a:r>
              <a:rPr lang="id-ID" dirty="0" smtClean="0"/>
              <a:t>LEGISLATIF.</a:t>
            </a:r>
          </a:p>
          <a:p>
            <a:pPr marL="457200" indent="-457200">
              <a:buFont typeface="+mj-lt"/>
              <a:buAutoNum type="arabicPeriod"/>
            </a:pPr>
            <a:r>
              <a:rPr lang="id-ID" dirty="0" smtClean="0"/>
              <a:t>EKSEKUTIF.</a:t>
            </a:r>
          </a:p>
          <a:p>
            <a:pPr marL="457200" indent="-457200">
              <a:buFont typeface="+mj-lt"/>
              <a:buAutoNum type="arabicPeriod"/>
            </a:pPr>
            <a:r>
              <a:rPr lang="id-ID" dirty="0" smtClean="0"/>
              <a:t>YUDIKATIF</a:t>
            </a:r>
            <a:endParaRPr lang="id-ID"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012810"/>
          </a:xfrm>
          <a:solidFill>
            <a:srgbClr val="FFC000"/>
          </a:solidFill>
        </p:spPr>
        <p:txBody>
          <a:bodyPr>
            <a:noAutofit/>
          </a:bodyPr>
          <a:lstStyle/>
          <a:p>
            <a:r>
              <a:rPr lang="id-ID" sz="2800" dirty="0" smtClean="0"/>
              <a:t>TEORI CATUR PRAJA</a:t>
            </a:r>
            <a:endParaRPr lang="id-ID" sz="2800" dirty="0"/>
          </a:p>
        </p:txBody>
      </p:sp>
      <p:sp>
        <p:nvSpPr>
          <p:cNvPr id="3" name="Content Placeholder 2"/>
          <p:cNvSpPr>
            <a:spLocks noGrp="1"/>
          </p:cNvSpPr>
          <p:nvPr>
            <p:ph idx="1"/>
          </p:nvPr>
        </p:nvSpPr>
        <p:spPr>
          <a:solidFill>
            <a:srgbClr val="FFFF00"/>
          </a:solidFill>
        </p:spPr>
        <p:txBody>
          <a:bodyPr>
            <a:normAutofit fontScale="92500" lnSpcReduction="20000"/>
          </a:bodyPr>
          <a:lstStyle/>
          <a:p>
            <a:pPr>
              <a:buFont typeface="Wingdings" pitchFamily="2" charset="2"/>
              <a:buChar char="v"/>
            </a:pPr>
            <a:r>
              <a:rPr lang="id-ID" dirty="0" smtClean="0"/>
              <a:t> PEMERINTAH TUGASNYA LUAS</a:t>
            </a:r>
            <a:r>
              <a:rPr lang="id-ID" dirty="0" smtClean="0">
                <a:sym typeface="Wingdings" pitchFamily="2" charset="2"/>
              </a:rPr>
              <a:t>MENCAMPURI URUSAN KEHIDUPAN MASY</a:t>
            </a:r>
          </a:p>
          <a:p>
            <a:pPr>
              <a:buFont typeface="Wingdings" pitchFamily="2" charset="2"/>
              <a:buChar char="v"/>
            </a:pPr>
            <a:r>
              <a:rPr lang="id-ID" dirty="0" smtClean="0">
                <a:sym typeface="Wingdings" pitchFamily="2" charset="2"/>
              </a:rPr>
              <a:t> MELAKSANAKAN PENGAWASAN SECARA PREVENTIF</a:t>
            </a:r>
          </a:p>
          <a:p>
            <a:pPr>
              <a:buFont typeface="Wingdings" pitchFamily="2" charset="2"/>
              <a:buChar char="v"/>
            </a:pPr>
            <a:r>
              <a:rPr lang="id-ID" dirty="0" smtClean="0">
                <a:sym typeface="Wingdings" pitchFamily="2" charset="2"/>
              </a:rPr>
              <a:t> MENGADILI/MENGAWASI SECARA REPRESIF-&gt; MENYELESAIKAN PERSELISIAHAN </a:t>
            </a:r>
          </a:p>
          <a:p>
            <a:pPr>
              <a:buFont typeface="Wingdings" pitchFamily="2" charset="2"/>
              <a:buChar char="v"/>
            </a:pPr>
            <a:r>
              <a:rPr lang="id-ID" dirty="0" smtClean="0">
                <a:sym typeface="Wingdings" pitchFamily="2" charset="2"/>
              </a:rPr>
              <a:t> MENGATUR AGAR PERATURAN PERUNDNAG-UNDANGAN MEMPUNYAI DAYA IKAT</a:t>
            </a:r>
            <a:endParaRPr lang="id-ID" dirty="0"/>
          </a:p>
        </p:txBody>
      </p:sp>
      <p:sp>
        <p:nvSpPr>
          <p:cNvPr id="4" name="Text Placeholder 3"/>
          <p:cNvSpPr>
            <a:spLocks noGrp="1"/>
          </p:cNvSpPr>
          <p:nvPr>
            <p:ph type="body" sz="half" idx="2"/>
          </p:nvPr>
        </p:nvSpPr>
        <p:spPr>
          <a:xfrm>
            <a:off x="457200" y="1285860"/>
            <a:ext cx="3008313" cy="4840303"/>
          </a:xfrm>
          <a:solidFill>
            <a:srgbClr val="92D050"/>
          </a:solidFill>
        </p:spPr>
        <p:txBody>
          <a:bodyPr>
            <a:normAutofit/>
          </a:bodyPr>
          <a:lstStyle/>
          <a:p>
            <a:pPr marL="457200" indent="-457200">
              <a:buFont typeface="+mj-lt"/>
              <a:buAutoNum type="arabicPeriod"/>
            </a:pPr>
            <a:r>
              <a:rPr lang="id-ID" sz="2800" b="1" dirty="0" smtClean="0"/>
              <a:t>FUNGSI BESTUUR</a:t>
            </a:r>
          </a:p>
          <a:p>
            <a:pPr marL="457200" indent="-457200">
              <a:buFont typeface="+mj-lt"/>
              <a:buAutoNum type="arabicPeriod"/>
            </a:pPr>
            <a:r>
              <a:rPr lang="id-ID" sz="2800" b="1" dirty="0" smtClean="0"/>
              <a:t>FUNGSI POLITIE</a:t>
            </a:r>
          </a:p>
          <a:p>
            <a:pPr marL="457200" indent="-457200">
              <a:buFont typeface="+mj-lt"/>
              <a:buAutoNum type="arabicPeriod"/>
            </a:pPr>
            <a:r>
              <a:rPr lang="id-ID" sz="2800" b="1" dirty="0" smtClean="0"/>
              <a:t>FUNGSI JUSTITIE</a:t>
            </a:r>
          </a:p>
          <a:p>
            <a:pPr marL="457200" indent="-457200">
              <a:buFont typeface="+mj-lt"/>
              <a:buAutoNum type="arabicPeriod"/>
            </a:pPr>
            <a:r>
              <a:rPr lang="id-ID" sz="2800" b="1" dirty="0" smtClean="0"/>
              <a:t>FUNGSI REGELAAR</a:t>
            </a:r>
            <a:endParaRPr lang="id-ID" sz="28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50000"/>
            </a:schemeClr>
          </a:solidFill>
        </p:spPr>
        <p:txBody>
          <a:bodyPr/>
          <a:lstStyle/>
          <a:p>
            <a:r>
              <a:rPr lang="id-ID" dirty="0" smtClean="0">
                <a:solidFill>
                  <a:schemeClr val="bg1"/>
                </a:solidFill>
              </a:rPr>
              <a:t>TEORI PANCA PRAJA</a:t>
            </a:r>
            <a:endParaRPr lang="id-ID" dirty="0">
              <a:solidFill>
                <a:schemeClr val="bg1"/>
              </a:solidFill>
            </a:endParaRPr>
          </a:p>
        </p:txBody>
      </p:sp>
      <p:sp>
        <p:nvSpPr>
          <p:cNvPr id="3" name="Text Placeholder 2"/>
          <p:cNvSpPr>
            <a:spLocks noGrp="1"/>
          </p:cNvSpPr>
          <p:nvPr>
            <p:ph type="body" idx="1"/>
          </p:nvPr>
        </p:nvSpPr>
        <p:spPr>
          <a:solidFill>
            <a:schemeClr val="accent6">
              <a:lumMod val="60000"/>
              <a:lumOff val="40000"/>
            </a:schemeClr>
          </a:solidFill>
        </p:spPr>
        <p:txBody>
          <a:bodyPr/>
          <a:lstStyle/>
          <a:p>
            <a:pPr algn="ctr"/>
            <a:r>
              <a:rPr lang="id-ID" dirty="0" smtClean="0"/>
              <a:t>JR STELINGA</a:t>
            </a:r>
            <a:endParaRPr lang="id-ID" dirty="0"/>
          </a:p>
        </p:txBody>
      </p:sp>
      <p:sp>
        <p:nvSpPr>
          <p:cNvPr id="4" name="Content Placeholder 3"/>
          <p:cNvSpPr>
            <a:spLocks noGrp="1"/>
          </p:cNvSpPr>
          <p:nvPr>
            <p:ph sz="half" idx="2"/>
          </p:nvPr>
        </p:nvSpPr>
        <p:spPr>
          <a:solidFill>
            <a:schemeClr val="accent2">
              <a:lumMod val="40000"/>
              <a:lumOff val="60000"/>
            </a:schemeClr>
          </a:solidFill>
        </p:spPr>
        <p:txBody>
          <a:bodyPr/>
          <a:lstStyle/>
          <a:p>
            <a:pPr marL="457200" indent="-457200">
              <a:buFont typeface="+mj-lt"/>
              <a:buAutoNum type="arabicPeriod"/>
            </a:pPr>
            <a:r>
              <a:rPr lang="id-ID" dirty="0" smtClean="0"/>
              <a:t>FUNGSI WETGEVING (PERUNDANG-UNDANGAN)</a:t>
            </a:r>
          </a:p>
          <a:p>
            <a:pPr marL="457200" indent="-457200">
              <a:buFont typeface="+mj-lt"/>
              <a:buAutoNum type="arabicPeriod"/>
            </a:pPr>
            <a:r>
              <a:rPr lang="id-ID" dirty="0" smtClean="0"/>
              <a:t>FUNGSI BESTUUR (PEMERINTAH</a:t>
            </a:r>
          </a:p>
          <a:p>
            <a:pPr marL="457200" indent="-457200">
              <a:buFont typeface="+mj-lt"/>
              <a:buAutoNum type="arabicPeriod"/>
            </a:pPr>
            <a:r>
              <a:rPr lang="id-ID" dirty="0" smtClean="0"/>
              <a:t>FUNGSI RECHTSPRAAK (PERADILAN)</a:t>
            </a:r>
          </a:p>
          <a:p>
            <a:pPr marL="457200" indent="-457200">
              <a:buFont typeface="+mj-lt"/>
              <a:buAutoNum type="arabicPeriod"/>
            </a:pPr>
            <a:r>
              <a:rPr lang="id-ID" dirty="0" smtClean="0"/>
              <a:t>FUNGSI BURGERS (KEWARGANEGARAAN)</a:t>
            </a:r>
            <a:endParaRPr lang="id-ID" dirty="0"/>
          </a:p>
        </p:txBody>
      </p:sp>
      <p:sp>
        <p:nvSpPr>
          <p:cNvPr id="5" name="Text Placeholder 4"/>
          <p:cNvSpPr>
            <a:spLocks noGrp="1"/>
          </p:cNvSpPr>
          <p:nvPr>
            <p:ph type="body" sz="quarter" idx="3"/>
          </p:nvPr>
        </p:nvSpPr>
        <p:spPr>
          <a:solidFill>
            <a:schemeClr val="accent6">
              <a:lumMod val="60000"/>
              <a:lumOff val="40000"/>
            </a:schemeClr>
          </a:solidFill>
        </p:spPr>
        <p:txBody>
          <a:bodyPr/>
          <a:lstStyle/>
          <a:p>
            <a:pPr algn="ctr"/>
            <a:r>
              <a:rPr lang="id-ID" dirty="0" smtClean="0"/>
              <a:t> LAMAIRE</a:t>
            </a:r>
            <a:endParaRPr lang="id-ID" dirty="0"/>
          </a:p>
        </p:txBody>
      </p:sp>
      <p:sp>
        <p:nvSpPr>
          <p:cNvPr id="6" name="Content Placeholder 5"/>
          <p:cNvSpPr>
            <a:spLocks noGrp="1"/>
          </p:cNvSpPr>
          <p:nvPr>
            <p:ph sz="quarter" idx="4"/>
          </p:nvPr>
        </p:nvSpPr>
        <p:spPr>
          <a:solidFill>
            <a:schemeClr val="accent2">
              <a:lumMod val="40000"/>
              <a:lumOff val="60000"/>
            </a:schemeClr>
          </a:solidFill>
        </p:spPr>
        <p:txBody>
          <a:bodyPr/>
          <a:lstStyle/>
          <a:p>
            <a:pPr marL="457200" indent="-457200">
              <a:buFont typeface="+mj-lt"/>
              <a:buAutoNum type="arabicPeriod"/>
            </a:pPr>
            <a:r>
              <a:rPr lang="id-ID" dirty="0" smtClean="0"/>
              <a:t>BESTUURZORG (MENYELENGGA KESEJAHTERAAN UMUM)</a:t>
            </a:r>
          </a:p>
          <a:p>
            <a:pPr marL="457200" indent="-457200">
              <a:buFont typeface="+mj-lt"/>
              <a:buAutoNum type="arabicPeriod"/>
            </a:pPr>
            <a:r>
              <a:rPr lang="id-ID" dirty="0" smtClean="0"/>
              <a:t>POLITIE (POLISI)</a:t>
            </a:r>
          </a:p>
          <a:p>
            <a:pPr marL="457200" indent="-457200">
              <a:buFont typeface="+mj-lt"/>
              <a:buAutoNum type="arabicPeriod"/>
            </a:pPr>
            <a:r>
              <a:rPr lang="id-ID" dirty="0" smtClean="0"/>
              <a:t>JUSTICE (MENGADILI)</a:t>
            </a:r>
          </a:p>
          <a:p>
            <a:pPr marL="457200" indent="-457200">
              <a:buFont typeface="+mj-lt"/>
              <a:buAutoNum type="arabicPeriod"/>
            </a:pPr>
            <a:r>
              <a:rPr lang="id-ID" dirty="0" smtClean="0"/>
              <a:t>REGELAAR (MENGATUR)</a:t>
            </a:r>
            <a:endParaRPr lang="id-ID"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75000"/>
            </a:schemeClr>
          </a:solidFill>
        </p:spPr>
        <p:txBody>
          <a:bodyPr/>
          <a:lstStyle/>
          <a:p>
            <a:r>
              <a:rPr lang="id-ID" dirty="0" smtClean="0">
                <a:solidFill>
                  <a:schemeClr val="bg1"/>
                </a:solidFill>
              </a:rPr>
              <a:t>FREIES ERMESSEN</a:t>
            </a:r>
            <a:endParaRPr lang="id-ID" dirty="0">
              <a:solidFill>
                <a:schemeClr val="bg1"/>
              </a:solidFill>
            </a:endParaRPr>
          </a:p>
        </p:txBody>
      </p:sp>
      <p:sp>
        <p:nvSpPr>
          <p:cNvPr id="3" name="Content Placeholder 2"/>
          <p:cNvSpPr>
            <a:spLocks noGrp="1"/>
          </p:cNvSpPr>
          <p:nvPr>
            <p:ph idx="1"/>
          </p:nvPr>
        </p:nvSpPr>
        <p:spPr>
          <a:solidFill>
            <a:schemeClr val="accent4">
              <a:lumMod val="60000"/>
              <a:lumOff val="40000"/>
            </a:schemeClr>
          </a:solidFill>
        </p:spPr>
        <p:txBody>
          <a:bodyPr/>
          <a:lstStyle/>
          <a:p>
            <a:pPr>
              <a:buFont typeface="Wingdings" pitchFamily="2" charset="2"/>
              <a:buChar char="q"/>
            </a:pPr>
            <a:r>
              <a:rPr lang="id-ID" dirty="0" smtClean="0"/>
              <a:t> DALAM NEGARA KESEJAHTERAAN / WELFARE STATE</a:t>
            </a:r>
          </a:p>
          <a:p>
            <a:pPr>
              <a:buFont typeface="Wingdings" pitchFamily="2" charset="2"/>
              <a:buChar char="q"/>
            </a:pPr>
            <a:r>
              <a:rPr lang="id-ID" dirty="0" smtClean="0"/>
              <a:t> NEGARA HUKUM DALAM PENGERTIAN MATERIIL</a:t>
            </a:r>
          </a:p>
          <a:p>
            <a:pPr>
              <a:buFont typeface="Wingdings" pitchFamily="2" charset="2"/>
              <a:buChar char="q"/>
            </a:pPr>
            <a:r>
              <a:rPr lang="id-ID" dirty="0" smtClean="0"/>
              <a:t> KEWENANGAN BEBAS UNTUK BERTINDAK BERDASARKAN INISIATIP SENDIRI.</a:t>
            </a:r>
          </a:p>
          <a:p>
            <a:pPr>
              <a:buFont typeface="Wingdings" pitchFamily="2" charset="2"/>
              <a:buChar char="q"/>
            </a:pPr>
            <a:r>
              <a:rPr lang="id-ID" dirty="0" smtClean="0"/>
              <a:t> MELAHIRKAN PERATURAN KEBIJAKAN </a:t>
            </a:r>
          </a:p>
          <a:p>
            <a:pPr>
              <a:buFont typeface="Wingdings" pitchFamily="2" charset="2"/>
              <a:buChar char="q"/>
            </a:pPr>
            <a:r>
              <a:rPr lang="id-ID" dirty="0" smtClean="0"/>
              <a:t> DIBATASI OLEH ETIKA, NORMA DAN AGAMA</a:t>
            </a:r>
            <a:endParaRPr lang="id-ID"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43050"/>
          </a:xfrm>
          <a:solidFill>
            <a:schemeClr val="accent6">
              <a:lumMod val="75000"/>
            </a:schemeClr>
          </a:solidFill>
        </p:spPr>
        <p:txBody>
          <a:bodyPr>
            <a:normAutofit fontScale="90000"/>
          </a:bodyPr>
          <a:lstStyle/>
          <a:p>
            <a:r>
              <a:rPr lang="id-ID" dirty="0" smtClean="0"/>
              <a:t/>
            </a:r>
            <a:br>
              <a:rPr lang="id-ID" dirty="0" smtClean="0"/>
            </a:br>
            <a:r>
              <a:rPr lang="id-ID" dirty="0" smtClean="0">
                <a:solidFill>
                  <a:schemeClr val="bg1"/>
                </a:solidFill>
              </a:rPr>
              <a:t>ASAS-ASAS UMUM PEMERINTAHAN YANG BAIK (AAUPB)</a:t>
            </a:r>
            <a:br>
              <a:rPr lang="id-ID" dirty="0" smtClean="0">
                <a:solidFill>
                  <a:schemeClr val="bg1"/>
                </a:solidFill>
              </a:rPr>
            </a:br>
            <a:endParaRPr lang="id-ID" dirty="0">
              <a:solidFill>
                <a:schemeClr val="bg1"/>
              </a:solidFill>
            </a:endParaRPr>
          </a:p>
        </p:txBody>
      </p:sp>
      <p:sp>
        <p:nvSpPr>
          <p:cNvPr id="3" name="Content Placeholder 2"/>
          <p:cNvSpPr>
            <a:spLocks noGrp="1"/>
          </p:cNvSpPr>
          <p:nvPr>
            <p:ph idx="1"/>
          </p:nvPr>
        </p:nvSpPr>
        <p:spPr>
          <a:xfrm>
            <a:off x="457200" y="2000240"/>
            <a:ext cx="8229600" cy="4125923"/>
          </a:xfrm>
          <a:solidFill>
            <a:srgbClr val="FFC000"/>
          </a:solidFill>
        </p:spPr>
        <p:txBody>
          <a:bodyPr>
            <a:normAutofit fontScale="92500" lnSpcReduction="20000"/>
          </a:bodyPr>
          <a:lstStyle/>
          <a:p>
            <a:pPr>
              <a:buFont typeface="Wingdings" pitchFamily="2" charset="2"/>
              <a:buChar char="§"/>
            </a:pPr>
            <a:r>
              <a:rPr lang="id-ID" dirty="0" smtClean="0"/>
              <a:t> Algemene Beginselen van Behoorlijke Bestuur (ABBB) di Belanda</a:t>
            </a:r>
          </a:p>
          <a:p>
            <a:pPr>
              <a:buFont typeface="Wingdings" pitchFamily="2" charset="2"/>
              <a:buChar char="§"/>
            </a:pPr>
            <a:r>
              <a:rPr lang="id-ID" dirty="0" smtClean="0"/>
              <a:t>The Principal of Natural Justice, di Inggris</a:t>
            </a:r>
          </a:p>
          <a:p>
            <a:pPr>
              <a:buFont typeface="Wingdings" pitchFamily="2" charset="2"/>
              <a:buChar char="§"/>
            </a:pPr>
            <a:r>
              <a:rPr lang="id-ID" dirty="0" smtClean="0"/>
              <a:t>les Principaux Generaux du Droit Coutumier Publique, di Perancis</a:t>
            </a:r>
          </a:p>
          <a:p>
            <a:pPr>
              <a:buFont typeface="Wingdings" pitchFamily="2" charset="2"/>
              <a:buChar char="§"/>
            </a:pPr>
            <a:r>
              <a:rPr lang="id-ID" dirty="0" smtClean="0"/>
              <a:t>Aglemene Rechtsbeginselen, di Belgia</a:t>
            </a:r>
          </a:p>
          <a:p>
            <a:pPr>
              <a:buFont typeface="Wingdings" pitchFamily="2" charset="2"/>
              <a:buChar char="§"/>
            </a:pPr>
            <a:r>
              <a:rPr lang="id-ID" dirty="0" smtClean="0"/>
              <a:t>Verfassung Sprinzipienae, di Jerman</a:t>
            </a:r>
          </a:p>
          <a:p>
            <a:pPr>
              <a:buFont typeface="Wingdings" pitchFamily="2" charset="2"/>
              <a:buChar char="§"/>
            </a:pPr>
            <a:r>
              <a:rPr lang="id-ID" dirty="0" smtClean="0"/>
              <a:t>Azas-Azas Umum Pemerintahan Yang Baik, di Indonesia</a:t>
            </a:r>
          </a:p>
          <a:p>
            <a:pPr>
              <a:buFont typeface="Wingdings" pitchFamily="2" charset="2"/>
              <a:buChar char="§"/>
            </a:pPr>
            <a:endParaRPr lang="id-ID"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LANJUTAN.................................</a:t>
            </a:r>
            <a:endParaRPr lang="id-ID" dirty="0"/>
          </a:p>
        </p:txBody>
      </p:sp>
      <p:sp>
        <p:nvSpPr>
          <p:cNvPr id="3" name="Content Placeholder 2"/>
          <p:cNvSpPr>
            <a:spLocks noGrp="1"/>
          </p:cNvSpPr>
          <p:nvPr>
            <p:ph idx="1"/>
          </p:nvPr>
        </p:nvSpPr>
        <p:spPr>
          <a:xfrm>
            <a:off x="457200" y="1600200"/>
            <a:ext cx="8229600" cy="4972072"/>
          </a:xfrm>
          <a:solidFill>
            <a:schemeClr val="accent4">
              <a:lumMod val="60000"/>
              <a:lumOff val="40000"/>
            </a:schemeClr>
          </a:solidFill>
        </p:spPr>
        <p:txBody>
          <a:bodyPr>
            <a:normAutofit fontScale="62500" lnSpcReduction="20000"/>
          </a:bodyPr>
          <a:lstStyle/>
          <a:p>
            <a:pPr marL="514350" indent="-514350">
              <a:buAutoNum type="arabicPeriod" startAt="8"/>
            </a:pPr>
            <a:r>
              <a:rPr lang="id-ID" dirty="0" smtClean="0"/>
              <a:t>PENETAPAN SISA LABA BERSIH BANK-BANK MILIK NEGARA.</a:t>
            </a:r>
          </a:p>
          <a:p>
            <a:pPr marL="514350" indent="-514350">
              <a:buAutoNum type="arabicPeriod" startAt="8"/>
            </a:pPr>
            <a:r>
              <a:rPr lang="id-ID" dirty="0" smtClean="0"/>
              <a:t>KETENTUAN POKOK KEARSIPAN</a:t>
            </a:r>
          </a:p>
          <a:p>
            <a:pPr marL="514350" indent="-514350">
              <a:buAutoNum type="arabicPeriod" startAt="8"/>
            </a:pPr>
            <a:r>
              <a:rPr lang="id-ID" dirty="0" smtClean="0"/>
              <a:t>STATISTIK;</a:t>
            </a:r>
          </a:p>
          <a:p>
            <a:pPr marL="514350" indent="-514350">
              <a:buAutoNum type="arabicPeriod" startAt="8"/>
            </a:pPr>
            <a:r>
              <a:rPr lang="id-ID" dirty="0" smtClean="0"/>
              <a:t>SENSUS</a:t>
            </a:r>
          </a:p>
          <a:p>
            <a:pPr marL="514350" indent="-514350">
              <a:buAutoNum type="arabicPeriod" startAt="8"/>
            </a:pPr>
            <a:r>
              <a:rPr lang="id-ID" dirty="0" smtClean="0"/>
              <a:t>PENGANGKATAN DAN PEMBERHENTIAN  ASN</a:t>
            </a:r>
          </a:p>
          <a:p>
            <a:pPr marL="514350" indent="-514350">
              <a:buAutoNum type="arabicPeriod" startAt="8"/>
            </a:pPr>
            <a:r>
              <a:rPr lang="id-ID" dirty="0" smtClean="0"/>
              <a:t>SUMPAH JABATAN ASN</a:t>
            </a:r>
          </a:p>
          <a:p>
            <a:pPr marL="514350" indent="-514350">
              <a:buAutoNum type="arabicPeriod" startAt="8"/>
            </a:pPr>
            <a:r>
              <a:rPr lang="id-ID" dirty="0" smtClean="0"/>
              <a:t>PERATURAN DISIPLIN ASN</a:t>
            </a:r>
          </a:p>
          <a:p>
            <a:pPr marL="514350" indent="-514350">
              <a:buAutoNum type="arabicPeriod" startAt="8"/>
            </a:pPr>
            <a:r>
              <a:rPr lang="id-ID" dirty="0" smtClean="0"/>
              <a:t>PERATURAN GAJI ASN</a:t>
            </a:r>
          </a:p>
          <a:p>
            <a:pPr marL="514350" indent="-514350">
              <a:buAutoNum type="arabicPeriod" startAt="8"/>
            </a:pPr>
            <a:r>
              <a:rPr lang="id-ID" dirty="0" smtClean="0"/>
              <a:t>AURANSI SOSIAL ASN</a:t>
            </a:r>
          </a:p>
          <a:p>
            <a:pPr marL="514350" indent="-514350">
              <a:buAutoNum type="arabicPeriod" startAt="8"/>
            </a:pPr>
            <a:r>
              <a:rPr lang="id-ID" dirty="0" smtClean="0"/>
              <a:t>KESEJAHTERAAN ANAK </a:t>
            </a:r>
          </a:p>
          <a:p>
            <a:pPr marL="514350" indent="-514350">
              <a:buAutoNum type="arabicPeriod" startAt="8"/>
            </a:pPr>
            <a:r>
              <a:rPr lang="id-ID" dirty="0" smtClean="0"/>
              <a:t>POKOK-POKOK KESEHATAN</a:t>
            </a:r>
          </a:p>
          <a:p>
            <a:pPr marL="514350" indent="-514350">
              <a:buAutoNum type="arabicPeriod" startAt="8"/>
            </a:pPr>
            <a:r>
              <a:rPr lang="id-ID" dirty="0" smtClean="0"/>
              <a:t>WABAH PENYAKI MENULAR</a:t>
            </a:r>
          </a:p>
          <a:p>
            <a:pPr marL="514350" indent="-514350">
              <a:buAutoNum type="arabicPeriod" startAt="8"/>
            </a:pPr>
            <a:r>
              <a:rPr lang="id-ID" dirty="0" smtClean="0"/>
              <a:t>WAJIB SIMPAN RAHASIA KEDOKTERAN</a:t>
            </a:r>
          </a:p>
          <a:p>
            <a:pPr marL="514350" indent="-514350">
              <a:buAutoNum type="arabicPeriod" startAt="8"/>
            </a:pPr>
            <a:r>
              <a:rPr lang="id-ID" dirty="0" smtClean="0"/>
              <a:t>ORDONANTI PERLINDUNGAN ALAM</a:t>
            </a:r>
          </a:p>
          <a:p>
            <a:pPr marL="514350" indent="-514350">
              <a:buAutoNum type="arabicPeriod" startAt="8"/>
            </a:pPr>
            <a:r>
              <a:rPr lang="id-ID" dirty="0" smtClean="0"/>
              <a:t>LINGKUNGAN HIDUP</a:t>
            </a:r>
          </a:p>
          <a:p>
            <a:pPr marL="514350" indent="-514350">
              <a:buAutoNum type="arabicPeriod" startAt="8"/>
            </a:pPr>
            <a:r>
              <a:rPr lang="id-ID" dirty="0" smtClean="0"/>
              <a:t>HAK PENGUSAHAAN HUTAN</a:t>
            </a:r>
            <a:endParaRPr lang="id-ID"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id-ID" dirty="0" smtClean="0"/>
              <a:t>ASAS KEPASTIAN HUKUM</a:t>
            </a:r>
            <a:endParaRPr lang="id-ID" dirty="0"/>
          </a:p>
        </p:txBody>
      </p:sp>
      <p:sp>
        <p:nvSpPr>
          <p:cNvPr id="3" name="Content Placeholder 2"/>
          <p:cNvSpPr>
            <a:spLocks noGrp="1"/>
          </p:cNvSpPr>
          <p:nvPr>
            <p:ph idx="1"/>
          </p:nvPr>
        </p:nvSpPr>
        <p:spPr>
          <a:solidFill>
            <a:srgbClr val="00B050"/>
          </a:solidFill>
        </p:spPr>
        <p:txBody>
          <a:bodyPr/>
          <a:lstStyle/>
          <a:p>
            <a:r>
              <a:rPr lang="id-ID" dirty="0" smtClean="0"/>
              <a:t>Azas negara hukum yang mengutamakan landasan ketentuan peraturan perundang-undangan, kepatutan, keajegan dan keadilan dalam setiap kebijakan penyelenggaraan pemerintahan</a:t>
            </a:r>
            <a:endParaRPr lang="id-ID"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a:solidFill>
            <a:schemeClr val="tx2">
              <a:lumMod val="60000"/>
              <a:lumOff val="40000"/>
            </a:schemeClr>
          </a:solidFill>
        </p:spPr>
        <p:txBody>
          <a:bodyPr/>
          <a:lstStyle/>
          <a:p>
            <a:r>
              <a:rPr lang="id-ID" dirty="0" smtClean="0"/>
              <a:t>ASAS KEMANFAATAN</a:t>
            </a:r>
            <a:endParaRPr lang="id-ID" dirty="0"/>
          </a:p>
        </p:txBody>
      </p:sp>
      <p:sp>
        <p:nvSpPr>
          <p:cNvPr id="3" name="Content Placeholder 2"/>
          <p:cNvSpPr>
            <a:spLocks noGrp="1"/>
          </p:cNvSpPr>
          <p:nvPr>
            <p:ph idx="1"/>
          </p:nvPr>
        </p:nvSpPr>
        <p:spPr>
          <a:xfrm>
            <a:off x="457200" y="1500174"/>
            <a:ext cx="8229600" cy="5143536"/>
          </a:xfrm>
          <a:solidFill>
            <a:schemeClr val="tx2">
              <a:lumMod val="75000"/>
            </a:schemeClr>
          </a:solidFill>
        </p:spPr>
        <p:txBody>
          <a:bodyPr>
            <a:normAutofit fontScale="70000" lnSpcReduction="20000"/>
          </a:bodyPr>
          <a:lstStyle/>
          <a:p>
            <a:r>
              <a:rPr lang="id-ID" dirty="0" smtClean="0">
                <a:solidFill>
                  <a:schemeClr val="bg1"/>
                </a:solidFill>
              </a:rPr>
              <a:t>Manfaat yang harus diperhatikan secara seimbang antara:</a:t>
            </a:r>
          </a:p>
          <a:p>
            <a:pPr>
              <a:buNone/>
            </a:pPr>
            <a:r>
              <a:rPr lang="id-ID" dirty="0" smtClean="0">
                <a:solidFill>
                  <a:schemeClr val="bg1"/>
                </a:solidFill>
              </a:rPr>
              <a:t>     a. Kepentingan individu yang satu dengan   -</a:t>
            </a:r>
          </a:p>
          <a:p>
            <a:pPr>
              <a:buNone/>
            </a:pPr>
            <a:r>
              <a:rPr lang="id-ID" dirty="0" smtClean="0">
                <a:solidFill>
                  <a:schemeClr val="bg1"/>
                </a:solidFill>
              </a:rPr>
              <a:t>         yang lain</a:t>
            </a:r>
          </a:p>
          <a:p>
            <a:pPr>
              <a:buNone/>
            </a:pPr>
            <a:r>
              <a:rPr lang="id-ID" dirty="0" smtClean="0">
                <a:solidFill>
                  <a:schemeClr val="bg1"/>
                </a:solidFill>
              </a:rPr>
              <a:t>     b. Kepentingan individu dng masy</a:t>
            </a:r>
          </a:p>
          <a:p>
            <a:pPr>
              <a:buNone/>
            </a:pPr>
            <a:r>
              <a:rPr lang="id-ID" dirty="0" smtClean="0">
                <a:solidFill>
                  <a:schemeClr val="bg1"/>
                </a:solidFill>
              </a:rPr>
              <a:t>     c. Kepentingan warga masyarakat dengan ma-</a:t>
            </a:r>
          </a:p>
          <a:p>
            <a:pPr>
              <a:buNone/>
            </a:pPr>
            <a:r>
              <a:rPr lang="id-ID" dirty="0" smtClean="0">
                <a:solidFill>
                  <a:schemeClr val="bg1"/>
                </a:solidFill>
              </a:rPr>
              <a:t>         syarakat asing</a:t>
            </a:r>
          </a:p>
          <a:p>
            <a:pPr>
              <a:buNone/>
            </a:pPr>
            <a:r>
              <a:rPr lang="id-ID" dirty="0" smtClean="0">
                <a:solidFill>
                  <a:schemeClr val="bg1"/>
                </a:solidFill>
              </a:rPr>
              <a:t>     d. Kepentingan kelompok masyarakat satu de-</a:t>
            </a:r>
          </a:p>
          <a:p>
            <a:pPr>
              <a:buNone/>
            </a:pPr>
            <a:r>
              <a:rPr lang="id-ID" dirty="0" smtClean="0">
                <a:solidFill>
                  <a:schemeClr val="bg1"/>
                </a:solidFill>
              </a:rPr>
              <a:t>         ngan kepentingan kelompok masy yg lain</a:t>
            </a:r>
          </a:p>
          <a:p>
            <a:pPr>
              <a:buNone/>
            </a:pPr>
            <a:r>
              <a:rPr lang="id-ID" dirty="0" smtClean="0">
                <a:solidFill>
                  <a:schemeClr val="bg1"/>
                </a:solidFill>
              </a:rPr>
              <a:t>     e. Kepentingan pemerintah dengan warga masya</a:t>
            </a:r>
          </a:p>
          <a:p>
            <a:pPr>
              <a:buNone/>
            </a:pPr>
            <a:r>
              <a:rPr lang="id-ID" dirty="0" smtClean="0">
                <a:solidFill>
                  <a:schemeClr val="bg1"/>
                </a:solidFill>
              </a:rPr>
              <a:t>         rakat</a:t>
            </a:r>
          </a:p>
          <a:p>
            <a:pPr>
              <a:buNone/>
            </a:pPr>
            <a:r>
              <a:rPr lang="id-ID" dirty="0" smtClean="0">
                <a:solidFill>
                  <a:schemeClr val="bg1"/>
                </a:solidFill>
              </a:rPr>
              <a:t>      f. Kepentingan generasi sekarang dengan generasi menda-</a:t>
            </a:r>
          </a:p>
          <a:p>
            <a:pPr>
              <a:buNone/>
            </a:pPr>
            <a:r>
              <a:rPr lang="id-ID" dirty="0" smtClean="0">
                <a:solidFill>
                  <a:schemeClr val="bg1"/>
                </a:solidFill>
              </a:rPr>
              <a:t>         tang</a:t>
            </a:r>
          </a:p>
          <a:p>
            <a:pPr>
              <a:buNone/>
            </a:pPr>
            <a:r>
              <a:rPr lang="id-ID" dirty="0" smtClean="0">
                <a:solidFill>
                  <a:schemeClr val="bg1"/>
                </a:solidFill>
              </a:rPr>
              <a:t>      g. Kepentingan manusia dengan ekosistemnya</a:t>
            </a:r>
          </a:p>
          <a:p>
            <a:pPr>
              <a:buNone/>
            </a:pPr>
            <a:r>
              <a:rPr lang="id-ID" dirty="0" smtClean="0">
                <a:solidFill>
                  <a:schemeClr val="bg1"/>
                </a:solidFill>
              </a:rPr>
              <a:t>      h. Kepentingan pria dan wanita</a:t>
            </a:r>
            <a:endParaRPr lang="id-ID" dirty="0">
              <a:solidFill>
                <a:schemeClr val="bg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50000"/>
            </a:schemeClr>
          </a:solidFill>
        </p:spPr>
        <p:txBody>
          <a:bodyPr/>
          <a:lstStyle/>
          <a:p>
            <a:r>
              <a:rPr lang="id-ID" b="1" dirty="0" smtClean="0">
                <a:solidFill>
                  <a:schemeClr val="bg1"/>
                </a:solidFill>
              </a:rPr>
              <a:t>ASAS KETIDAKBERPIHAKAN</a:t>
            </a:r>
            <a:endParaRPr lang="id-ID" b="1" dirty="0">
              <a:solidFill>
                <a:schemeClr val="bg1"/>
              </a:solidFill>
            </a:endParaRPr>
          </a:p>
        </p:txBody>
      </p:sp>
      <p:sp>
        <p:nvSpPr>
          <p:cNvPr id="3" name="Content Placeholder 2"/>
          <p:cNvSpPr>
            <a:spLocks noGrp="1"/>
          </p:cNvSpPr>
          <p:nvPr>
            <p:ph idx="1"/>
          </p:nvPr>
        </p:nvSpPr>
        <p:spPr>
          <a:solidFill>
            <a:schemeClr val="accent6">
              <a:lumMod val="60000"/>
              <a:lumOff val="40000"/>
            </a:schemeClr>
          </a:solidFill>
        </p:spPr>
        <p:txBody>
          <a:bodyPr>
            <a:normAutofit/>
          </a:bodyPr>
          <a:lstStyle/>
          <a:p>
            <a:r>
              <a:rPr lang="id-ID" sz="4000" b="1" i="1" dirty="0" smtClean="0"/>
              <a:t>Mewajibkanbadan dan/atau pejabat pemerintah dalam menetapkan dan/atau melakukan keputusan dan/atau tindakan dengan mempertimbangkan kepentingan para pihak secara keseluruhan dan tidak diskriminatif</a:t>
            </a:r>
            <a:endParaRPr lang="id-ID" sz="4000" b="1" i="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id-ID" dirty="0" smtClean="0">
                <a:solidFill>
                  <a:schemeClr val="bg1"/>
                </a:solidFill>
              </a:rPr>
              <a:t>ASAS KECERMATAN</a:t>
            </a:r>
            <a:endParaRPr lang="id-ID" dirty="0">
              <a:solidFill>
                <a:schemeClr val="bg1"/>
              </a:solidFill>
            </a:endParaRPr>
          </a:p>
        </p:txBody>
      </p:sp>
      <p:sp>
        <p:nvSpPr>
          <p:cNvPr id="3" name="Content Placeholder 2"/>
          <p:cNvSpPr>
            <a:spLocks noGrp="1"/>
          </p:cNvSpPr>
          <p:nvPr>
            <p:ph idx="1"/>
          </p:nvPr>
        </p:nvSpPr>
        <p:spPr>
          <a:solidFill>
            <a:srgbClr val="00B0F0"/>
          </a:solidFill>
        </p:spPr>
        <p:txBody>
          <a:bodyPr/>
          <a:lstStyle/>
          <a:p>
            <a:r>
              <a:rPr lang="id-ID" b="1" i="1" dirty="0" smtClean="0"/>
              <a:t>Keputusan dan /atau tindakan harus didasarkan pada informasi dan dokumen yang lengkap untuk mendukung legalitas penetapan dan/atau tindakan sehingga keputusan dan/atau tindakan yang bersangkutan disiapkan dengan cermat sebelum keputusan dan/atau tindakan tersebut ditetapkan dan/atau dilakukan</a:t>
            </a:r>
            <a:endParaRPr lang="id-ID" b="1" i="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normAutofit fontScale="90000"/>
          </a:bodyPr>
          <a:lstStyle/>
          <a:p>
            <a:r>
              <a:rPr lang="id-ID" dirty="0" smtClean="0">
                <a:solidFill>
                  <a:schemeClr val="bg1"/>
                </a:solidFill>
              </a:rPr>
              <a:t>ASAS TIDAK MENYALAHGUNAKAN WEWENANG</a:t>
            </a:r>
            <a:endParaRPr lang="id-ID" dirty="0">
              <a:solidFill>
                <a:schemeClr val="bg1"/>
              </a:solidFill>
            </a:endParaRPr>
          </a:p>
        </p:txBody>
      </p:sp>
      <p:sp>
        <p:nvSpPr>
          <p:cNvPr id="3" name="Content Placeholder 2"/>
          <p:cNvSpPr>
            <a:spLocks noGrp="1"/>
          </p:cNvSpPr>
          <p:nvPr>
            <p:ph idx="1"/>
          </p:nvPr>
        </p:nvSpPr>
        <p:spPr>
          <a:solidFill>
            <a:srgbClr val="92D050"/>
          </a:solidFill>
        </p:spPr>
        <p:txBody>
          <a:bodyPr/>
          <a:lstStyle/>
          <a:p>
            <a:r>
              <a:rPr lang="id-ID" b="1" i="1" dirty="0" smtClean="0"/>
              <a:t>Mewajibkan setiap badan dan/atau pejabat pemerintah tidak menggunakan kewenangannya untuk kepentingan pribadi atau kepentingan yang lain dan tidak sesuai dengan tujuan pemberian kewenangan tersebut, tidak melampaui, tidak menyalahgunakan da</a:t>
            </a:r>
            <a:r>
              <a:rPr lang="en-US" b="1" i="1" dirty="0" smtClean="0"/>
              <a:t>n</a:t>
            </a:r>
            <a:r>
              <a:rPr lang="id-ID" b="1" i="1" dirty="0" smtClean="0"/>
              <a:t>/atau tidak mencampur adukan kewenagannya</a:t>
            </a:r>
            <a:r>
              <a:rPr lang="id-ID" dirty="0" smtClean="0"/>
              <a:t>.</a:t>
            </a:r>
            <a:endParaRPr lang="id-ID"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id-ID" b="1" dirty="0" smtClean="0"/>
              <a:t>ASAS KETERBUKAAN</a:t>
            </a:r>
            <a:endParaRPr lang="id-ID" b="1"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r>
              <a:rPr lang="id-ID" b="1" i="1" dirty="0" smtClean="0"/>
              <a:t>Melayani masyarakat untuk mendapatkan akses dan memperoleh informasi yang benar, jujur, dan tidak diskriminatif dalam penyelenggaraan pemerintahan dengan tetap memperhatikan perlindungan hak asasi pribadi, golongan dan rahasia negara.</a:t>
            </a:r>
            <a:endParaRPr lang="id-ID" b="1" i="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normAutofit fontScale="90000"/>
          </a:bodyPr>
          <a:lstStyle/>
          <a:p>
            <a:r>
              <a:rPr lang="id-ID" dirty="0" smtClean="0"/>
              <a:t>PUTUSAN PENGADILAN SEBAGAI SUMBER LAIN AAUPB</a:t>
            </a:r>
            <a:endParaRPr lang="id-ID" dirty="0"/>
          </a:p>
        </p:txBody>
      </p:sp>
      <p:sp>
        <p:nvSpPr>
          <p:cNvPr id="3" name="Content Placeholder 2"/>
          <p:cNvSpPr>
            <a:spLocks noGrp="1"/>
          </p:cNvSpPr>
          <p:nvPr>
            <p:ph idx="1"/>
          </p:nvPr>
        </p:nvSpPr>
        <p:spPr>
          <a:solidFill>
            <a:srgbClr val="FFC000"/>
          </a:solidFill>
        </p:spPr>
        <p:txBody>
          <a:bodyPr/>
          <a:lstStyle/>
          <a:p>
            <a:endParaRPr lang="id-ID" dirty="0" smtClean="0"/>
          </a:p>
          <a:p>
            <a:endParaRPr lang="id-ID" dirty="0" smtClean="0"/>
          </a:p>
          <a:p>
            <a:r>
              <a:rPr lang="id-ID" b="1" i="1" dirty="0" smtClean="0"/>
              <a:t>SUDAH BERSIFAT TETAP (IN KRACHT VAN GEWIJDE)</a:t>
            </a:r>
            <a:endParaRPr lang="id-ID" b="1" i="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id-ID" b="1" dirty="0" smtClean="0"/>
              <a:t>ASAS KEPENTINGAN UMUM</a:t>
            </a:r>
            <a:endParaRPr lang="id-ID" b="1" dirty="0"/>
          </a:p>
        </p:txBody>
      </p:sp>
      <p:sp>
        <p:nvSpPr>
          <p:cNvPr id="3" name="Content Placeholder 2"/>
          <p:cNvSpPr>
            <a:spLocks noGrp="1"/>
          </p:cNvSpPr>
          <p:nvPr>
            <p:ph idx="1"/>
          </p:nvPr>
        </p:nvSpPr>
        <p:spPr>
          <a:solidFill>
            <a:schemeClr val="accent2">
              <a:lumMod val="60000"/>
              <a:lumOff val="40000"/>
            </a:schemeClr>
          </a:solidFill>
        </p:spPr>
        <p:txBody>
          <a:bodyPr>
            <a:normAutofit/>
          </a:bodyPr>
          <a:lstStyle/>
          <a:p>
            <a:r>
              <a:rPr lang="id-ID" sz="3600" b="1" i="1" dirty="0" smtClean="0"/>
              <a:t>MENDAHULUKAN  KESEJAHTERAAN DAN KEMANFAATAN UMUM DENGAN CARA YANG ASPIRATIF, AKOMODATIF, SELEKTIF DAN RAHASIA NEGARA </a:t>
            </a:r>
            <a:endParaRPr lang="id-ID" sz="3600" b="1" i="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p>
            <a:r>
              <a:rPr lang="id-ID" b="1" dirty="0" smtClean="0"/>
              <a:t>ASAS PELAYANAN YANG BAIK</a:t>
            </a:r>
            <a:endParaRPr lang="id-ID" b="1" dirty="0"/>
          </a:p>
        </p:txBody>
      </p:sp>
      <p:sp>
        <p:nvSpPr>
          <p:cNvPr id="3" name="Content Placeholder 2"/>
          <p:cNvSpPr>
            <a:spLocks noGrp="1"/>
          </p:cNvSpPr>
          <p:nvPr>
            <p:ph idx="1"/>
          </p:nvPr>
        </p:nvSpPr>
        <p:spPr>
          <a:solidFill>
            <a:srgbClr val="FF0000"/>
          </a:solidFill>
        </p:spPr>
        <p:txBody>
          <a:bodyPr/>
          <a:lstStyle/>
          <a:p>
            <a:r>
              <a:rPr lang="id-ID" b="1" i="1" dirty="0" smtClean="0">
                <a:solidFill>
                  <a:schemeClr val="bg1"/>
                </a:solidFill>
              </a:rPr>
              <a:t>MEMBERIKAN PELAYANAN YANG TEPAT WAKTU, PROSEDUR DAN BIAYA YANG JELAS, SESUAI DENGAN STANDAR PELAYANAN, DAN KETENTUAN PERATURAN PERUNDANG-UNDANGAN</a:t>
            </a:r>
            <a:endParaRPr lang="id-ID" b="1" i="1" dirty="0">
              <a:solidFill>
                <a:schemeClr val="bg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75000"/>
            </a:schemeClr>
          </a:solidFill>
        </p:spPr>
        <p:txBody>
          <a:bodyPr/>
          <a:lstStyle/>
          <a:p>
            <a:r>
              <a:rPr lang="en-US" dirty="0" smtClean="0"/>
              <a:t>ASAS NEGARA HUKUM</a:t>
            </a:r>
            <a:endParaRPr lang="en-US" dirty="0"/>
          </a:p>
        </p:txBody>
      </p:sp>
      <p:sp>
        <p:nvSpPr>
          <p:cNvPr id="3" name="Content Placeholder 2"/>
          <p:cNvSpPr>
            <a:spLocks noGrp="1"/>
          </p:cNvSpPr>
          <p:nvPr>
            <p:ph idx="1"/>
          </p:nvPr>
        </p:nvSpPr>
        <p:spPr>
          <a:solidFill>
            <a:srgbClr val="00B050"/>
          </a:solidFill>
        </p:spPr>
        <p:txBody>
          <a:bodyPr>
            <a:normAutofit/>
          </a:bodyPr>
          <a:lstStyle/>
          <a:p>
            <a:r>
              <a:rPr lang="en-US" sz="4400" dirty="0" smtClean="0"/>
              <a:t>AZAS LEGALITAS, </a:t>
            </a:r>
            <a:r>
              <a:rPr lang="en-US" sz="4400" dirty="0" err="1" smtClean="0"/>
              <a:t>kewenangan</a:t>
            </a:r>
            <a:r>
              <a:rPr lang="en-US" sz="4400" dirty="0" smtClean="0"/>
              <a:t> </a:t>
            </a:r>
            <a:r>
              <a:rPr lang="en-US" sz="4400" dirty="0" err="1" smtClean="0"/>
              <a:t>diskresi</a:t>
            </a:r>
            <a:endParaRPr lang="en-US" sz="4400" dirty="0" smtClean="0"/>
          </a:p>
          <a:p>
            <a:r>
              <a:rPr lang="en-US" sz="4400" dirty="0" smtClean="0"/>
              <a:t>PERLINDUNGAN HAM</a:t>
            </a:r>
          </a:p>
          <a:p>
            <a:r>
              <a:rPr lang="en-US" sz="4400" dirty="0" smtClean="0"/>
              <a:t>PEMBAGIAN KEKUASAAN</a:t>
            </a:r>
          </a:p>
          <a:p>
            <a:r>
              <a:rPr lang="en-US" sz="4400" dirty="0" smtClean="0"/>
              <a:t>PENGAWASAN</a:t>
            </a:r>
            <a:endParaRPr lang="en-US" sz="4400" dirty="0"/>
          </a:p>
        </p:txBody>
      </p:sp>
    </p:spTree>
    <p:extLst>
      <p:ext uri="{BB962C8B-B14F-4D97-AF65-F5344CB8AC3E}">
        <p14:creationId xmlns:p14="http://schemas.microsoft.com/office/powerpoint/2010/main" val="194367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id-ID" dirty="0" smtClean="0"/>
              <a:t>LANJUTAN.................................</a:t>
            </a:r>
            <a:endParaRPr lang="id-ID" dirty="0"/>
          </a:p>
        </p:txBody>
      </p:sp>
      <p:sp>
        <p:nvSpPr>
          <p:cNvPr id="3" name="Content Placeholder 2"/>
          <p:cNvSpPr>
            <a:spLocks noGrp="1"/>
          </p:cNvSpPr>
          <p:nvPr>
            <p:ph idx="1"/>
          </p:nvPr>
        </p:nvSpPr>
        <p:spPr>
          <a:xfrm>
            <a:off x="457200" y="1142984"/>
            <a:ext cx="8229600" cy="5715016"/>
          </a:xfrm>
          <a:solidFill>
            <a:schemeClr val="accent4">
              <a:lumMod val="60000"/>
              <a:lumOff val="40000"/>
            </a:schemeClr>
          </a:solidFill>
        </p:spPr>
        <p:txBody>
          <a:bodyPr>
            <a:noAutofit/>
          </a:bodyPr>
          <a:lstStyle/>
          <a:p>
            <a:pPr>
              <a:buNone/>
            </a:pPr>
            <a:r>
              <a:rPr lang="id-ID" sz="1800" dirty="0" smtClean="0"/>
              <a:t>24. ANALIS MENGENAI DAMPAK</a:t>
            </a:r>
            <a:r>
              <a:rPr lang="en-US" sz="1800" dirty="0" smtClean="0"/>
              <a:t> </a:t>
            </a:r>
            <a:r>
              <a:rPr lang="id-ID" sz="1800" dirty="0" smtClean="0"/>
              <a:t>LINGKUNGAN</a:t>
            </a:r>
          </a:p>
          <a:p>
            <a:pPr>
              <a:buNone/>
            </a:pPr>
            <a:r>
              <a:rPr lang="id-ID" sz="1800" dirty="0" smtClean="0"/>
              <a:t>25. PERGURUAN TINGGI</a:t>
            </a:r>
          </a:p>
          <a:p>
            <a:pPr>
              <a:buNone/>
            </a:pPr>
            <a:r>
              <a:rPr lang="id-ID" sz="1800" dirty="0" smtClean="0"/>
              <a:t>26. PERIKANAN;</a:t>
            </a:r>
          </a:p>
          <a:p>
            <a:pPr>
              <a:buNone/>
            </a:pPr>
            <a:r>
              <a:rPr lang="id-ID" sz="1800" dirty="0"/>
              <a:t> </a:t>
            </a:r>
            <a:r>
              <a:rPr lang="id-ID" sz="1800" dirty="0" smtClean="0"/>
              <a:t>27. IRIGASI;</a:t>
            </a:r>
          </a:p>
          <a:p>
            <a:pPr>
              <a:buNone/>
            </a:pPr>
            <a:r>
              <a:rPr lang="id-ID" sz="1800" dirty="0"/>
              <a:t> </a:t>
            </a:r>
            <a:r>
              <a:rPr lang="id-ID" sz="1800" dirty="0" smtClean="0"/>
              <a:t>28. PENGELOLAAN SUMBER DAYA ALAM;</a:t>
            </a:r>
          </a:p>
          <a:p>
            <a:pPr>
              <a:buNone/>
            </a:pPr>
            <a:r>
              <a:rPr lang="id-ID" sz="1800" dirty="0"/>
              <a:t> </a:t>
            </a:r>
            <a:r>
              <a:rPr lang="id-ID" sz="1800" dirty="0" smtClean="0"/>
              <a:t>29. PETERNAKAN DAN KEHEWANAN.</a:t>
            </a:r>
          </a:p>
          <a:p>
            <a:pPr>
              <a:buNone/>
            </a:pPr>
            <a:r>
              <a:rPr lang="id-ID" sz="1800" dirty="0"/>
              <a:t> </a:t>
            </a:r>
            <a:r>
              <a:rPr lang="id-ID" sz="1800" dirty="0" smtClean="0"/>
              <a:t>30 PERINDUSTRIAN</a:t>
            </a:r>
          </a:p>
          <a:p>
            <a:pPr>
              <a:buNone/>
            </a:pPr>
            <a:r>
              <a:rPr lang="id-ID" sz="1800" dirty="0"/>
              <a:t> </a:t>
            </a:r>
            <a:r>
              <a:rPr lang="id-ID" sz="1800" dirty="0" smtClean="0"/>
              <a:t>31. KETENAGAKLISTRIKAN;</a:t>
            </a:r>
          </a:p>
          <a:p>
            <a:pPr>
              <a:buNone/>
            </a:pPr>
            <a:r>
              <a:rPr lang="id-ID" sz="1800" dirty="0"/>
              <a:t> </a:t>
            </a:r>
            <a:r>
              <a:rPr lang="id-ID" sz="1800" dirty="0" smtClean="0"/>
              <a:t>32. TRANSMIGRASI.</a:t>
            </a:r>
          </a:p>
          <a:p>
            <a:pPr>
              <a:buNone/>
            </a:pPr>
            <a:r>
              <a:rPr lang="id-ID" sz="1800" dirty="0"/>
              <a:t> </a:t>
            </a:r>
            <a:r>
              <a:rPr lang="id-ID" sz="1800" dirty="0" smtClean="0"/>
              <a:t>33. PERS;</a:t>
            </a:r>
          </a:p>
          <a:p>
            <a:pPr>
              <a:buNone/>
            </a:pPr>
            <a:r>
              <a:rPr lang="id-ID" sz="1800" dirty="0"/>
              <a:t> </a:t>
            </a:r>
            <a:r>
              <a:rPr lang="id-ID" sz="1800" dirty="0" smtClean="0"/>
              <a:t>34. ORGANISASI KE</a:t>
            </a:r>
            <a:r>
              <a:rPr lang="en-US" sz="1800" dirty="0" smtClean="0"/>
              <a:t>M</a:t>
            </a:r>
            <a:r>
              <a:rPr lang="id-ID" sz="1800" dirty="0" smtClean="0"/>
              <a:t>ASYARAKATAN.</a:t>
            </a:r>
          </a:p>
          <a:p>
            <a:pPr>
              <a:buNone/>
            </a:pPr>
            <a:r>
              <a:rPr lang="id-ID" sz="1800" dirty="0"/>
              <a:t> </a:t>
            </a:r>
            <a:r>
              <a:rPr lang="id-ID" sz="1800" dirty="0" smtClean="0"/>
              <a:t>35. PARTAI POLITIK;</a:t>
            </a:r>
          </a:p>
          <a:p>
            <a:pPr>
              <a:buNone/>
            </a:pPr>
            <a:r>
              <a:rPr lang="id-ID" sz="1800" dirty="0"/>
              <a:t> </a:t>
            </a:r>
            <a:r>
              <a:rPr lang="id-ID" sz="1800" dirty="0" smtClean="0"/>
              <a:t>36. PERTANIAN;</a:t>
            </a:r>
          </a:p>
          <a:p>
            <a:pPr>
              <a:buNone/>
            </a:pPr>
            <a:r>
              <a:rPr lang="id-ID" sz="1800" dirty="0" smtClean="0"/>
              <a:t> 37. PERDAGANGAN.</a:t>
            </a:r>
          </a:p>
          <a:p>
            <a:pPr>
              <a:buNone/>
            </a:pPr>
            <a:r>
              <a:rPr lang="id-ID" sz="1800" dirty="0" smtClean="0"/>
              <a:t>38. PERINDUSTRIAN</a:t>
            </a:r>
          </a:p>
          <a:p>
            <a:pPr>
              <a:buNone/>
            </a:pPr>
            <a:r>
              <a:rPr lang="id-ID" sz="1800" dirty="0"/>
              <a:t> </a:t>
            </a:r>
            <a:r>
              <a:rPr lang="id-ID" sz="1800" dirty="0" smtClean="0"/>
              <a:t>39. PERIKANAN</a:t>
            </a:r>
          </a:p>
          <a:p>
            <a:pPr>
              <a:buNone/>
            </a:pPr>
            <a:r>
              <a:rPr lang="id-ID" sz="1800" dirty="0"/>
              <a:t> </a:t>
            </a:r>
            <a:r>
              <a:rPr lang="id-ID" sz="1800" dirty="0" smtClean="0"/>
              <a:t> CATT: SEMUA URUSAN PEMERINTAHAN</a:t>
            </a:r>
          </a:p>
          <a:p>
            <a:pPr>
              <a:buNone/>
            </a:pPr>
            <a:r>
              <a:rPr lang="id-ID" sz="1800" dirty="0"/>
              <a:t> </a:t>
            </a:r>
            <a:endParaRPr lang="id-ID" sz="1800" dirty="0" smtClean="0"/>
          </a:p>
          <a:p>
            <a:pPr>
              <a:buNone/>
            </a:pPr>
            <a:r>
              <a:rPr lang="id-ID" sz="1800" dirty="0"/>
              <a:t> </a:t>
            </a:r>
            <a:r>
              <a:rPr lang="id-ID" sz="1800" dirty="0" smtClean="0"/>
              <a:t> </a:t>
            </a:r>
            <a:endParaRPr lang="id-ID" sz="1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solidFill>
            <a:srgbClr val="00B0F0"/>
          </a:solidFill>
        </p:spPr>
        <p:txBody>
          <a:bodyPr>
            <a:normAutofit/>
          </a:bodyPr>
          <a:lstStyle/>
          <a:p>
            <a:r>
              <a:rPr lang="en-US" sz="4400" dirty="0" err="1" smtClean="0"/>
              <a:t>Badan</a:t>
            </a:r>
            <a:r>
              <a:rPr lang="en-US" sz="4400" dirty="0" smtClean="0"/>
              <a:t> </a:t>
            </a:r>
            <a:r>
              <a:rPr lang="en-US" sz="4400" dirty="0" err="1" smtClean="0"/>
              <a:t>Perwakilan</a:t>
            </a:r>
            <a:r>
              <a:rPr lang="en-US" sz="4400" dirty="0" smtClean="0"/>
              <a:t> Rakyat</a:t>
            </a:r>
          </a:p>
          <a:p>
            <a:r>
              <a:rPr lang="en-US" sz="4400" dirty="0" err="1" smtClean="0"/>
              <a:t>Asas</a:t>
            </a:r>
            <a:r>
              <a:rPr lang="en-US" sz="4400" dirty="0" smtClean="0"/>
              <a:t> </a:t>
            </a:r>
            <a:r>
              <a:rPr lang="en-US" sz="4400" dirty="0" err="1" smtClean="0"/>
              <a:t>Keterbukaan</a:t>
            </a:r>
            <a:endParaRPr lang="en-US" sz="4400" dirty="0" smtClean="0"/>
          </a:p>
          <a:p>
            <a:r>
              <a:rPr lang="en-US" sz="4400" dirty="0" err="1"/>
              <a:t>P</a:t>
            </a:r>
            <a:r>
              <a:rPr lang="en-US" sz="4400" dirty="0" err="1" smtClean="0"/>
              <a:t>eran</a:t>
            </a:r>
            <a:r>
              <a:rPr lang="en-US" sz="4400" dirty="0" smtClean="0"/>
              <a:t> Serta </a:t>
            </a:r>
            <a:r>
              <a:rPr lang="en-US" sz="4400" dirty="0" err="1" smtClean="0"/>
              <a:t>masyarakat</a:t>
            </a:r>
            <a:endParaRPr lang="en-US" sz="4400" dirty="0"/>
          </a:p>
        </p:txBody>
      </p:sp>
      <p:sp>
        <p:nvSpPr>
          <p:cNvPr id="4" name="Text Placeholder 3"/>
          <p:cNvSpPr>
            <a:spLocks noGrp="1"/>
          </p:cNvSpPr>
          <p:nvPr>
            <p:ph type="body" sz="half" idx="2"/>
          </p:nvPr>
        </p:nvSpPr>
        <p:spPr>
          <a:xfrm>
            <a:off x="457200" y="548680"/>
            <a:ext cx="3008313" cy="5577483"/>
          </a:xfrm>
          <a:solidFill>
            <a:schemeClr val="accent1">
              <a:lumMod val="40000"/>
              <a:lumOff val="60000"/>
            </a:schemeClr>
          </a:solidFill>
        </p:spPr>
        <p:txBody>
          <a:bodyPr>
            <a:normAutofit/>
          </a:bodyPr>
          <a:lstStyle/>
          <a:p>
            <a:endParaRPr lang="en-US" sz="4400" dirty="0" smtClean="0"/>
          </a:p>
          <a:p>
            <a:r>
              <a:rPr lang="en-US" sz="4400" dirty="0" err="1" smtClean="0"/>
              <a:t>Prinsip</a:t>
            </a:r>
            <a:r>
              <a:rPr lang="en-US" sz="4400" dirty="0" smtClean="0"/>
              <a:t> </a:t>
            </a:r>
            <a:r>
              <a:rPr lang="en-US" sz="4400" dirty="0" err="1" smtClean="0"/>
              <a:t>demokrasi</a:t>
            </a:r>
            <a:r>
              <a:rPr lang="en-US" sz="4400" dirty="0" smtClean="0"/>
              <a:t> yang </a:t>
            </a:r>
            <a:r>
              <a:rPr lang="en-US" sz="4400" dirty="0" err="1" smtClean="0"/>
              <a:t>melandasi</a:t>
            </a:r>
            <a:r>
              <a:rPr lang="en-US" sz="4400" dirty="0" smtClean="0"/>
              <a:t> HAN</a:t>
            </a:r>
            <a:endParaRPr lang="en-US" sz="4400" dirty="0"/>
          </a:p>
        </p:txBody>
      </p:sp>
    </p:spTree>
    <p:extLst>
      <p:ext uri="{BB962C8B-B14F-4D97-AF65-F5344CB8AC3E}">
        <p14:creationId xmlns:p14="http://schemas.microsoft.com/office/powerpoint/2010/main" val="3391651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err="1"/>
              <a:t>P</a:t>
            </a:r>
            <a:r>
              <a:rPr lang="en-US" dirty="0" err="1" smtClean="0"/>
              <a:t>erwujudannya</a:t>
            </a:r>
            <a:endParaRPr lang="en-US" dirty="0"/>
          </a:p>
        </p:txBody>
      </p:sp>
      <p:sp>
        <p:nvSpPr>
          <p:cNvPr id="3" name="Content Placeholder 2"/>
          <p:cNvSpPr>
            <a:spLocks noGrp="1"/>
          </p:cNvSpPr>
          <p:nvPr>
            <p:ph sz="half" idx="1"/>
          </p:nvPr>
        </p:nvSpPr>
        <p:spPr>
          <a:solidFill>
            <a:srgbClr val="FFC000"/>
          </a:solidFill>
        </p:spPr>
        <p:txBody>
          <a:bodyPr/>
          <a:lstStyle/>
          <a:p>
            <a:r>
              <a:rPr lang="en-US" dirty="0" err="1" smtClean="0"/>
              <a:t>Kedaulatan</a:t>
            </a:r>
            <a:r>
              <a:rPr lang="en-US" dirty="0" smtClean="0"/>
              <a:t> </a:t>
            </a:r>
            <a:r>
              <a:rPr lang="en-US" dirty="0" err="1" smtClean="0"/>
              <a:t>ditangan</a:t>
            </a:r>
            <a:r>
              <a:rPr lang="en-US" dirty="0" smtClean="0"/>
              <a:t> </a:t>
            </a:r>
            <a:r>
              <a:rPr lang="en-US" dirty="0" err="1" smtClean="0"/>
              <a:t>rakyat</a:t>
            </a:r>
            <a:endParaRPr lang="en-US" dirty="0" smtClean="0"/>
          </a:p>
          <a:p>
            <a:r>
              <a:rPr lang="en-US" dirty="0" err="1" smtClean="0"/>
              <a:t>Ikatan</a:t>
            </a:r>
            <a:r>
              <a:rPr lang="en-US" dirty="0" smtClean="0"/>
              <a:t> yang </a:t>
            </a:r>
            <a:r>
              <a:rPr lang="en-US" dirty="0" err="1" smtClean="0"/>
              <a:t>hakiki</a:t>
            </a:r>
            <a:r>
              <a:rPr lang="en-US" dirty="0" smtClean="0"/>
              <a:t> </a:t>
            </a:r>
            <a:r>
              <a:rPr lang="en-US" dirty="0" err="1" smtClean="0"/>
              <a:t>dengan</a:t>
            </a:r>
            <a:r>
              <a:rPr lang="en-US" dirty="0" smtClean="0"/>
              <a:t> </a:t>
            </a:r>
            <a:r>
              <a:rPr lang="en-US" dirty="0" err="1" smtClean="0"/>
              <a:t>berfunginya</a:t>
            </a:r>
            <a:r>
              <a:rPr lang="en-US" dirty="0" smtClean="0"/>
              <a:t> </a:t>
            </a:r>
            <a:r>
              <a:rPr lang="en-US" dirty="0" err="1" smtClean="0"/>
              <a:t>demokrasi</a:t>
            </a:r>
            <a:endParaRPr lang="en-US" dirty="0" smtClean="0"/>
          </a:p>
          <a:p>
            <a:r>
              <a:rPr lang="en-US" dirty="0" err="1" smtClean="0"/>
              <a:t>Ikut</a:t>
            </a:r>
            <a:r>
              <a:rPr lang="en-US" dirty="0" smtClean="0"/>
              <a:t> </a:t>
            </a:r>
            <a:r>
              <a:rPr lang="en-US" dirty="0" err="1" smtClean="0"/>
              <a:t>serta</a:t>
            </a:r>
            <a:r>
              <a:rPr lang="en-US" dirty="0" smtClean="0"/>
              <a:t> </a:t>
            </a:r>
            <a:r>
              <a:rPr lang="en-US" dirty="0" err="1" smtClean="0"/>
              <a:t>dalam</a:t>
            </a:r>
            <a:r>
              <a:rPr lang="en-US" dirty="0" smtClean="0"/>
              <a:t> </a:t>
            </a:r>
            <a:r>
              <a:rPr lang="en-US" dirty="0" err="1" smtClean="0"/>
              <a:t>pengambilan</a:t>
            </a:r>
            <a:r>
              <a:rPr lang="en-US" dirty="0" smtClean="0"/>
              <a:t> </a:t>
            </a:r>
            <a:r>
              <a:rPr lang="en-US" dirty="0" err="1" smtClean="0"/>
              <a:t>keputusan</a:t>
            </a:r>
            <a:endParaRPr lang="en-US" dirty="0"/>
          </a:p>
        </p:txBody>
      </p:sp>
      <p:sp>
        <p:nvSpPr>
          <p:cNvPr id="4" name="Content Placeholder 3"/>
          <p:cNvSpPr>
            <a:spLocks noGrp="1"/>
          </p:cNvSpPr>
          <p:nvPr>
            <p:ph sz="half" idx="2"/>
          </p:nvPr>
        </p:nvSpPr>
        <p:spPr>
          <a:solidFill>
            <a:srgbClr val="FFC000"/>
          </a:solidFill>
        </p:spPr>
        <p:txBody>
          <a:bodyPr/>
          <a:lstStyle/>
          <a:p>
            <a:r>
              <a:rPr lang="en-US" b="1" dirty="0" smtClean="0"/>
              <a:t>BPR</a:t>
            </a:r>
          </a:p>
          <a:p>
            <a:r>
              <a:rPr lang="en-US" b="1" dirty="0" err="1" smtClean="0"/>
              <a:t>Asas</a:t>
            </a:r>
            <a:r>
              <a:rPr lang="en-US" b="1" dirty="0" smtClean="0"/>
              <a:t> </a:t>
            </a:r>
            <a:r>
              <a:rPr lang="en-US" b="1" dirty="0" err="1" smtClean="0"/>
              <a:t>keterbukaan</a:t>
            </a:r>
            <a:endParaRPr lang="en-US" b="1" dirty="0" smtClean="0"/>
          </a:p>
          <a:p>
            <a:r>
              <a:rPr lang="en-US" b="1" dirty="0" err="1" smtClean="0"/>
              <a:t>Peran</a:t>
            </a:r>
            <a:r>
              <a:rPr lang="en-US" b="1" dirty="0" smtClean="0"/>
              <a:t> </a:t>
            </a:r>
            <a:r>
              <a:rPr lang="en-US" b="1" dirty="0" err="1" smtClean="0"/>
              <a:t>serta</a:t>
            </a:r>
            <a:r>
              <a:rPr lang="en-US" b="1" dirty="0" smtClean="0"/>
              <a:t> </a:t>
            </a:r>
            <a:r>
              <a:rPr lang="en-US" b="1" dirty="0" err="1" smtClean="0"/>
              <a:t>masyarakat</a:t>
            </a:r>
            <a:endParaRPr lang="en-US" b="1" dirty="0"/>
          </a:p>
        </p:txBody>
      </p:sp>
    </p:spTree>
    <p:extLst>
      <p:ext uri="{BB962C8B-B14F-4D97-AF65-F5344CB8AC3E}">
        <p14:creationId xmlns:p14="http://schemas.microsoft.com/office/powerpoint/2010/main" val="27097006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CARA MEMPEROLEH WEWENANG</a:t>
            </a:r>
            <a:endParaRPr lang="en-US" dirty="0"/>
          </a:p>
        </p:txBody>
      </p:sp>
      <p:sp>
        <p:nvSpPr>
          <p:cNvPr id="3" name="Text Placeholder 2"/>
          <p:cNvSpPr>
            <a:spLocks noGrp="1"/>
          </p:cNvSpPr>
          <p:nvPr>
            <p:ph type="body" idx="1"/>
          </p:nvPr>
        </p:nvSpPr>
        <p:spPr>
          <a:solidFill>
            <a:srgbClr val="FFC000"/>
          </a:solidFill>
        </p:spPr>
        <p:txBody>
          <a:bodyPr/>
          <a:lstStyle/>
          <a:p>
            <a:pPr algn="ctr"/>
            <a:r>
              <a:rPr lang="en-US" dirty="0" smtClean="0"/>
              <a:t>      ATRIBUSI</a:t>
            </a:r>
            <a:endParaRPr lang="en-US" dirty="0"/>
          </a:p>
        </p:txBody>
      </p:sp>
      <p:sp>
        <p:nvSpPr>
          <p:cNvPr id="4" name="Content Placeholder 3"/>
          <p:cNvSpPr>
            <a:spLocks noGrp="1"/>
          </p:cNvSpPr>
          <p:nvPr>
            <p:ph sz="half" idx="2"/>
          </p:nvPr>
        </p:nvSpPr>
        <p:spPr>
          <a:solidFill>
            <a:schemeClr val="accent2">
              <a:lumMod val="40000"/>
              <a:lumOff val="60000"/>
            </a:schemeClr>
          </a:solidFill>
        </p:spPr>
        <p:txBody>
          <a:bodyPr/>
          <a:lstStyle/>
          <a:p>
            <a:r>
              <a:rPr lang="en-US" dirty="0" smtClean="0"/>
              <a:t>PEMBERIAN WEWENANG PEMERINTAHAN YANG BARU OLEH PERTURAN PERUNDANG-UNDANGAN</a:t>
            </a:r>
            <a:endParaRPr lang="en-US" dirty="0"/>
          </a:p>
        </p:txBody>
      </p:sp>
      <p:sp>
        <p:nvSpPr>
          <p:cNvPr id="5" name="Text Placeholder 4"/>
          <p:cNvSpPr>
            <a:spLocks noGrp="1"/>
          </p:cNvSpPr>
          <p:nvPr>
            <p:ph type="body" sz="quarter" idx="3"/>
          </p:nvPr>
        </p:nvSpPr>
        <p:spPr>
          <a:solidFill>
            <a:srgbClr val="FFC000"/>
          </a:solidFill>
        </p:spPr>
        <p:txBody>
          <a:bodyPr/>
          <a:lstStyle/>
          <a:p>
            <a:pPr algn="ctr"/>
            <a:r>
              <a:rPr lang="en-US" dirty="0" smtClean="0"/>
              <a:t> DELEGASI</a:t>
            </a:r>
            <a:endParaRPr lang="en-US" dirty="0"/>
          </a:p>
        </p:txBody>
      </p:sp>
      <p:sp>
        <p:nvSpPr>
          <p:cNvPr id="6" name="Content Placeholder 5"/>
          <p:cNvSpPr>
            <a:spLocks noGrp="1"/>
          </p:cNvSpPr>
          <p:nvPr>
            <p:ph sz="quarter" idx="4"/>
          </p:nvPr>
        </p:nvSpPr>
        <p:spPr>
          <a:solidFill>
            <a:schemeClr val="accent2">
              <a:lumMod val="40000"/>
              <a:lumOff val="60000"/>
            </a:schemeClr>
          </a:solidFill>
        </p:spPr>
        <p:txBody>
          <a:bodyPr/>
          <a:lstStyle/>
          <a:p>
            <a:r>
              <a:rPr lang="en-US" dirty="0" smtClean="0"/>
              <a:t>PELIMPAHAN WEWENANG YANG TELAH ADA DAN DIPEROLEH SECARA ATRIBUTIF.</a:t>
            </a:r>
            <a:endParaRPr lang="en-US" dirty="0"/>
          </a:p>
        </p:txBody>
      </p:sp>
    </p:spTree>
    <p:extLst>
      <p:ext uri="{BB962C8B-B14F-4D97-AF65-F5344CB8AC3E}">
        <p14:creationId xmlns:p14="http://schemas.microsoft.com/office/powerpoint/2010/main" val="23016520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lstStyle/>
          <a:p>
            <a:r>
              <a:rPr lang="en-US" dirty="0" smtClean="0"/>
              <a:t>PERBEDAAN</a:t>
            </a:r>
            <a:endParaRPr lang="en-US" dirty="0"/>
          </a:p>
        </p:txBody>
      </p:sp>
      <p:sp>
        <p:nvSpPr>
          <p:cNvPr id="3" name="Text Placeholder 2"/>
          <p:cNvSpPr>
            <a:spLocks noGrp="1"/>
          </p:cNvSpPr>
          <p:nvPr>
            <p:ph type="body" idx="1"/>
          </p:nvPr>
        </p:nvSpPr>
        <p:spPr>
          <a:solidFill>
            <a:schemeClr val="accent3">
              <a:lumMod val="60000"/>
              <a:lumOff val="40000"/>
            </a:schemeClr>
          </a:solidFill>
        </p:spPr>
        <p:txBody>
          <a:bodyPr/>
          <a:lstStyle/>
          <a:p>
            <a:pPr algn="ctr"/>
            <a:r>
              <a:rPr lang="en-US" dirty="0" smtClean="0"/>
              <a:t> DELEGASI</a:t>
            </a:r>
            <a:endParaRPr lang="en-US" dirty="0"/>
          </a:p>
        </p:txBody>
      </p:sp>
      <p:sp>
        <p:nvSpPr>
          <p:cNvPr id="4" name="Content Placeholder 3"/>
          <p:cNvSpPr>
            <a:spLocks noGrp="1"/>
          </p:cNvSpPr>
          <p:nvPr>
            <p:ph sz="half" idx="2"/>
          </p:nvPr>
        </p:nvSpPr>
        <p:spPr>
          <a:solidFill>
            <a:schemeClr val="accent3">
              <a:lumMod val="75000"/>
            </a:schemeClr>
          </a:solidFill>
        </p:spPr>
        <p:txBody>
          <a:bodyPr/>
          <a:lstStyle/>
          <a:p>
            <a:r>
              <a:rPr lang="en-US" dirty="0" smtClean="0"/>
              <a:t>ADA PELIMPAHAN WEWENANG</a:t>
            </a:r>
          </a:p>
          <a:p>
            <a:r>
              <a:rPr lang="en-US" dirty="0" smtClean="0"/>
              <a:t>YANG BERTANGGUNG JAWAB PENERIMA DELEGASI</a:t>
            </a:r>
            <a:endParaRPr lang="en-US" dirty="0"/>
          </a:p>
        </p:txBody>
      </p:sp>
      <p:sp>
        <p:nvSpPr>
          <p:cNvPr id="5" name="Text Placeholder 4"/>
          <p:cNvSpPr>
            <a:spLocks noGrp="1"/>
          </p:cNvSpPr>
          <p:nvPr>
            <p:ph type="body" sz="quarter" idx="3"/>
          </p:nvPr>
        </p:nvSpPr>
        <p:spPr>
          <a:solidFill>
            <a:schemeClr val="accent3">
              <a:lumMod val="60000"/>
              <a:lumOff val="40000"/>
            </a:schemeClr>
          </a:solidFill>
        </p:spPr>
        <p:txBody>
          <a:bodyPr/>
          <a:lstStyle/>
          <a:p>
            <a:pPr algn="ctr"/>
            <a:r>
              <a:rPr lang="en-US" dirty="0" smtClean="0"/>
              <a:t> MANDAT</a:t>
            </a:r>
            <a:endParaRPr lang="en-US" dirty="0"/>
          </a:p>
        </p:txBody>
      </p:sp>
      <p:sp>
        <p:nvSpPr>
          <p:cNvPr id="6" name="Content Placeholder 5"/>
          <p:cNvSpPr>
            <a:spLocks noGrp="1"/>
          </p:cNvSpPr>
          <p:nvPr>
            <p:ph sz="quarter" idx="4"/>
          </p:nvPr>
        </p:nvSpPr>
        <p:spPr>
          <a:solidFill>
            <a:schemeClr val="accent3">
              <a:lumMod val="75000"/>
            </a:schemeClr>
          </a:solidFill>
        </p:spPr>
        <p:txBody>
          <a:bodyPr/>
          <a:lstStyle/>
          <a:p>
            <a:r>
              <a:rPr lang="en-US" dirty="0" smtClean="0"/>
              <a:t>TIDAK ADA PELIMPAHAN WEWENANG</a:t>
            </a:r>
          </a:p>
          <a:p>
            <a:r>
              <a:rPr lang="en-US" dirty="0" smtClean="0"/>
              <a:t>YANG BERTANGGUNG JAWAB TETAP PADA PEMBERI MANDAT (MANDANS)</a:t>
            </a:r>
            <a:endParaRPr lang="en-US" dirty="0"/>
          </a:p>
        </p:txBody>
      </p:sp>
    </p:spTree>
    <p:extLst>
      <p:ext uri="{BB962C8B-B14F-4D97-AF65-F5344CB8AC3E}">
        <p14:creationId xmlns:p14="http://schemas.microsoft.com/office/powerpoint/2010/main" val="22930652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a:normAutofit fontScale="90000"/>
          </a:bodyPr>
          <a:lstStyle/>
          <a:p>
            <a:r>
              <a:rPr lang="en-US" dirty="0" smtClean="0"/>
              <a:t>MANDAT BUKAN KEPADA BAWAHAN</a:t>
            </a:r>
            <a:endParaRPr lang="en-US" dirty="0"/>
          </a:p>
        </p:txBody>
      </p:sp>
      <p:sp>
        <p:nvSpPr>
          <p:cNvPr id="3" name="Content Placeholder 2"/>
          <p:cNvSpPr>
            <a:spLocks noGrp="1"/>
          </p:cNvSpPr>
          <p:nvPr>
            <p:ph idx="1"/>
          </p:nvPr>
        </p:nvSpPr>
        <p:spPr/>
        <p:style>
          <a:lnRef idx="3">
            <a:schemeClr val="lt1"/>
          </a:lnRef>
          <a:fillRef idx="1">
            <a:schemeClr val="accent1"/>
          </a:fillRef>
          <a:effectRef idx="1">
            <a:schemeClr val="accent1"/>
          </a:effectRef>
          <a:fontRef idx="minor">
            <a:schemeClr val="lt1"/>
          </a:fontRef>
        </p:style>
        <p:txBody>
          <a:bodyPr>
            <a:normAutofit lnSpcReduction="10000"/>
          </a:bodyPr>
          <a:lstStyle/>
          <a:p>
            <a:pPr marL="514350" indent="-514350">
              <a:buFont typeface="+mj-lt"/>
              <a:buAutoNum type="arabicPeriod"/>
            </a:pPr>
            <a:r>
              <a:rPr lang="en-US" dirty="0" smtClean="0"/>
              <a:t>MADATARIS MAU MENERIMA PEMBERIAN MANDAT  TERSEBUT</a:t>
            </a:r>
          </a:p>
          <a:p>
            <a:pPr marL="514350" indent="-514350">
              <a:buFont typeface="+mj-lt"/>
              <a:buAutoNum type="arabicPeriod"/>
            </a:pPr>
            <a:r>
              <a:rPr lang="en-US" dirty="0" smtClean="0"/>
              <a:t>WEWENANG YANG DIMANDATKAN TIDAK TERMASUK WEWENANG SEHARI-HARI DARI SANG MANDATARIS.</a:t>
            </a:r>
          </a:p>
          <a:p>
            <a:pPr marL="514350" indent="-514350">
              <a:buFont typeface="+mj-lt"/>
              <a:buAutoNum type="arabicPeriod"/>
            </a:pPr>
            <a:r>
              <a:rPr lang="en-US" dirty="0" smtClean="0"/>
              <a:t>KETENTUAN PERUNDANGAN YANG BERSANGLUTAN TIDAK MENENTANG TERHADAP BENTUK PEMBERIAN MANDAT  TERSEBUT </a:t>
            </a:r>
          </a:p>
          <a:p>
            <a:pPr marL="514350" indent="-514350">
              <a:buFont typeface="+mj-lt"/>
              <a:buAutoNum type="arabicPeriod"/>
            </a:pPr>
            <a:endParaRPr lang="en-US" dirty="0"/>
          </a:p>
        </p:txBody>
      </p:sp>
    </p:spTree>
    <p:extLst>
      <p:ext uri="{BB962C8B-B14F-4D97-AF65-F5344CB8AC3E}">
        <p14:creationId xmlns:p14="http://schemas.microsoft.com/office/powerpoint/2010/main" val="37989602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dirty="0" smtClean="0"/>
              <a:t>DELEGASI DAN MANDAT WEWENANG LEGILATIF</a:t>
            </a:r>
            <a:endParaRPr lang="en-US" dirty="0"/>
          </a:p>
        </p:txBody>
      </p:sp>
      <p:sp>
        <p:nvSpPr>
          <p:cNvPr id="3" name="Content Placeholder 2"/>
          <p:cNvSpPr>
            <a:spLocks noGrp="1"/>
          </p:cNvSpPr>
          <p:nvPr>
            <p:ph idx="1"/>
          </p:nvPr>
        </p:nvSpPr>
        <p:spPr>
          <a:solidFill>
            <a:schemeClr val="accent3">
              <a:lumMod val="75000"/>
            </a:schemeClr>
          </a:solidFill>
        </p:spPr>
        <p:txBody>
          <a:bodyPr/>
          <a:lstStyle/>
          <a:p>
            <a:r>
              <a:rPr lang="en-US" dirty="0" smtClean="0"/>
              <a:t>“</a:t>
            </a:r>
            <a:r>
              <a:rPr lang="en-US" sz="4400" dirty="0" smtClean="0"/>
              <a:t>PENDELEGASIAN WEWENANG PEMBUATAN PERATURAN PERUNDANG-UNDANGAN YANG  DILAKUKAN PEMBUAT UNDANG-UNDANG KEPADA JABATAN TUN.”</a:t>
            </a:r>
            <a:endParaRPr lang="en-US" sz="4400" dirty="0"/>
          </a:p>
        </p:txBody>
      </p:sp>
    </p:spTree>
    <p:extLst>
      <p:ext uri="{BB962C8B-B14F-4D97-AF65-F5344CB8AC3E}">
        <p14:creationId xmlns:p14="http://schemas.microsoft.com/office/powerpoint/2010/main" val="32377973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US" dirty="0" smtClean="0"/>
              <a:t>SIFAT WEWENANG PEMERINTAH</a:t>
            </a:r>
            <a:endParaRPr lang="en-US" dirty="0"/>
          </a:p>
        </p:txBody>
      </p:sp>
      <p:sp>
        <p:nvSpPr>
          <p:cNvPr id="3" name="Content Placeholder 2"/>
          <p:cNvSpPr>
            <a:spLocks noGrp="1"/>
          </p:cNvSpPr>
          <p:nvPr>
            <p:ph idx="1"/>
          </p:nvPr>
        </p:nvSpPr>
        <p:spPr>
          <a:solidFill>
            <a:srgbClr val="FFC000"/>
          </a:solidFill>
        </p:spPr>
        <p:txBody>
          <a:bodyPr/>
          <a:lstStyle/>
          <a:p>
            <a:pPr>
              <a:buFont typeface="Wingdings" pitchFamily="2" charset="2"/>
              <a:buChar char="q"/>
            </a:pPr>
            <a:r>
              <a:rPr lang="en-US" dirty="0" smtClean="0"/>
              <a:t> </a:t>
            </a:r>
            <a:r>
              <a:rPr lang="en-US" sz="4000" dirty="0" smtClean="0"/>
              <a:t>TERIKAT MASA WAKTU TERTENTU/TDK BERLAKU UTK SELAMANYA</a:t>
            </a:r>
          </a:p>
          <a:p>
            <a:pPr>
              <a:buFont typeface="Wingdings" pitchFamily="2" charset="2"/>
              <a:buChar char="q"/>
            </a:pPr>
            <a:r>
              <a:rPr lang="en-US" sz="4000" dirty="0"/>
              <a:t> </a:t>
            </a:r>
            <a:r>
              <a:rPr lang="en-US" sz="4000" dirty="0" smtClean="0"/>
              <a:t>TUNDUK PADA BATAS-BATAS YG DITENTUKAN SECARA TERTULIS/TIDAK TERTULIS</a:t>
            </a:r>
          </a:p>
          <a:p>
            <a:pPr marL="0" indent="0">
              <a:buNone/>
            </a:pPr>
            <a:endParaRPr lang="en-US" sz="4000" dirty="0"/>
          </a:p>
        </p:txBody>
      </p:sp>
    </p:spTree>
    <p:extLst>
      <p:ext uri="{BB962C8B-B14F-4D97-AF65-F5344CB8AC3E}">
        <p14:creationId xmlns:p14="http://schemas.microsoft.com/office/powerpoint/2010/main" val="13361120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US" dirty="0" smtClean="0"/>
              <a:t>KEBEBASAN PENILAIAN</a:t>
            </a:r>
            <a:endParaRPr lang="en-US" dirty="0"/>
          </a:p>
        </p:txBody>
      </p:sp>
      <p:sp>
        <p:nvSpPr>
          <p:cNvPr id="3" name="Text Placeholder 2"/>
          <p:cNvSpPr>
            <a:spLocks noGrp="1"/>
          </p:cNvSpPr>
          <p:nvPr>
            <p:ph type="body" idx="1"/>
          </p:nvPr>
        </p:nvSpPr>
        <p:spPr>
          <a:solidFill>
            <a:schemeClr val="accent3">
              <a:lumMod val="60000"/>
              <a:lumOff val="40000"/>
            </a:schemeClr>
          </a:solidFill>
        </p:spPr>
        <p:txBody>
          <a:bodyPr>
            <a:normAutofit fontScale="92500" lnSpcReduction="20000"/>
          </a:bodyPr>
          <a:lstStyle/>
          <a:p>
            <a:r>
              <a:rPr lang="en-US" dirty="0" smtClean="0"/>
              <a:t>UTK MENENTUKAN PENILAIAN SECARA OBYEKTIF</a:t>
            </a:r>
            <a:endParaRPr lang="en-US" dirty="0"/>
          </a:p>
        </p:txBody>
      </p:sp>
      <p:sp>
        <p:nvSpPr>
          <p:cNvPr id="4" name="Content Placeholder 3"/>
          <p:cNvSpPr>
            <a:spLocks noGrp="1"/>
          </p:cNvSpPr>
          <p:nvPr>
            <p:ph sz="half" idx="2"/>
          </p:nvPr>
        </p:nvSpPr>
        <p:spPr/>
        <p:style>
          <a:lnRef idx="3">
            <a:schemeClr val="lt1"/>
          </a:lnRef>
          <a:fillRef idx="1">
            <a:schemeClr val="accent4"/>
          </a:fillRef>
          <a:effectRef idx="1">
            <a:schemeClr val="accent4"/>
          </a:effectRef>
          <a:fontRef idx="minor">
            <a:schemeClr val="lt1"/>
          </a:fontRef>
        </p:style>
        <p:txBody>
          <a:bodyPr/>
          <a:lstStyle/>
          <a:p>
            <a:r>
              <a:rPr lang="en-US" dirty="0" smtClean="0"/>
              <a:t>UU DALAM MERUMUSKAN NORMA WEWENANG YG DIBERIKAN ITU DENGAN SAMAR-SAMAR. PERUMUSAN SECARA TEGAS TIDAK MUNGKIN DIBERIKAN, SEPERTI: “BERTINGKAH LAKU SEBAGAI ABDI NEGARA YANG BAIK”</a:t>
            </a:r>
            <a:endParaRPr lang="en-US" dirty="0"/>
          </a:p>
        </p:txBody>
      </p:sp>
      <p:sp>
        <p:nvSpPr>
          <p:cNvPr id="5" name="Text Placeholder 4"/>
          <p:cNvSpPr>
            <a:spLocks noGrp="1"/>
          </p:cNvSpPr>
          <p:nvPr>
            <p:ph type="body" sz="quarter" idx="3"/>
          </p:nvPr>
        </p:nvSpPr>
        <p:spPr>
          <a:solidFill>
            <a:schemeClr val="accent3">
              <a:lumMod val="60000"/>
              <a:lumOff val="40000"/>
            </a:schemeClr>
          </a:solidFill>
        </p:spPr>
        <p:txBody>
          <a:bodyPr>
            <a:normAutofit fontScale="92500" lnSpcReduction="20000"/>
          </a:bodyPr>
          <a:lstStyle/>
          <a:p>
            <a:r>
              <a:rPr lang="en-US" dirty="0" smtClean="0"/>
              <a:t>UTK MENETUKAN PENILAIAN SECARA SUBYEKTIF</a:t>
            </a:r>
            <a:endParaRPr lang="en-US" dirty="0"/>
          </a:p>
        </p:txBody>
      </p:sp>
      <p:sp>
        <p:nvSpPr>
          <p:cNvPr id="6" name="Content Placeholder 5"/>
          <p:cNvSpPr>
            <a:spLocks noGrp="1"/>
          </p:cNvSpPr>
          <p:nvPr>
            <p:ph sz="quarter" idx="4"/>
          </p:nvPr>
        </p:nvSpPr>
        <p:spPr/>
        <p:style>
          <a:lnRef idx="3">
            <a:schemeClr val="lt1"/>
          </a:lnRef>
          <a:fillRef idx="1">
            <a:schemeClr val="accent4"/>
          </a:fillRef>
          <a:effectRef idx="1">
            <a:schemeClr val="accent4"/>
          </a:effectRef>
          <a:fontRef idx="minor">
            <a:schemeClr val="lt1"/>
          </a:fontRef>
        </p:style>
        <p:txBody>
          <a:bodyPr>
            <a:normAutofit fontScale="92500" lnSpcReduction="20000"/>
          </a:bodyPr>
          <a:lstStyle/>
          <a:p>
            <a:r>
              <a:rPr lang="en-US" dirty="0" smtClean="0"/>
              <a:t>KEBEBASAN UTK MENETUKAN KEBIJAKAKSANAANNYA SENDIRI. UU MENYERAHKAN KEPADA PEJ TUN UTK MENETUKAN SENDIRI DALAM MENGHADAPI KENYTAAAN DAN KEADAAN YG KONKRIT, CONTOH : “IJIN HANYA DIBERIKAN GUNA KEPENTINGAN PENCEGAHAN ATAU PEMBATASAN KEMUNGKINAN TIMBULNYA BAHAYA, KERUGIAN ATAU GANGGUAN”</a:t>
            </a:r>
            <a:endParaRPr lang="en-US" dirty="0"/>
          </a:p>
        </p:txBody>
      </p:sp>
    </p:spTree>
    <p:extLst>
      <p:ext uri="{BB962C8B-B14F-4D97-AF65-F5344CB8AC3E}">
        <p14:creationId xmlns:p14="http://schemas.microsoft.com/office/powerpoint/2010/main" val="429270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b="1" dirty="0" smtClean="0"/>
              <a:t>WEWENANG PEMERINTAH YG FAKULTATIF</a:t>
            </a:r>
            <a:endParaRPr lang="en-US" b="1" dirty="0"/>
          </a:p>
        </p:txBody>
      </p:sp>
      <p:sp>
        <p:nvSpPr>
          <p:cNvPr id="3" name="Content Placeholder 2"/>
          <p:cNvSpPr>
            <a:spLocks noGrp="1"/>
          </p:cNvSpPr>
          <p:nvPr>
            <p:ph idx="1"/>
          </p:nvPr>
        </p:nvSpPr>
        <p:spPr>
          <a:solidFill>
            <a:srgbClr val="FFFF00"/>
          </a:solidFill>
        </p:spPr>
        <p:txBody>
          <a:bodyPr/>
          <a:lstStyle/>
          <a:p>
            <a:r>
              <a:rPr lang="en-US" dirty="0" err="1" smtClean="0"/>
              <a:t>Wewenang</a:t>
            </a:r>
            <a:r>
              <a:rPr lang="en-US" dirty="0" smtClean="0"/>
              <a:t> yang </a:t>
            </a:r>
            <a:r>
              <a:rPr lang="en-US" dirty="0" err="1" smtClean="0"/>
              <a:t>tidak</a:t>
            </a:r>
            <a:r>
              <a:rPr lang="en-US" dirty="0" smtClean="0"/>
              <a:t> </a:t>
            </a:r>
            <a:r>
              <a:rPr lang="en-US" dirty="0" err="1" smtClean="0"/>
              <a:t>wajib</a:t>
            </a:r>
            <a:r>
              <a:rPr lang="en-US" dirty="0" smtClean="0"/>
              <a:t>.</a:t>
            </a:r>
          </a:p>
          <a:p>
            <a:r>
              <a:rPr lang="en-US" dirty="0" err="1" smtClean="0"/>
              <a:t>Masih</a:t>
            </a:r>
            <a:r>
              <a:rPr lang="en-US" dirty="0" smtClean="0"/>
              <a:t> </a:t>
            </a:r>
            <a:r>
              <a:rPr lang="en-US" dirty="0" err="1" smtClean="0"/>
              <a:t>ada</a:t>
            </a:r>
            <a:r>
              <a:rPr lang="en-US" dirty="0" smtClean="0"/>
              <a:t> </a:t>
            </a:r>
            <a:r>
              <a:rPr lang="en-US" dirty="0" err="1" smtClean="0"/>
              <a:t>pilihan</a:t>
            </a:r>
            <a:r>
              <a:rPr lang="en-US" dirty="0" smtClean="0"/>
              <a:t>, </a:t>
            </a:r>
            <a:r>
              <a:rPr lang="en-US" dirty="0" err="1" smtClean="0"/>
              <a:t>tergantung</a:t>
            </a:r>
            <a:r>
              <a:rPr lang="en-US" dirty="0" smtClean="0"/>
              <a:t> </a:t>
            </a:r>
            <a:r>
              <a:rPr lang="en-US" dirty="0" err="1" smtClean="0"/>
              <a:t>dari</a:t>
            </a:r>
            <a:r>
              <a:rPr lang="en-US" dirty="0" smtClean="0"/>
              <a:t> </a:t>
            </a:r>
            <a:r>
              <a:rPr lang="en-US" dirty="0" err="1" smtClean="0"/>
              <a:t>peraturan</a:t>
            </a:r>
            <a:r>
              <a:rPr lang="en-US" dirty="0" smtClean="0"/>
              <a:t> </a:t>
            </a:r>
            <a:r>
              <a:rPr lang="en-US" dirty="0" err="1" smtClean="0"/>
              <a:t>dasarnya</a:t>
            </a:r>
            <a:r>
              <a:rPr lang="en-US" dirty="0" smtClean="0"/>
              <a:t>.</a:t>
            </a:r>
          </a:p>
          <a:p>
            <a:pPr marL="0" indent="0">
              <a:buNone/>
            </a:pPr>
            <a:endParaRPr lang="en-US" dirty="0"/>
          </a:p>
        </p:txBody>
      </p:sp>
    </p:spTree>
    <p:extLst>
      <p:ext uri="{BB962C8B-B14F-4D97-AF65-F5344CB8AC3E}">
        <p14:creationId xmlns:p14="http://schemas.microsoft.com/office/powerpoint/2010/main" val="14439354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WEWENANG YANG TERIKAT</a:t>
            </a:r>
            <a:endParaRPr lang="id-ID" dirty="0"/>
          </a:p>
        </p:txBody>
      </p:sp>
      <p:sp>
        <p:nvSpPr>
          <p:cNvPr id="3" name="Content Placeholder 2"/>
          <p:cNvSpPr>
            <a:spLocks noGrp="1"/>
          </p:cNvSpPr>
          <p:nvPr>
            <p:ph idx="1"/>
          </p:nvPr>
        </p:nvSpPr>
        <p:spPr>
          <a:solidFill>
            <a:srgbClr val="92D050"/>
          </a:solidFill>
        </p:spPr>
        <p:txBody>
          <a:bodyPr/>
          <a:lstStyle/>
          <a:p>
            <a:r>
              <a:rPr lang="id-ID" dirty="0" smtClean="0"/>
              <a:t>Peraturan dasarnya menentukan isi dari keputusan yang diambil secara rinci</a:t>
            </a:r>
          </a:p>
          <a:p>
            <a:r>
              <a:rPr lang="id-ID" dirty="0" smtClean="0"/>
              <a:t>Dalam penerbitannya digantungkan pada peraturan dasarnya dan tidak diberikan kebebasan</a:t>
            </a:r>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716083778"/>
              </p:ext>
            </p:extLst>
          </p:nvPr>
        </p:nvGraphicFramePr>
        <p:xfrm>
          <a:off x="0" y="0"/>
          <a:ext cx="885828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id-ID" dirty="0" smtClean="0"/>
              <a:t>WEWENANG PEMERINTAH YANG BEBAS (DISKRESIONER)</a:t>
            </a:r>
            <a:endParaRPr lang="id-ID" dirty="0"/>
          </a:p>
        </p:txBody>
      </p:sp>
      <p:sp>
        <p:nvSpPr>
          <p:cNvPr id="3" name="Content Placeholder 2"/>
          <p:cNvSpPr>
            <a:spLocks noGrp="1"/>
          </p:cNvSpPr>
          <p:nvPr>
            <p:ph idx="1"/>
          </p:nvPr>
        </p:nvSpPr>
        <p:spPr>
          <a:solidFill>
            <a:schemeClr val="accent4">
              <a:lumMod val="60000"/>
              <a:lumOff val="40000"/>
            </a:schemeClr>
          </a:solidFill>
        </p:spPr>
        <p:txBody>
          <a:bodyPr/>
          <a:lstStyle/>
          <a:p>
            <a:r>
              <a:rPr lang="id-ID" dirty="0" smtClean="0"/>
              <a:t>Wewenang untuk menentukan isi dari keputusan tidak terikat oleh suatu ketentuan peraturan perundangan</a:t>
            </a:r>
          </a:p>
          <a:p>
            <a:r>
              <a:rPr lang="id-ID" dirty="0" smtClean="0"/>
              <a:t>Tetap ada batasannya</a:t>
            </a:r>
            <a:endParaRPr lang="id-ID"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id-ID" dirty="0" smtClean="0"/>
              <a:t>WEWENANG PEMERINTAH YANG BEBAS (DISKRESIONER)</a:t>
            </a:r>
            <a:endParaRPr lang="id-ID" dirty="0"/>
          </a:p>
        </p:txBody>
      </p:sp>
      <p:sp>
        <p:nvSpPr>
          <p:cNvPr id="3" name="Content Placeholder 2"/>
          <p:cNvSpPr>
            <a:spLocks noGrp="1"/>
          </p:cNvSpPr>
          <p:nvPr>
            <p:ph idx="1"/>
          </p:nvPr>
        </p:nvSpPr>
        <p:spPr>
          <a:solidFill>
            <a:schemeClr val="accent4">
              <a:lumMod val="60000"/>
              <a:lumOff val="40000"/>
            </a:schemeClr>
          </a:solidFill>
        </p:spPr>
        <p:txBody>
          <a:bodyPr/>
          <a:lstStyle/>
          <a:p>
            <a:r>
              <a:rPr lang="id-ID" dirty="0" smtClean="0"/>
              <a:t>Wewenang untuk menentukan isi dari keputusan tidak terikat oleh suatu ketentuan peraturan perundangan</a:t>
            </a:r>
          </a:p>
          <a:p>
            <a:r>
              <a:rPr lang="id-ID" dirty="0" smtClean="0"/>
              <a:t>Tetap ada batasannya</a:t>
            </a:r>
            <a:endParaRPr lang="id-ID"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id-ID" dirty="0" smtClean="0"/>
              <a:t>CARA MEMPEROLEH WEWENANG</a:t>
            </a:r>
            <a:endParaRPr lang="id-ID" dirty="0"/>
          </a:p>
        </p:txBody>
      </p:sp>
      <p:sp>
        <p:nvSpPr>
          <p:cNvPr id="3" name="Content Placeholder 2"/>
          <p:cNvSpPr>
            <a:spLocks noGrp="1"/>
          </p:cNvSpPr>
          <p:nvPr>
            <p:ph idx="1"/>
          </p:nvPr>
        </p:nvSpPr>
        <p:spPr>
          <a:xfrm>
            <a:off x="457200" y="1600200"/>
            <a:ext cx="8229600" cy="5043510"/>
          </a:xfrm>
          <a:solidFill>
            <a:srgbClr val="00B0F0"/>
          </a:solidFill>
        </p:spPr>
        <p:txBody>
          <a:bodyPr>
            <a:normAutofit fontScale="92500" lnSpcReduction="20000"/>
          </a:bodyPr>
          <a:lstStyle/>
          <a:p>
            <a:pPr>
              <a:buFont typeface="Wingdings" pitchFamily="2" charset="2"/>
              <a:buChar char="q"/>
            </a:pPr>
            <a:r>
              <a:rPr lang="id-ID" dirty="0" smtClean="0"/>
              <a:t> ATRIBUSI</a:t>
            </a:r>
          </a:p>
          <a:p>
            <a:pPr>
              <a:buNone/>
            </a:pPr>
            <a:r>
              <a:rPr lang="id-ID" dirty="0" smtClean="0"/>
              <a:t>     - Terjadi pemberian wewenang yang baru dari</a:t>
            </a:r>
          </a:p>
          <a:p>
            <a:pPr>
              <a:buNone/>
            </a:pPr>
            <a:r>
              <a:rPr lang="id-ID" dirty="0" smtClean="0"/>
              <a:t>        peraturan perundang-undangan</a:t>
            </a:r>
          </a:p>
          <a:p>
            <a:pPr>
              <a:buFont typeface="Wingdings" pitchFamily="2" charset="2"/>
              <a:buChar char="q"/>
            </a:pPr>
            <a:r>
              <a:rPr lang="id-ID" dirty="0" smtClean="0"/>
              <a:t> DELEGASI </a:t>
            </a:r>
          </a:p>
          <a:p>
            <a:pPr>
              <a:buNone/>
            </a:pPr>
            <a:r>
              <a:rPr lang="id-ID" dirty="0" smtClean="0"/>
              <a:t>      - Terjadi pelimpahan wewenang yang telah </a:t>
            </a:r>
          </a:p>
          <a:p>
            <a:pPr>
              <a:buNone/>
            </a:pPr>
            <a:r>
              <a:rPr lang="id-ID" dirty="0" smtClean="0"/>
              <a:t>         ada oleh jabatan TUN yg diperoleh secara</a:t>
            </a:r>
          </a:p>
          <a:p>
            <a:pPr>
              <a:buNone/>
            </a:pPr>
            <a:r>
              <a:rPr lang="id-ID" dirty="0" smtClean="0"/>
              <a:t>         atributif kpd jabatan TUN yang lain.</a:t>
            </a:r>
          </a:p>
          <a:p>
            <a:pPr>
              <a:buFont typeface="Wingdings" pitchFamily="2" charset="2"/>
              <a:buChar char="q"/>
            </a:pPr>
            <a:r>
              <a:rPr lang="id-ID" dirty="0" smtClean="0"/>
              <a:t> MANDAT</a:t>
            </a:r>
          </a:p>
          <a:p>
            <a:pPr>
              <a:buNone/>
            </a:pPr>
            <a:r>
              <a:rPr lang="id-ID" dirty="0" smtClean="0"/>
              <a:t>       - Tidak terjadi penyerahan dan pelimpahan-</a:t>
            </a:r>
          </a:p>
          <a:p>
            <a:pPr>
              <a:buNone/>
            </a:pPr>
            <a:r>
              <a:rPr lang="id-ID" dirty="0" smtClean="0"/>
              <a:t>          wewenang, yg ada adalah penugasan atas </a:t>
            </a:r>
          </a:p>
          <a:p>
            <a:pPr>
              <a:buNone/>
            </a:pPr>
            <a:r>
              <a:rPr lang="id-ID" dirty="0" smtClean="0"/>
              <a:t>          nama yang mempunyai wewenang</a:t>
            </a:r>
            <a:endParaRPr lang="id-ID"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id-ID" dirty="0" smtClean="0"/>
              <a:t>SYARAT DELEGASI</a:t>
            </a:r>
            <a:endParaRPr lang="id-ID" dirty="0"/>
          </a:p>
        </p:txBody>
      </p:sp>
      <p:sp>
        <p:nvSpPr>
          <p:cNvPr id="3" name="Content Placeholder 2"/>
          <p:cNvSpPr>
            <a:spLocks noGrp="1"/>
          </p:cNvSpPr>
          <p:nvPr>
            <p:ph idx="1"/>
          </p:nvPr>
        </p:nvSpPr>
        <p:spPr>
          <a:xfrm>
            <a:off x="457200" y="1600200"/>
            <a:ext cx="8229600" cy="4900634"/>
          </a:xfrm>
          <a:solidFill>
            <a:srgbClr val="FFC000"/>
          </a:solidFill>
        </p:spPr>
        <p:txBody>
          <a:bodyPr>
            <a:normAutofit fontScale="85000" lnSpcReduction="10000"/>
          </a:bodyPr>
          <a:lstStyle/>
          <a:p>
            <a:pPr marL="514350" indent="-514350">
              <a:buFont typeface="+mj-lt"/>
              <a:buAutoNum type="arabicPeriod"/>
            </a:pPr>
            <a:r>
              <a:rPr lang="id-ID" dirty="0" smtClean="0"/>
              <a:t>HARUS DEFINITIF DAN PEMBERI DELEGASI (DELEGANS) TIDAK DAPAT LAGI MENGGUNAKAN SENDIRI WEWENANG YANG TELAH DILIMPAHKAN.</a:t>
            </a:r>
          </a:p>
          <a:p>
            <a:pPr marL="514350" indent="-514350">
              <a:buFont typeface="+mj-lt"/>
              <a:buAutoNum type="arabicPeriod"/>
            </a:pPr>
            <a:r>
              <a:rPr lang="id-ID" dirty="0" smtClean="0"/>
              <a:t>DELEGASI HARUS BERDASARKAN PERATURAN PERUNDANG-UNDANGAN</a:t>
            </a:r>
          </a:p>
          <a:p>
            <a:pPr marL="514350" indent="-514350">
              <a:buFont typeface="+mj-lt"/>
              <a:buAutoNum type="arabicPeriod"/>
            </a:pPr>
            <a:r>
              <a:rPr lang="id-ID" dirty="0" smtClean="0"/>
              <a:t>DELEGASI TIDAK KEPADA BAWAHAN</a:t>
            </a:r>
          </a:p>
          <a:p>
            <a:pPr marL="514350" indent="-514350">
              <a:buFont typeface="+mj-lt"/>
              <a:buAutoNum type="arabicPeriod"/>
            </a:pPr>
            <a:r>
              <a:rPr lang="id-ID" dirty="0" smtClean="0"/>
              <a:t>ADA KEWAJIBAN MEMPERTANGGUNG JAWABKAN DARI PENERIMA DELEGASI (DELEGATORIS) KEPADA DELEGANS.</a:t>
            </a:r>
          </a:p>
          <a:p>
            <a:pPr marL="514350" indent="-514350">
              <a:buFont typeface="+mj-lt"/>
              <a:buAutoNum type="arabicPeriod"/>
            </a:pPr>
            <a:r>
              <a:rPr lang="id-ID" dirty="0" smtClean="0"/>
              <a:t>DELEGANS DAPAT MEMBERIKAN INSTRUKSI TENTANG PENGGUNAAN WEWENANG TERSEBUT KEPADA DELEGATORIS</a:t>
            </a:r>
            <a:endParaRPr lang="id-ID"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normAutofit fontScale="90000"/>
          </a:bodyPr>
          <a:lstStyle/>
          <a:p>
            <a:r>
              <a:rPr lang="id-ID" dirty="0" smtClean="0"/>
              <a:t>PERBEDAAN </a:t>
            </a:r>
            <a:br>
              <a:rPr lang="id-ID" dirty="0" smtClean="0"/>
            </a:br>
            <a:r>
              <a:rPr lang="id-ID" dirty="0" smtClean="0"/>
              <a:t>(R.J.H.M. HUISMAN)</a:t>
            </a:r>
            <a:endParaRPr lang="id-ID" dirty="0"/>
          </a:p>
        </p:txBody>
      </p:sp>
      <p:sp>
        <p:nvSpPr>
          <p:cNvPr id="3" name="Text Placeholder 2"/>
          <p:cNvSpPr>
            <a:spLocks noGrp="1"/>
          </p:cNvSpPr>
          <p:nvPr>
            <p:ph type="body" idx="1"/>
          </p:nvPr>
        </p:nvSpPr>
        <p:spPr/>
        <p:txBody>
          <a:bodyPr/>
          <a:lstStyle/>
          <a:p>
            <a:pPr algn="ctr"/>
            <a:r>
              <a:rPr lang="id-ID" dirty="0" smtClean="0"/>
              <a:t> DELEGASI</a:t>
            </a:r>
            <a:endParaRPr lang="id-ID" dirty="0"/>
          </a:p>
        </p:txBody>
      </p:sp>
      <p:sp>
        <p:nvSpPr>
          <p:cNvPr id="4" name="Content Placeholder 3"/>
          <p:cNvSpPr>
            <a:spLocks noGrp="1"/>
          </p:cNvSpPr>
          <p:nvPr>
            <p:ph sz="half" idx="2"/>
          </p:nvPr>
        </p:nvSpPr>
        <p:spPr>
          <a:xfrm>
            <a:off x="457200" y="2174874"/>
            <a:ext cx="4040188" cy="4397398"/>
          </a:xfrm>
        </p:spPr>
        <p:style>
          <a:lnRef idx="2">
            <a:schemeClr val="accent2">
              <a:shade val="50000"/>
            </a:schemeClr>
          </a:lnRef>
          <a:fillRef idx="1">
            <a:schemeClr val="accent2"/>
          </a:fillRef>
          <a:effectRef idx="0">
            <a:schemeClr val="accent2"/>
          </a:effectRef>
          <a:fontRef idx="minor">
            <a:schemeClr val="lt1"/>
          </a:fontRef>
        </p:style>
        <p:txBody>
          <a:bodyPr>
            <a:normAutofit fontScale="77500" lnSpcReduction="20000"/>
          </a:bodyPr>
          <a:lstStyle/>
          <a:p>
            <a:pPr marL="457200" indent="-457200">
              <a:buFont typeface="+mj-lt"/>
              <a:buAutoNum type="arabicPeriod"/>
            </a:pPr>
            <a:r>
              <a:rPr lang="id-ID" dirty="0" smtClean="0"/>
              <a:t>PELIMPAHAN WEWENANG (OVERDRACHT VAN BEVOEGHEID);</a:t>
            </a:r>
          </a:p>
          <a:p>
            <a:pPr marL="457200" indent="-457200">
              <a:buFont typeface="+mj-lt"/>
              <a:buAutoNum type="arabicPeriod"/>
            </a:pPr>
            <a:r>
              <a:rPr lang="id-ID" dirty="0" smtClean="0"/>
              <a:t>KEWENANGAN TDK DAPAT DIJALANKAN SECARA INSIDENTAL OLEH ORGAN YG MEMILIKI WEWENANG ASLI (BEVOEGDHEID KAN DOOR HET OORSPRONKELIJK BEVOEGDE ORGAAN NIET INCIDENTEEL UITGOEFEND WORDEN)</a:t>
            </a:r>
          </a:p>
          <a:p>
            <a:pPr marL="457200" indent="-457200">
              <a:buFont typeface="+mj-lt"/>
              <a:buAutoNum type="arabicPeriod"/>
            </a:pPr>
            <a:r>
              <a:rPr lang="id-ID" dirty="0" smtClean="0"/>
              <a:t>TERJADI PERALIHAN TANGGUNG JAWAB (OVERGANG VAN VERANTWOORDELIJKHEID)</a:t>
            </a:r>
          </a:p>
          <a:p>
            <a:pPr marL="457200" indent="-457200">
              <a:buFont typeface="+mj-lt"/>
              <a:buAutoNum type="arabicPeriod"/>
            </a:pPr>
            <a:r>
              <a:rPr lang="id-ID" dirty="0" smtClean="0"/>
              <a:t>HARUS BERDASARKAN UU (WETTELIJKHEID BASIS VEREIST)</a:t>
            </a:r>
          </a:p>
          <a:p>
            <a:pPr marL="457200" indent="-457200">
              <a:buFont typeface="+mj-lt"/>
              <a:buAutoNum type="arabicPeriod"/>
            </a:pPr>
            <a:r>
              <a:rPr lang="id-ID" dirty="0" smtClean="0"/>
              <a:t>HARUS TERTULIS (MOET SCHRIFTELIJK </a:t>
            </a:r>
            <a:endParaRPr lang="id-ID" dirty="0"/>
          </a:p>
        </p:txBody>
      </p:sp>
      <p:sp>
        <p:nvSpPr>
          <p:cNvPr id="5" name="Text Placeholder 4"/>
          <p:cNvSpPr>
            <a:spLocks noGrp="1"/>
          </p:cNvSpPr>
          <p:nvPr>
            <p:ph type="body" sz="quarter" idx="3"/>
          </p:nvPr>
        </p:nvSpPr>
        <p:spPr/>
        <p:txBody>
          <a:bodyPr/>
          <a:lstStyle/>
          <a:p>
            <a:pPr algn="ctr"/>
            <a:r>
              <a:rPr lang="id-ID" dirty="0" smtClean="0"/>
              <a:t> MANDAT</a:t>
            </a:r>
            <a:endParaRPr lang="id-ID" dirty="0"/>
          </a:p>
        </p:txBody>
      </p:sp>
      <p:sp>
        <p:nvSpPr>
          <p:cNvPr id="6" name="Content Placeholder 5"/>
          <p:cNvSpPr>
            <a:spLocks noGrp="1"/>
          </p:cNvSpPr>
          <p:nvPr>
            <p:ph sz="quarter" idx="4"/>
          </p:nvPr>
        </p:nvSpPr>
        <p:spPr>
          <a:xfrm>
            <a:off x="4645025" y="2174874"/>
            <a:ext cx="4041775" cy="4468836"/>
          </a:xfrm>
        </p:spPr>
        <p:style>
          <a:lnRef idx="2">
            <a:schemeClr val="accent2">
              <a:shade val="50000"/>
            </a:schemeClr>
          </a:lnRef>
          <a:fillRef idx="1">
            <a:schemeClr val="accent2"/>
          </a:fillRef>
          <a:effectRef idx="0">
            <a:schemeClr val="accent2"/>
          </a:effectRef>
          <a:fontRef idx="minor">
            <a:schemeClr val="lt1"/>
          </a:fontRef>
        </p:style>
        <p:txBody>
          <a:bodyPr>
            <a:normAutofit fontScale="77500" lnSpcReduction="20000"/>
          </a:bodyPr>
          <a:lstStyle/>
          <a:p>
            <a:pPr marL="457200" indent="-457200">
              <a:buFont typeface="+mj-lt"/>
              <a:buAutoNum type="arabicPeriod"/>
            </a:pPr>
            <a:r>
              <a:rPr lang="id-ID" dirty="0" smtClean="0"/>
              <a:t>PERINTAH UTK MELAKSNAKAN (OPDRACHT TOT UITVOERING)</a:t>
            </a:r>
          </a:p>
          <a:p>
            <a:pPr marL="457200" indent="-457200">
              <a:buFont typeface="+mj-lt"/>
              <a:buAutoNum type="arabicPeriod"/>
            </a:pPr>
            <a:r>
              <a:rPr lang="id-ID" dirty="0" smtClean="0"/>
              <a:t>KEWENANGAN SEWAKTU-WAKTU  DPT DILAKSANAKAN OLEH MANDANS (BEVOEGHEID KAN DOOR MANDAATGEVERNOG INCIDENTEEL UITGEOFEND WORDEN)</a:t>
            </a:r>
          </a:p>
          <a:p>
            <a:pPr marL="457200" indent="-457200">
              <a:buFont typeface="+mj-lt"/>
              <a:buAutoNum type="arabicPeriod"/>
            </a:pPr>
            <a:r>
              <a:rPr lang="id-ID" dirty="0" smtClean="0"/>
              <a:t>TDK TERJADI PERALIHAN TANGGUNG JAWAB (BEHOOD VAN VERANTWOORDELIJKHEID).</a:t>
            </a:r>
          </a:p>
          <a:p>
            <a:pPr marL="457200" indent="-457200">
              <a:buFont typeface="+mj-lt"/>
              <a:buAutoNum type="arabicPeriod"/>
            </a:pPr>
            <a:r>
              <a:rPr lang="id-ID" dirty="0" smtClean="0"/>
              <a:t>TIDAK HARUS BERDASARKAN UU (GEEN WETTELIJKE BASIS VEREIST.</a:t>
            </a:r>
          </a:p>
          <a:p>
            <a:pPr marL="457200" indent="-457200">
              <a:buFont typeface="+mj-lt"/>
              <a:buAutoNum type="arabicPeriod"/>
            </a:pPr>
            <a:r>
              <a:rPr lang="id-ID" dirty="0" smtClean="0"/>
              <a:t>DPT TERTULIS DAN DPT LISAN (KAN SCHRIFTELIJK, MAG OOK MONDELING)</a:t>
            </a:r>
            <a:endParaRPr lang="id-ID"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id-ID" dirty="0" smtClean="0"/>
              <a:t>TINDAKAN HUKUM PEMERINTAH</a:t>
            </a:r>
            <a:endParaRPr lang="id-ID" dirty="0"/>
          </a:p>
        </p:txBody>
      </p:sp>
      <p:sp>
        <p:nvSpPr>
          <p:cNvPr id="3" name="Content Placeholder 2"/>
          <p:cNvSpPr>
            <a:spLocks noGrp="1"/>
          </p:cNvSpPr>
          <p:nvPr>
            <p:ph idx="1"/>
          </p:nvPr>
        </p:nvSpPr>
        <p:spPr>
          <a:xfrm>
            <a:off x="457200" y="1600200"/>
            <a:ext cx="8229600" cy="4900634"/>
          </a:xfrm>
          <a:solidFill>
            <a:schemeClr val="accent1"/>
          </a:solidFill>
        </p:spPr>
        <p:txBody>
          <a:bodyPr>
            <a:normAutofit/>
          </a:bodyPr>
          <a:lstStyle/>
          <a:p>
            <a:pPr marL="514350" indent="-514350">
              <a:buFont typeface="+mj-lt"/>
              <a:buAutoNum type="arabicPeriod"/>
            </a:pPr>
            <a:r>
              <a:rPr lang="id-ID" dirty="0" smtClean="0"/>
              <a:t>PERBUATAN YG DILAKUKAN OLEH APARAT PEMERINTAH, ATAS DASAR PRAKARSA DAN TANGGUNG JAWAB SENDIRI.</a:t>
            </a:r>
          </a:p>
          <a:p>
            <a:pPr marL="514350" indent="-514350">
              <a:buFont typeface="+mj-lt"/>
              <a:buAutoNum type="arabicPeriod"/>
            </a:pPr>
            <a:r>
              <a:rPr lang="id-ID" dirty="0" smtClean="0"/>
              <a:t>DLM RANGKA MENJALANKAN URUSAN PEMERINTAHAN</a:t>
            </a:r>
          </a:p>
          <a:p>
            <a:pPr marL="514350" indent="-514350">
              <a:buFont typeface="+mj-lt"/>
              <a:buAutoNum type="arabicPeriod"/>
            </a:pPr>
            <a:r>
              <a:rPr lang="id-ID" dirty="0" smtClean="0"/>
              <a:t>SEBAGAI SARANA UTK MENIMBULKAN AKIBAT HUKUM ADMINISTRASI</a:t>
            </a:r>
          </a:p>
          <a:p>
            <a:pPr marL="514350" indent="-514350">
              <a:buFont typeface="+mj-lt"/>
              <a:buAutoNum type="arabicPeriod"/>
            </a:pPr>
            <a:r>
              <a:rPr lang="id-ID" dirty="0" smtClean="0"/>
              <a:t>DLM RANGKA MEWUJUDKAN FUNGSI PEMERINTAHAN</a:t>
            </a:r>
            <a:endParaRPr lang="id-ID"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id-ID" dirty="0" smtClean="0"/>
              <a:t>INSTRUMEN PEMERINTAH</a:t>
            </a:r>
            <a:endParaRPr lang="id-ID" dirty="0"/>
          </a:p>
        </p:txBody>
      </p:sp>
      <p:sp>
        <p:nvSpPr>
          <p:cNvPr id="3" name="Content Placeholder 2"/>
          <p:cNvSpPr>
            <a:spLocks noGrp="1"/>
          </p:cNvSpPr>
          <p:nvPr>
            <p:ph idx="1"/>
          </p:nvPr>
        </p:nvSpPr>
        <p:spPr>
          <a:solidFill>
            <a:schemeClr val="accent6">
              <a:lumMod val="60000"/>
              <a:lumOff val="40000"/>
            </a:schemeClr>
          </a:solidFill>
        </p:spPr>
        <p:txBody>
          <a:bodyPr>
            <a:normAutofit/>
          </a:bodyPr>
          <a:lstStyle/>
          <a:p>
            <a:pPr>
              <a:buNone/>
            </a:pPr>
            <a:r>
              <a:rPr lang="id-ID" sz="3600" dirty="0" smtClean="0"/>
              <a:t>“ ALAT ATAU SARANA YANG DIGUNAKAN OLEH PEMERINTAH ATAU ADMINISTRASI NEGARA DALAM MELAKSANAKAN TUGAS-TUGASNYA”</a:t>
            </a:r>
            <a:endParaRPr lang="id-ID" sz="36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INSTRUMEN YURIDIS</a:t>
            </a:r>
            <a:endParaRPr lang="id-ID" dirty="0"/>
          </a:p>
        </p:txBody>
      </p:sp>
      <p:sp>
        <p:nvSpPr>
          <p:cNvPr id="3" name="Content Placeholder 2"/>
          <p:cNvSpPr>
            <a:spLocks noGrp="1"/>
          </p:cNvSpPr>
          <p:nvPr>
            <p:ph idx="1"/>
          </p:nvPr>
        </p:nvSpPr>
        <p:spPr>
          <a:solidFill>
            <a:schemeClr val="accent2">
              <a:lumMod val="60000"/>
              <a:lumOff val="40000"/>
            </a:schemeClr>
          </a:solidFill>
        </p:spPr>
        <p:txBody>
          <a:bodyPr/>
          <a:lstStyle/>
          <a:p>
            <a:pPr marL="514350" indent="-514350">
              <a:buFont typeface="+mj-lt"/>
              <a:buAutoNum type="arabicPeriod"/>
            </a:pPr>
            <a:r>
              <a:rPr lang="id-ID" dirty="0" smtClean="0"/>
              <a:t>PERATURAN PERUNDANG-UNDANGAN</a:t>
            </a:r>
          </a:p>
          <a:p>
            <a:pPr marL="514350" indent="-514350">
              <a:buFont typeface="+mj-lt"/>
              <a:buAutoNum type="arabicPeriod"/>
            </a:pPr>
            <a:r>
              <a:rPr lang="id-ID" dirty="0" smtClean="0"/>
              <a:t>KEPUTUSAN-KEPUTUSAN</a:t>
            </a:r>
          </a:p>
          <a:p>
            <a:pPr marL="514350" indent="-514350">
              <a:buFont typeface="+mj-lt"/>
              <a:buAutoNum type="arabicPeriod"/>
            </a:pPr>
            <a:r>
              <a:rPr lang="id-ID" dirty="0" smtClean="0"/>
              <a:t>PERATURAN KEBIJAKSANAAN</a:t>
            </a:r>
          </a:p>
          <a:p>
            <a:pPr marL="514350" indent="-514350">
              <a:buFont typeface="+mj-lt"/>
              <a:buAutoNum type="arabicPeriod"/>
            </a:pPr>
            <a:r>
              <a:rPr lang="id-ID" dirty="0" smtClean="0"/>
              <a:t>PERIJINAN</a:t>
            </a:r>
          </a:p>
          <a:p>
            <a:pPr marL="514350" indent="-514350">
              <a:buFont typeface="+mj-lt"/>
              <a:buAutoNum type="arabicPeriod"/>
            </a:pPr>
            <a:r>
              <a:rPr lang="id-ID" dirty="0" smtClean="0"/>
              <a:t>KONSESI ,DLL</a:t>
            </a:r>
          </a:p>
          <a:p>
            <a:pPr marL="514350" indent="-514350">
              <a:buNone/>
            </a:pPr>
            <a:endParaRPr lang="id-ID"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SIFAT NORMA</a:t>
            </a:r>
            <a:endParaRPr lang="id-ID" dirty="0"/>
          </a:p>
        </p:txBody>
      </p:sp>
      <p:sp>
        <p:nvSpPr>
          <p:cNvPr id="3" name="Content Placeholder 2"/>
          <p:cNvSpPr>
            <a:spLocks noGrp="1"/>
          </p:cNvSpPr>
          <p:nvPr>
            <p:ph idx="1"/>
          </p:nvPr>
        </p:nvSpPr>
        <p:spPr>
          <a:solidFill>
            <a:schemeClr val="accent5"/>
          </a:solidFill>
        </p:spPr>
        <p:txBody>
          <a:bodyPr/>
          <a:lstStyle/>
          <a:p>
            <a:pPr marL="514350" indent="-514350">
              <a:buFont typeface="+mj-lt"/>
              <a:buAutoNum type="arabicPeriod"/>
            </a:pPr>
            <a:r>
              <a:rPr lang="id-ID" dirty="0" smtClean="0"/>
              <a:t>NORMA UMUM ABSTRAK, MIS: UU</a:t>
            </a:r>
          </a:p>
          <a:p>
            <a:pPr marL="514350" indent="-514350">
              <a:buFont typeface="+mj-lt"/>
              <a:buAutoNum type="arabicPeriod"/>
            </a:pPr>
            <a:r>
              <a:rPr lang="id-ID" dirty="0" smtClean="0"/>
              <a:t>NORMA IINDIVIDUAL KONKRET, MIS: KPTS TUN</a:t>
            </a:r>
          </a:p>
          <a:p>
            <a:pPr marL="514350" indent="-514350">
              <a:buFont typeface="+mj-lt"/>
              <a:buAutoNum type="arabicPeriod"/>
            </a:pPr>
            <a:r>
              <a:rPr lang="id-ID" dirty="0" smtClean="0"/>
              <a:t>NORMA UMUM KONKRET, MIS RAMBU2 LALU LINTAS</a:t>
            </a:r>
          </a:p>
          <a:p>
            <a:pPr marL="514350" indent="-514350">
              <a:buFont typeface="+mj-lt"/>
              <a:buAutoNum type="arabicPeriod"/>
            </a:pPr>
            <a:r>
              <a:rPr lang="id-ID" dirty="0" smtClean="0"/>
              <a:t>NORMA INDIVIDUAL ABSTRAK, MIS: IJIN GANGGUAN</a:t>
            </a:r>
            <a:endParaRPr lang="id-ID"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PERATURAN KEBIJAKSANAAN</a:t>
            </a:r>
            <a:endParaRPr lang="id-ID" dirty="0"/>
          </a:p>
        </p:txBody>
      </p:sp>
      <p:sp>
        <p:nvSpPr>
          <p:cNvPr id="3" name="Content Placeholder 2"/>
          <p:cNvSpPr>
            <a:spLocks noGrp="1"/>
          </p:cNvSpPr>
          <p:nvPr>
            <p:ph idx="1"/>
          </p:nvPr>
        </p:nvSpPr>
        <p:spPr>
          <a:xfrm>
            <a:off x="457200" y="1600200"/>
            <a:ext cx="8229600" cy="4829196"/>
          </a:xfrm>
          <a:solidFill>
            <a:schemeClr val="accent2">
              <a:lumMod val="60000"/>
              <a:lumOff val="40000"/>
            </a:schemeClr>
          </a:solidFill>
        </p:spPr>
        <p:txBody>
          <a:bodyPr>
            <a:normAutofit fontScale="77500" lnSpcReduction="20000"/>
          </a:bodyPr>
          <a:lstStyle/>
          <a:p>
            <a:pPr marL="514350" indent="-514350">
              <a:buFont typeface="+mj-lt"/>
              <a:buAutoNum type="arabicPeriod"/>
            </a:pPr>
            <a:r>
              <a:rPr lang="id-ID" dirty="0" smtClean="0"/>
              <a:t>BELEIDSLIJNEN (GARIS-GARIS KEBIJAKSANAAN)</a:t>
            </a:r>
          </a:p>
          <a:p>
            <a:pPr marL="514350" indent="-514350">
              <a:buFont typeface="+mj-lt"/>
              <a:buAutoNum type="arabicPeriod"/>
            </a:pPr>
            <a:r>
              <a:rPr lang="id-ID" dirty="0" smtClean="0"/>
              <a:t>HET BELEID (BELEID)</a:t>
            </a:r>
          </a:p>
          <a:p>
            <a:pPr marL="514350" indent="-514350">
              <a:buFont typeface="+mj-lt"/>
              <a:buAutoNum type="arabicPeriod"/>
            </a:pPr>
            <a:r>
              <a:rPr lang="id-ID" dirty="0" smtClean="0"/>
              <a:t>VOORSCHRIFTEN (PERATURAN-PERATURAN)</a:t>
            </a:r>
          </a:p>
          <a:p>
            <a:pPr marL="514350" indent="-514350">
              <a:buFont typeface="+mj-lt"/>
              <a:buAutoNum type="arabicPeriod"/>
            </a:pPr>
            <a:r>
              <a:rPr lang="id-ID" dirty="0" smtClean="0"/>
              <a:t>RICHTLIJNEN (PEDOMAN-PEDOMAN)</a:t>
            </a:r>
          </a:p>
          <a:p>
            <a:pPr marL="514350" indent="-514350">
              <a:buFont typeface="+mj-lt"/>
              <a:buAutoNum type="arabicPeriod"/>
            </a:pPr>
            <a:r>
              <a:rPr lang="id-ID" dirty="0" smtClean="0"/>
              <a:t>REGELINGEN (PETUNJUK-PETUNJUK)</a:t>
            </a:r>
          </a:p>
          <a:p>
            <a:pPr marL="514350" indent="-514350">
              <a:buFont typeface="+mj-lt"/>
              <a:buAutoNum type="arabicPeriod"/>
            </a:pPr>
            <a:r>
              <a:rPr lang="id-ID" dirty="0" smtClean="0"/>
              <a:t>CIRCULAIRES (SURAT EDARAN)</a:t>
            </a:r>
          </a:p>
          <a:p>
            <a:pPr marL="514350" indent="-514350">
              <a:buFont typeface="+mj-lt"/>
              <a:buAutoNum type="arabicPeriod"/>
            </a:pPr>
            <a:r>
              <a:rPr lang="id-ID" dirty="0" smtClean="0"/>
              <a:t>RESOLUTIES (RESOLUSI-RESOLUSI)</a:t>
            </a:r>
          </a:p>
          <a:p>
            <a:pPr marL="514350" indent="-514350">
              <a:buFont typeface="+mj-lt"/>
              <a:buAutoNum type="arabicPeriod"/>
            </a:pPr>
            <a:r>
              <a:rPr lang="id-ID" dirty="0" smtClean="0"/>
              <a:t>AANSCRIJVINGEN (INSTRUKSI-INSTRUKSI)</a:t>
            </a:r>
          </a:p>
          <a:p>
            <a:pPr marL="514350" indent="-514350">
              <a:buFont typeface="+mj-lt"/>
              <a:buAutoNum type="arabicPeriod"/>
            </a:pPr>
            <a:r>
              <a:rPr lang="id-ID" dirty="0" smtClean="0"/>
              <a:t>BELEIDSNOTA’S (NOTA KEBIJKASNAAN)</a:t>
            </a:r>
          </a:p>
          <a:p>
            <a:pPr marL="514350" indent="-514350">
              <a:buFont typeface="+mj-lt"/>
              <a:buAutoNum type="arabicPeriod"/>
            </a:pPr>
            <a:r>
              <a:rPr lang="id-ID" dirty="0" smtClean="0"/>
              <a:t>REGLIMEN MINISTRIELE (PERATURAN MENTERI)</a:t>
            </a:r>
          </a:p>
          <a:p>
            <a:pPr marL="514350" indent="-514350">
              <a:buFont typeface="+mj-lt"/>
              <a:buAutoNum type="arabicPeriod"/>
            </a:pPr>
            <a:r>
              <a:rPr lang="id-ID" dirty="0" smtClean="0"/>
              <a:t>BESCHIKKINGEN (KEPUTUSAN)</a:t>
            </a:r>
          </a:p>
          <a:p>
            <a:pPr marL="514350" indent="-514350">
              <a:buFont typeface="+mj-lt"/>
              <a:buAutoNum type="arabicPeriod"/>
            </a:pPr>
            <a:r>
              <a:rPr lang="id-ID" dirty="0" smtClean="0"/>
              <a:t>EN BEKENMAKINGEN  (PENGUMUMAN)</a:t>
            </a:r>
          </a:p>
          <a:p>
            <a:pPr marL="514350" indent="-514350">
              <a:buFont typeface="+mj-lt"/>
              <a:buAutoNum type="arabicPeriod"/>
            </a:pPr>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normAutofit/>
          </a:bodyPr>
          <a:lstStyle/>
          <a:p>
            <a:r>
              <a:rPr lang="en-US" sz="3200" dirty="0" smtClean="0"/>
              <a:t>POKOK BAHASAN 3</a:t>
            </a:r>
            <a:br>
              <a:rPr lang="en-US" sz="3200" dirty="0" smtClean="0"/>
            </a:br>
            <a:r>
              <a:rPr lang="id-ID" sz="3200" dirty="0" smtClean="0"/>
              <a:t>SUMBER HUKUM ADMINISTRASI</a:t>
            </a:r>
            <a:endParaRPr lang="id-ID" sz="3200" dirty="0"/>
          </a:p>
        </p:txBody>
      </p:sp>
      <p:sp>
        <p:nvSpPr>
          <p:cNvPr id="3" name="Content Placeholder 2"/>
          <p:cNvSpPr>
            <a:spLocks noGrp="1"/>
          </p:cNvSpPr>
          <p:nvPr>
            <p:ph idx="1"/>
          </p:nvPr>
        </p:nvSpPr>
        <p:spPr>
          <a:solidFill>
            <a:schemeClr val="accent6">
              <a:lumMod val="75000"/>
            </a:schemeClr>
          </a:solidFill>
        </p:spPr>
        <p:txBody>
          <a:bodyPr/>
          <a:lstStyle/>
          <a:p>
            <a:pPr marL="514350" indent="-514350">
              <a:buFont typeface="+mj-lt"/>
              <a:buAutoNum type="arabicPeriod"/>
            </a:pPr>
            <a:r>
              <a:rPr lang="id-ID" dirty="0" smtClean="0"/>
              <a:t>PERATURAN PERUNDANG-UNDANGAN</a:t>
            </a:r>
          </a:p>
          <a:p>
            <a:pPr marL="514350" indent="-514350">
              <a:buFont typeface="+mj-lt"/>
              <a:buAutoNum type="arabicPeriod"/>
            </a:pPr>
            <a:r>
              <a:rPr lang="id-ID" dirty="0" smtClean="0"/>
              <a:t>YURISPRUDENSI</a:t>
            </a:r>
          </a:p>
          <a:p>
            <a:pPr marL="514350" indent="-514350">
              <a:buFont typeface="+mj-lt"/>
              <a:buAutoNum type="arabicPeriod"/>
            </a:pPr>
            <a:r>
              <a:rPr lang="id-ID" dirty="0" smtClean="0"/>
              <a:t>HUKUM TIDAK TERTULIS (MIS: KONVENSI)</a:t>
            </a:r>
          </a:p>
          <a:p>
            <a:pPr marL="514350" indent="-514350">
              <a:buFont typeface="+mj-lt"/>
              <a:buAutoNum type="arabicPeriod"/>
            </a:pPr>
            <a:r>
              <a:rPr lang="id-ID" dirty="0" smtClean="0"/>
              <a:t>HUKUM INTERNASIONAL.</a:t>
            </a:r>
          </a:p>
          <a:p>
            <a:pPr marL="514350" indent="-514350">
              <a:buFont typeface="+mj-lt"/>
              <a:buAutoNum type="arabicPeriod"/>
            </a:pPr>
            <a:r>
              <a:rPr lang="id-ID" dirty="0" smtClean="0"/>
              <a:t>KEPUTUSAN TATA USAHA NEGARA</a:t>
            </a:r>
          </a:p>
          <a:p>
            <a:pPr marL="514350" indent="-514350">
              <a:buFont typeface="+mj-lt"/>
              <a:buAutoNum type="arabicPeriod"/>
            </a:pPr>
            <a:r>
              <a:rPr lang="id-ID" dirty="0" smtClean="0"/>
              <a:t>DOKTRIN</a:t>
            </a:r>
            <a:endParaRPr lang="id-ID"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CIRI-CIRI PERATURAN KEBIJAKSANAAN</a:t>
            </a:r>
            <a:endParaRPr lang="id-ID"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10000"/>
          </a:bodyPr>
          <a:lstStyle/>
          <a:p>
            <a:pPr marL="514350" indent="-514350">
              <a:buFont typeface="+mj-lt"/>
              <a:buAutoNum type="arabicPeriod"/>
            </a:pPr>
            <a:r>
              <a:rPr lang="id-ID" dirty="0" smtClean="0"/>
              <a:t>BUKAN MERUPAKAN PERATURAN PERUNDANG-UNDANGAN.</a:t>
            </a:r>
          </a:p>
          <a:p>
            <a:pPr marL="514350" indent="-514350">
              <a:buFont typeface="+mj-lt"/>
              <a:buAutoNum type="arabicPeriod"/>
            </a:pPr>
            <a:r>
              <a:rPr lang="id-ID" dirty="0" smtClean="0"/>
              <a:t>ASAS PEMBATASAN DAN PENGUJIAN TIDAK DAPAT DIBERLAKUKAN.</a:t>
            </a:r>
          </a:p>
          <a:p>
            <a:pPr marL="514350" indent="-514350">
              <a:buFont typeface="+mj-lt"/>
              <a:buAutoNum type="arabicPeriod"/>
            </a:pPr>
            <a:r>
              <a:rPr lang="id-ID" dirty="0" smtClean="0"/>
              <a:t>TDK DAPAT DIUJI SECARA WETMATIGHEID.</a:t>
            </a:r>
          </a:p>
          <a:p>
            <a:pPr marL="514350" indent="-514350">
              <a:buFont typeface="+mj-lt"/>
              <a:buAutoNum type="arabicPeriod"/>
            </a:pPr>
            <a:r>
              <a:rPr lang="id-ID" dirty="0" smtClean="0"/>
              <a:t>TDK ADA DASAR KEWENANGAN MEMBUAT PERATURAN PERUNDANG-UNDANGAN</a:t>
            </a:r>
          </a:p>
          <a:p>
            <a:pPr marL="514350" indent="-514350">
              <a:buFont typeface="+mj-lt"/>
              <a:buAutoNum type="arabicPeriod"/>
            </a:pPr>
            <a:r>
              <a:rPr lang="id-ID" dirty="0" smtClean="0"/>
              <a:t>PENGUJIANNYA ADALAH ASAS-ASAS UMUM PEMERINTAHAN YANG LAYAK</a:t>
            </a:r>
          </a:p>
          <a:p>
            <a:pPr marL="514350" indent="-514350">
              <a:buFont typeface="+mj-lt"/>
              <a:buAutoNum type="arabicPeriod"/>
            </a:pPr>
            <a:r>
              <a:rPr lang="id-ID" dirty="0" smtClean="0"/>
              <a:t>DLM PRAKTEK DIBERI BENTUK DAN JENIS ATURAN</a:t>
            </a:r>
            <a:endParaRPr lang="id-ID"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60000"/>
              <a:lumOff val="40000"/>
            </a:schemeClr>
          </a:solidFill>
        </p:spPr>
        <p:txBody>
          <a:bodyPr>
            <a:normAutofit fontScale="90000"/>
          </a:bodyPr>
          <a:lstStyle/>
          <a:p>
            <a:r>
              <a:rPr lang="id-ID" dirty="0" smtClean="0"/>
              <a:t>DAPAT DIFUNGSIKAN SECARA TEPAT GUNA DAN BERDAYA GUNA</a:t>
            </a:r>
            <a:endParaRPr lang="id-ID" dirty="0"/>
          </a:p>
        </p:txBody>
      </p:sp>
      <p:sp>
        <p:nvSpPr>
          <p:cNvPr id="3" name="Content Placeholder 2"/>
          <p:cNvSpPr>
            <a:spLocks noGrp="1"/>
          </p:cNvSpPr>
          <p:nvPr>
            <p:ph idx="1"/>
          </p:nvPr>
        </p:nvSpPr>
        <p:spPr>
          <a:xfrm>
            <a:off x="457200" y="1600200"/>
            <a:ext cx="8229600" cy="5257800"/>
          </a:xfrm>
          <a:solidFill>
            <a:srgbClr val="FFC000"/>
          </a:solidFill>
        </p:spPr>
        <p:txBody>
          <a:bodyPr>
            <a:noAutofit/>
          </a:bodyPr>
          <a:lstStyle/>
          <a:p>
            <a:pPr marL="514350" indent="-514350">
              <a:buFont typeface="+mj-lt"/>
              <a:buAutoNum type="arabicPeriod"/>
            </a:pPr>
            <a:r>
              <a:rPr lang="id-ID" sz="2000" dirty="0" smtClean="0"/>
              <a:t>TEPAT GUNA DAN BERDAYA GUNA SEBAGAI SARANA PERATURAN YANG MELENGKAPI, MENYEMPURNAKAN DAN MENGISI KEKOSONGAN YANG ADA PADA PERATURAN PERUNDANG-UNDANGAN.</a:t>
            </a:r>
          </a:p>
          <a:p>
            <a:pPr marL="514350" indent="-514350">
              <a:buFont typeface="+mj-lt"/>
              <a:buAutoNum type="arabicPeriod"/>
            </a:pPr>
            <a:r>
              <a:rPr lang="id-ID" sz="2000" dirty="0" smtClean="0"/>
              <a:t>TEPAT GUNA DAN BERDAYA GUNA SEBAGAI SARANA PENGATURAN BAGI KEADAAN VACUM PERUNDANG-UNDANGAN.</a:t>
            </a:r>
          </a:p>
          <a:p>
            <a:pPr marL="514350" indent="-514350">
              <a:buFont typeface="+mj-lt"/>
              <a:buAutoNum type="arabicPeriod"/>
            </a:pPr>
            <a:r>
              <a:rPr lang="id-ID" sz="2000" dirty="0" smtClean="0"/>
              <a:t>TEPAT GUNA DAN BERDAYA GUNA SEBAGAI SARANA PENGATURAN KEPENTINGAN YANG BELUM TERAKOMODASI SECARA PATUT, LAYAK, BENAR DAN ADIL DALAM PERATURAN PERUNDANG-UNDANGAN.</a:t>
            </a:r>
          </a:p>
          <a:p>
            <a:pPr marL="514350" indent="-514350">
              <a:buFont typeface="+mj-lt"/>
              <a:buAutoNum type="arabicPeriod"/>
            </a:pPr>
            <a:r>
              <a:rPr lang="id-ID" sz="2000" dirty="0" smtClean="0"/>
              <a:t>TEPAT GUNA DAN BERDAYA GUNA  PENGATURAN MENGENAI KONDISI PERATURAN PERUNDANG-UNDANGAN YANG SUDAH KETINGGALAN JAMAN.</a:t>
            </a:r>
          </a:p>
          <a:p>
            <a:pPr marL="514350" indent="-514350">
              <a:buFont typeface="+mj-lt"/>
              <a:buAutoNum type="arabicPeriod"/>
            </a:pPr>
            <a:r>
              <a:rPr lang="id-ID" sz="2000" dirty="0" smtClean="0"/>
              <a:t>TEPAT GUNA DAN BERDAYA GUNA BAGI KELANCARAN PELAKSANAAN TUGAS DAN FUNGSI ADMINISTRASI NEGARA DI BIDANG PEMERINTAHAN  DAN PEMBANGUNAN YANG BERSIFAT CEPAT BERUBAH ATAU MEMERLUKAN PEMBAHARUAN SESUAI DENGAN SITUASI DAN KONDISI YANG DIHADAPI </a:t>
            </a:r>
            <a:endParaRPr lang="id-ID" sz="20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normAutofit fontScale="90000"/>
          </a:bodyPr>
          <a:lstStyle/>
          <a:p>
            <a:r>
              <a:rPr lang="id-ID" dirty="0" smtClean="0"/>
              <a:t>PERIJINAN DLM PERSPEKTIF NEGARA KESEJAHTERAAN</a:t>
            </a:r>
            <a:endParaRPr lang="id-ID" dirty="0"/>
          </a:p>
        </p:txBody>
      </p:sp>
      <p:sp>
        <p:nvSpPr>
          <p:cNvPr id="3" name="Content Placeholder 2"/>
          <p:cNvSpPr>
            <a:spLocks noGrp="1"/>
          </p:cNvSpPr>
          <p:nvPr>
            <p:ph idx="1"/>
          </p:nvPr>
        </p:nvSpPr>
        <p:spPr>
          <a:solidFill>
            <a:srgbClr val="FFC000"/>
          </a:solidFill>
        </p:spPr>
        <p:txBody>
          <a:bodyPr/>
          <a:lstStyle/>
          <a:p>
            <a:pPr>
              <a:buFont typeface="Wingdings" pitchFamily="2" charset="2"/>
              <a:buChar char="q"/>
            </a:pPr>
            <a:r>
              <a:rPr lang="id-ID" dirty="0" smtClean="0"/>
              <a:t> TUGAS PEMERINTAH MEBERIKAN PELAYANAN PUBLIK (PUBLIK SERVIS)</a:t>
            </a:r>
          </a:p>
          <a:p>
            <a:pPr>
              <a:buFont typeface="Wingdings" pitchFamily="2" charset="2"/>
              <a:buChar char="q"/>
            </a:pPr>
            <a:r>
              <a:rPr lang="id-ID" dirty="0" smtClean="0"/>
              <a:t> PERIJINAN MERUPAKAN BENTUK PELAYANAN PUBLIK YANG MEMBERIKAN KEABSAHAN TERHADAP TINDAKAN-TINDAKAN WARGA NEGARA.</a:t>
            </a:r>
          </a:p>
          <a:p>
            <a:pPr>
              <a:buFont typeface="Wingdings" pitchFamily="2" charset="2"/>
              <a:buChar char="q"/>
            </a:pPr>
            <a:r>
              <a:rPr lang="id-ID" dirty="0" smtClean="0"/>
              <a:t> PELAYANAN PERIJINAN MEMBUTUHKAN PENGATURAN</a:t>
            </a:r>
            <a:endParaRPr lang="id-ID"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d-ID" dirty="0" smtClean="0"/>
              <a:t>PENGERTIAN PERIJINAN</a:t>
            </a:r>
            <a:endParaRPr lang="id-ID" dirty="0"/>
          </a:p>
        </p:txBody>
      </p:sp>
      <p:sp>
        <p:nvSpPr>
          <p:cNvPr id="3" name="Content Placeholder 2"/>
          <p:cNvSpPr>
            <a:spLocks noGrp="1"/>
          </p:cNvSpPr>
          <p:nvPr>
            <p:ph idx="1"/>
          </p:nvPr>
        </p:nvSpPr>
        <p:spPr>
          <a:solidFill>
            <a:schemeClr val="accent2">
              <a:lumMod val="60000"/>
              <a:lumOff val="40000"/>
            </a:schemeClr>
          </a:solidFill>
        </p:spPr>
        <p:txBody>
          <a:bodyPr>
            <a:normAutofit fontScale="85000" lnSpcReduction="10000"/>
          </a:bodyPr>
          <a:lstStyle/>
          <a:p>
            <a:pPr>
              <a:buFont typeface="Wingdings" pitchFamily="2" charset="2"/>
              <a:buChar char="q"/>
            </a:pPr>
            <a:r>
              <a:rPr lang="id-ID" dirty="0" smtClean="0"/>
              <a:t> VERGUNING : “Bilamana pembuat peraturan tidak umumnya melarang suatu perbuatan, tetapi masih juga memperkenankannya asal saja diadakan secara yang ditentukan untuk masing2 hal konkret, maka perbuatan adm neg memperkenankan perbuatan tersebut bersifat suatu ijin (UTRECHT).</a:t>
            </a:r>
          </a:p>
          <a:p>
            <a:pPr>
              <a:buFont typeface="Wingdings" pitchFamily="2" charset="2"/>
              <a:buChar char="q"/>
            </a:pPr>
            <a:r>
              <a:rPr lang="id-ID" dirty="0" smtClean="0"/>
              <a:t> Suatu persetujuan dari penguasa berdasarkan peraturan perundnag-undangan utk keadaan tertentu meyimpang dari ketentuan larangan.</a:t>
            </a:r>
          </a:p>
          <a:p>
            <a:pPr>
              <a:buFont typeface="Wingdings" pitchFamily="2" charset="2"/>
              <a:buChar char="q"/>
            </a:pPr>
            <a:r>
              <a:rPr lang="id-ID" dirty="0" smtClean="0"/>
              <a:t>Diartikan juga sebagai dispensasi atau pelepasan/pembebasan dari suatu larangan.</a:t>
            </a:r>
            <a:endParaRPr lang="id-ID"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id-ID" dirty="0" smtClean="0"/>
              <a:t>SIFAT IJIN</a:t>
            </a:r>
            <a:endParaRPr lang="id-ID" dirty="0"/>
          </a:p>
        </p:txBody>
      </p:sp>
      <p:sp>
        <p:nvSpPr>
          <p:cNvPr id="3" name="Content Placeholder 2"/>
          <p:cNvSpPr>
            <a:spLocks noGrp="1"/>
          </p:cNvSpPr>
          <p:nvPr>
            <p:ph idx="1"/>
          </p:nvPr>
        </p:nvSpPr>
        <p:spPr>
          <a:xfrm>
            <a:off x="457200" y="1214422"/>
            <a:ext cx="8229600" cy="5643578"/>
          </a:xfrm>
          <a:solidFill>
            <a:srgbClr val="00B0F0"/>
          </a:solidFill>
        </p:spPr>
        <p:txBody>
          <a:bodyPr>
            <a:noAutofit/>
          </a:bodyPr>
          <a:lstStyle/>
          <a:p>
            <a:pPr marL="514350" indent="-514350">
              <a:buFont typeface="+mj-lt"/>
              <a:buAutoNum type="arabicPeriod"/>
            </a:pPr>
            <a:r>
              <a:rPr lang="id-ID" sz="2200" dirty="0" smtClean="0"/>
              <a:t>BERSIFAT BEBAS (tidak terikat pada aturan dan hukum tertulis)</a:t>
            </a:r>
          </a:p>
          <a:p>
            <a:pPr marL="514350" indent="-514350">
              <a:buFont typeface="+mj-lt"/>
              <a:buAutoNum type="arabicPeriod"/>
            </a:pPr>
            <a:r>
              <a:rPr lang="id-ID" sz="2200" dirty="0" smtClean="0"/>
              <a:t>BERSIFAT TERIKAT (terikat pada aturan dan hukum tertulis, mis: IMB, HO, Ijin usaha Industri dll)</a:t>
            </a:r>
          </a:p>
          <a:p>
            <a:pPr marL="514350" indent="-514350">
              <a:buFont typeface="+mj-lt"/>
              <a:buAutoNum type="arabicPeriod"/>
            </a:pPr>
            <a:r>
              <a:rPr lang="id-ID" sz="2200" dirty="0" smtClean="0"/>
              <a:t>IJIN YANG MENGUNTUNGKAN (diberikan hak-hak atau pemenuhan tuntutan, mis: SIM, SIUP dll.</a:t>
            </a:r>
          </a:p>
          <a:p>
            <a:pPr marL="514350" indent="-514350">
              <a:buFont typeface="+mj-lt"/>
              <a:buAutoNum type="arabicPeriod"/>
            </a:pPr>
            <a:r>
              <a:rPr lang="id-ID" sz="2200" dirty="0" smtClean="0"/>
              <a:t>IJIN YG MEMBERATKAN (memberikan beban kpd orang lain atau masy sekitar)</a:t>
            </a:r>
          </a:p>
          <a:p>
            <a:pPr marL="514350" indent="-514350">
              <a:buFont typeface="+mj-lt"/>
              <a:buAutoNum type="arabicPeriod"/>
            </a:pPr>
            <a:r>
              <a:rPr lang="id-ID" sz="2200" dirty="0" smtClean="0"/>
              <a:t>IJIN YG SEGERA BERAKHIR (hanya berlaku pendek, mis: IMB yang hanya berlaku saat untuk mendirikan bangunan)</a:t>
            </a:r>
          </a:p>
          <a:p>
            <a:pPr marL="514350" indent="-514350">
              <a:buFont typeface="+mj-lt"/>
              <a:buAutoNum type="arabicPeriod"/>
            </a:pPr>
            <a:r>
              <a:rPr lang="id-ID" sz="2200" dirty="0" smtClean="0"/>
              <a:t>IJIN YANG BERLANGSUNG LAMA (berlaku lama, mis: ijin usaha industri, ijin lingkungan)</a:t>
            </a:r>
          </a:p>
          <a:p>
            <a:pPr marL="514350" indent="-514350">
              <a:buFont typeface="+mj-lt"/>
              <a:buAutoNum type="arabicPeriod"/>
            </a:pPr>
            <a:r>
              <a:rPr lang="id-ID" sz="2200" dirty="0" smtClean="0"/>
              <a:t>IJIN YANG BERSIFAT PRIBADI (Ijin yang isinya tergantung pada sifat pribadi atau kualitas pribadi dan pemohon ijin, mis: SIM)</a:t>
            </a:r>
          </a:p>
          <a:p>
            <a:pPr marL="514350" indent="-514350">
              <a:buFont typeface="+mj-lt"/>
              <a:buAutoNum type="arabicPeriod"/>
            </a:pPr>
            <a:r>
              <a:rPr lang="id-ID" sz="2200" dirty="0" smtClean="0"/>
              <a:t>IJIN BERSIFAT KEBENDAAN (tergantung pada sifat dan obyek ijin, mis: HO</a:t>
            </a:r>
            <a:endParaRPr lang="id-ID" sz="22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id-ID" dirty="0" smtClean="0"/>
              <a:t>FUNGSI PEMBERIAN IJIN</a:t>
            </a:r>
            <a:endParaRPr lang="id-ID" dirty="0"/>
          </a:p>
        </p:txBody>
      </p:sp>
      <p:sp>
        <p:nvSpPr>
          <p:cNvPr id="3" name="Content Placeholder 2"/>
          <p:cNvSpPr>
            <a:spLocks noGrp="1"/>
          </p:cNvSpPr>
          <p:nvPr>
            <p:ph idx="1"/>
          </p:nvPr>
        </p:nvSpPr>
        <p:spPr>
          <a:xfrm>
            <a:off x="1571604" y="3143249"/>
            <a:ext cx="5929354" cy="2357454"/>
          </a:xfrm>
          <a:solidFill>
            <a:schemeClr val="tx2">
              <a:lumMod val="60000"/>
              <a:lumOff val="40000"/>
            </a:schemeClr>
          </a:solidFill>
        </p:spPr>
        <p:txBody>
          <a:bodyPr/>
          <a:lstStyle/>
          <a:p>
            <a:pPr marL="514350" indent="-514350" algn="ctr">
              <a:buFont typeface="+mj-lt"/>
              <a:buAutoNum type="arabicPeriod"/>
            </a:pPr>
            <a:r>
              <a:rPr lang="id-ID" dirty="0" smtClean="0"/>
              <a:t>FUNGSI REGULEREN</a:t>
            </a:r>
          </a:p>
          <a:p>
            <a:pPr marL="514350" indent="-514350" algn="ctr">
              <a:buFont typeface="+mj-lt"/>
              <a:buAutoNum type="arabicPeriod"/>
            </a:pPr>
            <a:r>
              <a:rPr lang="id-ID" dirty="0" smtClean="0"/>
              <a:t>FUNGSI BUDGETERING</a:t>
            </a:r>
          </a:p>
          <a:p>
            <a:pPr marL="514350" indent="-514350" algn="ctr">
              <a:buFont typeface="+mj-lt"/>
              <a:buAutoNum type="arabicPeriod"/>
            </a:pPr>
            <a:r>
              <a:rPr lang="id-ID" dirty="0" smtClean="0"/>
              <a:t>FUNGSI PEMBINAAN</a:t>
            </a:r>
            <a:endParaRPr lang="id-ID" dirty="0"/>
          </a:p>
        </p:txBody>
      </p:sp>
      <p:sp>
        <p:nvSpPr>
          <p:cNvPr id="4" name="Curved Right Arrow 3"/>
          <p:cNvSpPr/>
          <p:nvPr/>
        </p:nvSpPr>
        <p:spPr>
          <a:xfrm>
            <a:off x="642910" y="2143116"/>
            <a:ext cx="1071570" cy="1714512"/>
          </a:xfrm>
          <a:prstGeom prst="curvedRightArrow">
            <a:avLst>
              <a:gd name="adj1" fmla="val 18218"/>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5" name="Curved Left Arrow 4"/>
          <p:cNvSpPr/>
          <p:nvPr/>
        </p:nvSpPr>
        <p:spPr>
          <a:xfrm>
            <a:off x="7500958" y="2071678"/>
            <a:ext cx="928694" cy="178765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normAutofit fontScale="90000"/>
          </a:bodyPr>
          <a:lstStyle/>
          <a:p>
            <a:r>
              <a:rPr lang="id-ID" dirty="0" smtClean="0"/>
              <a:t>KEBIJAKAN PERIJINAN EROPA DAN AFRIKA</a:t>
            </a:r>
            <a:endParaRPr lang="id-ID" dirty="0"/>
          </a:p>
        </p:txBody>
      </p:sp>
      <p:sp>
        <p:nvSpPr>
          <p:cNvPr id="3" name="Content Placeholder 2"/>
          <p:cNvSpPr>
            <a:spLocks noGrp="1"/>
          </p:cNvSpPr>
          <p:nvPr>
            <p:ph idx="1"/>
          </p:nvPr>
        </p:nvSpPr>
        <p:spPr/>
        <p:style>
          <a:lnRef idx="2">
            <a:schemeClr val="accent3">
              <a:shade val="50000"/>
            </a:schemeClr>
          </a:lnRef>
          <a:fillRef idx="1">
            <a:schemeClr val="accent3"/>
          </a:fillRef>
          <a:effectRef idx="0">
            <a:schemeClr val="accent3"/>
          </a:effectRef>
          <a:fontRef idx="minor">
            <a:schemeClr val="lt1"/>
          </a:fontRef>
        </p:style>
        <p:txBody>
          <a:bodyPr/>
          <a:lstStyle/>
          <a:p>
            <a:pPr>
              <a:buFont typeface="Wingdings" pitchFamily="2" charset="2"/>
              <a:buChar char="q"/>
            </a:pPr>
            <a:r>
              <a:rPr lang="id-ID" dirty="0" smtClean="0"/>
              <a:t> PEMERINGKATAN “DOING BUSINESS” OLEH IFC (INTERNATIONAL FINANCE CORPORATION) MENDORONG NEGARA MENJADI RAMAH INVESTASI.</a:t>
            </a:r>
          </a:p>
          <a:p>
            <a:pPr>
              <a:buFont typeface="Wingdings" pitchFamily="2" charset="2"/>
              <a:buChar char="q"/>
            </a:pPr>
            <a:r>
              <a:rPr lang="id-ID" dirty="0" smtClean="0"/>
              <a:t> MENYEDERHANAKAN PROSEDUR PERIJINAN SERTA MENGURANGI COST DAN KETERLAMBATAN DOKUMEN. </a:t>
            </a:r>
          </a:p>
          <a:p>
            <a:pPr>
              <a:buFont typeface="Wingdings" pitchFamily="2" charset="2"/>
              <a:buChar char="q"/>
            </a:pPr>
            <a:r>
              <a:rPr lang="id-ID" dirty="0" smtClean="0"/>
              <a:t> SISTEM SATU PINTU.</a:t>
            </a:r>
            <a:endParaRPr lang="id-ID"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normAutofit fontScale="90000"/>
          </a:bodyPr>
          <a:lstStyle/>
          <a:p>
            <a:r>
              <a:rPr lang="id-ID" dirty="0" smtClean="0"/>
              <a:t>KEBIJAKAN PERIJINAN DI SINGAPURA</a:t>
            </a:r>
            <a:endParaRPr lang="id-ID" dirty="0"/>
          </a:p>
        </p:txBody>
      </p:sp>
      <p:sp>
        <p:nvSpPr>
          <p:cNvPr id="3" name="Content Placeholder 2"/>
          <p:cNvSpPr>
            <a:spLocks noGrp="1"/>
          </p:cNvSpPr>
          <p:nvPr>
            <p:ph idx="1"/>
          </p:nvPr>
        </p:nvSpPr>
        <p:spPr>
          <a:solidFill>
            <a:srgbClr val="FFC000"/>
          </a:solidFill>
        </p:spPr>
        <p:txBody>
          <a:bodyPr>
            <a:normAutofit/>
          </a:bodyPr>
          <a:lstStyle/>
          <a:p>
            <a:pPr marL="514350" indent="-514350">
              <a:buNone/>
            </a:pPr>
            <a:r>
              <a:rPr lang="id-ID" dirty="0" smtClean="0"/>
              <a:t>1.   INVESTOR ASING DIPERKENANKAN BERBISNIS DI SINGAPURA SEBAGAI KANTOR CABANG, KERJA SAMA DENGAN PERUSAHAAN LOKAL, PARTNERSHIP ATAU SOL PROPRIETORSHIP (PELAKU TUNGGAL).</a:t>
            </a:r>
          </a:p>
          <a:p>
            <a:pPr marL="514350" indent="-514350">
              <a:buNone/>
            </a:pPr>
            <a:r>
              <a:rPr lang="id-ID" dirty="0" smtClean="0"/>
              <a:t>2.   MENGJIJINKAN 100 PROSEN KEPEMILIKAN ASING PADA PERUSAHAAN2 SINGAPURA, DENGAN SYARAT KHUSUS.</a:t>
            </a:r>
          </a:p>
          <a:p>
            <a:pPr marL="514350" indent="-514350">
              <a:buFont typeface="+mj-lt"/>
              <a:buAutoNum type="arabicPeriod"/>
            </a:pPr>
            <a:endParaRPr lang="id-ID" dirty="0" smtClean="0"/>
          </a:p>
          <a:p>
            <a:pPr marL="514350" indent="-514350">
              <a:buFont typeface="+mj-lt"/>
              <a:buAutoNum type="arabicPeriod"/>
            </a:pPr>
            <a:endParaRPr lang="id-ID"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id-ID" dirty="0" smtClean="0"/>
              <a:t>KEBIJAKAN PERIJINAN AMERIKA SERIKAT</a:t>
            </a:r>
            <a:endParaRPr lang="id-ID" dirty="0"/>
          </a:p>
        </p:txBody>
      </p:sp>
      <p:sp>
        <p:nvSpPr>
          <p:cNvPr id="3" name="Content Placeholder 2"/>
          <p:cNvSpPr>
            <a:spLocks noGrp="1"/>
          </p:cNvSpPr>
          <p:nvPr>
            <p:ph idx="1"/>
          </p:nvPr>
        </p:nvSpPr>
        <p:spPr>
          <a:solidFill>
            <a:schemeClr val="accent5">
              <a:lumMod val="60000"/>
              <a:lumOff val="40000"/>
            </a:schemeClr>
          </a:solidFill>
        </p:spPr>
        <p:txBody>
          <a:bodyPr/>
          <a:lstStyle/>
          <a:p>
            <a:pPr>
              <a:buFont typeface="Wingdings" pitchFamily="2" charset="2"/>
              <a:buChar char="q"/>
            </a:pPr>
            <a:r>
              <a:rPr lang="id-ID" dirty="0" smtClean="0"/>
              <a:t> UNGGUL DI SEMUA KATEGORI DOING BUSINES</a:t>
            </a:r>
          </a:p>
          <a:p>
            <a:pPr>
              <a:buFont typeface="Wingdings" pitchFamily="2" charset="2"/>
              <a:buChar char="q"/>
            </a:pPr>
            <a:r>
              <a:rPr lang="id-ID" dirty="0" smtClean="0"/>
              <a:t> REGULASI BIDANG EKONOMI MERUPAKAN KOMBINASI ANTARA KOMPETISI TERBUKA DAN PERLINDUNGAN KONSUMEN.</a:t>
            </a:r>
          </a:p>
          <a:p>
            <a:pPr>
              <a:buFont typeface="Wingdings" pitchFamily="2" charset="2"/>
              <a:buChar char="q"/>
            </a:pPr>
            <a:r>
              <a:rPr lang="id-ID" dirty="0" smtClean="0"/>
              <a:t> KEMUDAHAN BAGI INVESTOR DENGAN BERBAGAI TYPE </a:t>
            </a:r>
            <a:r>
              <a:rPr lang="id-ID" smtClean="0"/>
              <a:t>LEMBAGA KEUANGAN YANG DAPAT MEMBERIKAN PELAYANANNYA.</a:t>
            </a:r>
            <a:endParaRPr lang="id-ID"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d-ID" dirty="0" smtClean="0"/>
              <a:t>LISENSI</a:t>
            </a:r>
            <a:endParaRPr lang="id-ID" dirty="0"/>
          </a:p>
        </p:txBody>
      </p:sp>
      <p:sp>
        <p:nvSpPr>
          <p:cNvPr id="3" name="Content Placeholder 2"/>
          <p:cNvSpPr>
            <a:spLocks noGrp="1"/>
          </p:cNvSpPr>
          <p:nvPr>
            <p:ph idx="1"/>
          </p:nvPr>
        </p:nvSpPr>
        <p:spPr>
          <a:solidFill>
            <a:schemeClr val="accent6">
              <a:lumMod val="60000"/>
              <a:lumOff val="40000"/>
            </a:schemeClr>
          </a:solidFill>
        </p:spPr>
        <p:txBody>
          <a:bodyPr/>
          <a:lstStyle/>
          <a:p>
            <a:pPr marL="514350" indent="-514350">
              <a:buFont typeface="+mj-lt"/>
              <a:buAutoNum type="arabicPeriod"/>
            </a:pPr>
            <a:r>
              <a:rPr lang="id-ID" dirty="0" smtClean="0"/>
              <a:t>PENGGUNAAN NAMA</a:t>
            </a:r>
          </a:p>
          <a:p>
            <a:pPr marL="514350" indent="-514350">
              <a:buFont typeface="+mj-lt"/>
              <a:buAutoNum type="arabicPeriod"/>
            </a:pPr>
            <a:r>
              <a:rPr lang="id-ID" dirty="0" smtClean="0"/>
              <a:t>DIPAKAI UNTUK PRODUK ATAU MEREK BERBAGAI MACAM INDUSTRI</a:t>
            </a:r>
          </a:p>
          <a:p>
            <a:pPr marL="514350" indent="-514350">
              <a:buFont typeface="+mj-lt"/>
              <a:buAutoNum type="arabicPeriod"/>
            </a:pPr>
            <a:r>
              <a:rPr lang="id-ID" dirty="0" smtClean="0"/>
              <a:t>MEMILIKI BEBERAPA SYARAT YANG HARUS DIPENUHI OLEH PENERIMA LISENSI.</a:t>
            </a:r>
          </a:p>
          <a:p>
            <a:pPr marL="514350" indent="-514350">
              <a:buFont typeface="+mj-lt"/>
              <a:buAutoNum type="arabicPeriod"/>
            </a:pPr>
            <a:r>
              <a:rPr lang="id-ID" dirty="0" smtClean="0"/>
              <a:t>PENERIMA LISENSI MEMPEROLEH PROSPEK KEUNTUNGAN, MAKA ADA ROYALTINYA</a:t>
            </a:r>
          </a:p>
          <a:p>
            <a:pPr marL="514350" indent="-514350">
              <a:buFont typeface="+mj-lt"/>
              <a:buAutoNum type="arabicPeriod"/>
            </a:pPr>
            <a:endParaRPr lang="id-ID" dirty="0" smtClean="0"/>
          </a:p>
          <a:p>
            <a:pPr marL="514350" indent="-514350">
              <a:buFont typeface="+mj-lt"/>
              <a:buAutoNum type="arabicPeriod"/>
            </a:pPr>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r>
              <a:rPr lang="en-US" sz="3200" dirty="0" smtClean="0"/>
              <a:t>POKOK BAHASAN 4</a:t>
            </a:r>
            <a:br>
              <a:rPr lang="en-US" sz="3200" dirty="0" smtClean="0"/>
            </a:br>
            <a:r>
              <a:rPr lang="id-ID" sz="3200" dirty="0" smtClean="0"/>
              <a:t>PENYELENGGARAAN PEMERINTAHAN DI DAERAH</a:t>
            </a:r>
            <a:endParaRPr lang="id-ID" sz="3200" dirty="0"/>
          </a:p>
        </p:txBody>
      </p:sp>
      <p:sp>
        <p:nvSpPr>
          <p:cNvPr id="3" name="Text Placeholder 2"/>
          <p:cNvSpPr>
            <a:spLocks noGrp="1"/>
          </p:cNvSpPr>
          <p:nvPr>
            <p:ph type="body" idx="1"/>
          </p:nvPr>
        </p:nvSpPr>
        <p:spPr>
          <a:solidFill>
            <a:srgbClr val="FFFF00"/>
          </a:solidFill>
        </p:spPr>
        <p:txBody>
          <a:bodyPr/>
          <a:lstStyle/>
          <a:p>
            <a:r>
              <a:rPr lang="id-ID" dirty="0" smtClean="0"/>
              <a:t>DESENTRALISASI</a:t>
            </a:r>
            <a:endParaRPr lang="id-ID" dirty="0"/>
          </a:p>
        </p:txBody>
      </p:sp>
      <p:sp>
        <p:nvSpPr>
          <p:cNvPr id="4" name="Content Placeholder 3"/>
          <p:cNvSpPr>
            <a:spLocks noGrp="1"/>
          </p:cNvSpPr>
          <p:nvPr>
            <p:ph sz="half" idx="2"/>
          </p:nvPr>
        </p:nvSpPr>
        <p:spPr>
          <a:solidFill>
            <a:srgbClr val="00B050"/>
          </a:solidFill>
        </p:spPr>
        <p:txBody>
          <a:bodyPr/>
          <a:lstStyle/>
          <a:p>
            <a:r>
              <a:rPr lang="id-ID" dirty="0" smtClean="0"/>
              <a:t>WEWENANG UNTUK MENGATUR DAN MENGURUS URUSAN PEMERINTAHAN /URUSAN RUMAH TANGGA DAERAH</a:t>
            </a:r>
            <a:endParaRPr lang="id-ID" dirty="0"/>
          </a:p>
        </p:txBody>
      </p:sp>
      <p:sp>
        <p:nvSpPr>
          <p:cNvPr id="5" name="Text Placeholder 4"/>
          <p:cNvSpPr>
            <a:spLocks noGrp="1"/>
          </p:cNvSpPr>
          <p:nvPr>
            <p:ph type="body" sz="quarter" idx="3"/>
          </p:nvPr>
        </p:nvSpPr>
        <p:spPr>
          <a:solidFill>
            <a:srgbClr val="FFFF00"/>
          </a:solidFill>
        </p:spPr>
        <p:txBody>
          <a:bodyPr/>
          <a:lstStyle/>
          <a:p>
            <a:r>
              <a:rPr lang="id-ID" dirty="0" smtClean="0"/>
              <a:t> DEKONSENTRASI</a:t>
            </a:r>
            <a:endParaRPr lang="id-ID" dirty="0"/>
          </a:p>
        </p:txBody>
      </p:sp>
      <p:sp>
        <p:nvSpPr>
          <p:cNvPr id="6" name="Content Placeholder 5"/>
          <p:cNvSpPr>
            <a:spLocks noGrp="1"/>
          </p:cNvSpPr>
          <p:nvPr>
            <p:ph sz="quarter" idx="4"/>
          </p:nvPr>
        </p:nvSpPr>
        <p:spPr>
          <a:solidFill>
            <a:srgbClr val="00B050"/>
          </a:solidFill>
        </p:spPr>
        <p:txBody>
          <a:bodyPr/>
          <a:lstStyle/>
          <a:p>
            <a:r>
              <a:rPr lang="id-ID" dirty="0" smtClean="0"/>
              <a:t>PELIMPAHAN WEWENANG DARI PEMERINTAH ATAU KEPALA WILAYAH </a:t>
            </a:r>
            <a:r>
              <a:rPr lang="id-ID" smtClean="0"/>
              <a:t>KEPADA PEJABAT-PEJABATNYA </a:t>
            </a:r>
            <a:r>
              <a:rPr lang="id-ID" dirty="0" smtClean="0"/>
              <a:t>DI DAERAH</a:t>
            </a:r>
            <a:endParaRPr lang="id-ID"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3">
            <a:schemeClr val="dk1"/>
          </a:fillRef>
          <a:effectRef idx="2">
            <a:schemeClr val="dk1"/>
          </a:effectRef>
          <a:fontRef idx="minor">
            <a:schemeClr val="lt1"/>
          </a:fontRef>
        </p:style>
        <p:txBody>
          <a:bodyPr/>
          <a:lstStyle/>
          <a:p>
            <a:r>
              <a:rPr lang="id-ID" dirty="0" smtClean="0"/>
              <a:t>KONSESI</a:t>
            </a:r>
            <a:endParaRPr lang="id-ID" dirty="0"/>
          </a:p>
        </p:txBody>
      </p:sp>
      <p:sp>
        <p:nvSpPr>
          <p:cNvPr id="3" name="Content Placeholder 2"/>
          <p:cNvSpPr>
            <a:spLocks noGrp="1"/>
          </p:cNvSpPr>
          <p:nvPr>
            <p:ph idx="1"/>
          </p:nvPr>
        </p:nvSpPr>
        <p:spPr>
          <a:solidFill>
            <a:srgbClr val="FFFF00"/>
          </a:solidFill>
        </p:spPr>
        <p:txBody>
          <a:bodyPr>
            <a:normAutofit fontScale="92500" lnSpcReduction="20000"/>
          </a:bodyPr>
          <a:lstStyle/>
          <a:p>
            <a:pPr marL="514350" indent="-514350">
              <a:buFont typeface="+mj-lt"/>
              <a:buAutoNum type="arabicPeriod"/>
            </a:pPr>
            <a:r>
              <a:rPr lang="id-ID" dirty="0" smtClean="0"/>
              <a:t>Bilamana orang2 partikulir setelah berdamai dengan pemerintah, melakukan sebagian dari pekerjaan pemerintah (VAN VOLLENHOVEN)</a:t>
            </a:r>
          </a:p>
          <a:p>
            <a:pPr marL="514350" indent="-514350">
              <a:buFont typeface="+mj-lt"/>
              <a:buAutoNum type="arabicPeriod"/>
            </a:pPr>
            <a:r>
              <a:rPr lang="id-ID" dirty="0" smtClean="0"/>
              <a:t>SEBAGIAN DARI BESTUURZORG DISERAHKAN KEPADA PARTIKULIR/SWASTA</a:t>
            </a:r>
          </a:p>
          <a:p>
            <a:pPr marL="514350" indent="-514350">
              <a:buFont typeface="+mj-lt"/>
              <a:buAutoNum type="arabicPeriod"/>
            </a:pPr>
            <a:r>
              <a:rPr lang="id-ID" dirty="0" smtClean="0"/>
              <a:t>KEPENTINGAN UMUM DIUTAMAKAN DARI PADA KEUNTUNGAN SEMATA.</a:t>
            </a:r>
          </a:p>
          <a:p>
            <a:pPr marL="514350" indent="-514350">
              <a:buFont typeface="+mj-lt"/>
              <a:buAutoNum type="arabicPeriod"/>
            </a:pPr>
            <a:r>
              <a:rPr lang="id-ID" dirty="0" smtClean="0"/>
              <a:t>BIASANYA UNTUK PEKERJAAN YANG TIDAK MAMPU DIJALANKAN SENDIRI OLEH PEMERINTAH.</a:t>
            </a:r>
            <a:br>
              <a:rPr lang="id-ID" dirty="0" smtClean="0"/>
            </a:br>
            <a:endParaRPr lang="id-ID"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id-ID" dirty="0" smtClean="0"/>
              <a:t>KETETAPAN</a:t>
            </a:r>
            <a:endParaRPr lang="id-ID" dirty="0"/>
          </a:p>
        </p:txBody>
      </p:sp>
      <p:sp>
        <p:nvSpPr>
          <p:cNvPr id="3" name="Content Placeholder 2"/>
          <p:cNvSpPr>
            <a:spLocks noGrp="1"/>
          </p:cNvSpPr>
          <p:nvPr>
            <p:ph idx="1"/>
          </p:nvPr>
        </p:nvSpPr>
        <p:spPr>
          <a:solidFill>
            <a:schemeClr val="accent1">
              <a:lumMod val="60000"/>
              <a:lumOff val="40000"/>
            </a:schemeClr>
          </a:solidFill>
        </p:spPr>
        <p:txBody>
          <a:bodyPr/>
          <a:lstStyle/>
          <a:p>
            <a:pPr>
              <a:buNone/>
            </a:pPr>
            <a:r>
              <a:rPr lang="id-ID" dirty="0" smtClean="0"/>
              <a:t> ASAL MULA KATA:</a:t>
            </a:r>
          </a:p>
          <a:p>
            <a:pPr>
              <a:buNone/>
            </a:pPr>
            <a:r>
              <a:rPr lang="id-ID" dirty="0" smtClean="0"/>
              <a:t> BESCHICKING (bahasa belanda)</a:t>
            </a:r>
          </a:p>
          <a:p>
            <a:pPr>
              <a:buNone/>
            </a:pPr>
            <a:r>
              <a:rPr lang="id-ID" dirty="0" smtClean="0"/>
              <a:t> yakni perbuatan hukum yang dilakukan oleh pejabat administrasi negara/pejabat tata usaha negara dalam bentuknya tertulis, sehingga menimbulkan akibat hukum tertentu</a:t>
            </a:r>
            <a:endParaRPr lang="id-ID"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d-ID" dirty="0" smtClean="0"/>
              <a:t>DEFINISI AHLI</a:t>
            </a:r>
            <a:endParaRPr lang="id-ID" dirty="0"/>
          </a:p>
        </p:txBody>
      </p:sp>
      <p:sp>
        <p:nvSpPr>
          <p:cNvPr id="3" name="Content Placeholder 2"/>
          <p:cNvSpPr>
            <a:spLocks noGrp="1"/>
          </p:cNvSpPr>
          <p:nvPr>
            <p:ph idx="1"/>
          </p:nvPr>
        </p:nvSpPr>
        <p:spPr>
          <a:solidFill>
            <a:schemeClr val="accent6">
              <a:lumMod val="75000"/>
            </a:schemeClr>
          </a:solidFill>
        </p:spPr>
        <p:txBody>
          <a:bodyPr>
            <a:normAutofit fontScale="77500" lnSpcReduction="20000"/>
          </a:bodyPr>
          <a:lstStyle/>
          <a:p>
            <a:pPr marL="514350" indent="-514350">
              <a:buFont typeface="+mj-lt"/>
              <a:buAutoNum type="arabicPeriod"/>
            </a:pPr>
            <a:r>
              <a:rPr lang="id-ID" dirty="0" smtClean="0"/>
              <a:t>SUATU PERBUATAN HUKUM OLEH SUATU ALAT PEMERINTAH DENGAN MAKSUD UNTUK MENIMBULKAN ATAU MENOLAK SUATU HUBUNGAN HUKUM (VAN DER WEL)</a:t>
            </a:r>
          </a:p>
          <a:p>
            <a:pPr marL="514350" indent="-514350">
              <a:buFont typeface="+mj-lt"/>
              <a:buAutoNum type="arabicPeriod"/>
            </a:pPr>
            <a:r>
              <a:rPr lang="id-ID" dirty="0" smtClean="0"/>
              <a:t>TINDAKAN HUKUM SEPIHAK DI BIDANG PEMERINTAHAN YANG DILAKUKAN OLEH PENGUASA BERDASARKAN KEWENANGAN KHUSUS (PRINS)</a:t>
            </a:r>
          </a:p>
          <a:p>
            <a:pPr marL="514350" indent="-514350">
              <a:buFont typeface="+mj-lt"/>
              <a:buAutoNum type="arabicPeriod"/>
            </a:pPr>
            <a:r>
              <a:rPr lang="id-ID" dirty="0" smtClean="0"/>
              <a:t>PERBUATAN HUKUM YANG DILAKUKAN OLEH ALAT PEMERINTAHAN BERDASARKAN SUATU KETENTUAN YANG MENGIKAT DAN BERLAKU UMUM (AM DONNER)</a:t>
            </a:r>
          </a:p>
          <a:p>
            <a:pPr marL="514350" indent="-514350">
              <a:buFont typeface="+mj-lt"/>
              <a:buAutoNum type="arabicPeriod"/>
            </a:pPr>
            <a:r>
              <a:rPr lang="id-ID" dirty="0" smtClean="0"/>
              <a:t>KEPUTUSAN SUATU ALAT PEMERINTAHAN YANG ISINYA TERLETAK DI DALAM LAPANGAN PEMBENTUKAN PERATURAN, KEPOLISIAN DAN PENGADILAN (STELINGA)</a:t>
            </a:r>
          </a:p>
          <a:p>
            <a:pPr marL="514350" indent="-514350">
              <a:buNone/>
            </a:pPr>
            <a:endParaRPr lang="id-ID"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d-ID" dirty="0" smtClean="0"/>
              <a:t> SYARAT SAHNYA KETETAPAN</a:t>
            </a:r>
            <a:endParaRPr lang="id-ID" dirty="0"/>
          </a:p>
        </p:txBody>
      </p:sp>
      <p:sp>
        <p:nvSpPr>
          <p:cNvPr id="3" name="Content Placeholder 2"/>
          <p:cNvSpPr>
            <a:spLocks noGrp="1"/>
          </p:cNvSpPr>
          <p:nvPr>
            <p:ph idx="1"/>
          </p:nvPr>
        </p:nvSpPr>
        <p:spPr>
          <a:solidFill>
            <a:schemeClr val="accent6">
              <a:lumMod val="60000"/>
              <a:lumOff val="40000"/>
            </a:schemeClr>
          </a:solidFill>
        </p:spPr>
        <p:txBody>
          <a:bodyPr/>
          <a:lstStyle/>
          <a:p>
            <a:pPr marL="514350" indent="-514350">
              <a:buFont typeface="+mj-lt"/>
              <a:buAutoNum type="arabicPeriod"/>
            </a:pPr>
            <a:r>
              <a:rPr lang="id-ID" dirty="0" smtClean="0"/>
              <a:t>DIBUAT OLEH ALAT/PEJABAT YANG BERWENANG.</a:t>
            </a:r>
          </a:p>
          <a:p>
            <a:pPr marL="514350" indent="-514350">
              <a:buFont typeface="+mj-lt"/>
              <a:buAutoNum type="arabicPeriod"/>
            </a:pPr>
            <a:r>
              <a:rPr lang="id-ID" dirty="0" smtClean="0"/>
              <a:t>TIDAK BOLEH KEKURANGAN YURIDIS</a:t>
            </a:r>
          </a:p>
          <a:p>
            <a:pPr marL="514350" indent="-514350">
              <a:buFont typeface="+mj-lt"/>
              <a:buAutoNum type="arabicPeriod"/>
            </a:pPr>
            <a:r>
              <a:rPr lang="id-ID" dirty="0" smtClean="0"/>
              <a:t>BENTUK DAN CARA SESUAI DENGAN PERATURAN DASAR.</a:t>
            </a:r>
          </a:p>
          <a:p>
            <a:pPr marL="514350" indent="-514350">
              <a:buFont typeface="+mj-lt"/>
              <a:buAutoNum type="arabicPeriod"/>
            </a:pPr>
            <a:r>
              <a:rPr lang="id-ID" dirty="0" smtClean="0"/>
              <a:t>ISI DAN TUJUANNYA SESUAI DENGAN PERATURAN DASAR</a:t>
            </a:r>
          </a:p>
          <a:p>
            <a:pPr marL="514350" indent="-514350">
              <a:buFont typeface="+mj-lt"/>
              <a:buAutoNum type="arabicPeriod"/>
            </a:pPr>
            <a:r>
              <a:rPr lang="id-ID" dirty="0" smtClean="0"/>
              <a:t>MENIMBULKAN AKIBAT HUKUM</a:t>
            </a:r>
            <a:endParaRPr lang="id-ID"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id-ID" dirty="0" smtClean="0"/>
              <a:t>KEKURANGAN YURIDIS</a:t>
            </a:r>
            <a:endParaRPr lang="id-ID" dirty="0"/>
          </a:p>
        </p:txBody>
      </p:sp>
      <p:sp>
        <p:nvSpPr>
          <p:cNvPr id="3" name="Content Placeholder 2"/>
          <p:cNvSpPr>
            <a:spLocks noGrp="1"/>
          </p:cNvSpPr>
          <p:nvPr>
            <p:ph idx="1"/>
          </p:nvPr>
        </p:nvSpPr>
        <p:spPr>
          <a:solidFill>
            <a:schemeClr val="accent4">
              <a:lumMod val="60000"/>
              <a:lumOff val="40000"/>
            </a:schemeClr>
          </a:solidFill>
        </p:spPr>
        <p:txBody>
          <a:bodyPr/>
          <a:lstStyle/>
          <a:p>
            <a:pPr marL="514350" indent="-514350">
              <a:buFont typeface="+mj-lt"/>
              <a:buAutoNum type="arabicPeriod"/>
            </a:pPr>
            <a:r>
              <a:rPr lang="id-ID" dirty="0" smtClean="0"/>
              <a:t>SALAH PERKIRAAN/DWALING.</a:t>
            </a:r>
          </a:p>
          <a:p>
            <a:pPr marL="514350" indent="-514350">
              <a:buFont typeface="+mj-lt"/>
              <a:buAutoNum type="arabicPeriod"/>
            </a:pPr>
            <a:r>
              <a:rPr lang="id-ID" dirty="0" smtClean="0"/>
              <a:t>TIPUAN/DWANG</a:t>
            </a:r>
          </a:p>
          <a:p>
            <a:pPr marL="514350" indent="-514350">
              <a:buFont typeface="+mj-lt"/>
              <a:buAutoNum type="arabicPeriod"/>
            </a:pPr>
            <a:r>
              <a:rPr lang="id-ID" dirty="0" smtClean="0"/>
              <a:t>KECURANGAN/BEDROG</a:t>
            </a:r>
            <a:endParaRPr lang="id-ID"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SISTEM PEMERINTAHAN DAERAH</a:t>
            </a:r>
            <a:endParaRPr lang="id-ID" dirty="0"/>
          </a:p>
        </p:txBody>
      </p:sp>
      <p:sp>
        <p:nvSpPr>
          <p:cNvPr id="3" name="Content Placeholder 2"/>
          <p:cNvSpPr>
            <a:spLocks noGrp="1"/>
          </p:cNvSpPr>
          <p:nvPr>
            <p:ph idx="1"/>
          </p:nvPr>
        </p:nvSpPr>
        <p:spPr>
          <a:solidFill>
            <a:srgbClr val="92D050"/>
          </a:solidFill>
        </p:spPr>
        <p:txBody>
          <a:bodyPr/>
          <a:lstStyle/>
          <a:p>
            <a:pPr marL="514350" indent="-514350">
              <a:buFont typeface="+mj-lt"/>
              <a:buAutoNum type="arabicPeriod"/>
            </a:pPr>
            <a:r>
              <a:rPr lang="id-ID" dirty="0" smtClean="0"/>
              <a:t>PASAL 18 , PASAL 18 A DAN PASAL 18 B UUD NEGARA KESATUAN REPUBLIK INDONESIA 1945.</a:t>
            </a:r>
          </a:p>
          <a:p>
            <a:pPr marL="514350" indent="-514350">
              <a:buFont typeface="+mj-lt"/>
              <a:buAutoNum type="arabicPeriod"/>
            </a:pPr>
            <a:r>
              <a:rPr lang="id-ID" dirty="0" smtClean="0"/>
              <a:t>UNDANG-UNDANG NOMOR 23 TAHUN 2014 TENTANG PEMERINTAHAN DAERAH </a:t>
            </a:r>
            <a:endParaRPr lang="id-ID"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id-ID" dirty="0" smtClean="0"/>
              <a:t>PRINSIP PEMERINTAHAN DAERAH</a:t>
            </a:r>
            <a:endParaRPr lang="id-ID" dirty="0"/>
          </a:p>
        </p:txBody>
      </p:sp>
      <p:sp>
        <p:nvSpPr>
          <p:cNvPr id="3" name="Content Placeholder 2"/>
          <p:cNvSpPr>
            <a:spLocks noGrp="1"/>
          </p:cNvSpPr>
          <p:nvPr>
            <p:ph idx="1"/>
          </p:nvPr>
        </p:nvSpPr>
        <p:spPr>
          <a:xfrm>
            <a:off x="457200" y="1357298"/>
            <a:ext cx="8229600" cy="4768865"/>
          </a:xfrm>
          <a:solidFill>
            <a:srgbClr val="FFC000"/>
          </a:solidFill>
        </p:spPr>
        <p:txBody>
          <a:bodyPr>
            <a:normAutofit fontScale="77500" lnSpcReduction="20000"/>
          </a:bodyPr>
          <a:lstStyle/>
          <a:p>
            <a:pPr marL="514350" indent="-514350">
              <a:buFont typeface="+mj-lt"/>
              <a:buAutoNum type="arabicPeriod"/>
            </a:pPr>
            <a:r>
              <a:rPr lang="id-ID" dirty="0" smtClean="0"/>
              <a:t>MENGATUR DAN MENGURUS SENDIRI URUSAN PEMERINTAHAN MENURUT ASAS OTONOMI DAN TUGAS PEMBANTUAN</a:t>
            </a:r>
          </a:p>
          <a:p>
            <a:pPr marL="514350" indent="-514350">
              <a:buFont typeface="+mj-lt"/>
              <a:buAutoNum type="arabicPeriod"/>
            </a:pPr>
            <a:r>
              <a:rPr lang="id-ID" dirty="0" smtClean="0"/>
              <a:t>MENJALANKAN OTONOMI SELUAS-LUASNYA</a:t>
            </a:r>
          </a:p>
          <a:p>
            <a:pPr marL="514350" indent="-514350">
              <a:buFont typeface="+mj-lt"/>
              <a:buAutoNum type="arabicPeriod"/>
            </a:pPr>
            <a:r>
              <a:rPr lang="id-ID" dirty="0" smtClean="0"/>
              <a:t>PRINSIP KEKHUSUSAN DAN KERAGAMAN.</a:t>
            </a:r>
          </a:p>
          <a:p>
            <a:pPr marL="514350" indent="-514350">
              <a:buFont typeface="+mj-lt"/>
              <a:buAutoNum type="arabicPeriod"/>
            </a:pPr>
            <a:r>
              <a:rPr lang="id-ID" dirty="0" smtClean="0"/>
              <a:t>PRINSIP MENGAKUI DAN MENGHORMATI KESATUAN HUKUM ADAT BESERTA HAK-HAK TRADISIONALNYA</a:t>
            </a:r>
          </a:p>
          <a:p>
            <a:pPr marL="514350" indent="-514350">
              <a:buFont typeface="+mj-lt"/>
              <a:buAutoNum type="arabicPeriod"/>
            </a:pPr>
            <a:r>
              <a:rPr lang="id-ID" dirty="0" smtClean="0"/>
              <a:t>PRINSIP MENGAKUI DAN MENGHORMATI PEMERINTAHAN DAERAH YANG BERSIFAT KHUSUS DAN ISTIMEWA</a:t>
            </a:r>
          </a:p>
          <a:p>
            <a:pPr marL="514350" indent="-514350">
              <a:buFont typeface="+mj-lt"/>
              <a:buAutoNum type="arabicPeriod"/>
            </a:pPr>
            <a:r>
              <a:rPr lang="id-ID" dirty="0" smtClean="0"/>
              <a:t>PRINSIP BADAN PERWAKILAN DIPILIH LANGSUNG DALAM SUATU PEMILU.</a:t>
            </a:r>
          </a:p>
          <a:p>
            <a:pPr marL="514350" indent="-514350">
              <a:buFont typeface="+mj-lt"/>
              <a:buAutoNum type="arabicPeriod"/>
            </a:pPr>
            <a:r>
              <a:rPr lang="id-ID" dirty="0" smtClean="0"/>
              <a:t>PRINSIP HUBUNGAN PUSAT DAN DAERAH HARUS DILAKSANAKAN SECARA SELARAS DAN ADIL</a:t>
            </a:r>
            <a:endParaRPr lang="id-ID"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r>
              <a:rPr lang="id-ID" dirty="0" smtClean="0"/>
              <a:t>ASAS-ASAS PEMERINTAHAN DAERAH</a:t>
            </a:r>
            <a:endParaRPr lang="id-ID" dirty="0"/>
          </a:p>
        </p:txBody>
      </p:sp>
      <p:sp>
        <p:nvSpPr>
          <p:cNvPr id="3" name="Content Placeholder 2"/>
          <p:cNvSpPr>
            <a:spLocks noGrp="1"/>
          </p:cNvSpPr>
          <p:nvPr>
            <p:ph idx="1"/>
          </p:nvPr>
        </p:nvSpPr>
        <p:spPr>
          <a:xfrm>
            <a:off x="457200" y="1428736"/>
            <a:ext cx="8229600" cy="4786346"/>
          </a:xfrm>
          <a:solidFill>
            <a:schemeClr val="accent5">
              <a:lumMod val="60000"/>
              <a:lumOff val="40000"/>
            </a:schemeClr>
          </a:solidFill>
        </p:spPr>
        <p:txBody>
          <a:bodyPr>
            <a:noAutofit/>
          </a:bodyPr>
          <a:lstStyle/>
          <a:p>
            <a:pPr marL="514350" indent="-514350">
              <a:buFont typeface="+mj-lt"/>
              <a:buAutoNum type="arabicPeriod"/>
            </a:pPr>
            <a:r>
              <a:rPr lang="id-ID" sz="2400" dirty="0" smtClean="0"/>
              <a:t>DESENTRALISASI : Penyerahan wewenang pemerintahan oleh pemerintah kepada daerah otonom untuk mengatur dan mengurus urusan pemerintahan dalam sistem negara kesatuan Republik Indonesia</a:t>
            </a:r>
          </a:p>
          <a:p>
            <a:pPr marL="514350" indent="-514350">
              <a:buFont typeface="+mj-lt"/>
              <a:buAutoNum type="arabicPeriod"/>
            </a:pPr>
            <a:r>
              <a:rPr lang="id-ID" sz="2400" dirty="0" smtClean="0"/>
              <a:t>DEKONSENTRASI: Pelimpahan wewenang pemerintahan oleh pemerintah kepada gubernur sebagai wakil pemerintah dan/atau kepada instansi vertikal di wilayah tertentu</a:t>
            </a:r>
          </a:p>
          <a:p>
            <a:pPr marL="514350" indent="-514350">
              <a:buFont typeface="+mj-lt"/>
              <a:buAutoNum type="arabicPeriod"/>
            </a:pPr>
            <a:r>
              <a:rPr lang="id-ID" sz="2400" dirty="0" smtClean="0"/>
              <a:t>TUGAS PEMBANTUAN: penugasan dari pemerintah kepada daerah dan/atau desa dari pemerintah propinsi kepada kab/kota/atau desa serta dari pemerintah kab/kota kepada desa untuk melaksanakan tugas tertentu</a:t>
            </a:r>
            <a:r>
              <a:rPr lang="id-ID" sz="2800" dirty="0" smtClean="0"/>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d-ID" dirty="0" smtClean="0"/>
              <a:t>URUSAN PEMERINTAHAN ABSOLUT</a:t>
            </a:r>
            <a:endParaRPr lang="id-ID" dirty="0"/>
          </a:p>
        </p:txBody>
      </p:sp>
      <p:sp>
        <p:nvSpPr>
          <p:cNvPr id="3" name="Content Placeholder 2"/>
          <p:cNvSpPr>
            <a:spLocks noGrp="1"/>
          </p:cNvSpPr>
          <p:nvPr>
            <p:ph idx="1"/>
          </p:nvPr>
        </p:nvSpPr>
        <p:spPr>
          <a:solidFill>
            <a:srgbClr val="FFFF00"/>
          </a:solidFill>
        </p:spPr>
        <p:txBody>
          <a:bodyPr/>
          <a:lstStyle/>
          <a:p>
            <a:pPr marL="514350" indent="-514350">
              <a:buFont typeface="+mj-lt"/>
              <a:buAutoNum type="arabicPeriod"/>
            </a:pPr>
            <a:r>
              <a:rPr lang="id-ID" dirty="0" smtClean="0"/>
              <a:t>POLITIK LUAR NEGERI</a:t>
            </a:r>
          </a:p>
          <a:p>
            <a:pPr marL="514350" indent="-514350">
              <a:buFont typeface="+mj-lt"/>
              <a:buAutoNum type="arabicPeriod"/>
            </a:pPr>
            <a:r>
              <a:rPr lang="id-ID" dirty="0" smtClean="0"/>
              <a:t>PERTAHANAN</a:t>
            </a:r>
          </a:p>
          <a:p>
            <a:pPr marL="514350" indent="-514350">
              <a:buFont typeface="+mj-lt"/>
              <a:buAutoNum type="arabicPeriod"/>
            </a:pPr>
            <a:r>
              <a:rPr lang="id-ID" dirty="0" smtClean="0"/>
              <a:t>KEAMANAN</a:t>
            </a:r>
          </a:p>
          <a:p>
            <a:pPr marL="514350" indent="-514350">
              <a:buFont typeface="+mj-lt"/>
              <a:buAutoNum type="arabicPeriod"/>
            </a:pPr>
            <a:r>
              <a:rPr lang="id-ID" dirty="0" smtClean="0"/>
              <a:t>YUSTISI</a:t>
            </a:r>
          </a:p>
          <a:p>
            <a:pPr marL="514350" indent="-514350">
              <a:buFont typeface="+mj-lt"/>
              <a:buAutoNum type="arabicPeriod"/>
            </a:pPr>
            <a:r>
              <a:rPr lang="id-ID" dirty="0" smtClean="0"/>
              <a:t>MONETER DAN FISKAL NASIONAL</a:t>
            </a:r>
          </a:p>
          <a:p>
            <a:pPr marL="514350" indent="-514350">
              <a:buFont typeface="+mj-lt"/>
              <a:buAutoNum type="arabicPeriod"/>
            </a:pPr>
            <a:r>
              <a:rPr lang="id-ID" dirty="0" smtClean="0"/>
              <a:t>AGAMA</a:t>
            </a:r>
            <a:endParaRPr lang="id-ID"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normAutofit fontScale="90000"/>
          </a:bodyPr>
          <a:lstStyle/>
          <a:p>
            <a:r>
              <a:rPr lang="id-ID" dirty="0" smtClean="0"/>
              <a:t>URUSAN PEMERINTAHAN KONKUREN</a:t>
            </a:r>
            <a:endParaRPr lang="id-ID" dirty="0"/>
          </a:p>
        </p:txBody>
      </p:sp>
      <p:sp>
        <p:nvSpPr>
          <p:cNvPr id="3" name="Content Placeholder 2"/>
          <p:cNvSpPr>
            <a:spLocks noGrp="1"/>
          </p:cNvSpPr>
          <p:nvPr>
            <p:ph idx="1"/>
          </p:nvPr>
        </p:nvSpPr>
        <p:spPr>
          <a:solidFill>
            <a:srgbClr val="92D050"/>
          </a:solidFill>
        </p:spPr>
        <p:txBody>
          <a:bodyPr>
            <a:normAutofit fontScale="55000" lnSpcReduction="20000"/>
          </a:bodyPr>
          <a:lstStyle/>
          <a:p>
            <a:pPr marL="514350" indent="-514350">
              <a:buNone/>
            </a:pPr>
            <a:r>
              <a:rPr lang="id-ID" dirty="0" smtClean="0"/>
              <a:t>1.    URUSAN PEMERINTAHAN WAJIB, berkaitan Pelayanan dasar</a:t>
            </a:r>
          </a:p>
          <a:p>
            <a:pPr marL="514350" indent="-514350">
              <a:buNone/>
            </a:pPr>
            <a:r>
              <a:rPr lang="id-ID" dirty="0" smtClean="0"/>
              <a:t>       a. Pendidikan</a:t>
            </a:r>
          </a:p>
          <a:p>
            <a:pPr marL="514350" indent="-514350">
              <a:buNone/>
            </a:pPr>
            <a:r>
              <a:rPr lang="id-ID" dirty="0" smtClean="0"/>
              <a:t>       b. Kesehatan</a:t>
            </a:r>
          </a:p>
          <a:p>
            <a:pPr marL="514350" indent="-514350">
              <a:buNone/>
            </a:pPr>
            <a:r>
              <a:rPr lang="id-ID" dirty="0" smtClean="0"/>
              <a:t>       c.  Pekerjaaan Umum dan tata ruang</a:t>
            </a:r>
          </a:p>
          <a:p>
            <a:pPr marL="514350" indent="-514350">
              <a:buNone/>
            </a:pPr>
            <a:r>
              <a:rPr lang="id-ID" dirty="0" smtClean="0"/>
              <a:t>       d. Perumahan Rakyat dan kawasan pemuki-</a:t>
            </a:r>
          </a:p>
          <a:p>
            <a:pPr marL="514350" indent="-514350">
              <a:buNone/>
            </a:pPr>
            <a:r>
              <a:rPr lang="id-ID" dirty="0" smtClean="0"/>
              <a:t>           man.</a:t>
            </a:r>
          </a:p>
          <a:p>
            <a:pPr marL="514350" indent="-514350">
              <a:buNone/>
            </a:pPr>
            <a:r>
              <a:rPr lang="id-ID" dirty="0" smtClean="0"/>
              <a:t>       e. Ketentraman, ketertiban umum dan perlin</a:t>
            </a:r>
          </a:p>
          <a:p>
            <a:pPr marL="514350" indent="-514350">
              <a:buNone/>
            </a:pPr>
            <a:r>
              <a:rPr lang="id-ID" dirty="0" smtClean="0"/>
              <a:t>           dungan masyarakat</a:t>
            </a:r>
          </a:p>
          <a:p>
            <a:pPr marL="514350" indent="-514350">
              <a:buNone/>
            </a:pPr>
            <a:r>
              <a:rPr lang="id-ID" dirty="0" smtClean="0"/>
              <a:t>        f. sosial</a:t>
            </a:r>
          </a:p>
          <a:p>
            <a:pPr marL="514350" indent="-514350">
              <a:buNone/>
            </a:pPr>
            <a:r>
              <a:rPr lang="id-ID" dirty="0" smtClean="0"/>
              <a:t>2.    URUSAN PEMERINTAHAN WAJIB, tidak berkaitan pelayanan dasar</a:t>
            </a:r>
          </a:p>
          <a:p>
            <a:pPr marL="514350" indent="-514350">
              <a:buNone/>
            </a:pPr>
            <a:r>
              <a:rPr lang="id-ID" dirty="0" smtClean="0"/>
              <a:t>        a. Tenaga kerja</a:t>
            </a:r>
          </a:p>
          <a:p>
            <a:pPr marL="514350" indent="-514350">
              <a:buNone/>
            </a:pPr>
            <a:r>
              <a:rPr lang="id-ID" dirty="0" smtClean="0"/>
              <a:t>        b. Pemberdayaan perempuan dan perlindungan anak</a:t>
            </a:r>
          </a:p>
          <a:p>
            <a:pPr marL="514350" indent="-514350">
              <a:buNone/>
            </a:pPr>
            <a:r>
              <a:rPr lang="id-ID" dirty="0" smtClean="0"/>
              <a:t>        c. Pangan </a:t>
            </a:r>
          </a:p>
          <a:p>
            <a:pPr marL="514350" indent="-514350">
              <a:buNone/>
            </a:pPr>
            <a:r>
              <a:rPr lang="id-ID" dirty="0" smtClean="0"/>
              <a:t>        d. Pertanahan.</a:t>
            </a:r>
          </a:p>
          <a:p>
            <a:pPr marL="514350" indent="-514350">
              <a:buNone/>
            </a:pPr>
            <a:r>
              <a:rPr lang="id-ID" dirty="0" smtClean="0"/>
              <a:t>        e. Lingkungan hidup</a:t>
            </a:r>
          </a:p>
          <a:p>
            <a:pPr marL="514350" indent="-514350">
              <a:buNone/>
            </a:pPr>
            <a:r>
              <a:rPr lang="id-ID" dirty="0" smtClean="0"/>
              <a:t>        f. Adminsitrasi kependudukan dan pencatatan sipil</a:t>
            </a:r>
            <a:endParaRPr lang="id-ID"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2056</TotalTime>
  <Words>4294</Words>
  <Application>Microsoft Office PowerPoint</Application>
  <PresentationFormat>On-screen Show (4:3)</PresentationFormat>
  <Paragraphs>628</Paragraphs>
  <Slides>102</Slides>
  <Notes>0</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Office Theme</vt:lpstr>
      <vt:lpstr>MK HK ADM NEGARA</vt:lpstr>
      <vt:lpstr>POKOK BAHASAN 1 LAPANGAN HK ADMINISTRASI</vt:lpstr>
      <vt:lpstr>PENGELOMPOKAN ATURAN BESTUUR</vt:lpstr>
      <vt:lpstr>DAFTAR  ATURAN HUKUM ADMINISTRASI</vt:lpstr>
      <vt:lpstr>LANJUTAN.................................</vt:lpstr>
      <vt:lpstr>LANJUTAN.................................</vt:lpstr>
      <vt:lpstr>PowerPoint Presentation</vt:lpstr>
      <vt:lpstr>POKOK BAHASAN 3 SUMBER HUKUM ADMINISTRASI</vt:lpstr>
      <vt:lpstr>POKOK BAHASAN 4 PENYELENGGARAAN PEMERINTAHAN DI DAERAH</vt:lpstr>
      <vt:lpstr>POKOK BAHASAN 5 KEPUTUSAN TATA USAHA NEGARA (BESCHIKING)</vt:lpstr>
      <vt:lpstr>MACAM-MACAM KEPUTUSAN</vt:lpstr>
      <vt:lpstr>KEPUTUSAN</vt:lpstr>
      <vt:lpstr>DISPENSASI</vt:lpstr>
      <vt:lpstr>IJIN (VERGUNNING)</vt:lpstr>
      <vt:lpstr>LISENSI</vt:lpstr>
      <vt:lpstr>KONSESI</vt:lpstr>
      <vt:lpstr>KEPUTUSAN</vt:lpstr>
      <vt:lpstr>KEPUTUSAN </vt:lpstr>
      <vt:lpstr>KEPUTUSAN</vt:lpstr>
      <vt:lpstr>KEPUTUSAN </vt:lpstr>
      <vt:lpstr>KETETAPAN</vt:lpstr>
      <vt:lpstr>KETETAPAN</vt:lpstr>
      <vt:lpstr>SYARAT SAH KEPUTUSAN TUN</vt:lpstr>
      <vt:lpstr>KEKURANGAN YURIDIS</vt:lpstr>
      <vt:lpstr>POKOK BAHASAN 6 ORGANISASI ADMINISTRASI NEGARA</vt:lpstr>
      <vt:lpstr>PENGERTIAN</vt:lpstr>
      <vt:lpstr>PERBEDAAN ORGAN NEGARA DAN ORGANISASI ADMINISTRASI NEGARA</vt:lpstr>
      <vt:lpstr>ORGAN NEGARA-STAATS ORGANEN LEMBAGA NEGARA</vt:lpstr>
      <vt:lpstr>ORGANISASI ADMINISTRASI NEGARA (REGERINGS ORGANEN)-LEMBAGA PEMERINTAH</vt:lpstr>
      <vt:lpstr>TUJUAN ORGANISASI ADMINISTRASI NEGARA</vt:lpstr>
      <vt:lpstr>CIRI ORGANISASI ADMINISTRASI NEGARA</vt:lpstr>
      <vt:lpstr>SIFAT ORGANISASI ADMINISTRASI NEGARA</vt:lpstr>
      <vt:lpstr>POKOK BAHASAN 7 PENYERAHAN WEWENANG PEMERINTAH PUSAT KEPADA DAERAH</vt:lpstr>
      <vt:lpstr>PERBUATAN ADMINISTRASI NEGARA</vt:lpstr>
      <vt:lpstr>PERBUATAN HUKUM PUBLIK (UTRECHT)</vt:lpstr>
      <vt:lpstr>DELEGASI PERUNDANG-UNDANGAN</vt:lpstr>
      <vt:lpstr>KETENTUAN DELEGASI PERATURAN PERUNDANG-UNDANGAN</vt:lpstr>
      <vt:lpstr>LANJUTAN..........................</vt:lpstr>
      <vt:lpstr>TEORI-TEORI HUKUM ADMINISTRASI</vt:lpstr>
      <vt:lpstr>TEORI SENTRALISASI</vt:lpstr>
      <vt:lpstr>DIE REINE RECHT THEORIE</vt:lpstr>
      <vt:lpstr>HANS NAWIASKY</vt:lpstr>
      <vt:lpstr>A.M. DONNER</vt:lpstr>
      <vt:lpstr>FRANK J GOODNOW</vt:lpstr>
      <vt:lpstr>TEORI TRI PRAJA (TRIAS POLITIKA)</vt:lpstr>
      <vt:lpstr>TEORI CATUR PRAJA</vt:lpstr>
      <vt:lpstr>TEORI PANCA PRAJA</vt:lpstr>
      <vt:lpstr>FREIES ERMESSEN</vt:lpstr>
      <vt:lpstr> ASAS-ASAS UMUM PEMERINTAHAN YANG BAIK (AAUPB) </vt:lpstr>
      <vt:lpstr>ASAS KEPASTIAN HUKUM</vt:lpstr>
      <vt:lpstr>ASAS KEMANFAATAN</vt:lpstr>
      <vt:lpstr>ASAS KETIDAKBERPIHAKAN</vt:lpstr>
      <vt:lpstr>ASAS KECERMATAN</vt:lpstr>
      <vt:lpstr>ASAS TIDAK MENYALAHGUNAKAN WEWENANG</vt:lpstr>
      <vt:lpstr>ASAS KETERBUKAAN</vt:lpstr>
      <vt:lpstr>PUTUSAN PENGADILAN SEBAGAI SUMBER LAIN AAUPB</vt:lpstr>
      <vt:lpstr>ASAS KEPENTINGAN UMUM</vt:lpstr>
      <vt:lpstr>ASAS PELAYANAN YANG BAIK</vt:lpstr>
      <vt:lpstr>ASAS NEGARA HUKUM</vt:lpstr>
      <vt:lpstr>PowerPoint Presentation</vt:lpstr>
      <vt:lpstr>Perwujudannya</vt:lpstr>
      <vt:lpstr>CARA MEMPEROLEH WEWENANG</vt:lpstr>
      <vt:lpstr>PERBEDAAN</vt:lpstr>
      <vt:lpstr>MANDAT BUKAN KEPADA BAWAHAN</vt:lpstr>
      <vt:lpstr>DELEGASI DAN MANDAT WEWENANG LEGILATIF</vt:lpstr>
      <vt:lpstr>SIFAT WEWENANG PEMERINTAH</vt:lpstr>
      <vt:lpstr>KEBEBASAN PENILAIAN</vt:lpstr>
      <vt:lpstr>WEWENANG PEMERINTAH YG FAKULTATIF</vt:lpstr>
      <vt:lpstr>WEWENANG YANG TERIKAT</vt:lpstr>
      <vt:lpstr>WEWENANG PEMERINTAH YANG BEBAS (DISKRESIONER)</vt:lpstr>
      <vt:lpstr>WEWENANG PEMERINTAH YANG BEBAS (DISKRESIONER)</vt:lpstr>
      <vt:lpstr>CARA MEMPEROLEH WEWENANG</vt:lpstr>
      <vt:lpstr>SYARAT DELEGASI</vt:lpstr>
      <vt:lpstr>PERBEDAAN  (R.J.H.M. HUISMAN)</vt:lpstr>
      <vt:lpstr>TINDAKAN HUKUM PEMERINTAH</vt:lpstr>
      <vt:lpstr>INSTRUMEN PEMERINTAH</vt:lpstr>
      <vt:lpstr>INSTRUMEN YURIDIS</vt:lpstr>
      <vt:lpstr>SIFAT NORMA</vt:lpstr>
      <vt:lpstr>PERATURAN KEBIJAKSANAAN</vt:lpstr>
      <vt:lpstr>CIRI-CIRI PERATURAN KEBIJAKSANAAN</vt:lpstr>
      <vt:lpstr>DAPAT DIFUNGSIKAN SECARA TEPAT GUNA DAN BERDAYA GUNA</vt:lpstr>
      <vt:lpstr>PERIJINAN DLM PERSPEKTIF NEGARA KESEJAHTERAAN</vt:lpstr>
      <vt:lpstr>PENGERTIAN PERIJINAN</vt:lpstr>
      <vt:lpstr>SIFAT IJIN</vt:lpstr>
      <vt:lpstr>FUNGSI PEMBERIAN IJIN</vt:lpstr>
      <vt:lpstr>KEBIJAKAN PERIJINAN EROPA DAN AFRIKA</vt:lpstr>
      <vt:lpstr>KEBIJAKAN PERIJINAN DI SINGAPURA</vt:lpstr>
      <vt:lpstr>KEBIJAKAN PERIJINAN AMERIKA SERIKAT</vt:lpstr>
      <vt:lpstr>LISENSI</vt:lpstr>
      <vt:lpstr>KONSESI</vt:lpstr>
      <vt:lpstr>KETETAPAN</vt:lpstr>
      <vt:lpstr>DEFINISI AHLI</vt:lpstr>
      <vt:lpstr> SYARAT SAHNYA KETETAPAN</vt:lpstr>
      <vt:lpstr>KEKURANGAN YURIDIS</vt:lpstr>
      <vt:lpstr>SISTEM PEMERINTAHAN DAERAH</vt:lpstr>
      <vt:lpstr>PRINSIP PEMERINTAHAN DAERAH</vt:lpstr>
      <vt:lpstr>ASAS-ASAS PEMERINTAHAN DAERAH</vt:lpstr>
      <vt:lpstr>URUSAN PEMERINTAHAN ABSOLUT</vt:lpstr>
      <vt:lpstr>URUSAN PEMERINTAHAN KONKUREN</vt:lpstr>
      <vt:lpstr>LANJUTAN..................</vt:lpstr>
      <vt:lpstr>Lanjutan........................</vt:lpstr>
      <vt:lpstr>URUSAN PEMERINTAHAN UMUM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 HK ADM NEGARA</dc:title>
  <dc:creator>DELL</dc:creator>
  <cp:lastModifiedBy>ASUS</cp:lastModifiedBy>
  <cp:revision>265</cp:revision>
  <dcterms:created xsi:type="dcterms:W3CDTF">2019-03-20T06:33:38Z</dcterms:created>
  <dcterms:modified xsi:type="dcterms:W3CDTF">2020-04-13T12:19:48Z</dcterms:modified>
</cp:coreProperties>
</file>