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3" r:id="rId3"/>
    <p:sldId id="256" r:id="rId4"/>
    <p:sldId id="257" r:id="rId5"/>
    <p:sldId id="260" r:id="rId6"/>
    <p:sldId id="25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A8DD37-F462-4288-A815-4A52195BE636}" type="datetimeFigureOut">
              <a:rPr lang="en-US" smtClean="0"/>
              <a:t>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355554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8DD37-F462-4288-A815-4A52195BE636}" type="datetimeFigureOut">
              <a:rPr lang="en-US" smtClean="0"/>
              <a:t>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212523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8DD37-F462-4288-A815-4A52195BE636}" type="datetimeFigureOut">
              <a:rPr lang="en-US" smtClean="0"/>
              <a:t>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27007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A8DD37-F462-4288-A815-4A52195BE636}" type="datetimeFigureOut">
              <a:rPr lang="en-US" smtClean="0"/>
              <a:t>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115062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A8DD37-F462-4288-A815-4A52195BE636}" type="datetimeFigureOut">
              <a:rPr lang="en-US" smtClean="0"/>
              <a:t>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233347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A8DD37-F462-4288-A815-4A52195BE636}" type="datetimeFigureOut">
              <a:rPr lang="en-US" smtClean="0"/>
              <a:t>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388964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A8DD37-F462-4288-A815-4A52195BE636}" type="datetimeFigureOut">
              <a:rPr lang="en-US" smtClean="0"/>
              <a:t>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135410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A8DD37-F462-4288-A815-4A52195BE636}" type="datetimeFigureOut">
              <a:rPr lang="en-US" smtClean="0"/>
              <a:t>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161089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8DD37-F462-4288-A815-4A52195BE636}" type="datetimeFigureOut">
              <a:rPr lang="en-US" smtClean="0"/>
              <a:t>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152841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A8DD37-F462-4288-A815-4A52195BE636}" type="datetimeFigureOut">
              <a:rPr lang="en-US" smtClean="0"/>
              <a:t>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334564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A8DD37-F462-4288-A815-4A52195BE636}" type="datetimeFigureOut">
              <a:rPr lang="en-US" smtClean="0"/>
              <a:t>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AB068-F4FC-4DB0-9F51-1C19169EBB17}" type="slidenum">
              <a:rPr lang="en-US" smtClean="0"/>
              <a:t>‹#›</a:t>
            </a:fld>
            <a:endParaRPr lang="en-US"/>
          </a:p>
        </p:txBody>
      </p:sp>
    </p:spTree>
    <p:extLst>
      <p:ext uri="{BB962C8B-B14F-4D97-AF65-F5344CB8AC3E}">
        <p14:creationId xmlns:p14="http://schemas.microsoft.com/office/powerpoint/2010/main" val="34099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8DD37-F462-4288-A815-4A52195BE636}" type="datetimeFigureOut">
              <a:rPr lang="en-US" smtClean="0"/>
              <a:t>1/5/2010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AB068-F4FC-4DB0-9F51-1C19169EBB17}" type="slidenum">
              <a:rPr lang="en-US" smtClean="0"/>
              <a:t>‹#›</a:t>
            </a:fld>
            <a:endParaRPr lang="en-US"/>
          </a:p>
        </p:txBody>
      </p:sp>
    </p:spTree>
    <p:extLst>
      <p:ext uri="{BB962C8B-B14F-4D97-AF65-F5344CB8AC3E}">
        <p14:creationId xmlns:p14="http://schemas.microsoft.com/office/powerpoint/2010/main" val="4064112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auto">
              <a:spcAft>
                <a:spcPts val="0"/>
              </a:spcAft>
              <a:defRPr/>
            </a:pPr>
            <a:r>
              <a:rPr lang="en-US" sz="3600" b="1" dirty="0" smtClean="0">
                <a:solidFill>
                  <a:schemeClr val="tx2">
                    <a:lumMod val="60000"/>
                    <a:lumOff val="40000"/>
                  </a:schemeClr>
                </a:solidFill>
              </a:rPr>
              <a:t>EDI PRANOTO</a:t>
            </a:r>
            <a:endParaRPr lang="en-US" sz="3600" b="1" dirty="0">
              <a:solidFill>
                <a:schemeClr val="tx2">
                  <a:lumMod val="60000"/>
                  <a:lumOff val="40000"/>
                </a:schemeClr>
              </a:solidFill>
            </a:endParaRPr>
          </a:p>
        </p:txBody>
      </p:sp>
      <p:sp>
        <p:nvSpPr>
          <p:cNvPr id="2" name="Subtitle 1"/>
          <p:cNvSpPr>
            <a:spLocks noGrp="1"/>
          </p:cNvSpPr>
          <p:nvPr>
            <p:ph idx="1"/>
          </p:nvPr>
        </p:nvSpPr>
        <p:spPr>
          <a:xfrm>
            <a:off x="838200" y="2209801"/>
            <a:ext cx="7391400" cy="3505200"/>
          </a:xfrm>
        </p:spPr>
        <p:txBody>
          <a:bodyPr>
            <a:normAutofit fontScale="85000" lnSpcReduction="10000"/>
          </a:bodyPr>
          <a:lstStyle/>
          <a:p>
            <a:pPr algn="just" fontAlgn="auto">
              <a:buFont typeface="Arial" pitchFamily="34" charset="0"/>
              <a:buNone/>
              <a:defRPr/>
            </a:pPr>
            <a:endParaRPr lang="en-US" sz="1800" dirty="0" smtClean="0">
              <a:solidFill>
                <a:schemeClr val="tx1"/>
              </a:solidFill>
            </a:endParaRPr>
          </a:p>
          <a:p>
            <a:pPr algn="just" fontAlgn="auto">
              <a:buFont typeface="Arial" pitchFamily="34" charset="0"/>
              <a:buNone/>
              <a:defRPr/>
            </a:pPr>
            <a:endParaRPr lang="en-US" sz="1800" dirty="0"/>
          </a:p>
          <a:p>
            <a:pPr algn="just" fontAlgn="auto">
              <a:buFont typeface="Arial" pitchFamily="34" charset="0"/>
              <a:buNone/>
              <a:defRPr/>
            </a:pPr>
            <a:endParaRPr lang="en-US" sz="1800" dirty="0" smtClean="0">
              <a:solidFill>
                <a:schemeClr val="tx1"/>
              </a:solidFill>
            </a:endParaRPr>
          </a:p>
          <a:p>
            <a:pPr algn="just" fontAlgn="auto">
              <a:buFont typeface="Arial" pitchFamily="34" charset="0"/>
              <a:buNone/>
              <a:defRPr/>
            </a:pPr>
            <a:endParaRPr lang="en-US" sz="1800" dirty="0"/>
          </a:p>
          <a:p>
            <a:pPr algn="just" fontAlgn="auto">
              <a:buFont typeface="Arial" pitchFamily="34" charset="0"/>
              <a:buNone/>
              <a:defRPr/>
            </a:pPr>
            <a:endParaRPr lang="en-US" sz="1800" dirty="0" smtClean="0">
              <a:solidFill>
                <a:schemeClr val="tx1"/>
              </a:solidFill>
            </a:endParaRPr>
          </a:p>
          <a:p>
            <a:pPr algn="just" fontAlgn="auto">
              <a:buFont typeface="Arial" pitchFamily="34" charset="0"/>
              <a:buNone/>
              <a:defRPr/>
            </a:pPr>
            <a:endParaRPr lang="en-US" sz="1800" dirty="0"/>
          </a:p>
          <a:p>
            <a:pPr algn="just" fontAlgn="auto">
              <a:buFont typeface="Arial" pitchFamily="34" charset="0"/>
              <a:buNone/>
              <a:defRPr/>
            </a:pPr>
            <a:r>
              <a:rPr lang="en-US" sz="1800" dirty="0" err="1" smtClean="0">
                <a:solidFill>
                  <a:schemeClr val="tx1"/>
                </a:solidFill>
              </a:rPr>
              <a:t>Menyelesaikan</a:t>
            </a:r>
            <a:r>
              <a:rPr lang="en-US" sz="1800" dirty="0" smtClean="0">
                <a:solidFill>
                  <a:schemeClr val="tx1"/>
                </a:solidFill>
              </a:rPr>
              <a:t> </a:t>
            </a:r>
            <a:r>
              <a:rPr lang="en-US" sz="1800" dirty="0" smtClean="0">
                <a:solidFill>
                  <a:schemeClr val="tx1"/>
                </a:solidFill>
              </a:rPr>
              <a:t>S-1 di </a:t>
            </a:r>
            <a:r>
              <a:rPr lang="en-US" sz="1800" dirty="0" err="1" smtClean="0">
                <a:solidFill>
                  <a:schemeClr val="tx1"/>
                </a:solidFill>
              </a:rPr>
              <a:t>Fakultas</a:t>
            </a:r>
            <a:r>
              <a:rPr lang="en-US" sz="1800" dirty="0" smtClean="0">
                <a:solidFill>
                  <a:schemeClr val="tx1"/>
                </a:solidFill>
              </a:rPr>
              <a:t> </a:t>
            </a:r>
            <a:r>
              <a:rPr lang="en-US" sz="1800" dirty="0" err="1" smtClean="0">
                <a:solidFill>
                  <a:schemeClr val="tx1"/>
                </a:solidFill>
              </a:rPr>
              <a:t>Hukum</a:t>
            </a:r>
            <a:r>
              <a:rPr lang="en-US" sz="1800" dirty="0" smtClean="0">
                <a:solidFill>
                  <a:schemeClr val="tx1"/>
                </a:solidFill>
              </a:rPr>
              <a:t> </a:t>
            </a:r>
            <a:r>
              <a:rPr lang="en-US" sz="1800" dirty="0" err="1" smtClean="0">
                <a:solidFill>
                  <a:schemeClr val="tx1"/>
                </a:solidFill>
              </a:rPr>
              <a:t>Universitas</a:t>
            </a:r>
            <a:r>
              <a:rPr lang="en-US" sz="1800" dirty="0" smtClean="0">
                <a:solidFill>
                  <a:schemeClr val="tx1"/>
                </a:solidFill>
              </a:rPr>
              <a:t> </a:t>
            </a:r>
            <a:r>
              <a:rPr lang="en-US" sz="1800" dirty="0" err="1" smtClean="0">
                <a:solidFill>
                  <a:schemeClr val="tx1"/>
                </a:solidFill>
              </a:rPr>
              <a:t>Diponegoro</a:t>
            </a:r>
            <a:r>
              <a:rPr lang="en-US" sz="1800" dirty="0" smtClean="0">
                <a:solidFill>
                  <a:schemeClr val="tx1"/>
                </a:solidFill>
              </a:rPr>
              <a:t> Semarang, S-2 di Program Magister </a:t>
            </a:r>
            <a:r>
              <a:rPr lang="en-US" sz="1800" dirty="0" err="1" smtClean="0">
                <a:solidFill>
                  <a:schemeClr val="tx1"/>
                </a:solidFill>
              </a:rPr>
              <a:t>Ilmu</a:t>
            </a:r>
            <a:r>
              <a:rPr lang="en-US" sz="1800" dirty="0" smtClean="0">
                <a:solidFill>
                  <a:schemeClr val="tx1"/>
                </a:solidFill>
              </a:rPr>
              <a:t> </a:t>
            </a:r>
            <a:r>
              <a:rPr lang="en-US" sz="1800" dirty="0" err="1" smtClean="0">
                <a:solidFill>
                  <a:schemeClr val="tx1"/>
                </a:solidFill>
              </a:rPr>
              <a:t>Hukum</a:t>
            </a:r>
            <a:r>
              <a:rPr lang="en-US" sz="1800" dirty="0" smtClean="0">
                <a:solidFill>
                  <a:schemeClr val="tx1"/>
                </a:solidFill>
              </a:rPr>
              <a:t> </a:t>
            </a:r>
            <a:r>
              <a:rPr lang="en-US" sz="1800" dirty="0" err="1" smtClean="0">
                <a:solidFill>
                  <a:schemeClr val="tx1"/>
                </a:solidFill>
              </a:rPr>
              <a:t>Universitas</a:t>
            </a:r>
            <a:r>
              <a:rPr lang="en-US" sz="1800" dirty="0" smtClean="0">
                <a:solidFill>
                  <a:schemeClr val="tx1"/>
                </a:solidFill>
              </a:rPr>
              <a:t> 17 </a:t>
            </a:r>
            <a:r>
              <a:rPr lang="en-US" sz="1800" dirty="0" err="1" smtClean="0">
                <a:solidFill>
                  <a:schemeClr val="tx1"/>
                </a:solidFill>
              </a:rPr>
              <a:t>Agustus</a:t>
            </a:r>
            <a:r>
              <a:rPr lang="en-US" sz="1800" dirty="0" smtClean="0">
                <a:solidFill>
                  <a:schemeClr val="tx1"/>
                </a:solidFill>
              </a:rPr>
              <a:t> 1945 Semarang, </a:t>
            </a:r>
            <a:r>
              <a:rPr lang="en-US" sz="1800" dirty="0" err="1" smtClean="0">
                <a:solidFill>
                  <a:schemeClr val="tx1"/>
                </a:solidFill>
              </a:rPr>
              <a:t>menjalankan</a:t>
            </a:r>
            <a:r>
              <a:rPr lang="en-US" sz="1800" dirty="0" smtClean="0">
                <a:solidFill>
                  <a:schemeClr val="tx1"/>
                </a:solidFill>
              </a:rPr>
              <a:t> </a:t>
            </a:r>
            <a:r>
              <a:rPr lang="en-US" sz="1800" dirty="0" err="1" smtClean="0">
                <a:solidFill>
                  <a:schemeClr val="tx1"/>
                </a:solidFill>
              </a:rPr>
              <a:t>pekerjaan</a:t>
            </a:r>
            <a:r>
              <a:rPr lang="en-US" sz="1800" dirty="0" smtClean="0">
                <a:solidFill>
                  <a:schemeClr val="tx1"/>
                </a:solidFill>
              </a:rPr>
              <a:t> </a:t>
            </a:r>
            <a:r>
              <a:rPr lang="en-US" sz="1800" dirty="0" err="1" smtClean="0">
                <a:solidFill>
                  <a:schemeClr val="tx1"/>
                </a:solidFill>
              </a:rPr>
              <a:t>sebagai</a:t>
            </a:r>
            <a:r>
              <a:rPr lang="en-US" sz="1800" dirty="0" smtClean="0">
                <a:solidFill>
                  <a:schemeClr val="tx1"/>
                </a:solidFill>
              </a:rPr>
              <a:t> </a:t>
            </a:r>
            <a:r>
              <a:rPr lang="en-US" sz="1800" dirty="0" err="1" smtClean="0">
                <a:solidFill>
                  <a:schemeClr val="tx1"/>
                </a:solidFill>
              </a:rPr>
              <a:t>dosen</a:t>
            </a:r>
            <a:r>
              <a:rPr lang="en-US" sz="1800" dirty="0" smtClean="0">
                <a:solidFill>
                  <a:schemeClr val="tx1"/>
                </a:solidFill>
              </a:rPr>
              <a:t> </a:t>
            </a:r>
            <a:r>
              <a:rPr lang="en-US" sz="1800" dirty="0" err="1" smtClean="0">
                <a:solidFill>
                  <a:schemeClr val="tx1"/>
                </a:solidFill>
              </a:rPr>
              <a:t>sejak</a:t>
            </a:r>
            <a:r>
              <a:rPr lang="en-US" sz="1800" dirty="0" smtClean="0">
                <a:solidFill>
                  <a:schemeClr val="tx1"/>
                </a:solidFill>
              </a:rPr>
              <a:t> </a:t>
            </a:r>
            <a:r>
              <a:rPr lang="en-US" sz="1800" dirty="0" err="1" smtClean="0">
                <a:solidFill>
                  <a:schemeClr val="tx1"/>
                </a:solidFill>
              </a:rPr>
              <a:t>tahun</a:t>
            </a:r>
            <a:r>
              <a:rPr lang="en-US" sz="1800" dirty="0" smtClean="0">
                <a:solidFill>
                  <a:schemeClr val="tx1"/>
                </a:solidFill>
              </a:rPr>
              <a:t> 1991. </a:t>
            </a:r>
          </a:p>
          <a:p>
            <a:pPr algn="just" fontAlgn="auto">
              <a:buFont typeface="Arial" pitchFamily="34" charset="0"/>
              <a:buNone/>
              <a:defRPr/>
            </a:pPr>
            <a:r>
              <a:rPr lang="en-US" sz="1800" dirty="0" err="1" smtClean="0">
                <a:solidFill>
                  <a:schemeClr val="tx1"/>
                </a:solidFill>
              </a:rPr>
              <a:t>Pernah</a:t>
            </a:r>
            <a:r>
              <a:rPr lang="en-US" sz="1800" dirty="0" smtClean="0">
                <a:solidFill>
                  <a:schemeClr val="tx1"/>
                </a:solidFill>
              </a:rPr>
              <a:t> </a:t>
            </a:r>
            <a:r>
              <a:rPr lang="en-US" sz="1800" dirty="0" err="1" smtClean="0">
                <a:solidFill>
                  <a:schemeClr val="tx1"/>
                </a:solidFill>
              </a:rPr>
              <a:t>menjadi</a:t>
            </a:r>
            <a:r>
              <a:rPr lang="en-US" sz="1800" dirty="0" smtClean="0">
                <a:solidFill>
                  <a:schemeClr val="tx1"/>
                </a:solidFill>
              </a:rPr>
              <a:t> </a:t>
            </a:r>
            <a:r>
              <a:rPr lang="en-US" sz="1800" dirty="0" err="1" smtClean="0">
                <a:solidFill>
                  <a:schemeClr val="tx1"/>
                </a:solidFill>
              </a:rPr>
              <a:t>Pembantu</a:t>
            </a:r>
            <a:r>
              <a:rPr lang="en-US" sz="1800" dirty="0" smtClean="0">
                <a:solidFill>
                  <a:schemeClr val="tx1"/>
                </a:solidFill>
              </a:rPr>
              <a:t> </a:t>
            </a:r>
            <a:r>
              <a:rPr lang="en-US" sz="1800" dirty="0" err="1" smtClean="0">
                <a:solidFill>
                  <a:schemeClr val="tx1"/>
                </a:solidFill>
              </a:rPr>
              <a:t>Dekan</a:t>
            </a:r>
            <a:r>
              <a:rPr lang="en-US" sz="1800" dirty="0" smtClean="0">
                <a:solidFill>
                  <a:schemeClr val="tx1"/>
                </a:solidFill>
              </a:rPr>
              <a:t> </a:t>
            </a:r>
            <a:r>
              <a:rPr lang="en-US" sz="1800" dirty="0" err="1" smtClean="0">
                <a:solidFill>
                  <a:schemeClr val="tx1"/>
                </a:solidFill>
              </a:rPr>
              <a:t>Bidang</a:t>
            </a:r>
            <a:r>
              <a:rPr lang="en-US" sz="1800" dirty="0" smtClean="0">
                <a:solidFill>
                  <a:schemeClr val="tx1"/>
                </a:solidFill>
              </a:rPr>
              <a:t> </a:t>
            </a:r>
            <a:r>
              <a:rPr lang="en-US" sz="1800" dirty="0" err="1" smtClean="0">
                <a:solidFill>
                  <a:schemeClr val="tx1"/>
                </a:solidFill>
              </a:rPr>
              <a:t>Kemahasiswaan</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sekarang</a:t>
            </a:r>
            <a:r>
              <a:rPr lang="en-US" sz="1800" dirty="0" smtClean="0">
                <a:solidFill>
                  <a:schemeClr val="tx1"/>
                </a:solidFill>
              </a:rPr>
              <a:t> </a:t>
            </a:r>
            <a:r>
              <a:rPr lang="en-US" sz="1800" dirty="0" err="1" smtClean="0">
                <a:solidFill>
                  <a:schemeClr val="tx1"/>
                </a:solidFill>
              </a:rPr>
              <a:t>menjadi</a:t>
            </a:r>
            <a:r>
              <a:rPr lang="en-US" sz="1800" dirty="0" smtClean="0">
                <a:solidFill>
                  <a:schemeClr val="tx1"/>
                </a:solidFill>
              </a:rPr>
              <a:t> </a:t>
            </a:r>
            <a:r>
              <a:rPr lang="en-US" sz="1800" dirty="0" err="1" smtClean="0">
                <a:solidFill>
                  <a:schemeClr val="tx1"/>
                </a:solidFill>
              </a:rPr>
              <a:t>Pembantu</a:t>
            </a:r>
            <a:r>
              <a:rPr lang="en-US" sz="1800" dirty="0" smtClean="0">
                <a:solidFill>
                  <a:schemeClr val="tx1"/>
                </a:solidFill>
              </a:rPr>
              <a:t> </a:t>
            </a:r>
            <a:r>
              <a:rPr lang="en-US" sz="1800" dirty="0" err="1" smtClean="0">
                <a:solidFill>
                  <a:schemeClr val="tx1"/>
                </a:solidFill>
              </a:rPr>
              <a:t>Dekan</a:t>
            </a:r>
            <a:r>
              <a:rPr lang="en-US" sz="1800" dirty="0" smtClean="0">
                <a:solidFill>
                  <a:schemeClr val="tx1"/>
                </a:solidFill>
              </a:rPr>
              <a:t> </a:t>
            </a:r>
            <a:r>
              <a:rPr lang="en-US" sz="1800" dirty="0" err="1" smtClean="0">
                <a:solidFill>
                  <a:schemeClr val="tx1"/>
                </a:solidFill>
              </a:rPr>
              <a:t>Bidang</a:t>
            </a:r>
            <a:r>
              <a:rPr lang="en-US" sz="1800" dirty="0" smtClean="0">
                <a:solidFill>
                  <a:schemeClr val="tx1"/>
                </a:solidFill>
              </a:rPr>
              <a:t> </a:t>
            </a:r>
            <a:r>
              <a:rPr lang="en-US" sz="1800" dirty="0" err="1" smtClean="0">
                <a:solidFill>
                  <a:schemeClr val="tx1"/>
                </a:solidFill>
              </a:rPr>
              <a:t>Akademik</a:t>
            </a:r>
            <a:r>
              <a:rPr lang="en-US" sz="1800" dirty="0" smtClean="0">
                <a:solidFill>
                  <a:schemeClr val="tx1"/>
                </a:solidFill>
              </a:rPr>
              <a:t>  </a:t>
            </a:r>
            <a:r>
              <a:rPr lang="en-US" sz="1800" dirty="0" err="1" smtClean="0">
                <a:solidFill>
                  <a:schemeClr val="tx1"/>
                </a:solidFill>
              </a:rPr>
              <a:t>Fakultas</a:t>
            </a:r>
            <a:r>
              <a:rPr lang="en-US" sz="1800" dirty="0" smtClean="0">
                <a:solidFill>
                  <a:schemeClr val="tx1"/>
                </a:solidFill>
              </a:rPr>
              <a:t> </a:t>
            </a:r>
            <a:r>
              <a:rPr lang="en-US" sz="1800" dirty="0" err="1" smtClean="0">
                <a:solidFill>
                  <a:schemeClr val="tx1"/>
                </a:solidFill>
              </a:rPr>
              <a:t>Hukum</a:t>
            </a:r>
            <a:r>
              <a:rPr lang="en-US" sz="1800" dirty="0" smtClean="0">
                <a:solidFill>
                  <a:schemeClr val="tx1"/>
                </a:solidFill>
              </a:rPr>
              <a:t> </a:t>
            </a:r>
            <a:r>
              <a:rPr lang="en-US" sz="1800" dirty="0" err="1" smtClean="0">
                <a:solidFill>
                  <a:schemeClr val="tx1"/>
                </a:solidFill>
              </a:rPr>
              <a:t>Universitas</a:t>
            </a:r>
            <a:r>
              <a:rPr lang="en-US" sz="1800" dirty="0" smtClean="0">
                <a:solidFill>
                  <a:schemeClr val="tx1"/>
                </a:solidFill>
              </a:rPr>
              <a:t> 17 </a:t>
            </a:r>
            <a:r>
              <a:rPr lang="en-US" sz="1800" dirty="0" err="1" smtClean="0">
                <a:solidFill>
                  <a:schemeClr val="tx1"/>
                </a:solidFill>
              </a:rPr>
              <a:t>Agustus</a:t>
            </a:r>
            <a:r>
              <a:rPr lang="en-US" sz="1800" dirty="0" smtClean="0">
                <a:solidFill>
                  <a:schemeClr val="tx1"/>
                </a:solidFill>
              </a:rPr>
              <a:t> 1945 Semarang </a:t>
            </a:r>
          </a:p>
          <a:p>
            <a:pPr algn="just" fontAlgn="auto">
              <a:buFont typeface="Arial" pitchFamily="34" charset="0"/>
              <a:buNone/>
              <a:defRPr/>
            </a:pPr>
            <a:r>
              <a:rPr lang="en-US" sz="1800" dirty="0" err="1" smtClean="0">
                <a:solidFill>
                  <a:schemeClr val="tx1"/>
                </a:solidFill>
              </a:rPr>
              <a:t>Dalam</a:t>
            </a:r>
            <a:r>
              <a:rPr lang="en-US" sz="1800" dirty="0" smtClean="0">
                <a:solidFill>
                  <a:schemeClr val="tx1"/>
                </a:solidFill>
              </a:rPr>
              <a:t> </a:t>
            </a:r>
            <a:r>
              <a:rPr lang="en-US" sz="1800" dirty="0" err="1" smtClean="0">
                <a:solidFill>
                  <a:schemeClr val="tx1"/>
                </a:solidFill>
              </a:rPr>
              <a:t>kancah</a:t>
            </a:r>
            <a:r>
              <a:rPr lang="en-US" sz="1800" dirty="0" smtClean="0">
                <a:solidFill>
                  <a:schemeClr val="tx1"/>
                </a:solidFill>
              </a:rPr>
              <a:t> proses </a:t>
            </a:r>
            <a:r>
              <a:rPr lang="en-US" sz="1800" dirty="0" err="1" smtClean="0">
                <a:solidFill>
                  <a:schemeClr val="tx1"/>
                </a:solidFill>
              </a:rPr>
              <a:t>demokrasi</a:t>
            </a:r>
            <a:r>
              <a:rPr lang="en-US" sz="1800" dirty="0" smtClean="0">
                <a:solidFill>
                  <a:schemeClr val="tx1"/>
                </a:solidFill>
              </a:rPr>
              <a:t>, </a:t>
            </a:r>
            <a:r>
              <a:rPr lang="en-US" sz="1800" dirty="0" err="1" smtClean="0">
                <a:solidFill>
                  <a:schemeClr val="tx1"/>
                </a:solidFill>
              </a:rPr>
              <a:t>menjadi</a:t>
            </a:r>
            <a:r>
              <a:rPr lang="en-US" sz="1800" dirty="0" smtClean="0">
                <a:solidFill>
                  <a:schemeClr val="tx1"/>
                </a:solidFill>
              </a:rPr>
              <a:t> </a:t>
            </a:r>
            <a:r>
              <a:rPr lang="en-US" sz="1800" dirty="0" err="1" smtClean="0">
                <a:solidFill>
                  <a:schemeClr val="tx1"/>
                </a:solidFill>
              </a:rPr>
              <a:t>anggota</a:t>
            </a:r>
            <a:r>
              <a:rPr lang="en-US" sz="1800" dirty="0" smtClean="0">
                <a:solidFill>
                  <a:schemeClr val="tx1"/>
                </a:solidFill>
              </a:rPr>
              <a:t>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koordinator</a:t>
            </a:r>
            <a:r>
              <a:rPr lang="en-US" sz="1800" dirty="0" smtClean="0">
                <a:solidFill>
                  <a:schemeClr val="tx1"/>
                </a:solidFill>
              </a:rPr>
              <a:t> </a:t>
            </a:r>
            <a:r>
              <a:rPr lang="en-US" sz="1800" dirty="0" err="1" smtClean="0">
                <a:solidFill>
                  <a:schemeClr val="tx1"/>
                </a:solidFill>
              </a:rPr>
              <a:t>hubungan</a:t>
            </a:r>
            <a:r>
              <a:rPr lang="en-US" sz="1800" dirty="0" smtClean="0">
                <a:solidFill>
                  <a:schemeClr val="tx1"/>
                </a:solidFill>
              </a:rPr>
              <a:t> </a:t>
            </a:r>
            <a:r>
              <a:rPr lang="en-US" sz="1800" dirty="0" err="1" smtClean="0">
                <a:solidFill>
                  <a:schemeClr val="tx1"/>
                </a:solidFill>
              </a:rPr>
              <a:t>antar</a:t>
            </a:r>
            <a:r>
              <a:rPr lang="en-US" sz="1800" dirty="0" smtClean="0">
                <a:solidFill>
                  <a:schemeClr val="tx1"/>
                </a:solidFill>
              </a:rPr>
              <a:t> </a:t>
            </a:r>
            <a:r>
              <a:rPr lang="en-US" sz="1800" dirty="0" err="1" smtClean="0">
                <a:solidFill>
                  <a:schemeClr val="tx1"/>
                </a:solidFill>
              </a:rPr>
              <a:t>lembaga</a:t>
            </a:r>
            <a:r>
              <a:rPr lang="en-US" sz="1800" dirty="0" smtClean="0">
                <a:solidFill>
                  <a:schemeClr val="tx1"/>
                </a:solidFill>
              </a:rPr>
              <a:t> </a:t>
            </a:r>
            <a:r>
              <a:rPr lang="en-US" sz="1800" dirty="0" err="1" smtClean="0">
                <a:solidFill>
                  <a:schemeClr val="tx1"/>
                </a:solidFill>
              </a:rPr>
              <a:t>Panitia</a:t>
            </a:r>
            <a:r>
              <a:rPr lang="en-US" sz="1800" dirty="0" smtClean="0">
                <a:solidFill>
                  <a:schemeClr val="tx1"/>
                </a:solidFill>
              </a:rPr>
              <a:t> </a:t>
            </a:r>
            <a:r>
              <a:rPr lang="en-US" sz="1800" dirty="0" err="1" smtClean="0">
                <a:solidFill>
                  <a:schemeClr val="tx1"/>
                </a:solidFill>
              </a:rPr>
              <a:t>Pengawas</a:t>
            </a:r>
            <a:r>
              <a:rPr lang="en-US" sz="1800" dirty="0" smtClean="0">
                <a:solidFill>
                  <a:schemeClr val="tx1"/>
                </a:solidFill>
              </a:rPr>
              <a:t> </a:t>
            </a:r>
            <a:r>
              <a:rPr lang="en-US" sz="1800" dirty="0" err="1" smtClean="0">
                <a:solidFill>
                  <a:schemeClr val="tx1"/>
                </a:solidFill>
              </a:rPr>
              <a:t>Pemillihan</a:t>
            </a:r>
            <a:r>
              <a:rPr lang="en-US" sz="1800" dirty="0" smtClean="0">
                <a:solidFill>
                  <a:schemeClr val="tx1"/>
                </a:solidFill>
              </a:rPr>
              <a:t> </a:t>
            </a:r>
            <a:r>
              <a:rPr lang="en-US" sz="1800" dirty="0" err="1" smtClean="0">
                <a:solidFill>
                  <a:schemeClr val="tx1"/>
                </a:solidFill>
              </a:rPr>
              <a:t>Umum</a:t>
            </a:r>
            <a:r>
              <a:rPr lang="en-US" sz="1800" dirty="0" smtClean="0">
                <a:solidFill>
                  <a:schemeClr val="tx1"/>
                </a:solidFill>
              </a:rPr>
              <a:t> </a:t>
            </a:r>
            <a:r>
              <a:rPr lang="en-US" sz="1800" dirty="0" err="1" smtClean="0">
                <a:solidFill>
                  <a:schemeClr val="tx1"/>
                </a:solidFill>
              </a:rPr>
              <a:t>Provinsi</a:t>
            </a:r>
            <a:r>
              <a:rPr lang="en-US" sz="1800" dirty="0" smtClean="0">
                <a:solidFill>
                  <a:schemeClr val="tx1"/>
                </a:solidFill>
              </a:rPr>
              <a:t> </a:t>
            </a:r>
            <a:r>
              <a:rPr lang="en-US" sz="1800" dirty="0" err="1" smtClean="0">
                <a:solidFill>
                  <a:schemeClr val="tx1"/>
                </a:solidFill>
              </a:rPr>
              <a:t>Jawa</a:t>
            </a:r>
            <a:r>
              <a:rPr lang="en-US" sz="1800" dirty="0" smtClean="0">
                <a:solidFill>
                  <a:schemeClr val="tx1"/>
                </a:solidFill>
              </a:rPr>
              <a:t> Tengah </a:t>
            </a:r>
            <a:r>
              <a:rPr lang="en-US" sz="1800" dirty="0" err="1" smtClean="0">
                <a:solidFill>
                  <a:schemeClr val="tx1"/>
                </a:solidFill>
              </a:rPr>
              <a:t>tahun</a:t>
            </a:r>
            <a:r>
              <a:rPr lang="en-US" sz="1800" dirty="0" smtClean="0">
                <a:solidFill>
                  <a:schemeClr val="tx1"/>
                </a:solidFill>
              </a:rPr>
              <a:t> 2008-2009. </a:t>
            </a:r>
            <a:endParaRPr lang="en-US" sz="1800"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52400"/>
            <a:ext cx="4572000" cy="33528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48281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4000" smtClean="0"/>
              <a:t>A. Pengawasan Intern dan Ekstern</a:t>
            </a:r>
          </a:p>
        </p:txBody>
      </p:sp>
      <p:sp>
        <p:nvSpPr>
          <p:cNvPr id="8195" name="Rectangle 3"/>
          <p:cNvSpPr>
            <a:spLocks noGrp="1" noChangeArrowheads="1"/>
          </p:cNvSpPr>
          <p:nvPr>
            <p:ph type="body" idx="1"/>
          </p:nvPr>
        </p:nvSpPr>
        <p:spPr>
          <a:xfrm>
            <a:off x="457200" y="1371600"/>
            <a:ext cx="8229600" cy="5181600"/>
          </a:xfrm>
        </p:spPr>
        <p:txBody>
          <a:bodyPr/>
          <a:lstStyle/>
          <a:p>
            <a:pPr eaLnBrk="1" hangingPunct="1"/>
            <a:r>
              <a:rPr lang="en-US" sz="2800" smtClean="0"/>
              <a:t>P. Intern, pengawasan yg dilakukan oleh orang dari badan/unit/instansi di dalam lingkungan unit tsb. Dilakukan dengan cara pengawasan atasan langsung atau pengawasan melekat (</a:t>
            </a:r>
            <a:r>
              <a:rPr lang="en-US" sz="2800" i="1" smtClean="0"/>
              <a:t>built in control</a:t>
            </a:r>
            <a:r>
              <a:rPr lang="en-US" sz="2800" smtClean="0"/>
              <a:t>)</a:t>
            </a:r>
          </a:p>
          <a:p>
            <a:pPr eaLnBrk="1" hangingPunct="1"/>
            <a:r>
              <a:rPr lang="en-US" sz="2800" smtClean="0"/>
              <a:t>P. Ekstern, pengawasan yg dilakukan di luar dari badan/unit/instansi tersebut. UUD 1945 pasal 23E: “Untuk memeriksa pegnelolaan dan tanggung jawab tentang keuangan negara diadakan suatu Badan Pemeriksa Keuangan yg bebas dan mandiri   </a:t>
            </a:r>
          </a:p>
        </p:txBody>
      </p:sp>
    </p:spTree>
    <p:extLst>
      <p:ext uri="{BB962C8B-B14F-4D97-AF65-F5344CB8AC3E}">
        <p14:creationId xmlns:p14="http://schemas.microsoft.com/office/powerpoint/2010/main" val="158028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868362"/>
          </a:xfrm>
        </p:spPr>
        <p:txBody>
          <a:bodyPr/>
          <a:lstStyle/>
          <a:p>
            <a:pPr marL="838200" indent="-838200" eaLnBrk="1" hangingPunct="1"/>
            <a:r>
              <a:rPr lang="en-US" sz="3600" smtClean="0"/>
              <a:t>B. Pengawasan Preventif dan Represif</a:t>
            </a:r>
          </a:p>
        </p:txBody>
      </p:sp>
      <p:sp>
        <p:nvSpPr>
          <p:cNvPr id="9219" name="Rectangle 3"/>
          <p:cNvSpPr>
            <a:spLocks noGrp="1" noChangeArrowheads="1"/>
          </p:cNvSpPr>
          <p:nvPr>
            <p:ph type="body" idx="1"/>
          </p:nvPr>
        </p:nvSpPr>
        <p:spPr>
          <a:xfrm>
            <a:off x="457200" y="1143000"/>
            <a:ext cx="8229600" cy="4983163"/>
          </a:xfrm>
        </p:spPr>
        <p:txBody>
          <a:bodyPr/>
          <a:lstStyle/>
          <a:p>
            <a:pPr eaLnBrk="1" hangingPunct="1"/>
            <a:r>
              <a:rPr lang="en-US" smtClean="0"/>
              <a:t>P. Preventif = sebelum kegiatan dilaksanakan</a:t>
            </a:r>
          </a:p>
          <a:p>
            <a:pPr eaLnBrk="1" hangingPunct="1"/>
            <a:r>
              <a:rPr lang="en-US" smtClean="0"/>
              <a:t>P. Represif = setelah kegiatan dilaksanakan</a:t>
            </a:r>
          </a:p>
        </p:txBody>
      </p:sp>
    </p:spTree>
    <p:extLst>
      <p:ext uri="{BB962C8B-B14F-4D97-AF65-F5344CB8AC3E}">
        <p14:creationId xmlns:p14="http://schemas.microsoft.com/office/powerpoint/2010/main" val="11652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 Pengawasan Aktif dan Pasif</a:t>
            </a:r>
          </a:p>
        </p:txBody>
      </p:sp>
      <p:sp>
        <p:nvSpPr>
          <p:cNvPr id="10243" name="Rectangle 3"/>
          <p:cNvSpPr>
            <a:spLocks noGrp="1" noChangeArrowheads="1"/>
          </p:cNvSpPr>
          <p:nvPr>
            <p:ph type="body" idx="1"/>
          </p:nvPr>
        </p:nvSpPr>
        <p:spPr/>
        <p:txBody>
          <a:bodyPr/>
          <a:lstStyle/>
          <a:p>
            <a:pPr eaLnBrk="1" hangingPunct="1"/>
            <a:r>
              <a:rPr lang="en-US" smtClean="0"/>
              <a:t>P. Aktif (dekat)</a:t>
            </a:r>
          </a:p>
          <a:p>
            <a:pPr lvl="1" eaLnBrk="1" hangingPunct="1"/>
            <a:r>
              <a:rPr lang="en-US" smtClean="0"/>
              <a:t>Merupakan jenis pengawasan yg dilaksanakan di tempat kegiatan yg bersangkutan</a:t>
            </a:r>
          </a:p>
          <a:p>
            <a:pPr eaLnBrk="1" hangingPunct="1"/>
            <a:r>
              <a:rPr lang="en-US" smtClean="0"/>
              <a:t>P. Pasif</a:t>
            </a:r>
          </a:p>
          <a:p>
            <a:pPr lvl="1" eaLnBrk="1" hangingPunct="1"/>
            <a:r>
              <a:rPr lang="en-US" smtClean="0"/>
              <a:t>Melakukan penelitian dan pengujian terhadap surat-surat pertanggungjawaban yang disertai dengan bukti-bukti penerimaan dan pengeluaran</a:t>
            </a:r>
          </a:p>
        </p:txBody>
      </p:sp>
    </p:spTree>
    <p:extLst>
      <p:ext uri="{BB962C8B-B14F-4D97-AF65-F5344CB8AC3E}">
        <p14:creationId xmlns:p14="http://schemas.microsoft.com/office/powerpoint/2010/main" val="406842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153400" cy="1706562"/>
          </a:xfrm>
        </p:spPr>
        <p:txBody>
          <a:bodyPr>
            <a:normAutofit fontScale="90000"/>
          </a:bodyPr>
          <a:lstStyle/>
          <a:p>
            <a:pPr eaLnBrk="1" hangingPunct="1"/>
            <a:r>
              <a:rPr lang="en-US" sz="3200" smtClean="0"/>
              <a:t>D. Pengawasan kebenaran formil menurut hak (rechtmatigheid) dan kebenaran materiil mengenai maksud &amp; tujuan pengeluaran (doelmatigheid)</a:t>
            </a:r>
          </a:p>
        </p:txBody>
      </p:sp>
      <p:sp>
        <p:nvSpPr>
          <p:cNvPr id="11267" name="Rectangle 3"/>
          <p:cNvSpPr>
            <a:spLocks noGrp="1" noChangeArrowheads="1"/>
          </p:cNvSpPr>
          <p:nvPr>
            <p:ph type="body" idx="1"/>
          </p:nvPr>
        </p:nvSpPr>
        <p:spPr>
          <a:xfrm>
            <a:off x="457200" y="2362200"/>
            <a:ext cx="8229600" cy="3763963"/>
          </a:xfrm>
        </p:spPr>
        <p:txBody>
          <a:bodyPr/>
          <a:lstStyle/>
          <a:p>
            <a:pPr marL="609600" indent="-609600" eaLnBrk="1" hangingPunct="1">
              <a:lnSpc>
                <a:spcPct val="90000"/>
              </a:lnSpc>
              <a:buFontTx/>
              <a:buAutoNum type="arabicPeriod"/>
            </a:pPr>
            <a:r>
              <a:rPr lang="en-US" sz="2400" smtClean="0"/>
              <a:t>Pengawasan  berdasarkan pemeriksaan kebenaran formil menurut hak (</a:t>
            </a:r>
            <a:r>
              <a:rPr lang="en-US" sz="2400" i="1" smtClean="0"/>
              <a:t>rechtmatigheid</a:t>
            </a:r>
            <a:r>
              <a:rPr lang="en-US" sz="2400" smtClean="0"/>
              <a:t>) adalah pemeriksaan pengeluarkan apakah telah sesuai dengan peraturan, tidak kadaluwarsa, dan hak itu terbukti kebenarannya.</a:t>
            </a:r>
          </a:p>
          <a:p>
            <a:pPr marL="609600" indent="-609600" eaLnBrk="1" hangingPunct="1">
              <a:lnSpc>
                <a:spcPct val="90000"/>
              </a:lnSpc>
              <a:buFontTx/>
              <a:buAutoNum type="arabicPeriod"/>
            </a:pPr>
            <a:r>
              <a:rPr lang="en-US" sz="2400" smtClean="0"/>
              <a:t>Pengawasan kebenaran materiil mengenai maksud &amp; tujuan pengeluaran (</a:t>
            </a:r>
            <a:r>
              <a:rPr lang="en-US" sz="2400" i="1" smtClean="0"/>
              <a:t>doelmatigheid</a:t>
            </a:r>
            <a:r>
              <a:rPr lang="en-US" sz="2400" smtClean="0"/>
              <a:t>) adalah pemeriksaan terhadap pengeluaran apakah telah memenuhi prinsip ekonomi, yaitu pengeluaran tersebut diperlukan dan beban biaya yang serendah mungkin </a:t>
            </a:r>
          </a:p>
        </p:txBody>
      </p:sp>
    </p:spTree>
    <p:extLst>
      <p:ext uri="{BB962C8B-B14F-4D97-AF65-F5344CB8AC3E}">
        <p14:creationId xmlns:p14="http://schemas.microsoft.com/office/powerpoint/2010/main" val="428704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Sifat-sifat Pengawasan</a:t>
            </a:r>
          </a:p>
        </p:txBody>
      </p:sp>
      <p:sp>
        <p:nvSpPr>
          <p:cNvPr id="12291" name="Rectangle 3"/>
          <p:cNvSpPr>
            <a:spLocks noGrp="1" noChangeArrowheads="1"/>
          </p:cNvSpPr>
          <p:nvPr>
            <p:ph type="body" idx="1"/>
          </p:nvPr>
        </p:nvSpPr>
        <p:spPr/>
        <p:txBody>
          <a:bodyPr/>
          <a:lstStyle/>
          <a:p>
            <a:pPr eaLnBrk="1" hangingPunct="1"/>
            <a:r>
              <a:rPr lang="en-US" smtClean="0"/>
              <a:t>Politik</a:t>
            </a:r>
          </a:p>
          <a:p>
            <a:pPr eaLnBrk="1" hangingPunct="1"/>
            <a:r>
              <a:rPr lang="en-US" smtClean="0"/>
              <a:t>Yuridis</a:t>
            </a:r>
          </a:p>
          <a:p>
            <a:pPr eaLnBrk="1" hangingPunct="1"/>
            <a:r>
              <a:rPr lang="en-US" smtClean="0"/>
              <a:t>Adminmistratif</a:t>
            </a:r>
          </a:p>
          <a:p>
            <a:pPr eaLnBrk="1" hangingPunct="1"/>
            <a:r>
              <a:rPr lang="en-US" smtClean="0"/>
              <a:t>Fungsional</a:t>
            </a:r>
          </a:p>
          <a:p>
            <a:pPr eaLnBrk="1" hangingPunct="1"/>
            <a:r>
              <a:rPr lang="en-US" smtClean="0"/>
              <a:t>Masyarakat</a:t>
            </a:r>
          </a:p>
          <a:p>
            <a:pPr eaLnBrk="1" hangingPunct="1"/>
            <a:r>
              <a:rPr lang="en-US" smtClean="0"/>
              <a:t>Ekonomis</a:t>
            </a:r>
          </a:p>
          <a:p>
            <a:pPr eaLnBrk="1" hangingPunct="1"/>
            <a:r>
              <a:rPr lang="en-US" smtClean="0"/>
              <a:t>Moril dan susila</a:t>
            </a:r>
          </a:p>
        </p:txBody>
      </p:sp>
    </p:spTree>
    <p:extLst>
      <p:ext uri="{BB962C8B-B14F-4D97-AF65-F5344CB8AC3E}">
        <p14:creationId xmlns:p14="http://schemas.microsoft.com/office/powerpoint/2010/main" val="150527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914400" y="152400"/>
            <a:ext cx="74676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300"/>
              <a:t>DALAM KEHIDUPAN BERNEGARA YANG TERATUR MEMERLUKAN “RULES OF THE GAME</a:t>
            </a:r>
          </a:p>
        </p:txBody>
      </p:sp>
      <p:sp>
        <p:nvSpPr>
          <p:cNvPr id="13315" name="Text Box 5"/>
          <p:cNvSpPr txBox="1">
            <a:spLocks noChangeArrowheads="1"/>
          </p:cNvSpPr>
          <p:nvPr/>
        </p:nvSpPr>
        <p:spPr bwMode="auto">
          <a:xfrm>
            <a:off x="533400" y="990600"/>
            <a:ext cx="81534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300"/>
              <a:t>PERATURAN2 PERMAINAN TERSEBUT: </a:t>
            </a:r>
            <a:r>
              <a:rPr lang="en-US" sz="2300" b="1"/>
              <a:t>HUKUM</a:t>
            </a:r>
            <a:endParaRPr lang="en-US" sz="2300"/>
          </a:p>
        </p:txBody>
      </p:sp>
      <p:sp>
        <p:nvSpPr>
          <p:cNvPr id="13316" name="Text Box 6"/>
          <p:cNvSpPr txBox="1">
            <a:spLocks noChangeArrowheads="1"/>
          </p:cNvSpPr>
          <p:nvPr/>
        </p:nvSpPr>
        <p:spPr bwMode="auto">
          <a:xfrm>
            <a:off x="1066800" y="1371600"/>
            <a:ext cx="72390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300"/>
              <a:t>SEMUA PERMAINAN ITU HARUS ADA WASITNYA YANG DISEBUT SEBAGAI </a:t>
            </a:r>
            <a:r>
              <a:rPr lang="en-US" sz="2300" b="1"/>
              <a:t>PERADILAN</a:t>
            </a:r>
            <a:endParaRPr lang="en-US" sz="2300"/>
          </a:p>
        </p:txBody>
      </p:sp>
      <p:sp>
        <p:nvSpPr>
          <p:cNvPr id="13317" name="Text Box 7"/>
          <p:cNvSpPr txBox="1">
            <a:spLocks noChangeArrowheads="1"/>
          </p:cNvSpPr>
          <p:nvPr/>
        </p:nvSpPr>
        <p:spPr bwMode="auto">
          <a:xfrm>
            <a:off x="609600" y="4267200"/>
            <a:ext cx="80010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300"/>
              <a:t>SISTEM PERADILAN ADMINISTRASI DI INDONESIA </a:t>
            </a:r>
          </a:p>
        </p:txBody>
      </p:sp>
      <p:sp>
        <p:nvSpPr>
          <p:cNvPr id="13318" name="Text Box 8"/>
          <p:cNvSpPr txBox="1">
            <a:spLocks noChangeArrowheads="1"/>
          </p:cNvSpPr>
          <p:nvPr/>
        </p:nvSpPr>
        <p:spPr bwMode="auto">
          <a:xfrm>
            <a:off x="1143000" y="2133600"/>
            <a:ext cx="69342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300"/>
              <a:t>SETIAP NEGARA MENGINGINKAN SUATU PERADILAN YG BERKUALITAS BAIK, YG DITERIMA OLEH LAPISAN MASYARAKAT YANG LUAS SERTA HARUS DIDASARKAN PADA UNDANG-UNDANG DASAR DAN PERATURAN PERUNDANG-UNDANGAN </a:t>
            </a:r>
          </a:p>
        </p:txBody>
      </p:sp>
      <p:sp>
        <p:nvSpPr>
          <p:cNvPr id="13319" name="Text Box 9"/>
          <p:cNvSpPr txBox="1">
            <a:spLocks noChangeArrowheads="1"/>
          </p:cNvSpPr>
          <p:nvPr/>
        </p:nvSpPr>
        <p:spPr bwMode="auto">
          <a:xfrm>
            <a:off x="228600" y="4800600"/>
            <a:ext cx="86868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300"/>
              <a:t>PERADILAN ADMINISTRASI DI INDONESIA DALAM PERATURAN PERUNDANG-UNDANGAN DIKENAL DENGAN SEBUTAN: </a:t>
            </a:r>
            <a:r>
              <a:rPr lang="en-US" sz="2300" b="1"/>
              <a:t>LINGKUNGAN PERADILAN TATA USAHA NEGARA (PASAL 10 AYAT (1) SUB D UU NO 14/1970 jo UU NO 35/1999 jo UU NO. 4/2004</a:t>
            </a:r>
            <a:endParaRPr lang="en-US" sz="2300"/>
          </a:p>
        </p:txBody>
      </p:sp>
    </p:spTree>
    <p:extLst>
      <p:ext uri="{BB962C8B-B14F-4D97-AF65-F5344CB8AC3E}">
        <p14:creationId xmlns:p14="http://schemas.microsoft.com/office/powerpoint/2010/main" val="260018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sz="4000" smtClean="0"/>
              <a:t>PUTUSAN PERADILAN ADMINISTRASI BERUPA</a:t>
            </a:r>
          </a:p>
        </p:txBody>
      </p:sp>
      <p:sp>
        <p:nvSpPr>
          <p:cNvPr id="14339" name="Rectangle 3"/>
          <p:cNvSpPr>
            <a:spLocks noGrp="1" noChangeArrowheads="1"/>
          </p:cNvSpPr>
          <p:nvPr>
            <p:ph type="body" idx="1"/>
          </p:nvPr>
        </p:nvSpPr>
        <p:spPr/>
        <p:txBody>
          <a:bodyPr/>
          <a:lstStyle/>
          <a:p>
            <a:pPr marL="609600" indent="-609600" eaLnBrk="1" hangingPunct="1">
              <a:buFontTx/>
              <a:buAutoNum type="arabicPeriod"/>
            </a:pPr>
            <a:r>
              <a:rPr lang="en-US" smtClean="0"/>
              <a:t>Pembatalan terhadap keputusan pejabat administrasi yang melanggar hukum</a:t>
            </a:r>
          </a:p>
          <a:p>
            <a:pPr marL="609600" indent="-609600" eaLnBrk="1" hangingPunct="1">
              <a:buFontTx/>
              <a:buAutoNum type="arabicPeriod"/>
            </a:pPr>
            <a:r>
              <a:rPr lang="en-US" smtClean="0"/>
              <a:t>Koreksi terhadap keputusan pejabat yang keliru</a:t>
            </a:r>
          </a:p>
          <a:p>
            <a:pPr marL="609600" indent="-609600" eaLnBrk="1" hangingPunct="1">
              <a:buFontTx/>
              <a:buAutoNum type="arabicPeriod"/>
            </a:pPr>
            <a:r>
              <a:rPr lang="en-US" smtClean="0"/>
              <a:t>Membetulkan intepretasi yang salah</a:t>
            </a:r>
          </a:p>
          <a:p>
            <a:pPr marL="609600" indent="-609600" eaLnBrk="1" hangingPunct="1">
              <a:buFontTx/>
              <a:buAutoNum type="arabicPeriod"/>
            </a:pPr>
            <a:r>
              <a:rPr lang="en-US" smtClean="0"/>
              <a:t>Perintah mengindahkan tata tertib</a:t>
            </a:r>
          </a:p>
          <a:p>
            <a:pPr marL="609600" indent="-609600" eaLnBrk="1" hangingPunct="1">
              <a:buFontTx/>
              <a:buAutoNum type="arabicPeriod"/>
            </a:pPr>
            <a:r>
              <a:rPr lang="en-US" smtClean="0"/>
              <a:t>Perintah pembayaran ganti rugi </a:t>
            </a:r>
          </a:p>
        </p:txBody>
      </p:sp>
    </p:spTree>
    <p:extLst>
      <p:ext uri="{BB962C8B-B14F-4D97-AF65-F5344CB8AC3E}">
        <p14:creationId xmlns:p14="http://schemas.microsoft.com/office/powerpoint/2010/main" val="404878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200" smtClean="0"/>
              <a:t>Pasal 10 UU NO.14/1970 jo UU no. 4/2004 mengatur mengenai empat Peradilan, yaitu:</a:t>
            </a:r>
          </a:p>
        </p:txBody>
      </p:sp>
      <p:sp>
        <p:nvSpPr>
          <p:cNvPr id="15363" name="Rectangle 3"/>
          <p:cNvSpPr>
            <a:spLocks noGrp="1" noChangeArrowheads="1"/>
          </p:cNvSpPr>
          <p:nvPr>
            <p:ph type="body" idx="1"/>
          </p:nvPr>
        </p:nvSpPr>
        <p:spPr/>
        <p:txBody>
          <a:bodyPr/>
          <a:lstStyle/>
          <a:p>
            <a:pPr marL="609600" indent="-609600" eaLnBrk="1" hangingPunct="1">
              <a:lnSpc>
                <a:spcPct val="90000"/>
              </a:lnSpc>
              <a:buFontTx/>
              <a:buAutoNum type="arabicPeriod"/>
            </a:pPr>
            <a:r>
              <a:rPr lang="en-US" sz="2800" smtClean="0"/>
              <a:t>Peradilan Umum</a:t>
            </a:r>
          </a:p>
          <a:p>
            <a:pPr marL="609600" indent="-609600" eaLnBrk="1" hangingPunct="1">
              <a:lnSpc>
                <a:spcPct val="90000"/>
              </a:lnSpc>
              <a:buFontTx/>
              <a:buAutoNum type="arabicPeriod"/>
            </a:pPr>
            <a:r>
              <a:rPr lang="en-US" sz="2800" smtClean="0"/>
              <a:t>Peradilan Agama</a:t>
            </a:r>
          </a:p>
          <a:p>
            <a:pPr marL="609600" indent="-609600" eaLnBrk="1" hangingPunct="1">
              <a:lnSpc>
                <a:spcPct val="90000"/>
              </a:lnSpc>
              <a:buFontTx/>
              <a:buAutoNum type="arabicPeriod"/>
            </a:pPr>
            <a:r>
              <a:rPr lang="en-US" sz="2800" smtClean="0"/>
              <a:t>Peradilan Militer</a:t>
            </a:r>
          </a:p>
          <a:p>
            <a:pPr marL="609600" indent="-609600" eaLnBrk="1" hangingPunct="1">
              <a:lnSpc>
                <a:spcPct val="90000"/>
              </a:lnSpc>
              <a:buFontTx/>
              <a:buAutoNum type="arabicPeriod"/>
            </a:pPr>
            <a:r>
              <a:rPr lang="en-US" sz="2800" smtClean="0"/>
              <a:t>Peradilan Tata Usaha Negara</a:t>
            </a:r>
          </a:p>
          <a:p>
            <a:pPr marL="609600" indent="-609600" eaLnBrk="1" hangingPunct="1">
              <a:lnSpc>
                <a:spcPct val="90000"/>
              </a:lnSpc>
              <a:buFontTx/>
              <a:buNone/>
            </a:pPr>
            <a:endParaRPr lang="en-US" sz="2800" smtClean="0"/>
          </a:p>
          <a:p>
            <a:pPr marL="609600" indent="-609600" eaLnBrk="1" hangingPunct="1">
              <a:lnSpc>
                <a:spcPct val="90000"/>
              </a:lnSpc>
              <a:buFontTx/>
              <a:buNone/>
            </a:pPr>
            <a:r>
              <a:rPr lang="en-US" sz="2800" smtClean="0"/>
              <a:t>Masing2 lingkungan peradilan mempunyai lingkungan wewenang mengadili hal tertentu yang gunanya juga meliputi badan peradilan tingkat pertama dan bandin, yang semuanya berpuncak pada satu, yaitu Mahkamah Agung</a:t>
            </a:r>
          </a:p>
        </p:txBody>
      </p:sp>
    </p:spTree>
    <p:extLst>
      <p:ext uri="{BB962C8B-B14F-4D97-AF65-F5344CB8AC3E}">
        <p14:creationId xmlns:p14="http://schemas.microsoft.com/office/powerpoint/2010/main" val="130569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639762"/>
          </a:xfrm>
        </p:spPr>
        <p:txBody>
          <a:bodyPr/>
          <a:lstStyle/>
          <a:p>
            <a:pPr eaLnBrk="1" hangingPunct="1"/>
            <a:r>
              <a:rPr lang="en-US" sz="2800" b="1" smtClean="0">
                <a:solidFill>
                  <a:schemeClr val="tx1"/>
                </a:solidFill>
              </a:rPr>
              <a:t>EMPAT PILAR PERADILAN DI INDONESIA</a:t>
            </a:r>
          </a:p>
        </p:txBody>
      </p:sp>
      <p:sp>
        <p:nvSpPr>
          <p:cNvPr id="16387" name="Rectangle 3"/>
          <p:cNvSpPr>
            <a:spLocks noGrp="1" noChangeArrowheads="1"/>
          </p:cNvSpPr>
          <p:nvPr>
            <p:ph type="body" idx="1"/>
          </p:nvPr>
        </p:nvSpPr>
        <p:spPr>
          <a:xfrm>
            <a:off x="457200" y="990600"/>
            <a:ext cx="8229600" cy="5638800"/>
          </a:xfrm>
        </p:spPr>
        <p:txBody>
          <a:bodyPr/>
          <a:lstStyle/>
          <a:p>
            <a:pPr marL="609600" indent="-609600" eaLnBrk="1" hangingPunct="1">
              <a:lnSpc>
                <a:spcPct val="80000"/>
              </a:lnSpc>
              <a:buFontTx/>
              <a:buAutoNum type="arabicPeriod"/>
            </a:pPr>
            <a:r>
              <a:rPr lang="en-US" sz="2400" smtClean="0"/>
              <a:t>PERADILAN UMUM</a:t>
            </a:r>
          </a:p>
          <a:p>
            <a:pPr marL="990600" lvl="1" indent="-533400" eaLnBrk="1" hangingPunct="1">
              <a:lnSpc>
                <a:spcPct val="80000"/>
              </a:lnSpc>
              <a:buFontTx/>
              <a:buNone/>
            </a:pPr>
            <a:r>
              <a:rPr lang="en-US" sz="2000" smtClean="0"/>
              <a:t>	Adalah pengadilan negeri sebagai peradilan tingkat pertama dan peradilan tinggi sebagai pengadilan tingkat kedua atau pengadilan banding. Pengadilan negeri berkedudukan di ibukota kota atau ibukota kabupaten. Pengadilan Tinggi berkedudukan di ibukota provinsi. </a:t>
            </a:r>
          </a:p>
          <a:p>
            <a:pPr marL="609600" indent="-609600" eaLnBrk="1" hangingPunct="1">
              <a:lnSpc>
                <a:spcPct val="80000"/>
              </a:lnSpc>
              <a:buFontTx/>
              <a:buAutoNum type="arabicPeriod"/>
            </a:pPr>
            <a:r>
              <a:rPr lang="en-US" sz="2400" smtClean="0"/>
              <a:t>PERADILAN AGAMA</a:t>
            </a:r>
          </a:p>
          <a:p>
            <a:pPr marL="990600" lvl="1" indent="-533400" eaLnBrk="1" hangingPunct="1">
              <a:lnSpc>
                <a:spcPct val="80000"/>
              </a:lnSpc>
              <a:buFontTx/>
              <a:buNone/>
            </a:pPr>
            <a:r>
              <a:rPr lang="en-US" sz="2000" smtClean="0"/>
              <a:t>	Peradilan ini hanya mengadili mereka yang beragama ISLAM saja. Tugas dan wewenangnya hanya meliputi masalah yang berkaitan dengan nikah talak, rujuk.</a:t>
            </a:r>
          </a:p>
          <a:p>
            <a:pPr marL="609600" indent="-609600" eaLnBrk="1" hangingPunct="1">
              <a:lnSpc>
                <a:spcPct val="80000"/>
              </a:lnSpc>
              <a:buFontTx/>
              <a:buAutoNum type="arabicPeriod"/>
            </a:pPr>
            <a:r>
              <a:rPr lang="en-US" sz="2400" smtClean="0"/>
              <a:t>PERADILAN MILITER</a:t>
            </a:r>
          </a:p>
          <a:p>
            <a:pPr marL="990600" lvl="1" indent="-533400" eaLnBrk="1" hangingPunct="1">
              <a:lnSpc>
                <a:spcPct val="80000"/>
              </a:lnSpc>
              <a:buFontTx/>
              <a:buNone/>
            </a:pPr>
            <a:r>
              <a:rPr lang="en-US" sz="2000" smtClean="0"/>
              <a:t>	Peradilan militer ini mengadili pelanggaran terhadap kitab undang-undang hukum pidana, kitab undang-undang hukum pidana militer, dan kitab undang-undang hukum disiplin</a:t>
            </a:r>
          </a:p>
          <a:p>
            <a:pPr marL="609600" indent="-609600" eaLnBrk="1" hangingPunct="1">
              <a:lnSpc>
                <a:spcPct val="80000"/>
              </a:lnSpc>
              <a:buFontTx/>
              <a:buAutoNum type="arabicPeriod"/>
            </a:pPr>
            <a:r>
              <a:rPr lang="en-US" sz="2400" smtClean="0"/>
              <a:t>PERADILAN TATA USAHA NEGARA</a:t>
            </a:r>
          </a:p>
          <a:p>
            <a:pPr marL="990600" lvl="1" indent="-533400" eaLnBrk="1" hangingPunct="1">
              <a:lnSpc>
                <a:spcPct val="80000"/>
              </a:lnSpc>
              <a:buFontTx/>
              <a:buNone/>
            </a:pPr>
            <a:r>
              <a:rPr lang="en-US" sz="2000" smtClean="0"/>
              <a:t>	Dasar hukumnya UU No 5/1986 jo UU No 9/2004. Peradilan tata usaha negara dilakukan oleh Pengadilan Tata Usaha negara, Pengadilan Tinggi Tata Usaha Negara</a:t>
            </a:r>
          </a:p>
        </p:txBody>
      </p:sp>
    </p:spTree>
    <p:extLst>
      <p:ext uri="{BB962C8B-B14F-4D97-AF65-F5344CB8AC3E}">
        <p14:creationId xmlns:p14="http://schemas.microsoft.com/office/powerpoint/2010/main" val="81568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639762"/>
          </a:xfrm>
        </p:spPr>
        <p:txBody>
          <a:bodyPr/>
          <a:lstStyle/>
          <a:p>
            <a:pPr eaLnBrk="1" hangingPunct="1"/>
            <a:r>
              <a:rPr lang="en-US" sz="3200" b="1" smtClean="0"/>
              <a:t>Subyek &amp; Obyek sengketa TUN</a:t>
            </a:r>
          </a:p>
        </p:txBody>
      </p:sp>
      <p:sp>
        <p:nvSpPr>
          <p:cNvPr id="17411" name="Rectangle 3"/>
          <p:cNvSpPr>
            <a:spLocks noGrp="1" noChangeArrowheads="1"/>
          </p:cNvSpPr>
          <p:nvPr>
            <p:ph type="body" idx="1"/>
          </p:nvPr>
        </p:nvSpPr>
        <p:spPr>
          <a:xfrm>
            <a:off x="457200" y="1066800"/>
            <a:ext cx="8229600" cy="4953000"/>
          </a:xfrm>
        </p:spPr>
        <p:txBody>
          <a:bodyPr/>
          <a:lstStyle/>
          <a:p>
            <a:pPr eaLnBrk="1" hangingPunct="1">
              <a:lnSpc>
                <a:spcPct val="80000"/>
              </a:lnSpc>
              <a:buFontTx/>
              <a:buNone/>
            </a:pPr>
            <a:r>
              <a:rPr lang="en-US" sz="2800" smtClean="0"/>
              <a:t>Subyek:</a:t>
            </a:r>
          </a:p>
          <a:p>
            <a:pPr eaLnBrk="1" hangingPunct="1">
              <a:lnSpc>
                <a:spcPct val="80000"/>
              </a:lnSpc>
              <a:buFontTx/>
              <a:buNone/>
            </a:pPr>
            <a:r>
              <a:rPr lang="en-US" sz="2800" smtClean="0"/>
              <a:t>	</a:t>
            </a:r>
            <a:r>
              <a:rPr lang="en-US" sz="2400" b="1" smtClean="0"/>
              <a:t>Penggugat</a:t>
            </a:r>
            <a:r>
              <a:rPr lang="en-US" sz="2400" smtClean="0"/>
              <a:t>: orang pribadi atau badan hukum privat</a:t>
            </a:r>
          </a:p>
          <a:p>
            <a:pPr eaLnBrk="1" hangingPunct="1">
              <a:lnSpc>
                <a:spcPct val="80000"/>
              </a:lnSpc>
              <a:buFontTx/>
              <a:buNone/>
            </a:pPr>
            <a:r>
              <a:rPr lang="en-US" sz="2400" b="1" smtClean="0"/>
              <a:t>	Tergugat:</a:t>
            </a:r>
            <a:r>
              <a:rPr lang="en-US" sz="2400" smtClean="0"/>
              <a:t> badan atau pejabat tata usaha negara, baik di tingkat pusat maupun di daerah</a:t>
            </a:r>
          </a:p>
          <a:p>
            <a:pPr eaLnBrk="1" hangingPunct="1">
              <a:lnSpc>
                <a:spcPct val="80000"/>
              </a:lnSpc>
              <a:buFontTx/>
              <a:buNone/>
            </a:pPr>
            <a:r>
              <a:rPr lang="en-US" sz="2800" smtClean="0"/>
              <a:t>Obyek: surat keputusan tata usaha negara (beschikking)</a:t>
            </a:r>
          </a:p>
          <a:p>
            <a:pPr eaLnBrk="1" hangingPunct="1">
              <a:lnSpc>
                <a:spcPct val="80000"/>
              </a:lnSpc>
              <a:buFontTx/>
              <a:buNone/>
            </a:pPr>
            <a:endParaRPr lang="en-US" sz="2800" smtClean="0"/>
          </a:p>
          <a:p>
            <a:pPr eaLnBrk="1" hangingPunct="1">
              <a:lnSpc>
                <a:spcPct val="80000"/>
              </a:lnSpc>
              <a:buFontTx/>
              <a:buNone/>
            </a:pPr>
            <a:r>
              <a:rPr lang="en-US" sz="2800" smtClean="0"/>
              <a:t>	Walaupun pengadilan tersebut mempunyai tugas dan wewenang memeriksa, memutus, dan menyelesaikan sengketa TUN, hal tersebut baru dapat diselesaikan seluruh upaya administratif telah digunakan oleh yang bersangkutan. </a:t>
            </a:r>
          </a:p>
        </p:txBody>
      </p:sp>
    </p:spTree>
    <p:extLst>
      <p:ext uri="{BB962C8B-B14F-4D97-AF65-F5344CB8AC3E}">
        <p14:creationId xmlns:p14="http://schemas.microsoft.com/office/powerpoint/2010/main" val="420747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Agenda </a:t>
            </a:r>
          </a:p>
        </p:txBody>
      </p:sp>
      <p:sp>
        <p:nvSpPr>
          <p:cNvPr id="3075" name="Rectangle 3"/>
          <p:cNvSpPr>
            <a:spLocks noGrp="1" noChangeArrowheads="1"/>
          </p:cNvSpPr>
          <p:nvPr>
            <p:ph type="body" idx="1"/>
          </p:nvPr>
        </p:nvSpPr>
        <p:spPr>
          <a:xfrm>
            <a:off x="457200" y="1447800"/>
            <a:ext cx="8229600" cy="4953000"/>
          </a:xfrm>
        </p:spPr>
        <p:txBody>
          <a:bodyPr/>
          <a:lstStyle/>
          <a:p>
            <a:pPr eaLnBrk="1" hangingPunct="1"/>
            <a:r>
              <a:rPr lang="en-US" smtClean="0"/>
              <a:t>Pengertian pengawasan</a:t>
            </a:r>
          </a:p>
          <a:p>
            <a:pPr eaLnBrk="1" hangingPunct="1"/>
            <a:r>
              <a:rPr lang="en-US" smtClean="0"/>
              <a:t>Fungsi pengawasan </a:t>
            </a:r>
          </a:p>
          <a:p>
            <a:pPr eaLnBrk="1" hangingPunct="1"/>
            <a:r>
              <a:rPr lang="en-US" smtClean="0"/>
              <a:t>Maksud dan tujuan pengawasan</a:t>
            </a:r>
          </a:p>
          <a:p>
            <a:pPr eaLnBrk="1" hangingPunct="1"/>
            <a:r>
              <a:rPr lang="en-US" smtClean="0"/>
              <a:t>Jenis-jenis pengawasan</a:t>
            </a:r>
          </a:p>
          <a:p>
            <a:pPr eaLnBrk="1" hangingPunct="1"/>
            <a:r>
              <a:rPr lang="en-US" smtClean="0"/>
              <a:t>Sifat pengawasan</a:t>
            </a:r>
          </a:p>
          <a:p>
            <a:pPr eaLnBrk="1" hangingPunct="1"/>
            <a:r>
              <a:rPr lang="en-US" smtClean="0"/>
              <a:t>Peradilan administrasi</a:t>
            </a:r>
          </a:p>
          <a:p>
            <a:pPr eaLnBrk="1" hangingPunct="1"/>
            <a:endParaRPr lang="en-US" smtClean="0"/>
          </a:p>
        </p:txBody>
      </p:sp>
    </p:spTree>
    <p:extLst>
      <p:ext uri="{BB962C8B-B14F-4D97-AF65-F5344CB8AC3E}">
        <p14:creationId xmlns:p14="http://schemas.microsoft.com/office/powerpoint/2010/main" val="318906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639762"/>
          </a:xfrm>
        </p:spPr>
        <p:txBody>
          <a:bodyPr/>
          <a:lstStyle/>
          <a:p>
            <a:pPr eaLnBrk="1" hangingPunct="1"/>
            <a:r>
              <a:rPr lang="en-US" sz="3200" b="1" smtClean="0"/>
              <a:t>Subyek &amp; Obyek sengketa TUN</a:t>
            </a:r>
          </a:p>
        </p:txBody>
      </p:sp>
      <p:sp>
        <p:nvSpPr>
          <p:cNvPr id="17411" name="Rectangle 3"/>
          <p:cNvSpPr>
            <a:spLocks noGrp="1" noChangeArrowheads="1"/>
          </p:cNvSpPr>
          <p:nvPr>
            <p:ph type="body" idx="1"/>
          </p:nvPr>
        </p:nvSpPr>
        <p:spPr>
          <a:xfrm>
            <a:off x="457200" y="1066800"/>
            <a:ext cx="8229600" cy="4953000"/>
          </a:xfrm>
        </p:spPr>
        <p:txBody>
          <a:bodyPr/>
          <a:lstStyle/>
          <a:p>
            <a:pPr eaLnBrk="1" hangingPunct="1">
              <a:lnSpc>
                <a:spcPct val="80000"/>
              </a:lnSpc>
              <a:buFontTx/>
              <a:buNone/>
            </a:pPr>
            <a:r>
              <a:rPr lang="en-US" sz="2800" smtClean="0"/>
              <a:t>Subyek:</a:t>
            </a:r>
          </a:p>
          <a:p>
            <a:pPr eaLnBrk="1" hangingPunct="1">
              <a:lnSpc>
                <a:spcPct val="80000"/>
              </a:lnSpc>
              <a:buFontTx/>
              <a:buNone/>
            </a:pPr>
            <a:r>
              <a:rPr lang="en-US" sz="2800" smtClean="0"/>
              <a:t>	</a:t>
            </a:r>
            <a:r>
              <a:rPr lang="en-US" sz="2400" b="1" smtClean="0"/>
              <a:t>Penggugat</a:t>
            </a:r>
            <a:r>
              <a:rPr lang="en-US" sz="2400" smtClean="0"/>
              <a:t>: orang pribadi atau badan hukum privat</a:t>
            </a:r>
          </a:p>
          <a:p>
            <a:pPr eaLnBrk="1" hangingPunct="1">
              <a:lnSpc>
                <a:spcPct val="80000"/>
              </a:lnSpc>
              <a:buFontTx/>
              <a:buNone/>
            </a:pPr>
            <a:r>
              <a:rPr lang="en-US" sz="2400" b="1" smtClean="0"/>
              <a:t>	Tergugat:</a:t>
            </a:r>
            <a:r>
              <a:rPr lang="en-US" sz="2400" smtClean="0"/>
              <a:t> badan atau pejabat tata usaha negara, baik di tingkat pusat maupun di daerah</a:t>
            </a:r>
          </a:p>
          <a:p>
            <a:pPr eaLnBrk="1" hangingPunct="1">
              <a:lnSpc>
                <a:spcPct val="80000"/>
              </a:lnSpc>
              <a:buFontTx/>
              <a:buNone/>
            </a:pPr>
            <a:r>
              <a:rPr lang="en-US" sz="2800" smtClean="0"/>
              <a:t>Obyek: surat keputusan tata usaha negara (beschikking)</a:t>
            </a:r>
          </a:p>
          <a:p>
            <a:pPr eaLnBrk="1" hangingPunct="1">
              <a:lnSpc>
                <a:spcPct val="80000"/>
              </a:lnSpc>
              <a:buFontTx/>
              <a:buNone/>
            </a:pPr>
            <a:endParaRPr lang="en-US" sz="2800" smtClean="0"/>
          </a:p>
          <a:p>
            <a:pPr eaLnBrk="1" hangingPunct="1">
              <a:lnSpc>
                <a:spcPct val="80000"/>
              </a:lnSpc>
              <a:buFontTx/>
              <a:buNone/>
            </a:pPr>
            <a:r>
              <a:rPr lang="en-US" sz="2800" smtClean="0"/>
              <a:t>	Walaupun pengadilan tersebut mempunyai tugas dan wewenang memeriksa, memutus, dan menyelesaikan sengketa TUN, hal tersebut baru dapat diselesaikan seluruh upaya administratif telah digunakan oleh yang bersangkutan. </a:t>
            </a:r>
          </a:p>
        </p:txBody>
      </p:sp>
    </p:spTree>
    <p:extLst>
      <p:ext uri="{BB962C8B-B14F-4D97-AF65-F5344CB8AC3E}">
        <p14:creationId xmlns:p14="http://schemas.microsoft.com/office/powerpoint/2010/main" val="420747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533400"/>
            <a:ext cx="8229600" cy="5592763"/>
          </a:xfrm>
        </p:spPr>
        <p:txBody>
          <a:bodyPr/>
          <a:lstStyle/>
          <a:p>
            <a:pPr marL="609600" indent="-609600" eaLnBrk="1" hangingPunct="1">
              <a:lnSpc>
                <a:spcPct val="80000"/>
              </a:lnSpc>
            </a:pPr>
            <a:r>
              <a:rPr lang="en-US" sz="2800" smtClean="0"/>
              <a:t>Badan/pejabat TUN adalah menunjuk kepada apa saja dan siapa saja yang berdasarkan peraturan perundang-undangan yang berlaku pada suatu saat melaksanakan suatu bidang</a:t>
            </a:r>
          </a:p>
          <a:p>
            <a:pPr marL="609600" indent="-609600" eaLnBrk="1" hangingPunct="1">
              <a:lnSpc>
                <a:spcPct val="80000"/>
              </a:lnSpc>
            </a:pPr>
            <a:r>
              <a:rPr lang="en-US" sz="2800" smtClean="0"/>
              <a:t>Urusan pemerintah, pada saat berbuat itu berkedudukan sebagai badan/pejabat tata usaha ngara (bukan kedudukan sebagai struktural organ tersebut)</a:t>
            </a:r>
          </a:p>
          <a:p>
            <a:pPr marL="609600" indent="-609600" eaLnBrk="1" hangingPunct="1">
              <a:buFontTx/>
              <a:buNone/>
            </a:pPr>
            <a:r>
              <a:rPr lang="en-US" sz="2800" b="1" smtClean="0"/>
              <a:t>Sengketa TUN, adalah:</a:t>
            </a:r>
          </a:p>
          <a:p>
            <a:pPr marL="609600" indent="-609600" eaLnBrk="1" hangingPunct="1">
              <a:lnSpc>
                <a:spcPct val="80000"/>
              </a:lnSpc>
              <a:buFontTx/>
              <a:buAutoNum type="arabicPeriod"/>
            </a:pPr>
            <a:r>
              <a:rPr lang="en-US" sz="2800" smtClean="0"/>
              <a:t>Sengketa yang timbul dalam bidang TUN</a:t>
            </a:r>
          </a:p>
          <a:p>
            <a:pPr marL="609600" indent="-609600" eaLnBrk="1" hangingPunct="1">
              <a:lnSpc>
                <a:spcPct val="80000"/>
              </a:lnSpc>
              <a:buFontTx/>
              <a:buAutoNum type="arabicPeriod"/>
            </a:pPr>
            <a:r>
              <a:rPr lang="en-US" sz="2800" smtClean="0"/>
              <a:t>Antara orang atau badan hukum perdata</a:t>
            </a:r>
          </a:p>
          <a:p>
            <a:pPr marL="609600" indent="-609600" eaLnBrk="1" hangingPunct="1">
              <a:lnSpc>
                <a:spcPct val="80000"/>
              </a:lnSpc>
              <a:buFontTx/>
              <a:buAutoNum type="arabicPeriod"/>
            </a:pPr>
            <a:r>
              <a:rPr lang="en-US" sz="2800" smtClean="0"/>
              <a:t>Dengan badan atau pejabat TUN baik di tingkat Pusat maupun di Daerah</a:t>
            </a:r>
          </a:p>
          <a:p>
            <a:pPr marL="609600" indent="-609600" eaLnBrk="1" hangingPunct="1">
              <a:lnSpc>
                <a:spcPct val="80000"/>
              </a:lnSpc>
              <a:buFontTx/>
              <a:buAutoNum type="arabicPeriod"/>
            </a:pPr>
            <a:r>
              <a:rPr lang="en-US" sz="2800" smtClean="0"/>
              <a:t>Sebagai akibat dikeluarkannya keptuusan TUN</a:t>
            </a:r>
          </a:p>
        </p:txBody>
      </p:sp>
    </p:spTree>
    <p:extLst>
      <p:ext uri="{BB962C8B-B14F-4D97-AF65-F5344CB8AC3E}">
        <p14:creationId xmlns:p14="http://schemas.microsoft.com/office/powerpoint/2010/main" val="2965067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Keputusan TUN</a:t>
            </a:r>
          </a:p>
        </p:txBody>
      </p:sp>
      <p:sp>
        <p:nvSpPr>
          <p:cNvPr id="20483" name="Rectangle 3"/>
          <p:cNvSpPr>
            <a:spLocks noGrp="1" noChangeArrowheads="1"/>
          </p:cNvSpPr>
          <p:nvPr>
            <p:ph type="body" idx="1"/>
          </p:nvPr>
        </p:nvSpPr>
        <p:spPr>
          <a:xfrm>
            <a:off x="457200" y="1295400"/>
            <a:ext cx="8229600" cy="5334000"/>
          </a:xfrm>
        </p:spPr>
        <p:txBody>
          <a:bodyPr/>
          <a:lstStyle/>
          <a:p>
            <a:pPr marL="609600" indent="-609600" eaLnBrk="1" hangingPunct="1">
              <a:buFontTx/>
              <a:buAutoNum type="alphaLcPeriod"/>
            </a:pPr>
            <a:r>
              <a:rPr lang="en-US" sz="2800" dirty="0" err="1" smtClean="0"/>
              <a:t>Unsur-unsur</a:t>
            </a:r>
            <a:endParaRPr lang="en-US" sz="2800" dirty="0" smtClean="0"/>
          </a:p>
          <a:p>
            <a:pPr marL="990600" lvl="1" indent="-533400" eaLnBrk="1" hangingPunct="1">
              <a:buFontTx/>
              <a:buAutoNum type="arabicPeriod"/>
            </a:pPr>
            <a:r>
              <a:rPr lang="en-US" sz="2400" dirty="0" err="1" smtClean="0"/>
              <a:t>Berisi</a:t>
            </a:r>
            <a:r>
              <a:rPr lang="en-US" sz="2400" dirty="0" smtClean="0"/>
              <a:t> </a:t>
            </a:r>
            <a:r>
              <a:rPr lang="en-US" sz="2400" dirty="0" err="1" smtClean="0"/>
              <a:t>tindakan</a:t>
            </a:r>
            <a:r>
              <a:rPr lang="en-US" sz="2400" dirty="0" smtClean="0"/>
              <a:t> </a:t>
            </a:r>
            <a:r>
              <a:rPr lang="en-US" sz="2400" dirty="0" err="1" smtClean="0"/>
              <a:t>hukum</a:t>
            </a:r>
            <a:r>
              <a:rPr lang="en-US" sz="2400" dirty="0" smtClean="0"/>
              <a:t> TUN </a:t>
            </a:r>
          </a:p>
          <a:p>
            <a:pPr marL="990600" lvl="1" indent="-533400" eaLnBrk="1" hangingPunct="1">
              <a:buFontTx/>
              <a:buAutoNum type="arabicPeriod"/>
            </a:pPr>
            <a:r>
              <a:rPr lang="en-US" sz="2400" dirty="0" err="1" smtClean="0"/>
              <a:t>Suatu</a:t>
            </a:r>
            <a:r>
              <a:rPr lang="en-US" sz="2400" dirty="0" smtClean="0"/>
              <a:t> </a:t>
            </a:r>
            <a:r>
              <a:rPr lang="en-US" sz="2400" dirty="0" err="1" smtClean="0"/>
              <a:t>ketetapan</a:t>
            </a:r>
            <a:r>
              <a:rPr lang="en-US" sz="2400" dirty="0" smtClean="0"/>
              <a:t> </a:t>
            </a:r>
            <a:r>
              <a:rPr lang="en-US" sz="2400" dirty="0" err="1" smtClean="0"/>
              <a:t>tertulis</a:t>
            </a:r>
            <a:endParaRPr lang="en-US" sz="2400" dirty="0" smtClean="0"/>
          </a:p>
          <a:p>
            <a:pPr marL="990600" lvl="1" indent="-533400" eaLnBrk="1" hangingPunct="1">
              <a:buFontTx/>
              <a:buAutoNum type="arabicPeriod"/>
            </a:pPr>
            <a:r>
              <a:rPr lang="en-US" sz="2400" dirty="0" err="1" smtClean="0"/>
              <a:t>Dikeluarkan</a:t>
            </a:r>
            <a:r>
              <a:rPr lang="en-US" sz="2400" dirty="0" smtClean="0"/>
              <a:t> </a:t>
            </a:r>
            <a:r>
              <a:rPr lang="en-US" sz="2400" dirty="0" err="1" smtClean="0"/>
              <a:t>oleh</a:t>
            </a:r>
            <a:r>
              <a:rPr lang="en-US" sz="2400" dirty="0" smtClean="0"/>
              <a:t> </a:t>
            </a:r>
            <a:r>
              <a:rPr lang="en-US" sz="2400" dirty="0" err="1" smtClean="0"/>
              <a:t>badan</a:t>
            </a:r>
            <a:r>
              <a:rPr lang="en-US" sz="2400" dirty="0" smtClean="0"/>
              <a:t>/</a:t>
            </a:r>
            <a:r>
              <a:rPr lang="en-US" sz="2400" dirty="0" err="1" smtClean="0"/>
              <a:t>pejabat</a:t>
            </a:r>
            <a:r>
              <a:rPr lang="en-US" sz="2400" dirty="0" smtClean="0"/>
              <a:t> TUN</a:t>
            </a:r>
          </a:p>
          <a:p>
            <a:pPr marL="990600" lvl="1" indent="-533400" eaLnBrk="1" hangingPunct="1">
              <a:buFontTx/>
              <a:buAutoNum type="arabicPeriod"/>
            </a:pPr>
            <a:r>
              <a:rPr lang="en-US" sz="2400" dirty="0" err="1" smtClean="0"/>
              <a:t>Berdasarkan</a:t>
            </a:r>
            <a:r>
              <a:rPr lang="en-US" sz="2400" dirty="0" smtClean="0"/>
              <a:t> </a:t>
            </a:r>
            <a:r>
              <a:rPr lang="en-US" sz="2400" dirty="0" err="1" smtClean="0"/>
              <a:t>peraturan</a:t>
            </a:r>
            <a:r>
              <a:rPr lang="en-US" sz="2400" dirty="0" smtClean="0"/>
              <a:t> </a:t>
            </a:r>
            <a:r>
              <a:rPr lang="en-US" sz="2400" dirty="0" err="1" smtClean="0"/>
              <a:t>perundang-undangan</a:t>
            </a:r>
            <a:r>
              <a:rPr lang="en-US" sz="2400" dirty="0" smtClean="0"/>
              <a:t> yang </a:t>
            </a:r>
            <a:r>
              <a:rPr lang="en-US" sz="2400" dirty="0" err="1" smtClean="0"/>
              <a:t>berlaku</a:t>
            </a:r>
            <a:endParaRPr lang="en-US" sz="2400" dirty="0" smtClean="0"/>
          </a:p>
          <a:p>
            <a:pPr marL="990600" lvl="1" indent="-533400" eaLnBrk="1" hangingPunct="1">
              <a:buFontTx/>
              <a:buAutoNum type="arabicPeriod"/>
            </a:pPr>
            <a:r>
              <a:rPr lang="en-US" sz="2400" dirty="0" err="1" smtClean="0"/>
              <a:t>Bersifat</a:t>
            </a:r>
            <a:r>
              <a:rPr lang="en-US" sz="2400" dirty="0" smtClean="0"/>
              <a:t> </a:t>
            </a:r>
            <a:r>
              <a:rPr lang="en-US" sz="2400" dirty="0" err="1" smtClean="0"/>
              <a:t>kongret</a:t>
            </a:r>
            <a:r>
              <a:rPr lang="en-US" sz="2400" dirty="0" smtClean="0"/>
              <a:t>, individual, </a:t>
            </a:r>
            <a:r>
              <a:rPr lang="en-US" sz="2400" dirty="0" err="1" smtClean="0"/>
              <a:t>dan</a:t>
            </a:r>
            <a:r>
              <a:rPr lang="en-US" sz="2400" dirty="0" smtClean="0"/>
              <a:t> final</a:t>
            </a:r>
          </a:p>
          <a:p>
            <a:pPr marL="990600" lvl="1" indent="-533400" eaLnBrk="1" hangingPunct="1">
              <a:buFontTx/>
              <a:buAutoNum type="arabicPeriod"/>
            </a:pPr>
            <a:r>
              <a:rPr lang="en-US" sz="2400" dirty="0" err="1" smtClean="0"/>
              <a:t>Menimbulkan</a:t>
            </a:r>
            <a:r>
              <a:rPr lang="en-US" sz="2400" dirty="0" smtClean="0"/>
              <a:t> </a:t>
            </a:r>
            <a:r>
              <a:rPr lang="en-US" sz="2400" dirty="0" err="1" smtClean="0"/>
              <a:t>akibat</a:t>
            </a:r>
            <a:r>
              <a:rPr lang="en-US" sz="2400" dirty="0" smtClean="0"/>
              <a:t> </a:t>
            </a:r>
            <a:r>
              <a:rPr lang="en-US" sz="2400" dirty="0" err="1" smtClean="0"/>
              <a:t>hukum</a:t>
            </a:r>
            <a:r>
              <a:rPr lang="en-US" sz="2400" dirty="0" smtClean="0"/>
              <a:t> </a:t>
            </a:r>
            <a:r>
              <a:rPr lang="en-US" sz="2400" dirty="0" err="1" smtClean="0"/>
              <a:t>bagi</a:t>
            </a:r>
            <a:r>
              <a:rPr lang="en-US" sz="2400" dirty="0" smtClean="0"/>
              <a:t> </a:t>
            </a:r>
            <a:r>
              <a:rPr lang="en-US" sz="2400" dirty="0" err="1" smtClean="0"/>
              <a:t>seseorang</a:t>
            </a:r>
            <a:r>
              <a:rPr lang="en-US" sz="2400" dirty="0" smtClean="0"/>
              <a:t> </a:t>
            </a:r>
            <a:r>
              <a:rPr lang="en-US" sz="2400" dirty="0" err="1" smtClean="0"/>
              <a:t>atau</a:t>
            </a:r>
            <a:r>
              <a:rPr lang="en-US" sz="2400" dirty="0" smtClean="0"/>
              <a:t> </a:t>
            </a:r>
            <a:r>
              <a:rPr lang="en-US" sz="2400" dirty="0" err="1" smtClean="0"/>
              <a:t>badan</a:t>
            </a:r>
            <a:r>
              <a:rPr lang="en-US" sz="2400" dirty="0" smtClean="0"/>
              <a:t> </a:t>
            </a:r>
            <a:r>
              <a:rPr lang="en-US" sz="2400" dirty="0" err="1" smtClean="0"/>
              <a:t>hukum</a:t>
            </a:r>
            <a:r>
              <a:rPr lang="en-US" sz="2400" dirty="0" smtClean="0"/>
              <a:t> </a:t>
            </a:r>
            <a:r>
              <a:rPr lang="en-US" sz="2400" dirty="0" err="1" smtClean="0"/>
              <a:t>perdata</a:t>
            </a:r>
            <a:endParaRPr lang="en-US" sz="2400" dirty="0" smtClean="0"/>
          </a:p>
          <a:p>
            <a:pPr marL="609600" indent="-609600" eaLnBrk="1" hangingPunct="1">
              <a:buFontTx/>
              <a:buAutoNum type="alphaLcPeriod"/>
            </a:pPr>
            <a:r>
              <a:rPr lang="en-US" sz="2800" dirty="0" err="1" smtClean="0"/>
              <a:t>Sifat</a:t>
            </a:r>
            <a:r>
              <a:rPr lang="en-US" sz="2800" dirty="0" smtClean="0"/>
              <a:t> lain </a:t>
            </a:r>
            <a:r>
              <a:rPr lang="en-US" sz="2800" dirty="0" err="1" smtClean="0"/>
              <a:t>keputusan</a:t>
            </a:r>
            <a:r>
              <a:rPr lang="en-US" sz="2800" dirty="0" smtClean="0"/>
              <a:t> TUN</a:t>
            </a:r>
          </a:p>
          <a:p>
            <a:pPr marL="990600" lvl="1" indent="-533400" eaLnBrk="1" hangingPunct="1">
              <a:buFontTx/>
              <a:buAutoNum type="arabicPeriod"/>
            </a:pPr>
            <a:r>
              <a:rPr lang="en-US" sz="2400" dirty="0" err="1" smtClean="0"/>
              <a:t>Bersifat</a:t>
            </a:r>
            <a:r>
              <a:rPr lang="en-US" sz="2400" dirty="0" smtClean="0"/>
              <a:t> </a:t>
            </a:r>
            <a:r>
              <a:rPr lang="en-US" sz="2400" dirty="0" err="1" smtClean="0"/>
              <a:t>hukum</a:t>
            </a:r>
            <a:r>
              <a:rPr lang="en-US" sz="2400" dirty="0" smtClean="0"/>
              <a:t> </a:t>
            </a:r>
            <a:r>
              <a:rPr lang="en-US" sz="2400" dirty="0" err="1" smtClean="0"/>
              <a:t>publik</a:t>
            </a:r>
            <a:endParaRPr lang="en-US" sz="2400" dirty="0" smtClean="0"/>
          </a:p>
          <a:p>
            <a:pPr marL="990600" lvl="1" indent="-533400" eaLnBrk="1" hangingPunct="1">
              <a:buFontTx/>
              <a:buAutoNum type="arabicPeriod"/>
            </a:pPr>
            <a:r>
              <a:rPr lang="en-US" sz="2400" dirty="0" err="1" smtClean="0"/>
              <a:t>Bersifat</a:t>
            </a:r>
            <a:r>
              <a:rPr lang="en-US" sz="2400" dirty="0" smtClean="0"/>
              <a:t> </a:t>
            </a:r>
            <a:r>
              <a:rPr lang="en-US" sz="2400" dirty="0" err="1" smtClean="0"/>
              <a:t>sepihak</a:t>
            </a:r>
            <a:endParaRPr lang="en-US" sz="2400" dirty="0" smtClean="0"/>
          </a:p>
        </p:txBody>
      </p:sp>
    </p:spTree>
    <p:extLst>
      <p:ext uri="{BB962C8B-B14F-4D97-AF65-F5344CB8AC3E}">
        <p14:creationId xmlns:p14="http://schemas.microsoft.com/office/powerpoint/2010/main" val="184379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TERGUGAT TUN</a:t>
            </a:r>
          </a:p>
        </p:txBody>
      </p:sp>
      <p:sp>
        <p:nvSpPr>
          <p:cNvPr id="21507" name="Rectangle 3"/>
          <p:cNvSpPr>
            <a:spLocks noGrp="1" noChangeArrowheads="1"/>
          </p:cNvSpPr>
          <p:nvPr>
            <p:ph type="body" idx="1"/>
          </p:nvPr>
        </p:nvSpPr>
        <p:spPr>
          <a:xfrm>
            <a:off x="457200" y="1219200"/>
            <a:ext cx="8229600" cy="5410200"/>
          </a:xfrm>
        </p:spPr>
        <p:txBody>
          <a:bodyPr/>
          <a:lstStyle/>
          <a:p>
            <a:pPr marL="609600" indent="-609600" eaLnBrk="1" hangingPunct="1">
              <a:lnSpc>
                <a:spcPct val="80000"/>
              </a:lnSpc>
            </a:pPr>
            <a:r>
              <a:rPr lang="en-US" sz="2800" dirty="0" err="1" smtClean="0"/>
              <a:t>Badan</a:t>
            </a:r>
            <a:r>
              <a:rPr lang="en-US" sz="2800" dirty="0" smtClean="0"/>
              <a:t> </a:t>
            </a:r>
            <a:r>
              <a:rPr lang="en-US" sz="2800" dirty="0" err="1" smtClean="0"/>
              <a:t>atau</a:t>
            </a:r>
            <a:r>
              <a:rPr lang="en-US" sz="2800" dirty="0" smtClean="0"/>
              <a:t> </a:t>
            </a:r>
            <a:r>
              <a:rPr lang="en-US" sz="2800" dirty="0" err="1" smtClean="0"/>
              <a:t>pejabat</a:t>
            </a:r>
            <a:r>
              <a:rPr lang="en-US" sz="2800" dirty="0" smtClean="0"/>
              <a:t> TUN yang </a:t>
            </a:r>
            <a:r>
              <a:rPr lang="en-US" sz="2800" dirty="0" err="1" smtClean="0"/>
              <a:t>mengeluarkan</a:t>
            </a:r>
            <a:r>
              <a:rPr lang="en-US" sz="2800" dirty="0" smtClean="0"/>
              <a:t> </a:t>
            </a:r>
            <a:r>
              <a:rPr lang="en-US" sz="2800" dirty="0" err="1" smtClean="0"/>
              <a:t>keputusan</a:t>
            </a:r>
            <a:r>
              <a:rPr lang="en-US" sz="2800" dirty="0" smtClean="0"/>
              <a:t> </a:t>
            </a:r>
            <a:r>
              <a:rPr lang="en-US" sz="2800" dirty="0" err="1" smtClean="0"/>
              <a:t>berdasarkan</a:t>
            </a:r>
            <a:r>
              <a:rPr lang="en-US" sz="2800" dirty="0" smtClean="0"/>
              <a:t> </a:t>
            </a:r>
            <a:r>
              <a:rPr lang="en-US" sz="2800" dirty="0" err="1" smtClean="0"/>
              <a:t>wewenang</a:t>
            </a:r>
            <a:r>
              <a:rPr lang="en-US" sz="2800" dirty="0" smtClean="0"/>
              <a:t> yang </a:t>
            </a:r>
            <a:r>
              <a:rPr lang="en-US" sz="2800" dirty="0" err="1" smtClean="0"/>
              <a:t>ada</a:t>
            </a:r>
            <a:r>
              <a:rPr lang="en-US" sz="2800" dirty="0" smtClean="0"/>
              <a:t> </a:t>
            </a:r>
            <a:r>
              <a:rPr lang="en-US" sz="2800" dirty="0" err="1" smtClean="0"/>
              <a:t>padanya</a:t>
            </a:r>
            <a:r>
              <a:rPr lang="en-US" sz="2800" dirty="0" smtClean="0"/>
              <a:t> </a:t>
            </a:r>
            <a:r>
              <a:rPr lang="en-US" sz="2800" dirty="0" err="1" smtClean="0"/>
              <a:t>atau</a:t>
            </a:r>
            <a:r>
              <a:rPr lang="en-US" sz="2800" dirty="0" smtClean="0"/>
              <a:t> yang </a:t>
            </a:r>
            <a:r>
              <a:rPr lang="en-US" sz="2800" dirty="0" err="1" smtClean="0"/>
              <a:t>dilimpahkan</a:t>
            </a:r>
            <a:r>
              <a:rPr lang="en-US" sz="2800" dirty="0" smtClean="0"/>
              <a:t> </a:t>
            </a:r>
            <a:r>
              <a:rPr lang="en-US" sz="2800" dirty="0" err="1" smtClean="0"/>
              <a:t>kepadanya</a:t>
            </a:r>
            <a:r>
              <a:rPr lang="en-US" sz="2800" dirty="0" smtClean="0"/>
              <a:t>. Yang </a:t>
            </a:r>
            <a:r>
              <a:rPr lang="en-US" sz="2800" dirty="0" err="1" smtClean="0"/>
              <a:t>digugat</a:t>
            </a:r>
            <a:r>
              <a:rPr lang="en-US" sz="2800" dirty="0" smtClean="0"/>
              <a:t> </a:t>
            </a:r>
            <a:r>
              <a:rPr lang="en-US" sz="2800" dirty="0" err="1" smtClean="0"/>
              <a:t>oleh</a:t>
            </a:r>
            <a:r>
              <a:rPr lang="en-US" sz="2800" dirty="0" smtClean="0"/>
              <a:t> orang </a:t>
            </a:r>
            <a:r>
              <a:rPr lang="en-US" sz="2800" dirty="0" err="1" smtClean="0"/>
              <a:t>atau</a:t>
            </a:r>
            <a:r>
              <a:rPr lang="en-US" sz="2800" dirty="0" smtClean="0"/>
              <a:t> </a:t>
            </a:r>
            <a:r>
              <a:rPr lang="en-US" sz="2800" dirty="0" err="1" smtClean="0"/>
              <a:t>badan</a:t>
            </a:r>
            <a:r>
              <a:rPr lang="en-US" sz="2800" dirty="0" smtClean="0"/>
              <a:t> </a:t>
            </a:r>
            <a:r>
              <a:rPr lang="en-US" sz="2800" dirty="0" err="1" smtClean="0"/>
              <a:t>hukum</a:t>
            </a:r>
            <a:r>
              <a:rPr lang="en-US" sz="2800" dirty="0" smtClean="0"/>
              <a:t> </a:t>
            </a:r>
            <a:r>
              <a:rPr lang="en-US" sz="2800" dirty="0" err="1" smtClean="0"/>
              <a:t>perdata</a:t>
            </a:r>
            <a:r>
              <a:rPr lang="en-US" sz="2800" dirty="0" smtClean="0"/>
              <a:t>.</a:t>
            </a:r>
          </a:p>
          <a:p>
            <a:pPr marL="609600" indent="-609600" eaLnBrk="1" hangingPunct="1">
              <a:lnSpc>
                <a:spcPct val="80000"/>
              </a:lnSpc>
              <a:buFontTx/>
              <a:buNone/>
            </a:pPr>
            <a:endParaRPr lang="en-US" sz="2800" dirty="0" smtClean="0"/>
          </a:p>
          <a:p>
            <a:pPr marL="609600" indent="-609600" eaLnBrk="1" hangingPunct="1">
              <a:lnSpc>
                <a:spcPct val="80000"/>
              </a:lnSpc>
              <a:buFontTx/>
              <a:buNone/>
            </a:pPr>
            <a:r>
              <a:rPr lang="en-US" sz="2800" dirty="0" err="1" smtClean="0"/>
              <a:t>Pengertian</a:t>
            </a:r>
            <a:r>
              <a:rPr lang="en-US" sz="2800" dirty="0" smtClean="0"/>
              <a:t> yang </a:t>
            </a:r>
            <a:r>
              <a:rPr lang="en-US" sz="2800" dirty="0" err="1" smtClean="0"/>
              <a:t>ada</a:t>
            </a:r>
            <a:r>
              <a:rPr lang="en-US" sz="2800" dirty="0" smtClean="0"/>
              <a:t>:</a:t>
            </a:r>
          </a:p>
          <a:p>
            <a:pPr marL="609600" indent="-609600" eaLnBrk="1" hangingPunct="1">
              <a:lnSpc>
                <a:spcPct val="80000"/>
              </a:lnSpc>
              <a:buFontTx/>
              <a:buAutoNum type="alphaLcPeriod"/>
            </a:pPr>
            <a:r>
              <a:rPr lang="en-US" sz="2800" dirty="0" err="1" smtClean="0"/>
              <a:t>Badan</a:t>
            </a:r>
            <a:r>
              <a:rPr lang="en-US" sz="2800" dirty="0" smtClean="0"/>
              <a:t> </a:t>
            </a:r>
            <a:r>
              <a:rPr lang="en-US" sz="2800" dirty="0" err="1" smtClean="0"/>
              <a:t>atau</a:t>
            </a:r>
            <a:r>
              <a:rPr lang="en-US" sz="2800" dirty="0" smtClean="0"/>
              <a:t> </a:t>
            </a:r>
            <a:r>
              <a:rPr lang="en-US" sz="2800" dirty="0" err="1" smtClean="0"/>
              <a:t>pejabat</a:t>
            </a:r>
            <a:r>
              <a:rPr lang="en-US" sz="2800" dirty="0" smtClean="0"/>
              <a:t> TUN</a:t>
            </a:r>
          </a:p>
          <a:p>
            <a:pPr marL="609600" indent="-609600" eaLnBrk="1" hangingPunct="1">
              <a:lnSpc>
                <a:spcPct val="80000"/>
              </a:lnSpc>
              <a:buFontTx/>
              <a:buAutoNum type="alphaLcPeriod"/>
            </a:pPr>
            <a:r>
              <a:rPr lang="en-US" sz="2800" dirty="0" err="1" smtClean="0"/>
              <a:t>Mengeluarkan</a:t>
            </a:r>
            <a:r>
              <a:rPr lang="en-US" sz="2800" dirty="0" smtClean="0"/>
              <a:t> </a:t>
            </a:r>
            <a:r>
              <a:rPr lang="en-US" sz="2800" dirty="0" err="1" smtClean="0"/>
              <a:t>suatu</a:t>
            </a:r>
            <a:r>
              <a:rPr lang="en-US" sz="2800" dirty="0" smtClean="0"/>
              <a:t> </a:t>
            </a:r>
            <a:r>
              <a:rPr lang="en-US" sz="2800" dirty="0" err="1" smtClean="0"/>
              <a:t>keputusan</a:t>
            </a:r>
            <a:endParaRPr lang="en-US" sz="2800" dirty="0" smtClean="0"/>
          </a:p>
          <a:p>
            <a:pPr marL="609600" indent="-609600" eaLnBrk="1" hangingPunct="1">
              <a:lnSpc>
                <a:spcPct val="80000"/>
              </a:lnSpc>
              <a:buFontTx/>
              <a:buAutoNum type="alphaLcPeriod"/>
            </a:pPr>
            <a:r>
              <a:rPr lang="en-US" sz="2800" dirty="0" err="1" smtClean="0"/>
              <a:t>Harus</a:t>
            </a:r>
            <a:r>
              <a:rPr lang="en-US" sz="2800" dirty="0" smtClean="0"/>
              <a:t> </a:t>
            </a:r>
            <a:r>
              <a:rPr lang="en-US" sz="2800" dirty="0" err="1" smtClean="0"/>
              <a:t>ada</a:t>
            </a:r>
            <a:r>
              <a:rPr lang="en-US" sz="2800" dirty="0" smtClean="0"/>
              <a:t>/</a:t>
            </a:r>
            <a:r>
              <a:rPr lang="en-US" sz="2800" dirty="0" err="1" smtClean="0"/>
              <a:t>punya</a:t>
            </a:r>
            <a:r>
              <a:rPr lang="en-US" sz="2800" dirty="0" smtClean="0"/>
              <a:t> </a:t>
            </a:r>
            <a:r>
              <a:rPr lang="en-US" sz="2800" dirty="0" err="1" smtClean="0"/>
              <a:t>wewenang</a:t>
            </a:r>
            <a:endParaRPr lang="en-US" sz="2800" dirty="0" smtClean="0"/>
          </a:p>
          <a:p>
            <a:pPr marL="990600" lvl="1" indent="-533400" eaLnBrk="1" hangingPunct="1">
              <a:lnSpc>
                <a:spcPct val="80000"/>
              </a:lnSpc>
              <a:buFontTx/>
              <a:buAutoNum type="arabicPeriod"/>
            </a:pPr>
            <a:r>
              <a:rPr lang="en-US" sz="2400" dirty="0" err="1" smtClean="0"/>
              <a:t>Wewenang</a:t>
            </a:r>
            <a:r>
              <a:rPr lang="en-US" sz="2400" dirty="0" smtClean="0"/>
              <a:t> </a:t>
            </a:r>
            <a:r>
              <a:rPr lang="en-US" sz="2400" dirty="0" err="1" smtClean="0"/>
              <a:t>sendiri</a:t>
            </a:r>
            <a:endParaRPr lang="en-US" sz="2400" dirty="0" smtClean="0"/>
          </a:p>
          <a:p>
            <a:pPr marL="990600" lvl="1" indent="-533400" eaLnBrk="1" hangingPunct="1">
              <a:lnSpc>
                <a:spcPct val="80000"/>
              </a:lnSpc>
              <a:buFontTx/>
              <a:buAutoNum type="arabicPeriod"/>
            </a:pPr>
            <a:r>
              <a:rPr lang="en-US" sz="2400" dirty="0" err="1" smtClean="0"/>
              <a:t>Wewenang</a:t>
            </a:r>
            <a:r>
              <a:rPr lang="en-US" sz="2400" dirty="0" smtClean="0"/>
              <a:t> </a:t>
            </a:r>
            <a:r>
              <a:rPr lang="en-US" sz="2400" dirty="0" err="1" smtClean="0"/>
              <a:t>limpahan</a:t>
            </a:r>
            <a:r>
              <a:rPr lang="en-US" sz="2400" dirty="0" smtClean="0"/>
              <a:t> </a:t>
            </a:r>
            <a:r>
              <a:rPr lang="en-US" sz="2400" dirty="0" err="1" smtClean="0"/>
              <a:t>wewenang</a:t>
            </a:r>
            <a:endParaRPr lang="en-US" sz="2400" dirty="0" smtClean="0"/>
          </a:p>
          <a:p>
            <a:pPr marL="609600" indent="-609600" eaLnBrk="1" hangingPunct="1">
              <a:lnSpc>
                <a:spcPct val="80000"/>
              </a:lnSpc>
              <a:buFontTx/>
              <a:buAutoNum type="alphaLcPeriod"/>
            </a:pPr>
            <a:r>
              <a:rPr lang="en-US" sz="2800" dirty="0" err="1" smtClean="0"/>
              <a:t>Digugat</a:t>
            </a:r>
            <a:r>
              <a:rPr lang="en-US" sz="2800" dirty="0" smtClean="0"/>
              <a:t> </a:t>
            </a:r>
            <a:r>
              <a:rPr lang="en-US" sz="2800" dirty="0" err="1" smtClean="0"/>
              <a:t>oleh</a:t>
            </a:r>
            <a:r>
              <a:rPr lang="en-US" sz="2800" dirty="0" smtClean="0"/>
              <a:t> orang </a:t>
            </a:r>
            <a:r>
              <a:rPr lang="en-US" sz="2800" dirty="0" err="1" smtClean="0"/>
              <a:t>atau</a:t>
            </a:r>
            <a:r>
              <a:rPr lang="en-US" sz="2800" dirty="0" smtClean="0"/>
              <a:t> </a:t>
            </a:r>
            <a:r>
              <a:rPr lang="en-US" sz="2800" dirty="0" err="1" smtClean="0"/>
              <a:t>badan</a:t>
            </a:r>
            <a:r>
              <a:rPr lang="en-US" sz="2800" dirty="0" smtClean="0"/>
              <a:t> </a:t>
            </a:r>
            <a:r>
              <a:rPr lang="en-US" sz="2800" dirty="0" err="1" smtClean="0"/>
              <a:t>hukum</a:t>
            </a:r>
            <a:r>
              <a:rPr lang="en-US" sz="2800" dirty="0" smtClean="0"/>
              <a:t> </a:t>
            </a:r>
            <a:r>
              <a:rPr lang="en-US" sz="2800" dirty="0" err="1" smtClean="0"/>
              <a:t>perdata</a:t>
            </a:r>
            <a:endParaRPr lang="en-US" sz="2800" dirty="0" smtClean="0"/>
          </a:p>
        </p:txBody>
      </p:sp>
    </p:spTree>
    <p:extLst>
      <p:ext uri="{BB962C8B-B14F-4D97-AF65-F5344CB8AC3E}">
        <p14:creationId xmlns:p14="http://schemas.microsoft.com/office/powerpoint/2010/main" val="119668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381000" y="685800"/>
            <a:ext cx="2590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PEMERINTAH PUSAT</a:t>
            </a:r>
          </a:p>
        </p:txBody>
      </p:sp>
      <p:sp>
        <p:nvSpPr>
          <p:cNvPr id="22531" name="Text Box 5"/>
          <p:cNvSpPr txBox="1">
            <a:spLocks noChangeArrowheads="1"/>
          </p:cNvSpPr>
          <p:nvPr/>
        </p:nvSpPr>
        <p:spPr bwMode="auto">
          <a:xfrm>
            <a:off x="304800" y="5943600"/>
            <a:ext cx="2590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MASYARAKAT</a:t>
            </a:r>
          </a:p>
        </p:txBody>
      </p:sp>
      <p:sp>
        <p:nvSpPr>
          <p:cNvPr id="22532" name="Text Box 6"/>
          <p:cNvSpPr txBox="1">
            <a:spLocks noChangeArrowheads="1"/>
          </p:cNvSpPr>
          <p:nvPr/>
        </p:nvSpPr>
        <p:spPr bwMode="auto">
          <a:xfrm>
            <a:off x="228600" y="2895600"/>
            <a:ext cx="28194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LEMBAGA PENGAWAS NASIONAL</a:t>
            </a:r>
          </a:p>
        </p:txBody>
      </p:sp>
      <p:sp>
        <p:nvSpPr>
          <p:cNvPr id="22533" name="Text Box 7"/>
          <p:cNvSpPr txBox="1">
            <a:spLocks noChangeArrowheads="1"/>
          </p:cNvSpPr>
          <p:nvPr/>
        </p:nvSpPr>
        <p:spPr bwMode="auto">
          <a:xfrm>
            <a:off x="152400" y="3962400"/>
            <a:ext cx="28194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LEMBAGA PENGAWAS NASIONAL</a:t>
            </a:r>
          </a:p>
        </p:txBody>
      </p:sp>
      <p:sp>
        <p:nvSpPr>
          <p:cNvPr id="22534" name="Text Box 8"/>
          <p:cNvSpPr txBox="1">
            <a:spLocks noChangeArrowheads="1"/>
          </p:cNvSpPr>
          <p:nvPr/>
        </p:nvSpPr>
        <p:spPr bwMode="auto">
          <a:xfrm>
            <a:off x="304800" y="5029200"/>
            <a:ext cx="2590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DPRD</a:t>
            </a:r>
          </a:p>
        </p:txBody>
      </p:sp>
      <p:sp>
        <p:nvSpPr>
          <p:cNvPr id="22535" name="Text Box 9"/>
          <p:cNvSpPr txBox="1">
            <a:spLocks noChangeArrowheads="1"/>
          </p:cNvSpPr>
          <p:nvPr/>
        </p:nvSpPr>
        <p:spPr bwMode="auto">
          <a:xfrm>
            <a:off x="304800" y="1752600"/>
            <a:ext cx="2590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GUBERNUR</a:t>
            </a:r>
          </a:p>
        </p:txBody>
      </p:sp>
      <p:sp>
        <p:nvSpPr>
          <p:cNvPr id="22536" name="Text Box 10"/>
          <p:cNvSpPr txBox="1">
            <a:spLocks noChangeArrowheads="1"/>
          </p:cNvSpPr>
          <p:nvPr/>
        </p:nvSpPr>
        <p:spPr bwMode="auto">
          <a:xfrm>
            <a:off x="3200400" y="1219200"/>
            <a:ext cx="1828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 REPRESIF</a:t>
            </a:r>
          </a:p>
        </p:txBody>
      </p:sp>
      <p:sp>
        <p:nvSpPr>
          <p:cNvPr id="22537" name="Text Box 11"/>
          <p:cNvSpPr txBox="1">
            <a:spLocks noChangeArrowheads="1"/>
          </p:cNvSpPr>
          <p:nvPr/>
        </p:nvSpPr>
        <p:spPr bwMode="auto">
          <a:xfrm>
            <a:off x="3276600" y="3581400"/>
            <a:ext cx="1981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 FUNGSIONAL</a:t>
            </a:r>
          </a:p>
        </p:txBody>
      </p:sp>
      <p:sp>
        <p:nvSpPr>
          <p:cNvPr id="22538" name="Text Box 14"/>
          <p:cNvSpPr txBox="1">
            <a:spLocks noChangeArrowheads="1"/>
          </p:cNvSpPr>
          <p:nvPr/>
        </p:nvSpPr>
        <p:spPr bwMode="auto">
          <a:xfrm>
            <a:off x="3124200" y="5029200"/>
            <a:ext cx="1981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 LEGISLATIF</a:t>
            </a:r>
          </a:p>
        </p:txBody>
      </p:sp>
      <p:sp>
        <p:nvSpPr>
          <p:cNvPr id="22539" name="Text Box 15"/>
          <p:cNvSpPr txBox="1">
            <a:spLocks noChangeArrowheads="1"/>
          </p:cNvSpPr>
          <p:nvPr/>
        </p:nvSpPr>
        <p:spPr bwMode="auto">
          <a:xfrm>
            <a:off x="3124200" y="5943600"/>
            <a:ext cx="2209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P. MASYARAKAT</a:t>
            </a:r>
          </a:p>
        </p:txBody>
      </p:sp>
      <p:sp>
        <p:nvSpPr>
          <p:cNvPr id="22540" name="Text Box 16"/>
          <p:cNvSpPr txBox="1">
            <a:spLocks noChangeArrowheads="1"/>
          </p:cNvSpPr>
          <p:nvPr/>
        </p:nvSpPr>
        <p:spPr bwMode="auto">
          <a:xfrm>
            <a:off x="5410200" y="1143000"/>
            <a:ext cx="1676400" cy="2746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60000"/>
              </a:lnSpc>
              <a:spcBef>
                <a:spcPct val="50000"/>
              </a:spcBef>
            </a:pPr>
            <a:r>
              <a:rPr lang="en-US"/>
              <a:t>Kebijakan </a:t>
            </a:r>
          </a:p>
          <a:p>
            <a:pPr eaLnBrk="1" hangingPunct="1">
              <a:lnSpc>
                <a:spcPct val="60000"/>
              </a:lnSpc>
              <a:spcBef>
                <a:spcPct val="50000"/>
              </a:spcBef>
            </a:pPr>
            <a:r>
              <a:rPr lang="en-US"/>
              <a:t>Pemerintah</a:t>
            </a:r>
          </a:p>
          <a:p>
            <a:pPr eaLnBrk="1" hangingPunct="1">
              <a:lnSpc>
                <a:spcPct val="60000"/>
              </a:lnSpc>
              <a:spcBef>
                <a:spcPct val="50000"/>
              </a:spcBef>
            </a:pPr>
            <a:r>
              <a:rPr lang="en-US"/>
              <a:t>Daerah</a:t>
            </a:r>
          </a:p>
          <a:p>
            <a:pPr eaLnBrk="1" hangingPunct="1">
              <a:lnSpc>
                <a:spcPct val="60000"/>
              </a:lnSpc>
              <a:spcBef>
                <a:spcPct val="50000"/>
              </a:spcBef>
            </a:pPr>
            <a:r>
              <a:rPr lang="en-US"/>
              <a:t>Perda</a:t>
            </a:r>
          </a:p>
          <a:p>
            <a:pPr eaLnBrk="1" hangingPunct="1">
              <a:lnSpc>
                <a:spcPct val="60000"/>
              </a:lnSpc>
              <a:spcBef>
                <a:spcPct val="50000"/>
              </a:spcBef>
            </a:pPr>
            <a:r>
              <a:rPr lang="en-US"/>
              <a:t>Keputusan KDH</a:t>
            </a:r>
          </a:p>
          <a:p>
            <a:pPr eaLnBrk="1" hangingPunct="1">
              <a:lnSpc>
                <a:spcPct val="60000"/>
              </a:lnSpc>
              <a:spcBef>
                <a:spcPct val="50000"/>
              </a:spcBef>
            </a:pPr>
            <a:r>
              <a:rPr lang="en-US"/>
              <a:t>Keputusan DPRD</a:t>
            </a:r>
          </a:p>
          <a:p>
            <a:pPr eaLnBrk="1" hangingPunct="1">
              <a:lnSpc>
                <a:spcPct val="60000"/>
              </a:lnSpc>
              <a:spcBef>
                <a:spcPct val="50000"/>
              </a:spcBef>
            </a:pPr>
            <a:r>
              <a:rPr lang="en-US"/>
              <a:t>Keputusan PImpinan Dewan </a:t>
            </a:r>
          </a:p>
        </p:txBody>
      </p:sp>
      <p:sp>
        <p:nvSpPr>
          <p:cNvPr id="22541" name="Text Box 17"/>
          <p:cNvSpPr txBox="1">
            <a:spLocks noChangeArrowheads="1"/>
          </p:cNvSpPr>
          <p:nvPr/>
        </p:nvSpPr>
        <p:spPr bwMode="auto">
          <a:xfrm>
            <a:off x="5486400" y="4800600"/>
            <a:ext cx="14478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Implementasi Kebijakan pemerintah Daerah </a:t>
            </a:r>
          </a:p>
        </p:txBody>
      </p:sp>
      <p:sp>
        <p:nvSpPr>
          <p:cNvPr id="22542" name="Text Box 19"/>
          <p:cNvSpPr txBox="1">
            <a:spLocks noChangeArrowheads="1"/>
          </p:cNvSpPr>
          <p:nvPr/>
        </p:nvSpPr>
        <p:spPr bwMode="auto">
          <a:xfrm>
            <a:off x="7391400" y="1600200"/>
            <a:ext cx="1524000" cy="284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fi-FI"/>
              <a:t>Pemberian saran; pertimbangan koreksi; penyempurnaan; pembatalan kebijakann; dikenakan sanksi</a:t>
            </a:r>
            <a:endParaRPr lang="en-US"/>
          </a:p>
        </p:txBody>
      </p:sp>
    </p:spTree>
    <p:extLst>
      <p:ext uri="{BB962C8B-B14F-4D97-AF65-F5344CB8AC3E}">
        <p14:creationId xmlns:p14="http://schemas.microsoft.com/office/powerpoint/2010/main" val="93882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US" dirty="0" smtClean="0"/>
              <a:t>PENGERTIAN PENGAWASAN </a:t>
            </a:r>
            <a:endParaRPr lang="en-US" dirty="0"/>
          </a:p>
        </p:txBody>
      </p:sp>
      <p:sp>
        <p:nvSpPr>
          <p:cNvPr id="3" name="Subtitle 2"/>
          <p:cNvSpPr>
            <a:spLocks noGrp="1"/>
          </p:cNvSpPr>
          <p:nvPr>
            <p:ph type="subTitle" idx="1"/>
          </p:nvPr>
        </p:nvSpPr>
        <p:spPr>
          <a:xfrm>
            <a:off x="685800" y="1981200"/>
            <a:ext cx="7543800" cy="4114800"/>
          </a:xfrm>
        </p:spPr>
        <p:txBody>
          <a:bodyPr>
            <a:normAutofit fontScale="70000" lnSpcReduction="20000"/>
          </a:bodyPr>
          <a:lstStyle/>
          <a:p>
            <a:r>
              <a:rPr lang="en-US" dirty="0" err="1"/>
              <a:t>Winardi</a:t>
            </a:r>
            <a:r>
              <a:rPr lang="en-US" dirty="0"/>
              <a:t> (2000, </a:t>
            </a:r>
            <a:r>
              <a:rPr lang="en-US" dirty="0" err="1"/>
              <a:t>hal</a:t>
            </a:r>
            <a:r>
              <a:rPr lang="en-US" dirty="0"/>
              <a:t>. 585) "</a:t>
            </a:r>
            <a:r>
              <a:rPr lang="en-US" dirty="0" err="1"/>
              <a:t>Pengawasan</a:t>
            </a:r>
            <a:r>
              <a:rPr lang="en-US" dirty="0"/>
              <a:t> </a:t>
            </a:r>
            <a:r>
              <a:rPr lang="en-US" dirty="0" err="1"/>
              <a:t>adalah</a:t>
            </a:r>
            <a:r>
              <a:rPr lang="en-US" dirty="0"/>
              <a:t> </a:t>
            </a:r>
            <a:r>
              <a:rPr lang="en-US" dirty="0" err="1"/>
              <a:t>semua</a:t>
            </a:r>
            <a:r>
              <a:rPr lang="en-US" dirty="0"/>
              <a:t> </a:t>
            </a:r>
            <a:r>
              <a:rPr lang="en-US" dirty="0" err="1"/>
              <a:t>aktivitas</a:t>
            </a:r>
            <a:r>
              <a:rPr lang="en-US" dirty="0"/>
              <a:t> yang </a:t>
            </a:r>
            <a:r>
              <a:rPr lang="en-US" dirty="0" err="1"/>
              <a:t>dilaksanakan</a:t>
            </a:r>
            <a:r>
              <a:rPr lang="en-US" dirty="0"/>
              <a:t> </a:t>
            </a:r>
            <a:r>
              <a:rPr lang="en-US" dirty="0" err="1"/>
              <a:t>oleh</a:t>
            </a:r>
            <a:r>
              <a:rPr lang="en-US" dirty="0"/>
              <a:t> </a:t>
            </a:r>
            <a:r>
              <a:rPr lang="en-US" dirty="0" err="1"/>
              <a:t>pihak</a:t>
            </a:r>
            <a:r>
              <a:rPr lang="en-US" dirty="0"/>
              <a:t> </a:t>
            </a:r>
            <a:r>
              <a:rPr lang="en-US" dirty="0" err="1"/>
              <a:t>manajer</a:t>
            </a:r>
            <a:r>
              <a:rPr lang="en-US" dirty="0"/>
              <a:t> </a:t>
            </a:r>
            <a:r>
              <a:rPr lang="en-US" dirty="0" err="1"/>
              <a:t>dalam</a:t>
            </a:r>
            <a:r>
              <a:rPr lang="en-US" dirty="0"/>
              <a:t> </a:t>
            </a:r>
            <a:r>
              <a:rPr lang="en-US" dirty="0" err="1"/>
              <a:t>upaya</a:t>
            </a:r>
            <a:r>
              <a:rPr lang="en-US" dirty="0"/>
              <a:t> </a:t>
            </a:r>
            <a:r>
              <a:rPr lang="en-US" dirty="0" err="1"/>
              <a:t>memastikan</a:t>
            </a:r>
            <a:r>
              <a:rPr lang="en-US" dirty="0"/>
              <a:t> </a:t>
            </a:r>
            <a:r>
              <a:rPr lang="en-US" dirty="0" err="1"/>
              <a:t>bahwa</a:t>
            </a:r>
            <a:r>
              <a:rPr lang="en-US" dirty="0"/>
              <a:t> </a:t>
            </a:r>
            <a:r>
              <a:rPr lang="en-US" dirty="0" err="1"/>
              <a:t>hasil</a:t>
            </a:r>
            <a:r>
              <a:rPr lang="en-US" dirty="0"/>
              <a:t> </a:t>
            </a:r>
            <a:r>
              <a:rPr lang="en-US" dirty="0" err="1"/>
              <a:t>aktual</a:t>
            </a:r>
            <a:r>
              <a:rPr lang="en-US" dirty="0"/>
              <a:t> </a:t>
            </a:r>
            <a:r>
              <a:rPr lang="en-US" dirty="0" err="1"/>
              <a:t>sesuai</a:t>
            </a:r>
            <a:r>
              <a:rPr lang="en-US" dirty="0"/>
              <a:t> </a:t>
            </a:r>
            <a:r>
              <a:rPr lang="en-US" dirty="0" err="1"/>
              <a:t>dengan</a:t>
            </a:r>
            <a:r>
              <a:rPr lang="en-US" dirty="0"/>
              <a:t> </a:t>
            </a:r>
            <a:r>
              <a:rPr lang="en-US" dirty="0" err="1"/>
              <a:t>hasil</a:t>
            </a:r>
            <a:r>
              <a:rPr lang="en-US" dirty="0"/>
              <a:t> yang </a:t>
            </a:r>
            <a:r>
              <a:rPr lang="en-US" dirty="0" err="1"/>
              <a:t>direncanakan</a:t>
            </a:r>
            <a:r>
              <a:rPr lang="en-US" dirty="0" smtClean="0"/>
              <a:t>".</a:t>
            </a:r>
          </a:p>
          <a:p>
            <a:endParaRPr lang="en-US" dirty="0"/>
          </a:p>
          <a:p>
            <a:r>
              <a:rPr lang="en-US" dirty="0" err="1"/>
              <a:t>Sedangkan</a:t>
            </a:r>
            <a:r>
              <a:rPr lang="en-US" dirty="0"/>
              <a:t> </a:t>
            </a:r>
            <a:r>
              <a:rPr lang="en-US" dirty="0" err="1"/>
              <a:t>menurut</a:t>
            </a:r>
            <a:r>
              <a:rPr lang="en-US" dirty="0"/>
              <a:t> </a:t>
            </a:r>
            <a:r>
              <a:rPr lang="en-US" dirty="0" err="1"/>
              <a:t>Basu</a:t>
            </a:r>
            <a:r>
              <a:rPr lang="en-US" dirty="0"/>
              <a:t> </a:t>
            </a:r>
            <a:r>
              <a:rPr lang="en-US" dirty="0" err="1"/>
              <a:t>Swasta</a:t>
            </a:r>
            <a:r>
              <a:rPr lang="en-US" dirty="0"/>
              <a:t> (1996, </a:t>
            </a:r>
            <a:r>
              <a:rPr lang="en-US" dirty="0" err="1"/>
              <a:t>hal</a:t>
            </a:r>
            <a:r>
              <a:rPr lang="en-US" dirty="0"/>
              <a:t>. 216) "</a:t>
            </a:r>
            <a:r>
              <a:rPr lang="en-US" dirty="0" err="1"/>
              <a:t>Pengawasan</a:t>
            </a:r>
            <a:r>
              <a:rPr lang="en-US" dirty="0"/>
              <a:t> </a:t>
            </a:r>
            <a:r>
              <a:rPr lang="en-US" dirty="0" err="1"/>
              <a:t>merupakan</a:t>
            </a:r>
            <a:r>
              <a:rPr lang="en-US" dirty="0"/>
              <a:t> </a:t>
            </a:r>
            <a:r>
              <a:rPr lang="en-US" dirty="0" err="1"/>
              <a:t>fungsi</a:t>
            </a:r>
            <a:r>
              <a:rPr lang="en-US" dirty="0"/>
              <a:t> yang </a:t>
            </a:r>
            <a:r>
              <a:rPr lang="en-US" dirty="0" err="1"/>
              <a:t>menjamin</a:t>
            </a:r>
            <a:r>
              <a:rPr lang="en-US" dirty="0"/>
              <a:t> </a:t>
            </a:r>
            <a:r>
              <a:rPr lang="en-US" dirty="0" err="1"/>
              <a:t>bahwa</a:t>
            </a:r>
            <a:r>
              <a:rPr lang="en-US" dirty="0"/>
              <a:t> </a:t>
            </a:r>
            <a:r>
              <a:rPr lang="en-US" dirty="0" err="1"/>
              <a:t>kegiatan-kegiatan</a:t>
            </a:r>
            <a:r>
              <a:rPr lang="en-US" dirty="0"/>
              <a:t> </a:t>
            </a:r>
            <a:r>
              <a:rPr lang="en-US" dirty="0" err="1"/>
              <a:t>dapat</a:t>
            </a:r>
            <a:r>
              <a:rPr lang="en-US" dirty="0"/>
              <a:t> </a:t>
            </a:r>
            <a:r>
              <a:rPr lang="en-US" dirty="0" err="1"/>
              <a:t>memberikan</a:t>
            </a:r>
            <a:r>
              <a:rPr lang="en-US" dirty="0"/>
              <a:t> </a:t>
            </a:r>
            <a:r>
              <a:rPr lang="en-US" dirty="0" err="1"/>
              <a:t>hasil</a:t>
            </a:r>
            <a:r>
              <a:rPr lang="en-US" dirty="0"/>
              <a:t> </a:t>
            </a:r>
            <a:r>
              <a:rPr lang="en-US" dirty="0" err="1"/>
              <a:t>seperti</a:t>
            </a:r>
            <a:r>
              <a:rPr lang="en-US" dirty="0"/>
              <a:t> yang </a:t>
            </a:r>
            <a:r>
              <a:rPr lang="en-US" dirty="0" err="1"/>
              <a:t>diinginkan</a:t>
            </a:r>
            <a:r>
              <a:rPr lang="en-US" dirty="0" smtClean="0"/>
              <a:t>".</a:t>
            </a:r>
          </a:p>
          <a:p>
            <a:endParaRPr lang="en-US" dirty="0" smtClean="0"/>
          </a:p>
          <a:p>
            <a:r>
              <a:rPr lang="en-US" dirty="0" err="1" smtClean="0"/>
              <a:t>Lebih</a:t>
            </a:r>
            <a:r>
              <a:rPr lang="en-US" dirty="0" smtClean="0"/>
              <a:t> </a:t>
            </a:r>
            <a:r>
              <a:rPr lang="en-US" dirty="0" err="1"/>
              <a:t>lanjut</a:t>
            </a:r>
            <a:r>
              <a:rPr lang="en-US" dirty="0"/>
              <a:t> </a:t>
            </a:r>
            <a:r>
              <a:rPr lang="en-US" dirty="0" err="1"/>
              <a:t>menurut</a:t>
            </a:r>
            <a:r>
              <a:rPr lang="en-US" dirty="0"/>
              <a:t> </a:t>
            </a:r>
            <a:r>
              <a:rPr lang="en-US" dirty="0" err="1"/>
              <a:t>Komaruddin</a:t>
            </a:r>
            <a:r>
              <a:rPr lang="en-US" dirty="0"/>
              <a:t> (1994, </a:t>
            </a:r>
            <a:r>
              <a:rPr lang="en-US" dirty="0" err="1"/>
              <a:t>hal</a:t>
            </a:r>
            <a:r>
              <a:rPr lang="en-US" dirty="0"/>
              <a:t>. 104) "</a:t>
            </a:r>
            <a:r>
              <a:rPr lang="en-US" dirty="0" err="1"/>
              <a:t>Pengawasan</a:t>
            </a:r>
            <a:r>
              <a:rPr lang="en-US" dirty="0"/>
              <a:t> </a:t>
            </a:r>
            <a:r>
              <a:rPr lang="en-US" dirty="0" err="1"/>
              <a:t>adalah</a:t>
            </a:r>
            <a:r>
              <a:rPr lang="en-US" dirty="0"/>
              <a:t> </a:t>
            </a:r>
            <a:r>
              <a:rPr lang="en-US" dirty="0" err="1"/>
              <a:t>berhubungan</a:t>
            </a:r>
            <a:r>
              <a:rPr lang="en-US" dirty="0"/>
              <a:t> </a:t>
            </a:r>
            <a:r>
              <a:rPr lang="en-US" dirty="0" err="1"/>
              <a:t>dengan</a:t>
            </a:r>
            <a:r>
              <a:rPr lang="en-US" dirty="0"/>
              <a:t> </a:t>
            </a:r>
            <a:r>
              <a:rPr lang="en-US" dirty="0" err="1"/>
              <a:t>perbandingan</a:t>
            </a:r>
            <a:r>
              <a:rPr lang="en-US" dirty="0"/>
              <a:t> </a:t>
            </a:r>
            <a:r>
              <a:rPr lang="en-US" dirty="0" err="1"/>
              <a:t>antara</a:t>
            </a:r>
            <a:r>
              <a:rPr lang="en-US" dirty="0"/>
              <a:t> </a:t>
            </a:r>
            <a:r>
              <a:rPr lang="en-US" dirty="0" err="1"/>
              <a:t>pelaksana</a:t>
            </a:r>
            <a:r>
              <a:rPr lang="en-US" dirty="0"/>
              <a:t> </a:t>
            </a:r>
            <a:r>
              <a:rPr lang="en-US" dirty="0" err="1"/>
              <a:t>aktual</a:t>
            </a:r>
            <a:r>
              <a:rPr lang="en-US" dirty="0"/>
              <a:t> </a:t>
            </a:r>
            <a:r>
              <a:rPr lang="en-US" dirty="0" err="1"/>
              <a:t>rencana</a:t>
            </a:r>
            <a:r>
              <a:rPr lang="en-US" dirty="0"/>
              <a:t>, </a:t>
            </a:r>
            <a:r>
              <a:rPr lang="en-US" dirty="0" err="1"/>
              <a:t>dan</a:t>
            </a:r>
            <a:r>
              <a:rPr lang="en-US" dirty="0"/>
              <a:t> </a:t>
            </a:r>
            <a:r>
              <a:rPr lang="en-US" dirty="0" err="1"/>
              <a:t>awal</a:t>
            </a:r>
            <a:r>
              <a:rPr lang="en-US" dirty="0"/>
              <a:t> </a:t>
            </a:r>
            <a:r>
              <a:rPr lang="en-US" dirty="0" err="1"/>
              <a:t>Unk</a:t>
            </a:r>
            <a:r>
              <a:rPr lang="en-US" dirty="0"/>
              <a:t> </a:t>
            </a:r>
            <a:r>
              <a:rPr lang="en-US" dirty="0" err="1"/>
              <a:t>langkah</a:t>
            </a:r>
            <a:r>
              <a:rPr lang="en-US" dirty="0"/>
              <a:t> </a:t>
            </a:r>
            <a:r>
              <a:rPr lang="en-US" dirty="0" err="1"/>
              <a:t>perbaikan</a:t>
            </a:r>
            <a:r>
              <a:rPr lang="en-US" dirty="0"/>
              <a:t> </a:t>
            </a:r>
            <a:r>
              <a:rPr lang="en-US" dirty="0" err="1"/>
              <a:t>terhadap</a:t>
            </a:r>
            <a:r>
              <a:rPr lang="en-US" dirty="0"/>
              <a:t> </a:t>
            </a:r>
            <a:r>
              <a:rPr lang="en-US" dirty="0" err="1"/>
              <a:t>penyimpangan</a:t>
            </a:r>
            <a:r>
              <a:rPr lang="en-US" dirty="0"/>
              <a:t> </a:t>
            </a:r>
            <a:r>
              <a:rPr lang="en-US" dirty="0" err="1"/>
              <a:t>dan</a:t>
            </a:r>
            <a:r>
              <a:rPr lang="en-US" dirty="0"/>
              <a:t> </a:t>
            </a:r>
            <a:r>
              <a:rPr lang="en-US" dirty="0" err="1"/>
              <a:t>rencana</a:t>
            </a:r>
            <a:r>
              <a:rPr lang="en-US" dirty="0"/>
              <a:t> yang </a:t>
            </a:r>
            <a:r>
              <a:rPr lang="en-US" dirty="0" err="1"/>
              <a:t>berarti</a:t>
            </a:r>
            <a:r>
              <a:rPr lang="en-US" dirty="0"/>
              <a:t>". </a:t>
            </a:r>
          </a:p>
          <a:p>
            <a:endParaRPr lang="en-US" dirty="0"/>
          </a:p>
        </p:txBody>
      </p:sp>
    </p:spTree>
    <p:extLst>
      <p:ext uri="{BB962C8B-B14F-4D97-AF65-F5344CB8AC3E}">
        <p14:creationId xmlns:p14="http://schemas.microsoft.com/office/powerpoint/2010/main" val="152238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LANJUTAN</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Lebih</a:t>
            </a:r>
            <a:r>
              <a:rPr lang="en-US" dirty="0"/>
              <a:t> </a:t>
            </a:r>
            <a:r>
              <a:rPr lang="en-US" dirty="0" err="1"/>
              <a:t>lanjut</a:t>
            </a:r>
            <a:r>
              <a:rPr lang="en-US" dirty="0"/>
              <a:t> </a:t>
            </a:r>
            <a:r>
              <a:rPr lang="en-US" dirty="0" err="1"/>
              <a:t>menurut</a:t>
            </a:r>
            <a:r>
              <a:rPr lang="en-US" dirty="0"/>
              <a:t> </a:t>
            </a:r>
            <a:r>
              <a:rPr lang="en-US" dirty="0" err="1"/>
              <a:t>Kadarman</a:t>
            </a:r>
            <a:r>
              <a:rPr lang="en-US" dirty="0"/>
              <a:t> (2001, </a:t>
            </a:r>
            <a:r>
              <a:rPr lang="en-US" dirty="0" err="1"/>
              <a:t>hal</a:t>
            </a:r>
            <a:r>
              <a:rPr lang="en-US" dirty="0"/>
              <a:t>. 159)</a:t>
            </a:r>
          </a:p>
          <a:p>
            <a:r>
              <a:rPr lang="en-US" dirty="0" err="1"/>
              <a:t>Pengawasan</a:t>
            </a:r>
            <a:r>
              <a:rPr lang="en-US" dirty="0"/>
              <a:t> </a:t>
            </a:r>
            <a:r>
              <a:rPr lang="en-US" dirty="0" err="1"/>
              <a:t>adalah</a:t>
            </a:r>
            <a:r>
              <a:rPr lang="en-US" dirty="0"/>
              <a:t> </a:t>
            </a:r>
            <a:r>
              <a:rPr lang="en-US" dirty="0" err="1"/>
              <a:t>suatu</a:t>
            </a:r>
            <a:r>
              <a:rPr lang="en-US" dirty="0"/>
              <a:t> </a:t>
            </a:r>
            <a:r>
              <a:rPr lang="en-US" dirty="0" err="1"/>
              <a:t>upaya</a:t>
            </a:r>
            <a:r>
              <a:rPr lang="en-US" dirty="0"/>
              <a:t> yang </a:t>
            </a:r>
            <a:r>
              <a:rPr lang="en-US" dirty="0" err="1"/>
              <a:t>sistematik</a:t>
            </a:r>
            <a:r>
              <a:rPr lang="en-US" dirty="0"/>
              <a:t> </a:t>
            </a:r>
            <a:r>
              <a:rPr lang="en-US" dirty="0" err="1"/>
              <a:t>untuk</a:t>
            </a:r>
            <a:r>
              <a:rPr lang="en-US" dirty="0"/>
              <a:t> </a:t>
            </a:r>
            <a:r>
              <a:rPr lang="en-US" dirty="0" err="1"/>
              <a:t>menetapkan</a:t>
            </a:r>
            <a:r>
              <a:rPr lang="en-US" dirty="0"/>
              <a:t> </a:t>
            </a:r>
            <a:r>
              <a:rPr lang="en-US" dirty="0" err="1"/>
              <a:t>kinerja</a:t>
            </a:r>
            <a:r>
              <a:rPr lang="en-US" dirty="0"/>
              <a:t> </a:t>
            </a:r>
            <a:r>
              <a:rPr lang="en-US" dirty="0" err="1"/>
              <a:t>standar</a:t>
            </a:r>
            <a:r>
              <a:rPr lang="en-US" dirty="0"/>
              <a:t> </a:t>
            </a:r>
            <a:r>
              <a:rPr lang="en-US" dirty="0" err="1"/>
              <a:t>pada</a:t>
            </a:r>
            <a:r>
              <a:rPr lang="en-US" dirty="0"/>
              <a:t> </a:t>
            </a:r>
            <a:r>
              <a:rPr lang="en-US" dirty="0" err="1"/>
              <a:t>perencanaan</a:t>
            </a:r>
            <a:r>
              <a:rPr lang="en-US" dirty="0"/>
              <a:t> </a:t>
            </a:r>
            <a:r>
              <a:rPr lang="en-US" dirty="0" err="1"/>
              <a:t>untuk</a:t>
            </a:r>
            <a:r>
              <a:rPr lang="en-US" dirty="0"/>
              <a:t> </a:t>
            </a:r>
            <a:r>
              <a:rPr lang="en-US" dirty="0" err="1"/>
              <a:t>merancang</a:t>
            </a:r>
            <a:r>
              <a:rPr lang="en-US" dirty="0"/>
              <a:t> </a:t>
            </a:r>
            <a:r>
              <a:rPr lang="en-US" dirty="0" err="1"/>
              <a:t>sistem</a:t>
            </a:r>
            <a:r>
              <a:rPr lang="en-US" dirty="0"/>
              <a:t> </a:t>
            </a:r>
            <a:r>
              <a:rPr lang="en-US" dirty="0" err="1"/>
              <a:t>umpan</a:t>
            </a:r>
            <a:r>
              <a:rPr lang="en-US" dirty="0"/>
              <a:t> </a:t>
            </a:r>
            <a:r>
              <a:rPr lang="en-US" dirty="0" err="1"/>
              <a:t>balik</a:t>
            </a:r>
            <a:r>
              <a:rPr lang="en-US" dirty="0"/>
              <a:t> </a:t>
            </a:r>
            <a:r>
              <a:rPr lang="en-US" dirty="0" err="1"/>
              <a:t>informasi</a:t>
            </a:r>
            <a:r>
              <a:rPr lang="en-US" dirty="0"/>
              <a:t>, </a:t>
            </a:r>
            <a:r>
              <a:rPr lang="en-US" dirty="0" err="1"/>
              <a:t>untuk</a:t>
            </a:r>
            <a:r>
              <a:rPr lang="en-US" dirty="0"/>
              <a:t> </a:t>
            </a:r>
            <a:r>
              <a:rPr lang="en-US" dirty="0" err="1"/>
              <a:t>membandingkan</a:t>
            </a:r>
            <a:r>
              <a:rPr lang="en-US" dirty="0"/>
              <a:t> </a:t>
            </a:r>
            <a:r>
              <a:rPr lang="en-US" dirty="0" err="1"/>
              <a:t>kinerja</a:t>
            </a:r>
            <a:r>
              <a:rPr lang="en-US" dirty="0"/>
              <a:t> </a:t>
            </a:r>
            <a:r>
              <a:rPr lang="en-US" dirty="0" err="1"/>
              <a:t>aktual</a:t>
            </a:r>
            <a:r>
              <a:rPr lang="en-US" dirty="0"/>
              <a:t> </a:t>
            </a:r>
            <a:r>
              <a:rPr lang="en-US" dirty="0" err="1"/>
              <a:t>dengan</a:t>
            </a:r>
            <a:r>
              <a:rPr lang="en-US" dirty="0"/>
              <a:t> </a:t>
            </a:r>
            <a:r>
              <a:rPr lang="en-US" dirty="0" err="1"/>
              <a:t>standar</a:t>
            </a:r>
            <a:r>
              <a:rPr lang="en-US" dirty="0"/>
              <a:t> yang </a:t>
            </a:r>
            <a:r>
              <a:rPr lang="en-US" dirty="0" err="1"/>
              <a:t>telah</a:t>
            </a:r>
            <a:r>
              <a:rPr lang="en-US" dirty="0"/>
              <a:t> </a:t>
            </a:r>
            <a:r>
              <a:rPr lang="en-US" dirty="0" err="1"/>
              <a:t>ditentukan</a:t>
            </a:r>
            <a:r>
              <a:rPr lang="en-US" dirty="0"/>
              <a:t>, </a:t>
            </a:r>
            <a:r>
              <a:rPr lang="en-US" dirty="0" err="1"/>
              <a:t>untuk</a:t>
            </a:r>
            <a:r>
              <a:rPr lang="en-US" dirty="0"/>
              <a:t> </a:t>
            </a:r>
            <a:r>
              <a:rPr lang="en-US" dirty="0" err="1"/>
              <a:t>menetapkan</a:t>
            </a:r>
            <a:r>
              <a:rPr lang="en-US" dirty="0"/>
              <a:t> </a:t>
            </a:r>
            <a:r>
              <a:rPr lang="en-US" dirty="0" err="1"/>
              <a:t>apakah</a:t>
            </a:r>
            <a:r>
              <a:rPr lang="en-US" dirty="0"/>
              <a:t> </a:t>
            </a:r>
            <a:r>
              <a:rPr lang="en-US" dirty="0" err="1"/>
              <a:t>telah</a:t>
            </a:r>
            <a:r>
              <a:rPr lang="en-US" dirty="0"/>
              <a:t> </a:t>
            </a:r>
            <a:r>
              <a:rPr lang="en-US" dirty="0" err="1"/>
              <a:t>terjadi</a:t>
            </a:r>
            <a:r>
              <a:rPr lang="en-US" dirty="0"/>
              <a:t> </a:t>
            </a:r>
            <a:r>
              <a:rPr lang="en-US" dirty="0" err="1"/>
              <a:t>suatu</a:t>
            </a:r>
            <a:r>
              <a:rPr lang="en-US" dirty="0"/>
              <a:t> </a:t>
            </a:r>
            <a:r>
              <a:rPr lang="en-US" dirty="0" err="1"/>
              <a:t>penyimpangan</a:t>
            </a:r>
            <a:r>
              <a:rPr lang="en-US" dirty="0"/>
              <a:t> </a:t>
            </a:r>
            <a:r>
              <a:rPr lang="en-US" dirty="0" err="1"/>
              <a:t>tersebut</a:t>
            </a:r>
            <a:r>
              <a:rPr lang="en-US" dirty="0"/>
              <a:t>, </a:t>
            </a:r>
            <a:r>
              <a:rPr lang="en-US" dirty="0" err="1"/>
              <a:t>serta</a:t>
            </a:r>
            <a:r>
              <a:rPr lang="en-US" dirty="0"/>
              <a:t> </a:t>
            </a:r>
            <a:r>
              <a:rPr lang="en-US" dirty="0" err="1"/>
              <a:t>untuk</a:t>
            </a:r>
            <a:r>
              <a:rPr lang="en-US" dirty="0"/>
              <a:t> </a:t>
            </a:r>
            <a:r>
              <a:rPr lang="en-US" dirty="0" err="1"/>
              <a:t>mengambil</a:t>
            </a:r>
            <a:r>
              <a:rPr lang="en-US" dirty="0"/>
              <a:t> </a:t>
            </a:r>
            <a:r>
              <a:rPr lang="en-US" dirty="0" err="1"/>
              <a:t>tindakan</a:t>
            </a:r>
            <a:r>
              <a:rPr lang="en-US" dirty="0"/>
              <a:t> </a:t>
            </a:r>
            <a:r>
              <a:rPr lang="en-US" dirty="0" err="1"/>
              <a:t>perbaikan</a:t>
            </a:r>
            <a:r>
              <a:rPr lang="en-US" dirty="0"/>
              <a:t> yang </a:t>
            </a:r>
            <a:r>
              <a:rPr lang="en-US" dirty="0" err="1"/>
              <a:t>diperlukan</a:t>
            </a:r>
            <a:r>
              <a:rPr lang="en-US" dirty="0"/>
              <a:t> </a:t>
            </a:r>
            <a:r>
              <a:rPr lang="en-US" dirty="0" err="1"/>
              <a:t>untuk</a:t>
            </a:r>
            <a:r>
              <a:rPr lang="en-US" dirty="0"/>
              <a:t> </a:t>
            </a:r>
            <a:r>
              <a:rPr lang="en-US" dirty="0" err="1"/>
              <a:t>menjamin</a:t>
            </a:r>
            <a:r>
              <a:rPr lang="en-US" dirty="0"/>
              <a:t> </a:t>
            </a:r>
            <a:r>
              <a:rPr lang="en-US" dirty="0" err="1"/>
              <a:t>bahwa</a:t>
            </a:r>
            <a:r>
              <a:rPr lang="en-US" dirty="0"/>
              <a:t> </a:t>
            </a:r>
            <a:r>
              <a:rPr lang="en-US" dirty="0" err="1"/>
              <a:t>semua</a:t>
            </a:r>
            <a:r>
              <a:rPr lang="en-US" dirty="0"/>
              <a:t> </a:t>
            </a:r>
            <a:r>
              <a:rPr lang="en-US" dirty="0" err="1"/>
              <a:t>sumber</a:t>
            </a:r>
            <a:r>
              <a:rPr lang="en-US" dirty="0"/>
              <a:t> </a:t>
            </a:r>
            <a:r>
              <a:rPr lang="en-US" dirty="0" err="1"/>
              <a:t>daya</a:t>
            </a:r>
            <a:r>
              <a:rPr lang="en-US" dirty="0"/>
              <a:t> </a:t>
            </a:r>
            <a:r>
              <a:rPr lang="en-US" dirty="0" err="1"/>
              <a:t>perusahaan</a:t>
            </a:r>
            <a:r>
              <a:rPr lang="en-US" dirty="0"/>
              <a:t> </a:t>
            </a:r>
            <a:r>
              <a:rPr lang="en-US" dirty="0" err="1"/>
              <a:t>telah</a:t>
            </a:r>
            <a:r>
              <a:rPr lang="en-US" dirty="0"/>
              <a:t> </a:t>
            </a:r>
            <a:r>
              <a:rPr lang="en-US" dirty="0" err="1"/>
              <a:t>digunakan</a:t>
            </a:r>
            <a:r>
              <a:rPr lang="en-US" dirty="0"/>
              <a:t> </a:t>
            </a:r>
            <a:r>
              <a:rPr lang="en-US" dirty="0" err="1"/>
              <a:t>seefektif</a:t>
            </a:r>
            <a:r>
              <a:rPr lang="en-US" dirty="0"/>
              <a:t> </a:t>
            </a:r>
            <a:r>
              <a:rPr lang="en-US" dirty="0" err="1"/>
              <a:t>dan</a:t>
            </a:r>
            <a:r>
              <a:rPr lang="en-US" dirty="0"/>
              <a:t> </a:t>
            </a:r>
            <a:r>
              <a:rPr lang="en-US" dirty="0" err="1"/>
              <a:t>seefisien</a:t>
            </a:r>
            <a:r>
              <a:rPr lang="en-US" dirty="0"/>
              <a:t> </a:t>
            </a:r>
            <a:r>
              <a:rPr lang="en-US" dirty="0" err="1"/>
              <a:t>mungkin</a:t>
            </a:r>
            <a:r>
              <a:rPr lang="en-US" dirty="0"/>
              <a:t> </a:t>
            </a:r>
            <a:r>
              <a:rPr lang="en-US" dirty="0" err="1"/>
              <a:t>guna</a:t>
            </a:r>
            <a:r>
              <a:rPr lang="en-US" dirty="0"/>
              <a:t> </a:t>
            </a:r>
            <a:r>
              <a:rPr lang="en-US" dirty="0" err="1"/>
              <a:t>mencapai</a:t>
            </a:r>
            <a:r>
              <a:rPr lang="en-US" dirty="0"/>
              <a:t> </a:t>
            </a:r>
            <a:r>
              <a:rPr lang="en-US" dirty="0" err="1"/>
              <a:t>tujuan</a:t>
            </a:r>
            <a:r>
              <a:rPr lang="en-US" dirty="0"/>
              <a:t> </a:t>
            </a:r>
            <a:r>
              <a:rPr lang="en-US" dirty="0" err="1"/>
              <a:t>perusahaan</a:t>
            </a:r>
            <a:endParaRPr lang="en-US" dirty="0"/>
          </a:p>
        </p:txBody>
      </p:sp>
    </p:spTree>
    <p:extLst>
      <p:ext uri="{BB962C8B-B14F-4D97-AF65-F5344CB8AC3E}">
        <p14:creationId xmlns:p14="http://schemas.microsoft.com/office/powerpoint/2010/main" val="355350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2162"/>
          </a:xfrm>
        </p:spPr>
        <p:txBody>
          <a:bodyPr/>
          <a:lstStyle/>
          <a:p>
            <a:pPr eaLnBrk="1" hangingPunct="1"/>
            <a:r>
              <a:rPr lang="en-US" smtClean="0"/>
              <a:t>Pengertian </a:t>
            </a:r>
          </a:p>
        </p:txBody>
      </p:sp>
      <p:sp>
        <p:nvSpPr>
          <p:cNvPr id="4099" name="Rectangle 3"/>
          <p:cNvSpPr>
            <a:spLocks noGrp="1" noChangeArrowheads="1"/>
          </p:cNvSpPr>
          <p:nvPr>
            <p:ph type="body" idx="1"/>
          </p:nvPr>
        </p:nvSpPr>
        <p:spPr>
          <a:xfrm>
            <a:off x="457200" y="1143000"/>
            <a:ext cx="8229600" cy="4983163"/>
          </a:xfrm>
        </p:spPr>
        <p:txBody>
          <a:bodyPr/>
          <a:lstStyle/>
          <a:p>
            <a:pPr eaLnBrk="1" hangingPunct="1"/>
            <a:r>
              <a:rPr lang="en-US" sz="2800" smtClean="0"/>
              <a:t>Proses pengamatan pelaksanaan seluruh kegiatan organisasi untuk menjamin agar semua pekerjaan yang sedang dilaksanakan berjalan sesuai dengan rencana yang telah ditentukan (Sondang P.Siagian)</a:t>
            </a:r>
          </a:p>
          <a:p>
            <a:pPr eaLnBrk="1" hangingPunct="1"/>
            <a:r>
              <a:rPr lang="sv-SE" sz="2800" smtClean="0"/>
              <a:t>Pengawasan adalah segala usaha atau kegiatan untuk mengetahui dan menilai kenyataan yang sebenarnya mengenai pelaksanaan tugas atau kegiatan, apakah sesuai dengan yang semestinya atau tidak</a:t>
            </a:r>
            <a:r>
              <a:rPr lang="en-US" sz="2800" smtClean="0"/>
              <a:t> (Suyamto)</a:t>
            </a:r>
          </a:p>
          <a:p>
            <a:pPr eaLnBrk="1" hangingPunct="1"/>
            <a:endParaRPr lang="en-US" sz="2800" smtClean="0"/>
          </a:p>
        </p:txBody>
      </p:sp>
    </p:spTree>
    <p:extLst>
      <p:ext uri="{BB962C8B-B14F-4D97-AF65-F5344CB8AC3E}">
        <p14:creationId xmlns:p14="http://schemas.microsoft.com/office/powerpoint/2010/main" val="158775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KESIMPULAN </a:t>
            </a:r>
            <a:endParaRPr lang="en-US" dirty="0"/>
          </a:p>
        </p:txBody>
      </p:sp>
      <p:sp>
        <p:nvSpPr>
          <p:cNvPr id="3" name="Content Placeholder 2"/>
          <p:cNvSpPr>
            <a:spLocks noGrp="1"/>
          </p:cNvSpPr>
          <p:nvPr>
            <p:ph idx="1"/>
          </p:nvPr>
        </p:nvSpPr>
        <p:spPr/>
        <p:txBody>
          <a:bodyPr>
            <a:normAutofit fontScale="85000" lnSpcReduction="10000"/>
          </a:bodyPr>
          <a:lstStyle/>
          <a:p>
            <a:r>
              <a:rPr lang="en-US" dirty="0"/>
              <a:t>Dari </a:t>
            </a:r>
            <a:r>
              <a:rPr lang="en-US" dirty="0" err="1"/>
              <a:t>beberapa</a:t>
            </a:r>
            <a:r>
              <a:rPr lang="en-US" dirty="0"/>
              <a:t> </a:t>
            </a:r>
            <a:r>
              <a:rPr lang="en-US" dirty="0" err="1"/>
              <a:t>pendapat</a:t>
            </a:r>
            <a:r>
              <a:rPr lang="en-US" dirty="0"/>
              <a:t> </a:t>
            </a:r>
            <a:r>
              <a:rPr lang="en-US" dirty="0" err="1"/>
              <a:t>tersebut</a:t>
            </a:r>
            <a:r>
              <a:rPr lang="en-US" dirty="0"/>
              <a:t> </a:t>
            </a:r>
            <a:r>
              <a:rPr lang="en-US" dirty="0" err="1"/>
              <a:t>diatas</a:t>
            </a:r>
            <a:r>
              <a:rPr lang="en-US" dirty="0"/>
              <a:t> </a:t>
            </a:r>
            <a:r>
              <a:rPr lang="en-US" dirty="0" err="1"/>
              <a:t>dapat</a:t>
            </a:r>
            <a:r>
              <a:rPr lang="en-US" dirty="0"/>
              <a:t> </a:t>
            </a:r>
            <a:r>
              <a:rPr lang="en-US" dirty="0" err="1"/>
              <a:t>ditarik</a:t>
            </a:r>
            <a:r>
              <a:rPr lang="en-US" dirty="0"/>
              <a:t> </a:t>
            </a:r>
            <a:r>
              <a:rPr lang="en-US" dirty="0" err="1"/>
              <a:t>kesimpulan</a:t>
            </a:r>
            <a:r>
              <a:rPr lang="en-US" dirty="0"/>
              <a:t> </a:t>
            </a:r>
            <a:r>
              <a:rPr lang="en-US" dirty="0" err="1"/>
              <a:t>bahwa</a:t>
            </a:r>
            <a:r>
              <a:rPr lang="en-US" dirty="0"/>
              <a:t> </a:t>
            </a:r>
            <a:r>
              <a:rPr lang="en-US" dirty="0" err="1"/>
              <a:t>pengawasan</a:t>
            </a:r>
            <a:r>
              <a:rPr lang="en-US" dirty="0"/>
              <a:t> </a:t>
            </a:r>
            <a:r>
              <a:rPr lang="en-US" dirty="0" err="1"/>
              <a:t>merupakan</a:t>
            </a:r>
            <a:r>
              <a:rPr lang="en-US" dirty="0"/>
              <a:t> </a:t>
            </a:r>
            <a:r>
              <a:rPr lang="en-US" dirty="0" err="1"/>
              <a:t>hal</a:t>
            </a:r>
            <a:r>
              <a:rPr lang="en-US" dirty="0"/>
              <a:t> </a:t>
            </a:r>
            <a:r>
              <a:rPr lang="en-US" dirty="0" err="1"/>
              <a:t>penting</a:t>
            </a:r>
            <a:r>
              <a:rPr lang="en-US" dirty="0"/>
              <a:t> </a:t>
            </a:r>
            <a:r>
              <a:rPr lang="en-US" dirty="0" err="1"/>
              <a:t>dalam</a:t>
            </a:r>
            <a:r>
              <a:rPr lang="en-US" dirty="0"/>
              <a:t> </a:t>
            </a:r>
            <a:r>
              <a:rPr lang="en-US" dirty="0" err="1"/>
              <a:t>menjalankan</a:t>
            </a:r>
            <a:r>
              <a:rPr lang="en-US" dirty="0"/>
              <a:t> </a:t>
            </a:r>
            <a:r>
              <a:rPr lang="en-US" dirty="0" err="1"/>
              <a:t>suatu</a:t>
            </a:r>
            <a:r>
              <a:rPr lang="en-US" dirty="0"/>
              <a:t> </a:t>
            </a:r>
            <a:r>
              <a:rPr lang="en-US" dirty="0" err="1"/>
              <a:t>perencanaan</a:t>
            </a:r>
            <a:r>
              <a:rPr lang="en-US" dirty="0"/>
              <a:t>. </a:t>
            </a:r>
            <a:r>
              <a:rPr lang="en-US" dirty="0" err="1"/>
              <a:t>Dengan</a:t>
            </a:r>
            <a:r>
              <a:rPr lang="en-US" dirty="0"/>
              <a:t> </a:t>
            </a:r>
            <a:r>
              <a:rPr lang="en-US" dirty="0" err="1"/>
              <a:t>adanya</a:t>
            </a:r>
            <a:r>
              <a:rPr lang="en-US" dirty="0"/>
              <a:t> </a:t>
            </a:r>
            <a:r>
              <a:rPr lang="en-US" dirty="0" err="1"/>
              <a:t>pengawasan</a:t>
            </a:r>
            <a:r>
              <a:rPr lang="en-US" dirty="0"/>
              <a:t> </a:t>
            </a:r>
            <a:r>
              <a:rPr lang="en-US" dirty="0" err="1"/>
              <a:t>maka</a:t>
            </a:r>
            <a:r>
              <a:rPr lang="en-US" dirty="0"/>
              <a:t> </a:t>
            </a:r>
            <a:r>
              <a:rPr lang="en-US" dirty="0" err="1"/>
              <a:t>perencanaan</a:t>
            </a:r>
            <a:r>
              <a:rPr lang="en-US" dirty="0"/>
              <a:t> yang </a:t>
            </a:r>
            <a:r>
              <a:rPr lang="en-US" dirty="0" err="1"/>
              <a:t>diharapkan</a:t>
            </a:r>
            <a:r>
              <a:rPr lang="en-US" dirty="0"/>
              <a:t> </a:t>
            </a:r>
            <a:r>
              <a:rPr lang="en-US" dirty="0" err="1"/>
              <a:t>oleh</a:t>
            </a:r>
            <a:r>
              <a:rPr lang="en-US" dirty="0"/>
              <a:t> </a:t>
            </a:r>
            <a:r>
              <a:rPr lang="en-US" dirty="0" err="1"/>
              <a:t>manajemen</a:t>
            </a:r>
            <a:r>
              <a:rPr lang="en-US" dirty="0"/>
              <a:t> </a:t>
            </a:r>
            <a:r>
              <a:rPr lang="en-US" dirty="0" err="1"/>
              <a:t>dapat</a:t>
            </a:r>
            <a:r>
              <a:rPr lang="en-US" dirty="0"/>
              <a:t> </a:t>
            </a:r>
            <a:r>
              <a:rPr lang="en-US" dirty="0" err="1"/>
              <a:t>terpenuhi</a:t>
            </a:r>
            <a:r>
              <a:rPr lang="en-US" dirty="0"/>
              <a:t> </a:t>
            </a:r>
            <a:r>
              <a:rPr lang="en-US" dirty="0" err="1"/>
              <a:t>dan</a:t>
            </a:r>
            <a:r>
              <a:rPr lang="en-US" dirty="0"/>
              <a:t> </a:t>
            </a:r>
            <a:r>
              <a:rPr lang="en-US" dirty="0" err="1"/>
              <a:t>berjalan</a:t>
            </a:r>
            <a:r>
              <a:rPr lang="en-US" dirty="0"/>
              <a:t> </a:t>
            </a:r>
            <a:r>
              <a:rPr lang="en-US" dirty="0" err="1"/>
              <a:t>dengan</a:t>
            </a:r>
            <a:r>
              <a:rPr lang="en-US" dirty="0"/>
              <a:t> </a:t>
            </a:r>
            <a:r>
              <a:rPr lang="en-US" dirty="0" err="1"/>
              <a:t>baik</a:t>
            </a:r>
            <a:r>
              <a:rPr lang="en-US" dirty="0"/>
              <a:t>. </a:t>
            </a:r>
            <a:r>
              <a:rPr lang="en-US" dirty="0" err="1"/>
              <a:t>Tanpa</a:t>
            </a:r>
            <a:r>
              <a:rPr lang="en-US" dirty="0"/>
              <a:t> </a:t>
            </a:r>
            <a:r>
              <a:rPr lang="en-US" dirty="0" err="1"/>
              <a:t>adanya</a:t>
            </a:r>
            <a:r>
              <a:rPr lang="en-US" dirty="0"/>
              <a:t> </a:t>
            </a:r>
            <a:r>
              <a:rPr lang="en-US" dirty="0" err="1"/>
              <a:t>pengawasan</a:t>
            </a:r>
            <a:r>
              <a:rPr lang="en-US" dirty="0"/>
              <a:t> </a:t>
            </a:r>
            <a:r>
              <a:rPr lang="en-US" dirty="0" err="1"/>
              <a:t>dari</a:t>
            </a:r>
            <a:r>
              <a:rPr lang="en-US" dirty="0"/>
              <a:t> </a:t>
            </a:r>
            <a:r>
              <a:rPr lang="en-US" dirty="0" err="1"/>
              <a:t>pihak</a:t>
            </a:r>
            <a:r>
              <a:rPr lang="en-US" dirty="0"/>
              <a:t> </a:t>
            </a:r>
            <a:r>
              <a:rPr lang="en-US" dirty="0" err="1"/>
              <a:t>manajer</a:t>
            </a:r>
            <a:r>
              <a:rPr lang="en-US" dirty="0"/>
              <a:t>/</a:t>
            </a:r>
            <a:r>
              <a:rPr lang="en-US" dirty="0" err="1"/>
              <a:t>atasan</a:t>
            </a:r>
            <a:r>
              <a:rPr lang="en-US" dirty="0"/>
              <a:t> </a:t>
            </a:r>
            <a:r>
              <a:rPr lang="en-US" dirty="0" err="1"/>
              <a:t>maka</a:t>
            </a:r>
            <a:r>
              <a:rPr lang="en-US" dirty="0"/>
              <a:t> </a:t>
            </a:r>
            <a:r>
              <a:rPr lang="en-US" dirty="0" err="1"/>
              <a:t>perencanaan</a:t>
            </a:r>
            <a:r>
              <a:rPr lang="en-US" dirty="0"/>
              <a:t> yang </a:t>
            </a:r>
            <a:r>
              <a:rPr lang="en-US" dirty="0" err="1"/>
              <a:t>telah</a:t>
            </a:r>
            <a:r>
              <a:rPr lang="en-US" dirty="0"/>
              <a:t> </a:t>
            </a:r>
            <a:r>
              <a:rPr lang="en-US" dirty="0" err="1"/>
              <a:t>ditetapkan</a:t>
            </a:r>
            <a:r>
              <a:rPr lang="en-US" dirty="0"/>
              <a:t> </a:t>
            </a:r>
            <a:r>
              <a:rPr lang="en-US" dirty="0" err="1"/>
              <a:t>akan</a:t>
            </a:r>
            <a:r>
              <a:rPr lang="en-US" dirty="0"/>
              <a:t> </a:t>
            </a:r>
            <a:r>
              <a:rPr lang="en-US" dirty="0" err="1"/>
              <a:t>sulit</a:t>
            </a:r>
            <a:r>
              <a:rPr lang="en-US" dirty="0"/>
              <a:t> </a:t>
            </a:r>
            <a:r>
              <a:rPr lang="en-US" dirty="0" err="1"/>
              <a:t>diterapkan</a:t>
            </a:r>
            <a:r>
              <a:rPr lang="en-US" dirty="0"/>
              <a:t> </a:t>
            </a:r>
            <a:r>
              <a:rPr lang="en-US" dirty="0" err="1"/>
              <a:t>oleh</a:t>
            </a:r>
            <a:r>
              <a:rPr lang="en-US" dirty="0"/>
              <a:t> </a:t>
            </a:r>
            <a:r>
              <a:rPr lang="en-US" dirty="0" err="1"/>
              <a:t>bawahan</a:t>
            </a:r>
            <a:r>
              <a:rPr lang="en-US" dirty="0"/>
              <a:t> </a:t>
            </a:r>
            <a:r>
              <a:rPr lang="en-US" dirty="0" err="1"/>
              <a:t>dengan</a:t>
            </a:r>
            <a:r>
              <a:rPr lang="en-US" dirty="0"/>
              <a:t> </a:t>
            </a:r>
            <a:r>
              <a:rPr lang="en-US" dirty="0" err="1"/>
              <a:t>baik</a:t>
            </a:r>
            <a:r>
              <a:rPr lang="en-US" dirty="0"/>
              <a:t>. </a:t>
            </a:r>
            <a:r>
              <a:rPr lang="en-US" dirty="0" err="1"/>
              <a:t>Sehingga</a:t>
            </a:r>
            <a:r>
              <a:rPr lang="en-US" dirty="0"/>
              <a:t> </a:t>
            </a:r>
            <a:r>
              <a:rPr lang="en-US" dirty="0" err="1"/>
              <a:t>tujuan</a:t>
            </a:r>
            <a:r>
              <a:rPr lang="en-US" dirty="0"/>
              <a:t> yang </a:t>
            </a:r>
            <a:r>
              <a:rPr lang="en-US" dirty="0" err="1"/>
              <a:t>diharapkan</a:t>
            </a:r>
            <a:r>
              <a:rPr lang="en-US" dirty="0"/>
              <a:t> </a:t>
            </a:r>
            <a:r>
              <a:rPr lang="en-US" dirty="0" err="1"/>
              <a:t>oleh</a:t>
            </a:r>
            <a:r>
              <a:rPr lang="en-US" dirty="0"/>
              <a:t> </a:t>
            </a:r>
            <a:r>
              <a:rPr lang="en-US" dirty="0" err="1"/>
              <a:t>perusahaan</a:t>
            </a:r>
            <a:r>
              <a:rPr lang="en-US" dirty="0"/>
              <a:t> </a:t>
            </a:r>
            <a:r>
              <a:rPr lang="en-US" dirty="0" err="1"/>
              <a:t>akan</a:t>
            </a:r>
            <a:r>
              <a:rPr lang="en-US" dirty="0"/>
              <a:t> </a:t>
            </a:r>
            <a:r>
              <a:rPr lang="en-US" dirty="0" err="1"/>
              <a:t>sulit</a:t>
            </a:r>
            <a:r>
              <a:rPr lang="en-US" dirty="0"/>
              <a:t> </a:t>
            </a:r>
            <a:r>
              <a:rPr lang="en-US" dirty="0" err="1"/>
              <a:t>terwujud</a:t>
            </a: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417356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868362"/>
          </a:xfrm>
        </p:spPr>
        <p:txBody>
          <a:bodyPr/>
          <a:lstStyle/>
          <a:p>
            <a:pPr eaLnBrk="1" hangingPunct="1"/>
            <a:r>
              <a:rPr lang="en-US" b="1" smtClean="0"/>
              <a:t>FUNGSI PENGAWASAN</a:t>
            </a:r>
          </a:p>
        </p:txBody>
      </p:sp>
      <p:sp>
        <p:nvSpPr>
          <p:cNvPr id="5123" name="Rectangle 3"/>
          <p:cNvSpPr>
            <a:spLocks noGrp="1" noChangeArrowheads="1"/>
          </p:cNvSpPr>
          <p:nvPr>
            <p:ph type="body" idx="1"/>
          </p:nvPr>
        </p:nvSpPr>
        <p:spPr>
          <a:xfrm>
            <a:off x="457200" y="1143000"/>
            <a:ext cx="8229600" cy="5486400"/>
          </a:xfrm>
        </p:spPr>
        <p:txBody>
          <a:bodyPr/>
          <a:lstStyle/>
          <a:p>
            <a:pPr eaLnBrk="1" hangingPunct="1">
              <a:lnSpc>
                <a:spcPct val="80000"/>
              </a:lnSpc>
            </a:pPr>
            <a:r>
              <a:rPr lang="en-US" sz="2400" b="1" smtClean="0"/>
              <a:t>Eksplanasi</a:t>
            </a:r>
            <a:r>
              <a:rPr lang="en-US" sz="2400" smtClean="0"/>
              <a:t>, pengawasan menghimpun informasi yang dapat menjelaskan mengapa hasil-hasil kebijakan publik dan program yang dicanangkan berbeda. </a:t>
            </a:r>
          </a:p>
          <a:p>
            <a:pPr eaLnBrk="1" hangingPunct="1">
              <a:lnSpc>
                <a:spcPct val="80000"/>
              </a:lnSpc>
            </a:pPr>
            <a:r>
              <a:rPr lang="en-US" sz="2400" b="1" smtClean="0"/>
              <a:t>Akuntansi</a:t>
            </a:r>
            <a:r>
              <a:rPr lang="en-US" sz="2400" smtClean="0"/>
              <a:t>, pengawasan menghasilkan informasi yang bermanfaat untuk melakukan akuntansi atas perubahan sosial ekonomi yang terjadi setelah dilaksanakannya sejumlah kebijakan publik dari waktu ke waktu. </a:t>
            </a:r>
          </a:p>
          <a:p>
            <a:pPr eaLnBrk="1" hangingPunct="1">
              <a:lnSpc>
                <a:spcPct val="80000"/>
              </a:lnSpc>
            </a:pPr>
            <a:r>
              <a:rPr lang="en-US" sz="2400" b="1" smtClean="0"/>
              <a:t>Pemeriksaan</a:t>
            </a:r>
            <a:r>
              <a:rPr lang="en-US" sz="2400" smtClean="0"/>
              <a:t>, pengawasan membantu menentukan apakah sumberdaya dan pelayanan yang dimaksudkan untuk kelompok sasaran maupun konsumen tertentu memang telah sampai kepada mereka. dan </a:t>
            </a:r>
          </a:p>
          <a:p>
            <a:pPr eaLnBrk="1" hangingPunct="1">
              <a:lnSpc>
                <a:spcPct val="80000"/>
              </a:lnSpc>
            </a:pPr>
            <a:r>
              <a:rPr lang="en-US" sz="2400" b="1" smtClean="0"/>
              <a:t>Kepatuhan</a:t>
            </a:r>
            <a:r>
              <a:rPr lang="en-US" sz="2400" smtClean="0"/>
              <a:t>, pengawasan bermanfaat untuk menentukan apakah tindakan dari para administrator program, staf dan pelaku lain sesuai dengan standar dan prosedur yang dibuat oleh legislator, instansi pemerintah dan atau lembaga profesional. </a:t>
            </a:r>
          </a:p>
        </p:txBody>
      </p:sp>
    </p:spTree>
    <p:extLst>
      <p:ext uri="{BB962C8B-B14F-4D97-AF65-F5344CB8AC3E}">
        <p14:creationId xmlns:p14="http://schemas.microsoft.com/office/powerpoint/2010/main" val="131211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15962"/>
          </a:xfrm>
        </p:spPr>
        <p:txBody>
          <a:bodyPr/>
          <a:lstStyle/>
          <a:p>
            <a:pPr eaLnBrk="1" hangingPunct="1"/>
            <a:r>
              <a:rPr lang="en-US" sz="3600" b="1" smtClean="0"/>
              <a:t>MAKSUD &amp; TUJUAN PENGAWASAN</a:t>
            </a:r>
          </a:p>
        </p:txBody>
      </p:sp>
      <p:sp>
        <p:nvSpPr>
          <p:cNvPr id="6147" name="Rectangle 3"/>
          <p:cNvSpPr>
            <a:spLocks noGrp="1" noChangeArrowheads="1"/>
          </p:cNvSpPr>
          <p:nvPr>
            <p:ph type="body" idx="1"/>
          </p:nvPr>
        </p:nvSpPr>
        <p:spPr>
          <a:xfrm>
            <a:off x="457200" y="990600"/>
            <a:ext cx="8229600" cy="5562600"/>
          </a:xfrm>
        </p:spPr>
        <p:txBody>
          <a:bodyPr/>
          <a:lstStyle/>
          <a:p>
            <a:pPr marL="609600" indent="-609600" eaLnBrk="1" hangingPunct="1">
              <a:lnSpc>
                <a:spcPct val="80000"/>
              </a:lnSpc>
              <a:buFontTx/>
              <a:buAutoNum type="arabicPeriod"/>
            </a:pPr>
            <a:r>
              <a:rPr lang="en-US" sz="2800" smtClean="0"/>
              <a:t>Mengetahui jalannya pekerjaan apakah lancar atau tidak.</a:t>
            </a:r>
          </a:p>
          <a:p>
            <a:pPr marL="609600" indent="-609600" eaLnBrk="1" hangingPunct="1">
              <a:lnSpc>
                <a:spcPct val="80000"/>
              </a:lnSpc>
              <a:buFontTx/>
              <a:buAutoNum type="arabicPeriod"/>
            </a:pPr>
            <a:r>
              <a:rPr lang="en-US" sz="2800" smtClean="0"/>
              <a:t>Memperbaiki kesalahan yang dibuat oleh pegawai dan mengusahakan pencegahan agar tidak terulang kembali kesalahan yang sama atau timbulnya kesalahan baru.</a:t>
            </a:r>
          </a:p>
          <a:p>
            <a:pPr marL="609600" indent="-609600" eaLnBrk="1" hangingPunct="1">
              <a:lnSpc>
                <a:spcPct val="80000"/>
              </a:lnSpc>
              <a:buFontTx/>
              <a:buAutoNum type="arabicPeriod"/>
            </a:pPr>
            <a:r>
              <a:rPr lang="en-US" sz="2800" smtClean="0"/>
              <a:t>Mengetahui penggunaan </a:t>
            </a:r>
            <a:r>
              <a:rPr lang="en-US" sz="2800" i="1" smtClean="0"/>
              <a:t>budget</a:t>
            </a:r>
            <a:r>
              <a:rPr lang="en-US" sz="2800" smtClean="0"/>
              <a:t> yang telah ditetapkan dalam rencana awal (</a:t>
            </a:r>
            <a:r>
              <a:rPr lang="en-US" sz="2800" i="1" smtClean="0"/>
              <a:t>planning</a:t>
            </a:r>
            <a:r>
              <a:rPr lang="en-US" sz="2800" smtClean="0"/>
              <a:t>) terarah kepada sasarannya dan sesuai dengan yang direncanakan.</a:t>
            </a:r>
          </a:p>
          <a:p>
            <a:pPr marL="609600" indent="-609600" eaLnBrk="1" hangingPunct="1">
              <a:lnSpc>
                <a:spcPct val="80000"/>
              </a:lnSpc>
              <a:buFontTx/>
              <a:buAutoNum type="arabicPeriod"/>
            </a:pPr>
            <a:r>
              <a:rPr lang="en-US" sz="2800" smtClean="0"/>
              <a:t>Mengetahui pelaksanaan kerja sesuai dengan program (fase/tingkat pelaksanaan).</a:t>
            </a:r>
          </a:p>
          <a:p>
            <a:pPr marL="609600" indent="-609600" eaLnBrk="1" hangingPunct="1">
              <a:lnSpc>
                <a:spcPct val="80000"/>
              </a:lnSpc>
              <a:buFontTx/>
              <a:buAutoNum type="arabicPeriod"/>
            </a:pPr>
            <a:r>
              <a:rPr lang="en-US" sz="2800" smtClean="0"/>
              <a:t>Mengetahui hasil pekerjaan dibandingkan dengan yang telah ditetapkan dalam perencanaan.  </a:t>
            </a:r>
          </a:p>
        </p:txBody>
      </p:sp>
    </p:spTree>
    <p:extLst>
      <p:ext uri="{BB962C8B-B14F-4D97-AF65-F5344CB8AC3E}">
        <p14:creationId xmlns:p14="http://schemas.microsoft.com/office/powerpoint/2010/main" val="276370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JENIS-JENIS PENGAWASAN</a:t>
            </a:r>
          </a:p>
        </p:txBody>
      </p:sp>
      <p:sp>
        <p:nvSpPr>
          <p:cNvPr id="7171" name="Rectangle 3"/>
          <p:cNvSpPr>
            <a:spLocks noGrp="1" noChangeArrowheads="1"/>
          </p:cNvSpPr>
          <p:nvPr>
            <p:ph type="body" idx="1"/>
          </p:nvPr>
        </p:nvSpPr>
        <p:spPr/>
        <p:txBody>
          <a:bodyPr/>
          <a:lstStyle/>
          <a:p>
            <a:pPr marL="609600" indent="-609600" eaLnBrk="1" hangingPunct="1">
              <a:buFontTx/>
              <a:buAutoNum type="alphaUcPeriod"/>
            </a:pPr>
            <a:r>
              <a:rPr lang="en-US" smtClean="0"/>
              <a:t>Pengawasan Intern dan Ekstern</a:t>
            </a:r>
          </a:p>
          <a:p>
            <a:pPr marL="609600" indent="-609600" eaLnBrk="1" hangingPunct="1">
              <a:buFontTx/>
              <a:buAutoNum type="alphaUcPeriod"/>
            </a:pPr>
            <a:r>
              <a:rPr lang="en-US" smtClean="0"/>
              <a:t>Pengawasan Preventif dan Represif</a:t>
            </a:r>
          </a:p>
          <a:p>
            <a:pPr marL="609600" indent="-609600" eaLnBrk="1" hangingPunct="1">
              <a:buFontTx/>
              <a:buAutoNum type="alphaUcPeriod"/>
            </a:pPr>
            <a:r>
              <a:rPr lang="en-US" smtClean="0"/>
              <a:t>Pengawasan Aktif dan Pasif</a:t>
            </a:r>
          </a:p>
          <a:p>
            <a:pPr marL="609600" indent="-609600" eaLnBrk="1" hangingPunct="1">
              <a:buFontTx/>
              <a:buAutoNum type="alphaUcPeriod"/>
            </a:pPr>
            <a:r>
              <a:rPr lang="en-US" smtClean="0"/>
              <a:t>Pengawasan kebenaran formil menurut hak (rechtmatigheid) dan kebenaran materiil mengenai maksud &amp; tujuan pengeluaran (doelmatigheid)</a:t>
            </a:r>
          </a:p>
        </p:txBody>
      </p:sp>
    </p:spTree>
    <p:extLst>
      <p:ext uri="{BB962C8B-B14F-4D97-AF65-F5344CB8AC3E}">
        <p14:creationId xmlns:p14="http://schemas.microsoft.com/office/powerpoint/2010/main" val="2600274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1234</Words>
  <Application>Microsoft Office PowerPoint</Application>
  <PresentationFormat>On-screen Show (4:3)</PresentationFormat>
  <Paragraphs>159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EDI PRANOTO</vt:lpstr>
      <vt:lpstr>Agenda </vt:lpstr>
      <vt:lpstr>PENGERTIAN PENGAWASAN </vt:lpstr>
      <vt:lpstr>LANJUTAN </vt:lpstr>
      <vt:lpstr>Pengertian </vt:lpstr>
      <vt:lpstr>KESIMPULAN </vt:lpstr>
      <vt:lpstr>FUNGSI PENGAWASAN</vt:lpstr>
      <vt:lpstr>MAKSUD &amp; TUJUAN PENGAWASAN</vt:lpstr>
      <vt:lpstr>JENIS-JENIS PENGAWASAN</vt:lpstr>
      <vt:lpstr>A. Pengawasan Intern dan Ekstern</vt:lpstr>
      <vt:lpstr>B. Pengawasan Preventif dan Represif</vt:lpstr>
      <vt:lpstr>C. Pengawasan Aktif dan Pasif</vt:lpstr>
      <vt:lpstr>D. Pengawasan kebenaran formil menurut hak (rechtmatigheid) dan kebenaran materiil mengenai maksud &amp; tujuan pengeluaran (doelmatigheid)</vt:lpstr>
      <vt:lpstr>Sifat-sifat Pengawasan</vt:lpstr>
      <vt:lpstr>PowerPoint Presentation</vt:lpstr>
      <vt:lpstr>PUTUSAN PERADILAN ADMINISTRASI BERUPA</vt:lpstr>
      <vt:lpstr>Pasal 10 UU NO.14/1970 jo UU no. 4/2004 mengatur mengenai empat Peradilan, yaitu:</vt:lpstr>
      <vt:lpstr>EMPAT PILAR PERADILAN DI INDONESIA</vt:lpstr>
      <vt:lpstr>Subyek &amp; Obyek sengketa TUN</vt:lpstr>
      <vt:lpstr>Subyek &amp; Obyek sengketa TUN</vt:lpstr>
      <vt:lpstr>PowerPoint Presentation</vt:lpstr>
      <vt:lpstr>Keputusan TUN</vt:lpstr>
      <vt:lpstr>TERGUGAT TUN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PENGERTIAN PENGAWASAN </dc:title>
  <dc:creator>UNTAG</dc:creator>
  <cp:lastModifiedBy>UNTAG</cp:lastModifiedBy>
  <cp:revision>5</cp:revision>
  <dcterms:created xsi:type="dcterms:W3CDTF">2010-01-04T20:32:16Z</dcterms:created>
  <dcterms:modified xsi:type="dcterms:W3CDTF">2010-01-04T20:50:57Z</dcterms:modified>
</cp:coreProperties>
</file>