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256" r:id="rId2"/>
    <p:sldId id="258" r:id="rId3"/>
    <p:sldId id="408" r:id="rId4"/>
    <p:sldId id="409" r:id="rId5"/>
    <p:sldId id="410" r:id="rId6"/>
    <p:sldId id="261" r:id="rId7"/>
    <p:sldId id="411" r:id="rId8"/>
    <p:sldId id="412" r:id="rId9"/>
    <p:sldId id="264" r:id="rId10"/>
    <p:sldId id="268" r:id="rId11"/>
    <p:sldId id="271" r:id="rId12"/>
    <p:sldId id="276" r:id="rId13"/>
    <p:sldId id="277" r:id="rId14"/>
    <p:sldId id="279" r:id="rId15"/>
    <p:sldId id="281" r:id="rId16"/>
    <p:sldId id="304" r:id="rId17"/>
    <p:sldId id="306" r:id="rId18"/>
    <p:sldId id="305" r:id="rId19"/>
    <p:sldId id="309" r:id="rId20"/>
    <p:sldId id="282" r:id="rId21"/>
    <p:sldId id="343" r:id="rId22"/>
    <p:sldId id="283" r:id="rId23"/>
    <p:sldId id="285" r:id="rId24"/>
    <p:sldId id="287" r:id="rId25"/>
    <p:sldId id="288" r:id="rId26"/>
    <p:sldId id="289" r:id="rId27"/>
    <p:sldId id="290" r:id="rId28"/>
    <p:sldId id="292" r:id="rId29"/>
    <p:sldId id="293" r:id="rId30"/>
    <p:sldId id="294" r:id="rId31"/>
    <p:sldId id="295" r:id="rId32"/>
    <p:sldId id="297" r:id="rId33"/>
    <p:sldId id="299" r:id="rId34"/>
    <p:sldId id="301" r:id="rId35"/>
    <p:sldId id="303" r:id="rId36"/>
    <p:sldId id="325" r:id="rId37"/>
    <p:sldId id="326" r:id="rId38"/>
    <p:sldId id="327" r:id="rId39"/>
    <p:sldId id="328" r:id="rId40"/>
    <p:sldId id="329" r:id="rId41"/>
    <p:sldId id="330" r:id="rId42"/>
    <p:sldId id="331" r:id="rId43"/>
    <p:sldId id="332" r:id="rId44"/>
    <p:sldId id="334" r:id="rId45"/>
    <p:sldId id="335" r:id="rId46"/>
    <p:sldId id="336" r:id="rId47"/>
    <p:sldId id="337" r:id="rId48"/>
    <p:sldId id="338" r:id="rId49"/>
    <p:sldId id="339"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340"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6" r:id="rId84"/>
    <p:sldId id="367" r:id="rId85"/>
    <p:sldId id="365" r:id="rId86"/>
    <p:sldId id="368" r:id="rId87"/>
    <p:sldId id="369" r:id="rId88"/>
    <p:sldId id="371" r:id="rId89"/>
    <p:sldId id="372" r:id="rId90"/>
    <p:sldId id="373" r:id="rId91"/>
    <p:sldId id="375" r:id="rId92"/>
    <p:sldId id="376" r:id="rId93"/>
    <p:sldId id="377" r:id="rId94"/>
    <p:sldId id="378" r:id="rId95"/>
    <p:sldId id="379" r:id="rId96"/>
    <p:sldId id="380"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03" r:id="rId116"/>
    <p:sldId id="402" r:id="rId117"/>
    <p:sldId id="406" r:id="rId118"/>
    <p:sldId id="405" r:id="rId119"/>
    <p:sldId id="404" r:id="rId120"/>
    <p:sldId id="382" r:id="rId121"/>
    <p:sldId id="407" r:id="rId122"/>
    <p:sldId id="381" r:id="rId1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1544" autoAdjust="0"/>
    <p:restoredTop sz="89613"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FBB3C-45EF-4ACB-BF89-C8C1F891B9F1}" type="datetimeFigureOut">
              <a:rPr lang="id-ID" smtClean="0"/>
              <a:pPr/>
              <a:t>02/03/2020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3961E-AEA8-4FBF-AE79-A3595CD187A9}"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12</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20</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23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82</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97</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093961E-AEA8-4FBF-AE79-A3595CD187A9}" type="slidenum">
              <a:rPr lang="id-ID" smtClean="0"/>
              <a:pPr/>
              <a:t>98</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66220071-F166-4E77-9EF7-0329F5AFAB47}" type="slidenum">
              <a:rPr lang="id-ID" smtClean="0"/>
              <a:pPr/>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6220071-F166-4E77-9EF7-0329F5AFAB4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1C3CB16-8FC1-4282-AE9F-48728ADA344B}" type="datetimeFigureOut">
              <a:rPr lang="id-ID" smtClean="0"/>
              <a:pPr/>
              <a:t>02/03/2020</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66220071-F166-4E77-9EF7-0329F5AFAB47}"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1C3CB16-8FC1-4282-AE9F-48728ADA344B}" type="datetimeFigureOut">
              <a:rPr lang="id-ID" smtClean="0"/>
              <a:pPr/>
              <a:t>02/03/2020</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6220071-F166-4E77-9EF7-0329F5AFAB47}"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PENDIDIKAN KEWARGANEGARAAN</a:t>
            </a:r>
            <a:endParaRPr lang="id-ID" dirty="0"/>
          </a:p>
        </p:txBody>
      </p:sp>
      <p:sp>
        <p:nvSpPr>
          <p:cNvPr id="4" name="Subtitle 3"/>
          <p:cNvSpPr>
            <a:spLocks noGrp="1"/>
          </p:cNvSpPr>
          <p:nvPr>
            <p:ph type="subTitle" idx="1"/>
          </p:nvPr>
        </p:nvSpPr>
        <p:spPr/>
        <p:txBody>
          <a:bodyPr/>
          <a:lstStyle/>
          <a:p>
            <a:r>
              <a:rPr lang="en-US" dirty="0" smtClean="0"/>
              <a:t>RINI RETNOWINARNI, S.H., </a:t>
            </a:r>
            <a:r>
              <a:rPr lang="en-US" dirty="0" err="1" smtClean="0"/>
              <a:t>M.Hum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357298"/>
            <a:ext cx="8229600" cy="4525963"/>
          </a:xfrm>
        </p:spPr>
        <p:txBody>
          <a:bodyPr>
            <a:normAutofit fontScale="85000" lnSpcReduction="10000"/>
          </a:bodyPr>
          <a:lstStyle/>
          <a:p>
            <a:pPr algn="ctr"/>
            <a:r>
              <a:rPr lang="en-US" dirty="0" smtClean="0">
                <a:solidFill>
                  <a:srgbClr val="C00000"/>
                </a:solidFill>
              </a:rPr>
              <a:t>D</a:t>
            </a:r>
            <a:r>
              <a:rPr lang="id-ID" dirty="0" smtClean="0">
                <a:solidFill>
                  <a:srgbClr val="C00000"/>
                </a:solidFill>
              </a:rPr>
              <a:t>. PANCASILA SEBAGAI IDEOLOGI</a:t>
            </a:r>
          </a:p>
          <a:p>
            <a:pPr algn="ctr"/>
            <a:r>
              <a:rPr lang="id-ID" dirty="0" smtClean="0">
                <a:solidFill>
                  <a:srgbClr val="C00000"/>
                </a:solidFill>
              </a:rPr>
              <a:t>ISTILAH; “IDEA”</a:t>
            </a:r>
            <a:r>
              <a:rPr lang="id-ID" dirty="0" smtClean="0"/>
              <a:t>, GAGASAN, KONSEP, PENGERTIAN DASAR, CITA-CITA DAN </a:t>
            </a:r>
            <a:r>
              <a:rPr lang="id-ID" dirty="0" smtClean="0">
                <a:solidFill>
                  <a:srgbClr val="C00000"/>
                </a:solidFill>
              </a:rPr>
              <a:t>“LOGOS”</a:t>
            </a:r>
            <a:r>
              <a:rPr lang="id-ID" dirty="0" smtClean="0"/>
              <a:t> BERARTI ILMU.</a:t>
            </a:r>
          </a:p>
          <a:p>
            <a:pPr algn="ctr"/>
            <a:r>
              <a:rPr lang="id-ID" dirty="0" smtClean="0"/>
              <a:t>SECARA HARAFIAH, IDEOLOGI BERARTI ILMU TENTANG PENGERTIAN DASAR/GAGASAN/KONSEP.</a:t>
            </a:r>
          </a:p>
          <a:p>
            <a:pPr algn="ctr"/>
            <a:r>
              <a:rPr lang="id-ID" dirty="0" smtClean="0"/>
              <a:t>IDE, DALAM PENGERTIAN SEHARI-HARI ADALAH CITA-CITA</a:t>
            </a:r>
          </a:p>
          <a:p>
            <a:pPr algn="ctr"/>
            <a:r>
              <a:rPr lang="id-ID" dirty="0" smtClean="0"/>
              <a:t>DENGAN DEMIKIAN IDEOLOGI MERUPAKAN ILMU YANG MENCAKUP PENGERTIAN TENTANG IDEA, PENGERTIAN DASAR, GAGASAN DAN CITA-CITA.</a:t>
            </a:r>
          </a:p>
          <a:p>
            <a:pPr algn="ctr"/>
            <a:r>
              <a:rPr lang="id-ID" dirty="0">
                <a:solidFill>
                  <a:srgbClr val="C00000"/>
                </a:solidFill>
              </a:rPr>
              <a:t>b</a:t>
            </a:r>
            <a:r>
              <a:rPr lang="id-ID" dirty="0" smtClean="0">
                <a:solidFill>
                  <a:srgbClr val="C00000"/>
                </a:solidFill>
              </a:rPr>
              <a:t>erlanjut ..........</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solidFill>
                  <a:srgbClr val="C00000"/>
                </a:solidFill>
              </a:rPr>
              <a:t>Tantangan </a:t>
            </a:r>
            <a:r>
              <a:rPr lang="id-ID" sz="3600" dirty="0" smtClean="0"/>
              <a:t>merupakan upaya yg bersifat </a:t>
            </a:r>
            <a:r>
              <a:rPr lang="id-ID" sz="3600" dirty="0" smtClean="0">
                <a:solidFill>
                  <a:srgbClr val="C00000"/>
                </a:solidFill>
              </a:rPr>
              <a:t>menggugah</a:t>
            </a:r>
            <a:r>
              <a:rPr lang="id-ID" sz="3600" dirty="0" smtClean="0"/>
              <a:t> kemampuan, adapun </a:t>
            </a:r>
            <a:r>
              <a:rPr lang="id-ID" sz="3600" dirty="0" smtClean="0">
                <a:solidFill>
                  <a:srgbClr val="C00000"/>
                </a:solidFill>
              </a:rPr>
              <a:t>ancaman </a:t>
            </a:r>
            <a:r>
              <a:rPr lang="id-ID" sz="3600" dirty="0" smtClean="0"/>
              <a:t>merupakan suatu upaya untuk mengubah atau merombak  kebijaksanaan atau keadaan secara konsepsional dr sdt kriminal maupun politis. </a:t>
            </a:r>
            <a:r>
              <a:rPr lang="id-ID" sz="3600" dirty="0" smtClean="0">
                <a:solidFill>
                  <a:srgbClr val="C00000"/>
                </a:solidFill>
              </a:rPr>
              <a:t>Hambatan </a:t>
            </a:r>
            <a:r>
              <a:rPr lang="id-ID" sz="3600" dirty="0" smtClean="0"/>
              <a:t>merupakan kendala yg bersifat atau bertujuan melemahkan yg bersifat konseptual yg berasal dr dlm diri sendiri dan jika hal itu berasal dr luar mk disebut sbg gangguan.</a:t>
            </a:r>
            <a:endParaRPr lang="id-ID" sz="3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571480"/>
            <a:ext cx="7772400" cy="4572000"/>
          </a:xfrm>
        </p:spPr>
        <p:txBody>
          <a:bodyPr>
            <a:noAutofit/>
          </a:bodyPr>
          <a:lstStyle/>
          <a:p>
            <a:pPr algn="ctr"/>
            <a:r>
              <a:rPr lang="id-ID" sz="2400" dirty="0" smtClean="0"/>
              <a:t>2.METODE ASTAGATRA</a:t>
            </a:r>
          </a:p>
          <a:p>
            <a:pPr algn="ctr"/>
            <a:r>
              <a:rPr lang="id-ID" sz="2400" dirty="0" smtClean="0"/>
              <a:t>Muncul dari hub man dg alam dlm upaya mempertahankan eksistensinya meliputi:</a:t>
            </a:r>
          </a:p>
          <a:p>
            <a:pPr algn="ctr"/>
            <a:r>
              <a:rPr lang="id-ID" sz="2400" dirty="0" smtClean="0"/>
              <a:t>1. berhub dg Tuhan, muncul Agama;</a:t>
            </a:r>
          </a:p>
          <a:p>
            <a:pPr algn="ctr"/>
            <a:r>
              <a:rPr lang="id-ID" sz="2400" dirty="0" smtClean="0"/>
              <a:t>2. berhub dg penguasaan alam, muncul IPTEK;</a:t>
            </a:r>
          </a:p>
          <a:p>
            <a:pPr algn="ctr"/>
            <a:r>
              <a:rPr lang="id-ID" sz="2400" dirty="0" smtClean="0"/>
              <a:t>3. berhub dg rasa aman, muncul Hankam;</a:t>
            </a:r>
          </a:p>
          <a:p>
            <a:pPr algn="ctr"/>
            <a:r>
              <a:rPr lang="id-ID" sz="2400" dirty="0" smtClean="0"/>
              <a:t>4. berhub dg rasa keindahan, muncul budaya;</a:t>
            </a:r>
          </a:p>
          <a:p>
            <a:pPr algn="ctr"/>
            <a:r>
              <a:rPr lang="id-ID" sz="2400" dirty="0" smtClean="0"/>
              <a:t>5. berhub dg manusia, muncul sosial;</a:t>
            </a:r>
          </a:p>
          <a:p>
            <a:pPr algn="ctr"/>
            <a:r>
              <a:rPr lang="id-ID" sz="2400" dirty="0" smtClean="0"/>
              <a:t>6. berhub dg kebutuhan, muncul ekonomi;</a:t>
            </a:r>
          </a:p>
          <a:p>
            <a:pPr algn="ctr"/>
            <a:r>
              <a:rPr lang="id-ID" sz="2400" dirty="0" smtClean="0"/>
              <a:t>7. berhub dg kekuatan dan kekuasaan, muncul politik;</a:t>
            </a:r>
          </a:p>
          <a:p>
            <a:pPr algn="ctr"/>
            <a:r>
              <a:rPr lang="id-ID" sz="2400" dirty="0" smtClean="0"/>
              <a:t>8. berhub dg cita-cita, muncul ideologi.</a:t>
            </a:r>
          </a:p>
          <a:p>
            <a:pPr algn="ctr"/>
            <a:r>
              <a:rPr lang="id-ID" sz="2400" dirty="0" smtClean="0"/>
              <a:t>Delapan hub di atas sbg kebutuhan man shg sbg kebutuhan neg.  </a:t>
            </a:r>
            <a:endParaRPr lang="id-ID" sz="24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3200" dirty="0" smtClean="0"/>
              <a:t>3. HAKIKAT KETAHANAN NASIONAL</a:t>
            </a:r>
          </a:p>
          <a:p>
            <a:pPr algn="ctr"/>
            <a:r>
              <a:rPr lang="id-ID" sz="3200" dirty="0" smtClean="0"/>
              <a:t>Sbg konsep pengaturan dan penyelenggaraan kesejahteraan dan keamanan dlm kehidupan nasional terdiri dari 2 (dua) aspek yaitu:</a:t>
            </a:r>
          </a:p>
          <a:p>
            <a:pPr algn="ctr"/>
            <a:r>
              <a:rPr lang="id-ID" sz="3200" dirty="0" smtClean="0"/>
              <a:t>1. Aspek alamiah terdiri dr 3 (tiga) gatra/bidang;</a:t>
            </a:r>
          </a:p>
          <a:p>
            <a:pPr algn="ctr"/>
            <a:r>
              <a:rPr lang="id-ID" sz="3200" dirty="0" smtClean="0"/>
              <a:t>Kondisi geografi neg</a:t>
            </a:r>
          </a:p>
          <a:p>
            <a:pPr algn="ctr"/>
            <a:r>
              <a:rPr lang="id-ID" sz="3200" dirty="0" smtClean="0"/>
              <a:t>Kekayaan alam</a:t>
            </a:r>
          </a:p>
          <a:p>
            <a:pPr algn="ctr"/>
            <a:r>
              <a:rPr lang="id-ID" sz="3200" dirty="0" smtClean="0"/>
              <a:t>Keadaan dan kemampuan penduduk, </a:t>
            </a:r>
            <a:r>
              <a:rPr lang="id-ID" sz="3200" dirty="0" smtClean="0">
                <a:solidFill>
                  <a:srgbClr val="C00000"/>
                </a:solidFill>
              </a:rPr>
              <a:t>berlanjut,.....</a:t>
            </a:r>
            <a:endParaRPr lang="id-ID" sz="3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357166"/>
            <a:ext cx="7772400" cy="4572000"/>
          </a:xfrm>
        </p:spPr>
        <p:txBody>
          <a:bodyPr>
            <a:noAutofit/>
          </a:bodyPr>
          <a:lstStyle/>
          <a:p>
            <a:pPr algn="ctr"/>
            <a:r>
              <a:rPr lang="id-ID" sz="3200" dirty="0" smtClean="0">
                <a:solidFill>
                  <a:srgbClr val="C00000"/>
                </a:solidFill>
              </a:rPr>
              <a:t>Lanjutan....</a:t>
            </a:r>
          </a:p>
          <a:p>
            <a:pPr algn="ctr"/>
            <a:r>
              <a:rPr lang="id-ID" sz="3200" dirty="0" smtClean="0"/>
              <a:t>2. Aspek sosial terdiri dr 5(lima) gatra/bidang:</a:t>
            </a:r>
          </a:p>
          <a:p>
            <a:pPr algn="ctr"/>
            <a:r>
              <a:rPr lang="id-ID" sz="3200" dirty="0" smtClean="0"/>
              <a:t>Ideologi</a:t>
            </a:r>
          </a:p>
          <a:p>
            <a:pPr algn="ctr"/>
            <a:r>
              <a:rPr lang="id-ID" sz="3200" dirty="0" smtClean="0"/>
              <a:t>Politik</a:t>
            </a:r>
          </a:p>
          <a:p>
            <a:pPr algn="ctr"/>
            <a:r>
              <a:rPr lang="id-ID" sz="3200" dirty="0" smtClean="0"/>
              <a:t>Ekonomi</a:t>
            </a:r>
          </a:p>
          <a:p>
            <a:pPr algn="ctr"/>
            <a:r>
              <a:rPr lang="id-ID" sz="3200" dirty="0" smtClean="0"/>
              <a:t>Sosial budaya</a:t>
            </a:r>
          </a:p>
          <a:p>
            <a:pPr algn="ctr"/>
            <a:r>
              <a:rPr lang="id-ID" sz="3200" dirty="0" smtClean="0"/>
              <a:t>Pertahanan keamanan (Hankam )</a:t>
            </a:r>
          </a:p>
          <a:p>
            <a:pPr algn="ctr"/>
            <a:r>
              <a:rPr lang="id-ID" sz="3200" dirty="0" smtClean="0"/>
              <a:t>Aspek alamiah disebut Trigatra dan aspek sosial disebut Pancagatra shg. Disebut Asta Gatra.</a:t>
            </a:r>
          </a:p>
          <a:p>
            <a:pPr>
              <a:buNone/>
            </a:pPr>
            <a:endParaRPr lang="id-ID" sz="3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642918"/>
            <a:ext cx="8229600" cy="4525963"/>
          </a:xfrm>
        </p:spPr>
        <p:txBody>
          <a:bodyPr>
            <a:noAutofit/>
          </a:bodyPr>
          <a:lstStyle/>
          <a:p>
            <a:pPr algn="ctr"/>
            <a:r>
              <a:rPr lang="id-ID" sz="2000" dirty="0" smtClean="0"/>
              <a:t>Astagatra merupakan satu kesatuan utuh yang memunculkan daya tahan shg merupakan Ketahanan Nasional.</a:t>
            </a:r>
          </a:p>
          <a:p>
            <a:pPr algn="ctr"/>
            <a:r>
              <a:rPr lang="id-ID" sz="2000" dirty="0" smtClean="0"/>
              <a:t>4. ASPEK ALAMIAH</a:t>
            </a:r>
          </a:p>
          <a:p>
            <a:pPr algn="ctr"/>
            <a:r>
              <a:rPr lang="id-ID" sz="2000" dirty="0" smtClean="0"/>
              <a:t>A.Kondisi Geografi Negara</a:t>
            </a:r>
          </a:p>
          <a:p>
            <a:pPr algn="ctr"/>
            <a:r>
              <a:rPr lang="id-ID" sz="2000" dirty="0" smtClean="0"/>
              <a:t>Berupa nusantara dlm posisi silang dua benua dan dua samodra </a:t>
            </a:r>
          </a:p>
          <a:p>
            <a:pPr algn="ctr"/>
            <a:r>
              <a:rPr lang="id-ID" sz="2000" dirty="0" smtClean="0"/>
              <a:t>B.Kekayaan alam</a:t>
            </a:r>
          </a:p>
          <a:p>
            <a:pPr algn="ctr"/>
            <a:r>
              <a:rPr lang="id-ID" sz="2000" dirty="0" smtClean="0"/>
              <a:t>Yg paling penting eksploitasinya shg setaraf dg kemampuan bngs lain</a:t>
            </a:r>
          </a:p>
          <a:p>
            <a:pPr algn="ctr"/>
            <a:r>
              <a:rPr lang="id-ID" sz="2000" dirty="0" smtClean="0"/>
              <a:t>C.Keadaan dan Kemapuan Penduduk</a:t>
            </a:r>
          </a:p>
          <a:p>
            <a:pPr algn="ctr"/>
            <a:r>
              <a:rPr lang="id-ID" sz="2000" dirty="0" smtClean="0"/>
              <a:t>Jumlah penduduk dan komposisi  pndk dipengaruhi oleh kelahiran, kematiandan perpindahan</a:t>
            </a:r>
          </a:p>
          <a:p>
            <a:pPr algn="ctr"/>
            <a:r>
              <a:rPr lang="id-ID" sz="2000" dirty="0" smtClean="0"/>
              <a:t>Pertambahan pendk berakibat pertambahan pangan, pakaian, perumahan, lapangan kerja dan fasilitas pendidikan dan kesehatan dan jk tidak terpenuhi  menimbulkan gejolak sosial dan berakibat melemahkan Tannas.</a:t>
            </a:r>
            <a:endParaRPr lang="id-ID" sz="20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357166"/>
            <a:ext cx="7772400" cy="4572000"/>
          </a:xfrm>
        </p:spPr>
        <p:txBody>
          <a:bodyPr>
            <a:noAutofit/>
          </a:bodyPr>
          <a:lstStyle/>
          <a:p>
            <a:pPr algn="ctr"/>
            <a:r>
              <a:rPr lang="id-ID" sz="3200" dirty="0" smtClean="0"/>
              <a:t>Distribusi pndk jg mempengaruhi Tannas mk hrs dilakukan secara merata agar memenuhi persyaratan kesejahteraan dan keamanan dg cara transmigrasi dg tujuan;</a:t>
            </a:r>
          </a:p>
          <a:p>
            <a:pPr algn="ctr"/>
            <a:r>
              <a:rPr lang="id-ID" sz="3200" dirty="0" smtClean="0"/>
              <a:t>Penyebaran pndk agar merata,</a:t>
            </a:r>
          </a:p>
          <a:p>
            <a:pPr algn="ctr"/>
            <a:r>
              <a:rPr lang="id-ID" sz="3200" dirty="0" smtClean="0"/>
              <a:t>Memenuhi persyaratan kesejahteraan dan keamanan</a:t>
            </a:r>
          </a:p>
          <a:p>
            <a:pPr algn="ctr"/>
            <a:r>
              <a:rPr lang="id-ID" sz="3200" dirty="0" smtClean="0"/>
              <a:t>Alih informasi dan tehnologi</a:t>
            </a:r>
          </a:p>
          <a:p>
            <a:pPr algn="ctr"/>
            <a:r>
              <a:rPr lang="id-ID" sz="3200" dirty="0" smtClean="0"/>
              <a:t>Daerah pertumbuhan atau pemekaran industri</a:t>
            </a:r>
            <a:endParaRPr lang="id-ID" sz="32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t>5. ASPEK SOSIAL</a:t>
            </a:r>
          </a:p>
          <a:p>
            <a:pPr algn="ctr"/>
            <a:r>
              <a:rPr lang="id-ID" sz="2800" dirty="0" smtClean="0">
                <a:solidFill>
                  <a:srgbClr val="C00000"/>
                </a:solidFill>
              </a:rPr>
              <a:t>1. Ideologi </a:t>
            </a:r>
          </a:p>
          <a:p>
            <a:pPr algn="ctr"/>
            <a:r>
              <a:rPr lang="id-ID" sz="2800" dirty="0" smtClean="0"/>
              <a:t>Sbg pandangan hidup utk mempertahankan kelangsungan hidup, perlu penghayatan dan pengamalan secara sungguh-sungguh agar ketahanan ideologi makin kuat</a:t>
            </a:r>
          </a:p>
          <a:p>
            <a:pPr algn="ctr"/>
            <a:r>
              <a:rPr lang="id-ID" sz="2800" dirty="0" smtClean="0">
                <a:solidFill>
                  <a:srgbClr val="C00000"/>
                </a:solidFill>
              </a:rPr>
              <a:t>2. Politik</a:t>
            </a:r>
          </a:p>
          <a:p>
            <a:pPr algn="ctr"/>
            <a:r>
              <a:rPr lang="id-ID" sz="2800" dirty="0" smtClean="0"/>
              <a:t>Berhb dng kekuatan dan kekuasaan dlm neg</a:t>
            </a:r>
          </a:p>
          <a:p>
            <a:pPr algn="ctr"/>
            <a:r>
              <a:rPr lang="id-ID" sz="2800" dirty="0" smtClean="0"/>
              <a:t>Kehidupan politik dibagi dlm 2 (dua) sektor:</a:t>
            </a:r>
          </a:p>
          <a:p>
            <a:pPr algn="ctr"/>
            <a:r>
              <a:rPr lang="id-ID" sz="2800" dirty="0" smtClean="0"/>
              <a:t>Sektor masyarakat dan sektor pemerintah sebagai in put dan out put. Input berupa keinginan dan tuntutan masyarakat, sedang out put berupa penentuan kebijakan dalam keputusan politik.</a:t>
            </a:r>
            <a:endParaRPr lang="id-ID" sz="28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800" dirty="0" smtClean="0"/>
              <a:t>Ketahanan bidang politik di ukur dg kemampuan sistem pol dlm menghadapi dan menanggulangi 5 (lima) fungsi politik;</a:t>
            </a:r>
          </a:p>
          <a:p>
            <a:pPr algn="ctr"/>
            <a:r>
              <a:rPr lang="id-ID" sz="2800" dirty="0" smtClean="0"/>
              <a:t>1. Mempertahankan pola, meliputi mempertahankan tatacara, kebiasaan, norma dan prosedur yg berlaku</a:t>
            </a:r>
          </a:p>
          <a:p>
            <a:pPr algn="ctr"/>
            <a:r>
              <a:rPr lang="id-ID" sz="2800" dirty="0" smtClean="0"/>
              <a:t>2. Pengaturan dan penyelesaian ketegangan</a:t>
            </a:r>
          </a:p>
          <a:p>
            <a:pPr algn="ctr">
              <a:buNone/>
            </a:pPr>
            <a:r>
              <a:rPr lang="id-ID" sz="2800" dirty="0" smtClean="0"/>
              <a:t>    Jk terjadi perselisihan, ketegangan, konflik diselesaikan dg konsultasi, perundingan yg lebih menguntungkan kedua belah pihak</a:t>
            </a:r>
          </a:p>
          <a:p>
            <a:pPr algn="ctr">
              <a:buNone/>
            </a:pPr>
            <a:r>
              <a:rPr lang="id-ID" sz="2800" dirty="0" smtClean="0"/>
              <a:t>     3. Penyesuaian dengan perubahan keadaan</a:t>
            </a:r>
          </a:p>
          <a:p>
            <a:pPr algn="ctr">
              <a:buNone/>
            </a:pPr>
            <a:r>
              <a:rPr lang="id-ID" sz="2800" dirty="0" smtClean="0"/>
              <a:t>     Sistem pol hrs menyesuaikan diri  dg perubahan  keadaan baik dlm maupun luar negeri, </a:t>
            </a:r>
            <a:r>
              <a:rPr lang="id-ID" sz="2800" dirty="0" smtClean="0">
                <a:solidFill>
                  <a:srgbClr val="C00000"/>
                </a:solidFill>
              </a:rPr>
              <a:t>berlanjut,.....</a:t>
            </a: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14290"/>
            <a:ext cx="7772400" cy="4572000"/>
          </a:xfrm>
        </p:spPr>
        <p:txBody>
          <a:bodyPr>
            <a:noAutofit/>
          </a:bodyPr>
          <a:lstStyle/>
          <a:p>
            <a:pPr algn="ctr"/>
            <a:r>
              <a:rPr lang="id-ID" sz="4000" dirty="0" smtClean="0">
                <a:solidFill>
                  <a:srgbClr val="C00000"/>
                </a:solidFill>
              </a:rPr>
              <a:t>Lanjutan,....</a:t>
            </a:r>
          </a:p>
          <a:p>
            <a:pPr algn="ctr"/>
            <a:r>
              <a:rPr lang="id-ID" sz="4000" dirty="0" smtClean="0"/>
              <a:t>4. Pencapaian tujuan nasional</a:t>
            </a:r>
          </a:p>
          <a:p>
            <a:pPr algn="ctr"/>
            <a:r>
              <a:rPr lang="id-ID" sz="4000" dirty="0" smtClean="0"/>
              <a:t>Dg syarat pencapaiannya ditentukan dan disepakati oleh msyrkt neg sendiri</a:t>
            </a:r>
          </a:p>
          <a:p>
            <a:pPr algn="ctr"/>
            <a:r>
              <a:rPr lang="id-ID" sz="4000" dirty="0" smtClean="0"/>
              <a:t>5. Integrasi dan sistem sosial</a:t>
            </a:r>
          </a:p>
          <a:p>
            <a:pPr algn="ctr"/>
            <a:r>
              <a:rPr lang="id-ID" sz="4000" dirty="0" smtClean="0"/>
              <a:t>Sistem pol merupakan sub sistem sosial jd hrs menyatu art harus dpt mengatasi gejolak dlm msyrkt</a:t>
            </a:r>
            <a:endParaRPr lang="id-ID" sz="40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400" dirty="0" smtClean="0">
                <a:solidFill>
                  <a:srgbClr val="C00000"/>
                </a:solidFill>
              </a:rPr>
              <a:t>3. Ekonomi</a:t>
            </a:r>
          </a:p>
          <a:p>
            <a:pPr algn="ctr"/>
            <a:r>
              <a:rPr lang="id-ID" sz="2400" dirty="0" smtClean="0"/>
              <a:t>Faktor yg mempengaruhi ketahanan bid ekonomi:</a:t>
            </a:r>
          </a:p>
          <a:p>
            <a:pPr algn="ctr"/>
            <a:r>
              <a:rPr lang="id-ID" sz="2400" dirty="0" smtClean="0"/>
              <a:t>1. Bumi dan sumber alam</a:t>
            </a:r>
          </a:p>
          <a:p>
            <a:pPr algn="ctr"/>
            <a:r>
              <a:rPr lang="id-ID" sz="2400" dirty="0" smtClean="0"/>
              <a:t>2. Tenaga kerja</a:t>
            </a:r>
          </a:p>
          <a:p>
            <a:pPr algn="ctr"/>
            <a:r>
              <a:rPr lang="id-ID" sz="2400" dirty="0" smtClean="0"/>
              <a:t>3. Modal</a:t>
            </a:r>
          </a:p>
          <a:p>
            <a:pPr algn="ctr"/>
            <a:r>
              <a:rPr lang="id-ID" sz="2400" dirty="0" smtClean="0"/>
              <a:t>4. Teknologi</a:t>
            </a:r>
          </a:p>
          <a:p>
            <a:pPr algn="ctr"/>
            <a:r>
              <a:rPr lang="id-ID" sz="2400" dirty="0" smtClean="0"/>
              <a:t>5. Hub ekonomi</a:t>
            </a:r>
          </a:p>
          <a:p>
            <a:pPr algn="ctr"/>
            <a:r>
              <a:rPr lang="id-ID" sz="2400" dirty="0" smtClean="0"/>
              <a:t>6. Prasarana</a:t>
            </a:r>
          </a:p>
          <a:p>
            <a:pPr algn="ctr"/>
            <a:r>
              <a:rPr lang="id-ID" sz="2400" dirty="0" smtClean="0"/>
              <a:t>7. Manajemen</a:t>
            </a:r>
          </a:p>
          <a:p>
            <a:pPr algn="ctr"/>
            <a:r>
              <a:rPr lang="id-ID" sz="2400" dirty="0" smtClean="0">
                <a:solidFill>
                  <a:srgbClr val="C00000"/>
                </a:solidFill>
              </a:rPr>
              <a:t>4. Sosial Budaya</a:t>
            </a:r>
          </a:p>
          <a:p>
            <a:pPr algn="ctr"/>
            <a:r>
              <a:rPr lang="id-ID" sz="2400" dirty="0" smtClean="0"/>
              <a:t>Terdiri dari dua faktor, masyarakat dan kebudayaan diperlukan organisasi sosial untuk masyarakat dan mrpk keseluruhan cara hidup masy yg manifestasinya tampak pd perilaku anggt masy.</a:t>
            </a:r>
            <a:endParaRPr lang="id-ID"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Lanjutan......</a:t>
            </a:r>
            <a:endParaRPr lang="id-ID" dirty="0" smtClean="0"/>
          </a:p>
          <a:p>
            <a:pPr algn="ctr"/>
            <a:r>
              <a:rPr lang="id-ID" dirty="0" smtClean="0"/>
              <a:t>Pancasila sebagai ideologi bukan hanya merupakan hasil perenungan atau pemikiran seseorang atau kelompok orang, namun </a:t>
            </a:r>
            <a:r>
              <a:rPr lang="id-ID" dirty="0" smtClean="0">
                <a:solidFill>
                  <a:srgbClr val="C00000"/>
                </a:solidFill>
              </a:rPr>
              <a:t>dia</a:t>
            </a:r>
            <a:r>
              <a:rPr lang="id-ID" dirty="0" smtClean="0"/>
              <a:t> diangkat dari nilai-nilai adat-istiadat, nilai-nilai kebudayaan serta nilai-nilai religius dalam kehidupan bermasyarakat, berbangsa dan bernegara, inilah </a:t>
            </a:r>
            <a:r>
              <a:rPr lang="id-ID" dirty="0" smtClean="0">
                <a:solidFill>
                  <a:srgbClr val="C00000"/>
                </a:solidFill>
              </a:rPr>
              <a:t>kausa materialis / law material/ bahan dasar </a:t>
            </a:r>
            <a:r>
              <a:rPr lang="id-ID" dirty="0" smtClean="0"/>
              <a:t>Pancasila.  </a:t>
            </a:r>
            <a:endParaRPr lang="id-ID"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571480"/>
            <a:ext cx="7772400" cy="4572000"/>
          </a:xfrm>
        </p:spPr>
        <p:txBody>
          <a:bodyPr>
            <a:noAutofit/>
          </a:bodyPr>
          <a:lstStyle/>
          <a:p>
            <a:pPr algn="ctr"/>
            <a:r>
              <a:rPr lang="id-ID" sz="2800" dirty="0" smtClean="0"/>
              <a:t>Faktor-faktor yg mempengaruhi bid Sosbud:</a:t>
            </a:r>
          </a:p>
          <a:p>
            <a:pPr algn="ctr"/>
            <a:r>
              <a:rPr lang="id-ID" sz="2800" dirty="0" smtClean="0"/>
              <a:t>1. Tradisi</a:t>
            </a:r>
          </a:p>
          <a:p>
            <a:pPr algn="ctr"/>
            <a:r>
              <a:rPr lang="id-ID" sz="2800" dirty="0" smtClean="0"/>
              <a:t>2. Pendidikan</a:t>
            </a:r>
          </a:p>
          <a:p>
            <a:pPr algn="ctr"/>
            <a:r>
              <a:rPr lang="id-ID" sz="2800" dirty="0" smtClean="0"/>
              <a:t>3. Kepemimpinan nasional</a:t>
            </a:r>
          </a:p>
          <a:p>
            <a:pPr algn="ctr"/>
            <a:r>
              <a:rPr lang="id-ID" sz="2800" dirty="0" smtClean="0"/>
              <a:t>4. Tujuan nasional</a:t>
            </a:r>
          </a:p>
          <a:p>
            <a:pPr algn="ctr"/>
            <a:r>
              <a:rPr lang="id-ID" sz="2800" dirty="0" smtClean="0"/>
              <a:t>5 Kepribadian nasional</a:t>
            </a:r>
          </a:p>
          <a:p>
            <a:pPr algn="ctr"/>
            <a:r>
              <a:rPr lang="id-ID" sz="2800" dirty="0" smtClean="0">
                <a:solidFill>
                  <a:srgbClr val="C00000"/>
                </a:solidFill>
              </a:rPr>
              <a:t>5. Pertahanan Keamanan Negara (Hankamneg)</a:t>
            </a:r>
          </a:p>
          <a:p>
            <a:pPr algn="ctr"/>
            <a:r>
              <a:rPr lang="id-ID" sz="2800" dirty="0" smtClean="0"/>
              <a:t>Sbg salah satu fungsi pemerintahan neg dlm bid </a:t>
            </a:r>
            <a:r>
              <a:rPr lang="id-ID" sz="2800" dirty="0" smtClean="0">
                <a:solidFill>
                  <a:srgbClr val="C00000"/>
                </a:solidFill>
              </a:rPr>
              <a:t>pertahanan</a:t>
            </a:r>
            <a:r>
              <a:rPr lang="id-ID" sz="2800" dirty="0" smtClean="0"/>
              <a:t> utk mengatasi ancaman dr LN  dan bid </a:t>
            </a:r>
            <a:r>
              <a:rPr lang="id-ID" sz="2800" dirty="0" smtClean="0">
                <a:solidFill>
                  <a:srgbClr val="C00000"/>
                </a:solidFill>
              </a:rPr>
              <a:t>keamanan </a:t>
            </a:r>
            <a:r>
              <a:rPr lang="id-ID" sz="2800" dirty="0" smtClean="0"/>
              <a:t>utk mengatasi anc dlm negeri</a:t>
            </a:r>
            <a:endParaRPr lang="id-ID"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solidFill>
                  <a:srgbClr val="C00000"/>
                </a:solidFill>
              </a:rPr>
              <a:t>Tujuan Hankamneg</a:t>
            </a:r>
          </a:p>
          <a:p>
            <a:pPr algn="ctr"/>
            <a:r>
              <a:rPr lang="id-ID" sz="2800" dirty="0" smtClean="0"/>
              <a:t>Menjamin tegaknya NKRI berdasarkan Pancasila dan UUD 1945 thd sgl anc utk tercapainya tujuan nasional</a:t>
            </a:r>
          </a:p>
          <a:p>
            <a:pPr algn="ctr"/>
            <a:r>
              <a:rPr lang="id-ID" sz="2800" dirty="0" smtClean="0">
                <a:solidFill>
                  <a:srgbClr val="C00000"/>
                </a:solidFill>
              </a:rPr>
              <a:t>Asas-asas dlm penyelenggaraan hankam;</a:t>
            </a:r>
            <a:endParaRPr lang="id-ID" sz="2800" dirty="0" smtClean="0"/>
          </a:p>
          <a:p>
            <a:pPr algn="ctr"/>
            <a:r>
              <a:rPr lang="id-ID" sz="2800" dirty="0" smtClean="0"/>
              <a:t>Bgs Ind berhak dan wajib membela neg</a:t>
            </a:r>
          </a:p>
          <a:p>
            <a:pPr algn="ctr"/>
            <a:r>
              <a:rPr lang="id-ID" sz="2800" dirty="0" smtClean="0"/>
              <a:t>Upaya di atas mrpk tanggungjawab dan kehormatan bg setiap warganegara</a:t>
            </a:r>
          </a:p>
          <a:p>
            <a:pPr algn="ctr"/>
            <a:r>
              <a:rPr lang="id-ID" sz="2800" dirty="0" smtClean="0"/>
              <a:t>Bngs Ind cinta damai tp lebih cinta kemerdekaan</a:t>
            </a:r>
          </a:p>
          <a:p>
            <a:pPr algn="ctr"/>
            <a:r>
              <a:rPr lang="id-ID" sz="2800" dirty="0" smtClean="0"/>
              <a:t>Bngs Ind menentang segala macam penjajahan dan menganut politik bebas aktif</a:t>
            </a:r>
          </a:p>
          <a:p>
            <a:pPr algn="ctr"/>
            <a:r>
              <a:rPr lang="id-ID" sz="2800" dirty="0" smtClean="0"/>
              <a:t>Bentuk perlawanan bngs Ind bersifat kerakyatan, kesemestaan dan kewilayahan.</a:t>
            </a:r>
            <a:endParaRPr lang="id-ID"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solidFill>
                  <a:srgbClr val="C00000"/>
                </a:solidFill>
              </a:rPr>
              <a:t>Kerakyatan,</a:t>
            </a:r>
            <a:r>
              <a:rPr lang="id-ID" sz="3200" dirty="0" smtClean="0"/>
              <a:t> ikut serta rakyat dlm komponen kekuatan hankam yg disesuaikan dg kemampuan dan keahliannya</a:t>
            </a:r>
          </a:p>
          <a:p>
            <a:pPr algn="ctr"/>
            <a:r>
              <a:rPr lang="id-ID" sz="3200" dirty="0" smtClean="0">
                <a:solidFill>
                  <a:srgbClr val="C00000"/>
                </a:solidFill>
              </a:rPr>
              <a:t>Kesemestaan,</a:t>
            </a:r>
            <a:r>
              <a:rPr lang="id-ID" sz="3200" dirty="0" smtClean="0"/>
              <a:t> seluruh daya bngs dan neg mampu memobilisasikan diri guna menanggulangi setiap bentuk ancaman yg datang dr dalam dan luar negeri</a:t>
            </a:r>
          </a:p>
          <a:p>
            <a:pPr algn="ctr"/>
            <a:r>
              <a:rPr lang="id-ID" sz="3200" dirty="0" smtClean="0">
                <a:solidFill>
                  <a:srgbClr val="C00000"/>
                </a:solidFill>
              </a:rPr>
              <a:t>Kewilayahan,</a:t>
            </a:r>
            <a:r>
              <a:rPr lang="id-ID" sz="3200" dirty="0" smtClean="0"/>
              <a:t> seluruh wil neg merupakan benteng dan setiap lingkungan didayagunakan utk melindungi setiap bentuk perlawanan secara 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solidFill>
                  <a:srgbClr val="C00000"/>
                </a:solidFill>
              </a:rPr>
              <a:t>Landasan hukum Hankamneg </a:t>
            </a:r>
            <a:r>
              <a:rPr lang="id-ID" sz="3200" dirty="0" smtClean="0"/>
              <a:t>terumuskan dlm Pasal 30 BAB XII tentang PERTAHANAN DAN KEAMANAN NEGARA , </a:t>
            </a:r>
            <a:r>
              <a:rPr lang="id-ID" sz="3200" dirty="0" smtClean="0">
                <a:solidFill>
                  <a:srgbClr val="C00000"/>
                </a:solidFill>
              </a:rPr>
              <a:t>BACA,..........</a:t>
            </a:r>
          </a:p>
          <a:p>
            <a:pPr algn="ctr"/>
            <a:r>
              <a:rPr lang="id-ID" sz="3200" dirty="0" smtClean="0">
                <a:solidFill>
                  <a:srgbClr val="C00000"/>
                </a:solidFill>
              </a:rPr>
              <a:t>C. POLA ESKALASI ANCAMAN</a:t>
            </a:r>
          </a:p>
          <a:p>
            <a:pPr algn="ctr"/>
            <a:r>
              <a:rPr lang="id-ID" sz="3200" dirty="0" smtClean="0"/>
              <a:t>1. Kebhinekaan merupakan kerawanan</a:t>
            </a:r>
          </a:p>
          <a:p>
            <a:pPr algn="ctr"/>
            <a:r>
              <a:rPr lang="id-ID" sz="3200" dirty="0" smtClean="0"/>
              <a:t>2. Kerawanan menjadi ketegangan</a:t>
            </a:r>
          </a:p>
          <a:p>
            <a:pPr algn="ctr"/>
            <a:r>
              <a:rPr lang="id-ID" sz="3200" dirty="0" smtClean="0"/>
              <a:t>3. Ketegangan meningkat menjadi bentrokan</a:t>
            </a:r>
          </a:p>
          <a:p>
            <a:pPr algn="ctr"/>
            <a:r>
              <a:rPr lang="id-ID" sz="3200" dirty="0" smtClean="0"/>
              <a:t>4. Bentrokan menjadi teror bersenjata</a:t>
            </a:r>
            <a:r>
              <a:rPr lang="id-ID" sz="3200" dirty="0" smtClean="0">
                <a:solidFill>
                  <a:srgbClr val="C00000"/>
                </a:solidFill>
              </a:rPr>
              <a:t>, berlanjut,....</a:t>
            </a:r>
            <a:endParaRPr lang="id-ID" sz="32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2800" dirty="0" smtClean="0">
                <a:solidFill>
                  <a:srgbClr val="C00000"/>
                </a:solidFill>
              </a:rPr>
              <a:t>Lanjutan,....</a:t>
            </a:r>
          </a:p>
          <a:p>
            <a:pPr algn="ctr"/>
            <a:r>
              <a:rPr lang="id-ID" sz="2800" dirty="0" smtClean="0"/>
              <a:t>5. Teror bersenjata berkembang menjadi pembrontakan</a:t>
            </a:r>
          </a:p>
          <a:p>
            <a:pPr algn="ctr"/>
            <a:r>
              <a:rPr lang="id-ID" sz="2800" dirty="0" smtClean="0"/>
              <a:t>6. Pembrontakan menjadi kudeta.</a:t>
            </a:r>
          </a:p>
          <a:p>
            <a:pPr algn="ctr"/>
            <a:r>
              <a:rPr lang="id-ID" sz="2800" dirty="0" smtClean="0">
                <a:solidFill>
                  <a:srgbClr val="C00000"/>
                </a:solidFill>
              </a:rPr>
              <a:t>D. HUB KETAHANAN NASIONAL DENGAN WAWASAN NUSANTARA</a:t>
            </a:r>
          </a:p>
          <a:p>
            <a:pPr algn="ctr"/>
            <a:r>
              <a:rPr lang="id-ID" sz="2800" dirty="0" smtClean="0"/>
              <a:t>Sbg dasar menyusun, meningkatkan dan mengembangkan ketahanan nasional yg perwujudannya dilaksanakan melalui pemb pd seg bid kehidupan nas, karena </a:t>
            </a:r>
            <a:r>
              <a:rPr lang="id-ID" sz="2800" dirty="0" smtClean="0">
                <a:solidFill>
                  <a:srgbClr val="C00000"/>
                </a:solidFill>
              </a:rPr>
              <a:t>Wawasan Nusantara merupakan geopolitik dan Tannas sebagai Geostrategi nya </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800" dirty="0" smtClean="0"/>
              <a:t>Sistem perumusan ancaman pidana:</a:t>
            </a:r>
          </a:p>
          <a:p>
            <a:pPr algn="ctr"/>
            <a:r>
              <a:rPr lang="id-ID" sz="2800" dirty="0" smtClean="0"/>
              <a:t>Tunggal sifatnya imperatif, kaku, tidak elastis/ fleksibel</a:t>
            </a:r>
          </a:p>
          <a:p>
            <a:pPr algn="ctr"/>
            <a:r>
              <a:rPr lang="id-ID" sz="2800" dirty="0" smtClean="0"/>
              <a:t>Alternatif salah satu atau keduanya (Konsep KUHP)</a:t>
            </a:r>
          </a:p>
          <a:p>
            <a:pPr algn="ctr"/>
            <a:r>
              <a:rPr lang="id-ID" sz="2800" dirty="0" smtClean="0"/>
              <a:t>Kumulatif sifatnya imperatif, kaku,tidak elastis</a:t>
            </a:r>
          </a:p>
          <a:p>
            <a:pPr algn="ctr"/>
            <a:r>
              <a:rPr lang="id-ID" sz="2800" dirty="0" smtClean="0"/>
              <a:t>Gabungan sifat tidak pasti jd ada ketidak pastian contoh; ..... Diancam dng pid pejr 5 th dan /atau denda 50.000.000,-; terdiri dari;</a:t>
            </a:r>
          </a:p>
          <a:p>
            <a:pPr algn="ctr"/>
            <a:r>
              <a:rPr lang="id-ID" sz="2800" dirty="0" smtClean="0"/>
              <a:t>1.alternatif= 5 atau 50 jt</a:t>
            </a:r>
          </a:p>
          <a:p>
            <a:pPr algn="ctr"/>
            <a:r>
              <a:rPr lang="id-ID" sz="2800" dirty="0" smtClean="0"/>
              <a:t>2.kumulatif= 5 dan 50 jt</a:t>
            </a:r>
            <a:endParaRPr lang="id-ID"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0100" y="142852"/>
            <a:ext cx="7772400" cy="4572000"/>
          </a:xfrm>
        </p:spPr>
        <p:txBody>
          <a:bodyPr>
            <a:noAutofit/>
          </a:bodyPr>
          <a:lstStyle/>
          <a:p>
            <a:pPr algn="ctr"/>
            <a:r>
              <a:rPr lang="id-ID" sz="3200" dirty="0" smtClean="0"/>
              <a:t>No liability without unlawfulness</a:t>
            </a:r>
          </a:p>
          <a:p>
            <a:pPr algn="ctr"/>
            <a:r>
              <a:rPr lang="id-ID" sz="3200" dirty="0" smtClean="0"/>
              <a:t>AVAW= AFWEZEIGHHEIDS VAN ALLE MATERIELE WEDERRECHTERLIJK= ASAS TIDAK ADANYA SIFAT MELAWAN HUKUM MATERIIL</a:t>
            </a:r>
          </a:p>
          <a:p>
            <a:pPr algn="ctr"/>
            <a:r>
              <a:rPr lang="id-ID" sz="3200" dirty="0" smtClean="0">
                <a:solidFill>
                  <a:srgbClr val="C00000"/>
                </a:solidFill>
              </a:rPr>
              <a:t>SISTEM PERUMUSAN ANCAMAN:</a:t>
            </a:r>
          </a:p>
          <a:p>
            <a:pPr algn="ctr"/>
            <a:r>
              <a:rPr lang="id-ID" sz="3200" dirty="0" smtClean="0"/>
              <a:t>1.TUNGGAL , IMPERATIF, KAKU, ABSOLUT.</a:t>
            </a:r>
          </a:p>
          <a:p>
            <a:pPr algn="ctr"/>
            <a:r>
              <a:rPr lang="id-ID" sz="3200" dirty="0" smtClean="0"/>
              <a:t>2.ALTERNATIF, FLEKSIBEL</a:t>
            </a:r>
          </a:p>
          <a:p>
            <a:pPr algn="ctr"/>
            <a:r>
              <a:rPr lang="id-ID" sz="3200" dirty="0" smtClean="0"/>
              <a:t>3.KUMULATIF , IMPERATIF,KAKU, ABSOLUT</a:t>
            </a:r>
          </a:p>
          <a:p>
            <a:pPr algn="ctr"/>
            <a:r>
              <a:rPr lang="id-ID" sz="3200" dirty="0" smtClean="0"/>
              <a:t>4.GABUNGAN, FLEKSIBEL, IMPERATIF.</a:t>
            </a:r>
            <a:endParaRPr lang="id-ID" sz="32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000108"/>
            <a:ext cx="7772400" cy="4572000"/>
          </a:xfrm>
        </p:spPr>
        <p:txBody>
          <a:bodyPr>
            <a:normAutofit/>
          </a:bodyPr>
          <a:lstStyle/>
          <a:p>
            <a:pPr algn="ctr"/>
            <a:r>
              <a:rPr lang="id-ID" sz="4400" dirty="0" smtClean="0"/>
              <a:t>STRAF SOORT= JENIS PIDANA</a:t>
            </a:r>
          </a:p>
          <a:p>
            <a:pPr algn="ctr"/>
            <a:r>
              <a:rPr lang="id-ID" sz="4400" dirty="0" smtClean="0"/>
              <a:t>STRAF MAAT= LAMANYA PIDANA </a:t>
            </a:r>
          </a:p>
          <a:p>
            <a:pPr algn="ctr"/>
            <a:r>
              <a:rPr lang="id-ID" sz="4400" dirty="0" smtClean="0"/>
              <a:t>STARAF MODUS= CARA PIDANA DILAKSANAKAN</a:t>
            </a:r>
          </a:p>
          <a:p>
            <a:pPr>
              <a:buNone/>
            </a:pPr>
            <a:endParaRPr lang="id-ID" sz="4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buNone/>
            </a:pPr>
            <a:r>
              <a:rPr lang="id-ID" sz="2800" dirty="0" smtClean="0"/>
              <a:t>PASAL 30 KUHP; MIN UMUM DENDA = 25 SEN (UU NO.18/1960 = X15)= RP.3,75</a:t>
            </a:r>
          </a:p>
          <a:p>
            <a:pPr algn="ctr">
              <a:buNone/>
            </a:pPr>
            <a:r>
              <a:rPr lang="id-ID" sz="2800" dirty="0" smtClean="0"/>
              <a:t>JIKA DENDA TDK DIBAYAR GANTI KURUNGAN (PENGGANTI); RP. 7,50 = 1HR</a:t>
            </a:r>
          </a:p>
          <a:p>
            <a:pPr algn="ctr">
              <a:buNone/>
            </a:pPr>
            <a:r>
              <a:rPr lang="id-ID" sz="2800" dirty="0" smtClean="0"/>
              <a:t>KURUNGAN PENGGANTI MAKSIMAL = </a:t>
            </a:r>
            <a:r>
              <a:rPr lang="id-ID" sz="2800" dirty="0" smtClean="0">
                <a:solidFill>
                  <a:srgbClr val="C00000"/>
                </a:solidFill>
              </a:rPr>
              <a:t>6BULAN, 8 BULAN KALAU ADA PEMBERATAN</a:t>
            </a:r>
          </a:p>
          <a:p>
            <a:pPr algn="ctr">
              <a:buNone/>
            </a:pPr>
            <a:r>
              <a:rPr lang="id-ID" sz="2800" dirty="0" smtClean="0">
                <a:solidFill>
                  <a:srgbClr val="C00000"/>
                </a:solidFill>
              </a:rPr>
              <a:t>MATEMATIK; 1000 : 7,50= 134 HR (4BLN 2MG)</a:t>
            </a:r>
          </a:p>
          <a:p>
            <a:pPr algn="ctr">
              <a:buNone/>
            </a:pPr>
            <a:r>
              <a:rPr lang="id-ID" sz="2800" dirty="0" smtClean="0">
                <a:solidFill>
                  <a:srgbClr val="C00000"/>
                </a:solidFill>
              </a:rPr>
              <a:t>                         2000 : 7,50= 9BULAN YANG DAPAT DIJATUHKAN HANYA 6 BULAN. PASAL 30 kuhp BERHUB DG Pasal 103 art, dia bisa berlaku untuk BK II dan III jg  untuk UUdi luar KUHP </a:t>
            </a:r>
            <a:endParaRPr lang="id-ID" sz="2800" dirty="0">
              <a:solidFill>
                <a:srgbClr val="C0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200" dirty="0" smtClean="0"/>
              <a:t>DIANCAM DG PIDANA PEJR 5 TH</a:t>
            </a:r>
            <a:r>
              <a:rPr lang="id-ID" sz="3200" dirty="0" smtClean="0">
                <a:solidFill>
                  <a:srgbClr val="C00000"/>
                </a:solidFill>
              </a:rPr>
              <a:t> ATAU </a:t>
            </a:r>
            <a:r>
              <a:rPr lang="id-ID" sz="3200" dirty="0" smtClean="0"/>
              <a:t>DENDA 500.000.000,-</a:t>
            </a:r>
          </a:p>
          <a:p>
            <a:pPr algn="ctr"/>
            <a:r>
              <a:rPr lang="id-ID" sz="3200" dirty="0" smtClean="0"/>
              <a:t>CARA: 5 == 500.000.000</a:t>
            </a:r>
          </a:p>
          <a:p>
            <a:pPr algn="ctr"/>
            <a:r>
              <a:rPr lang="id-ID" sz="3200" dirty="0" smtClean="0"/>
              <a:t>             1== 100.000.000</a:t>
            </a:r>
          </a:p>
          <a:p>
            <a:pPr algn="ctr"/>
            <a:r>
              <a:rPr lang="id-ID" sz="3200" dirty="0" smtClean="0"/>
              <a:t>HAKIM: 3 TH+200.000.000</a:t>
            </a:r>
          </a:p>
          <a:p>
            <a:pPr algn="ctr"/>
            <a:r>
              <a:rPr lang="id-ID" sz="3200" dirty="0" smtClean="0"/>
              <a:t>HAKIM: 1TH+ 400.000.000</a:t>
            </a:r>
          </a:p>
          <a:p>
            <a:pPr algn="ctr"/>
            <a:r>
              <a:rPr lang="id-ID" sz="3200" dirty="0" smtClean="0"/>
              <a:t>GABUNGAN; ALTERNATIF DAN KUMULATIF</a:t>
            </a:r>
          </a:p>
          <a:p>
            <a:pPr algn="ctr"/>
            <a:r>
              <a:rPr lang="id-ID" sz="3200" dirty="0" smtClean="0"/>
              <a:t>DIPIDANA PENJARA 5 TH DAN /ATAU DENDA 500.000.000 YANG BISA DISIMPULKAN ADALAH, BAHWA DALAM SISTEM GABUNGAN ADA KETIDAK PASTIAN</a:t>
            </a:r>
            <a:endParaRPr lang="id-ID"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III</a:t>
            </a:r>
            <a:br>
              <a:rPr lang="id-ID" dirty="0" smtClean="0"/>
            </a:br>
            <a:r>
              <a:rPr lang="id-ID" dirty="0" smtClean="0"/>
              <a:t>IDENTITAS NASIONAL</a:t>
            </a:r>
            <a:endParaRPr lang="id-ID" dirty="0"/>
          </a:p>
        </p:txBody>
      </p:sp>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A. PENGERTIAN</a:t>
            </a:r>
          </a:p>
          <a:p>
            <a:pPr algn="ctr"/>
            <a:r>
              <a:rPr lang="id-ID" dirty="0" smtClean="0"/>
              <a:t>Secara terminologis “identitas nasional” sebagai “ciri” yang dimiliki oleh suatu bangsa dan secara filosofis membedakan dengan bangsa lain.</a:t>
            </a:r>
          </a:p>
          <a:p>
            <a:pPr algn="ctr"/>
            <a:r>
              <a:rPr lang="id-ID" dirty="0" smtClean="0"/>
              <a:t>Penentu ciri tersebut sangat dipengaruhi oleh sejarah bangsa itu sendiri. </a:t>
            </a:r>
          </a:p>
          <a:p>
            <a:pPr algn="ctr"/>
            <a:r>
              <a:rPr lang="id-ID" dirty="0" smtClean="0"/>
              <a:t>Identitas Nasional tidak dapat dipisahkan dari “jati diri”/ “kepribadian” bangsa tersebut </a:t>
            </a: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t>Membuktikan kealpaan pd diri pelaku;</a:t>
            </a:r>
          </a:p>
          <a:p>
            <a:pPr algn="ctr"/>
            <a:r>
              <a:rPr lang="id-ID" sz="3200" dirty="0" smtClean="0"/>
              <a:t>1. Diukur dengan perbuatan orang lain yg berada pada situasi dan kondisi yg sama dg pelaku</a:t>
            </a:r>
          </a:p>
          <a:p>
            <a:pPr algn="ctr"/>
            <a:r>
              <a:rPr lang="id-ID" sz="3200" dirty="0" smtClean="0"/>
              <a:t>2.Dievaluasi apakah ada kewajiban berbuat lain</a:t>
            </a:r>
          </a:p>
          <a:p>
            <a:pPr algn="ctr"/>
            <a:r>
              <a:rPr lang="id-ID" sz="3200" dirty="0" smtClean="0"/>
              <a:t>Ad.1 Kasus dr. Setyaningrum , saksi ahli diambilkan dr ahli</a:t>
            </a:r>
          </a:p>
          <a:p>
            <a:pPr algn="ctr"/>
            <a:r>
              <a:rPr lang="id-ID" sz="3200" dirty="0" smtClean="0"/>
              <a:t>Ad.2 Usaha dr membawa pasien ke RS Pati dapat dinilai sebagai wujud adanya kewajiban berbuat lain</a:t>
            </a:r>
            <a:endParaRPr lang="id-ID" sz="3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4000" dirty="0" smtClean="0"/>
              <a:t>Menentukan kesengajaan:</a:t>
            </a:r>
          </a:p>
          <a:p>
            <a:pPr algn="ctr"/>
            <a:r>
              <a:rPr lang="id-ID" sz="4000" dirty="0" smtClean="0"/>
              <a:t>1. teori kehendak</a:t>
            </a:r>
          </a:p>
          <a:p>
            <a:pPr algn="ctr"/>
            <a:r>
              <a:rPr lang="id-ID" sz="4000" dirty="0" smtClean="0"/>
              <a:t>2. teori pengetahuan/membayangkan</a:t>
            </a:r>
          </a:p>
          <a:p>
            <a:pPr algn="ctr"/>
            <a:r>
              <a:rPr lang="id-ID" sz="4000" dirty="0" smtClean="0"/>
              <a:t>Ad.1 pelaku menghendaki perbuatan itu dilakukan</a:t>
            </a:r>
          </a:p>
          <a:p>
            <a:pPr algn="ctr"/>
            <a:r>
              <a:rPr lang="id-ID" sz="4000" dirty="0" smtClean="0"/>
              <a:t>Ad.2 pelaku mengetahui akibat dari perbuatannya.</a:t>
            </a:r>
            <a:endParaRPr lang="id-ID" sz="4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sz="2800" dirty="0" smtClean="0"/>
              <a:t>Ps. 338 KUHP , max 15 th.</a:t>
            </a:r>
          </a:p>
          <a:p>
            <a:pPr algn="ctr"/>
            <a:r>
              <a:rPr lang="id-ID" sz="2800" dirty="0" smtClean="0"/>
              <a:t>min--------------------------------------------max</a:t>
            </a:r>
          </a:p>
          <a:p>
            <a:pPr algn="ctr"/>
            <a:r>
              <a:rPr lang="id-ID" sz="2800" dirty="0" smtClean="0"/>
              <a:t>1 hr (ps 12 KUHP)               15 th (ps.338 KUHP)</a:t>
            </a: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7681"/>
            <a:ext cx="8229600" cy="4525963"/>
          </a:xfrm>
        </p:spPr>
        <p:txBody>
          <a:bodyPr>
            <a:normAutofit fontScale="92500" lnSpcReduction="20000"/>
          </a:bodyPr>
          <a:lstStyle/>
          <a:p>
            <a:pPr algn="ctr"/>
            <a:r>
              <a:rPr lang="id-ID" dirty="0">
                <a:solidFill>
                  <a:srgbClr val="C00000"/>
                </a:solidFill>
              </a:rPr>
              <a:t>l</a:t>
            </a:r>
            <a:r>
              <a:rPr lang="id-ID" dirty="0" smtClean="0">
                <a:solidFill>
                  <a:srgbClr val="C00000"/>
                </a:solidFill>
              </a:rPr>
              <a:t>anjutan.........</a:t>
            </a:r>
          </a:p>
          <a:p>
            <a:pPr algn="ctr"/>
            <a:r>
              <a:rPr lang="id-ID" dirty="0" smtClean="0"/>
              <a:t>Kepribadian sebagai identitas, merupakan keseluruhan/totalitas faktor-faktor biologis, psikologis dan sosiologis yang mendasari tingkah-laku individu dalam masyarakat.</a:t>
            </a:r>
          </a:p>
          <a:p>
            <a:pPr algn="ctr"/>
            <a:r>
              <a:rPr lang="id-ID" dirty="0" smtClean="0"/>
              <a:t>Pengertian </a:t>
            </a:r>
            <a:r>
              <a:rPr lang="id-ID" dirty="0" smtClean="0">
                <a:solidFill>
                  <a:srgbClr val="C00000"/>
                </a:solidFill>
              </a:rPr>
              <a:t>Identitas Nasional </a:t>
            </a:r>
            <a:r>
              <a:rPr lang="id-ID" dirty="0" smtClean="0"/>
              <a:t>tidak  dapat dipisahkan dengan pengertian; </a:t>
            </a:r>
            <a:r>
              <a:rPr lang="id-ID" i="1" dirty="0" smtClean="0">
                <a:solidFill>
                  <a:srgbClr val="C00000"/>
                </a:solidFill>
              </a:rPr>
              <a:t>“Peoples Character”, “National Character”/ “National Identity”</a:t>
            </a:r>
            <a:r>
              <a:rPr lang="id-ID" dirty="0" smtClean="0"/>
              <a:t> , sehingga sulit untuk dikatakan kalau kepribadian bngs hanya dideskripsikan berdasarkan ciri khas fisik saja.</a:t>
            </a:r>
          </a:p>
          <a:p>
            <a:pPr algn="ctr"/>
            <a:r>
              <a:rPr lang="id-ID" dirty="0">
                <a:solidFill>
                  <a:srgbClr val="C00000"/>
                </a:solidFill>
              </a:rPr>
              <a:t>b</a:t>
            </a:r>
            <a:r>
              <a:rPr lang="id-ID" dirty="0" smtClean="0">
                <a:solidFill>
                  <a:srgbClr val="C00000"/>
                </a:solidFill>
              </a:rPr>
              <a:t>erlanjut,............</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Lanjutan..........</a:t>
            </a:r>
            <a:endParaRPr lang="id-ID" dirty="0" smtClean="0"/>
          </a:p>
          <a:p>
            <a:pPr algn="ctr"/>
            <a:r>
              <a:rPr lang="id-ID" dirty="0" smtClean="0"/>
              <a:t>Dengan demikian, kepribadian bangsa sebagai identitas nasional secara historis berkembang dan menemukan jati dirinya setelah Proklamasi Kemerdekaan RI 17 Agustus 1945.</a:t>
            </a:r>
          </a:p>
          <a:p>
            <a:pPr algn="ctr"/>
            <a:r>
              <a:rPr lang="id-ID" dirty="0" smtClean="0"/>
              <a:t>Akhirnya, sebagai sesuatu identitas nasional, dia harus dipahami secara dinamis, karena dia selalu terkait dengan perkembangan baik nasional maupun global.</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B. PANCASILA SEBAGAI IDENTITAS NASIONAL</a:t>
            </a:r>
          </a:p>
          <a:p>
            <a:pPr algn="ctr"/>
            <a:r>
              <a:rPr lang="id-ID" dirty="0" smtClean="0"/>
              <a:t>Pancasila sebagai falsafah bangsa dan negara, berakar pada pandangan hidup yang; </a:t>
            </a:r>
            <a:r>
              <a:rPr lang="id-ID" dirty="0" smtClean="0">
                <a:solidFill>
                  <a:srgbClr val="C00000"/>
                </a:solidFill>
              </a:rPr>
              <a:t>bersumber</a:t>
            </a:r>
            <a:r>
              <a:rPr lang="id-ID" dirty="0" smtClean="0"/>
              <a:t> pada kepribadian individu dan masyarakat Indonesia yaitu nilai-nilai budaya dan agama dan inilah kepribadian bangsa sebagai </a:t>
            </a:r>
            <a:r>
              <a:rPr lang="id-ID" dirty="0" smtClean="0">
                <a:solidFill>
                  <a:srgbClr val="C00000"/>
                </a:solidFill>
              </a:rPr>
              <a:t>identitas nasional, </a:t>
            </a:r>
            <a:r>
              <a:rPr lang="id-ID" dirty="0" smtClean="0"/>
              <a:t>kemudian Prof. Notonegoro dikatakan sebagai </a:t>
            </a:r>
            <a:r>
              <a:rPr lang="id-ID" i="1" dirty="0" smtClean="0">
                <a:solidFill>
                  <a:srgbClr val="C00000"/>
                </a:solidFill>
              </a:rPr>
              <a:t>“kausa materialis”</a:t>
            </a:r>
            <a:r>
              <a:rPr lang="id-ID" dirty="0" smtClean="0"/>
              <a:t> Pancasila.   </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a:t>
            </a:r>
            <a:r>
              <a:rPr lang="en-US" dirty="0" smtClean="0"/>
              <a:t>I</a:t>
            </a:r>
            <a:r>
              <a:rPr lang="id-ID" dirty="0" smtClean="0"/>
              <a:t>V</a:t>
            </a:r>
            <a:br>
              <a:rPr lang="id-ID" dirty="0" smtClean="0"/>
            </a:br>
            <a:r>
              <a:rPr lang="id-ID" dirty="0" smtClean="0"/>
              <a:t>DEMOKRASI</a:t>
            </a:r>
            <a:endParaRPr lang="id-ID" dirty="0"/>
          </a:p>
        </p:txBody>
      </p:sp>
      <p:sp>
        <p:nvSpPr>
          <p:cNvPr id="3" name="Content Placeholder 2"/>
          <p:cNvSpPr>
            <a:spLocks noGrp="1"/>
          </p:cNvSpPr>
          <p:nvPr>
            <p:ph idx="1"/>
          </p:nvPr>
        </p:nvSpPr>
        <p:spPr>
          <a:xfrm>
            <a:off x="428596" y="1831995"/>
            <a:ext cx="8229600" cy="4525963"/>
          </a:xfrm>
        </p:spPr>
        <p:txBody>
          <a:bodyPr>
            <a:normAutofit fontScale="55000" lnSpcReduction="20000"/>
          </a:bodyPr>
          <a:lstStyle/>
          <a:p>
            <a:pPr algn="ctr"/>
            <a:r>
              <a:rPr lang="id-ID" dirty="0" smtClean="0">
                <a:solidFill>
                  <a:srgbClr val="C00000"/>
                </a:solidFill>
              </a:rPr>
              <a:t>A. PENGERTIAN   </a:t>
            </a:r>
            <a:r>
              <a:rPr lang="id-ID" dirty="0" smtClean="0"/>
              <a:t>Demokrasi berasal dari kata </a:t>
            </a:r>
            <a:r>
              <a:rPr lang="id-ID" i="1" dirty="0" smtClean="0">
                <a:solidFill>
                  <a:srgbClr val="C00000"/>
                </a:solidFill>
              </a:rPr>
              <a:t>demos</a:t>
            </a:r>
            <a:r>
              <a:rPr lang="id-ID" dirty="0" smtClean="0"/>
              <a:t> yang berarti rakyat dan</a:t>
            </a:r>
            <a:r>
              <a:rPr lang="id-ID" i="1" dirty="0" smtClean="0">
                <a:solidFill>
                  <a:srgbClr val="C00000"/>
                </a:solidFill>
              </a:rPr>
              <a:t> cratein</a:t>
            </a:r>
            <a:r>
              <a:rPr lang="id-ID" dirty="0" smtClean="0"/>
              <a:t> yang berarti pemerintahan. Demokrasi sebagai pemerintahan oleh rakyat, dialah pemegang kedaulatan </a:t>
            </a:r>
            <a:r>
              <a:rPr lang="id-ID" smtClean="0"/>
              <a:t>tertinggi secara </a:t>
            </a:r>
            <a:r>
              <a:rPr lang="id-ID" dirty="0" smtClean="0"/>
              <a:t>langsung maupun tidak langsung(sistem perwakilan).</a:t>
            </a:r>
          </a:p>
          <a:p>
            <a:pPr algn="ctr"/>
            <a:r>
              <a:rPr lang="id-ID" dirty="0" smtClean="0">
                <a:solidFill>
                  <a:srgbClr val="C00000"/>
                </a:solidFill>
              </a:rPr>
              <a:t>Pandangan tentang demokrasi</a:t>
            </a:r>
          </a:p>
          <a:p>
            <a:pPr algn="ctr"/>
            <a:r>
              <a:rPr lang="id-ID" b="1" dirty="0" smtClean="0"/>
              <a:t>1.Deliar Noer, </a:t>
            </a:r>
            <a:r>
              <a:rPr lang="id-ID" dirty="0" smtClean="0"/>
              <a:t>bahwa negara diselenggarakan oleh rakyat atas kehendak dan kemauan rakyat artinya pengorganisasian negara dilakukan oleh rakyat.</a:t>
            </a:r>
          </a:p>
          <a:p>
            <a:pPr algn="ctr"/>
            <a:r>
              <a:rPr lang="id-ID" b="1" dirty="0" smtClean="0"/>
              <a:t>2.Sri Sumantri, </a:t>
            </a:r>
            <a:r>
              <a:rPr lang="id-ID" dirty="0" smtClean="0"/>
              <a:t>bahwa  memahami demokrasi dari dua segi; dalam arti formil dan dalam arti materiil. </a:t>
            </a:r>
          </a:p>
          <a:p>
            <a:pPr algn="ctr"/>
            <a:r>
              <a:rPr lang="id-ID" dirty="0" smtClean="0"/>
              <a:t>Demokrasi dalam arti formil, sebagai demokrasi langsung, seperti dilaksanakan dalam Negara Kota (City State) dan dalam perkembangannya sebagai demokrasi tidak langsung / demokrasi perwakilan oleh rakyat dalam Dewan Perwakilan Rakyat.</a:t>
            </a:r>
          </a:p>
          <a:p>
            <a:pPr algn="ctr"/>
            <a:r>
              <a:rPr lang="id-ID" dirty="0" smtClean="0"/>
              <a:t>Demokrasi dalam arti materiil, sebagai demokrasi yang diwarnai oleh falsafah atau ideologi yang dianut suatu bangsa atau negara, sehingga ada beberapa landasan falsafah demokrasi, yaitu:</a:t>
            </a:r>
          </a:p>
          <a:p>
            <a:pPr algn="ct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Lanjutan,.....</a:t>
            </a:r>
          </a:p>
          <a:p>
            <a:pPr algn="ctr"/>
            <a:r>
              <a:rPr lang="id-ID" dirty="0" smtClean="0"/>
              <a:t>Demokrasi yang mendasarkan diri atas kemerdekaan dan persamaan</a:t>
            </a:r>
          </a:p>
          <a:p>
            <a:pPr algn="ctr"/>
            <a:r>
              <a:rPr lang="id-ID" dirty="0" smtClean="0"/>
              <a:t>Demokrasi yang mendasarkan diri atas kemajuan di bidang sosial dan ekonomi</a:t>
            </a:r>
          </a:p>
          <a:p>
            <a:pPr algn="ctr"/>
            <a:r>
              <a:rPr lang="id-ID" dirty="0" smtClean="0"/>
              <a:t>Demokrasi yang mendasarkan diri atas kemerdekaan dan persamaan serta atas kemajuan sosial dan ekonomi sekaligus.</a:t>
            </a:r>
          </a:p>
          <a:p>
            <a:endParaRPr lang="id-ID"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ctr"/>
            <a:r>
              <a:rPr lang="id-ID" dirty="0" smtClean="0">
                <a:solidFill>
                  <a:srgbClr val="C00000"/>
                </a:solidFill>
              </a:rPr>
              <a:t>B.DEMOKRASI DI INDONESIA</a:t>
            </a:r>
          </a:p>
          <a:p>
            <a:pPr algn="ctr"/>
            <a:r>
              <a:rPr lang="id-ID" dirty="0" smtClean="0"/>
              <a:t>Perjalanan demokrasi Indonesia:</a:t>
            </a:r>
          </a:p>
          <a:p>
            <a:pPr algn="ctr"/>
            <a:r>
              <a:rPr lang="id-ID" dirty="0" smtClean="0"/>
              <a:t>1.demokrasi parlementer(demokrasi liberal) diperkuat Konstitusi RIS dan UUDS TH 1950</a:t>
            </a:r>
          </a:p>
          <a:p>
            <a:pPr algn="ctr"/>
            <a:r>
              <a:rPr lang="id-ID" dirty="0" smtClean="0"/>
              <a:t>2.setelah Dekrit Presiden 5 Juli 1959 sebagai masa akhir demokrasi parlementer dan dibentuklah demokrasi terpimpin. Dalam perjalanannya banyak terjadi penyimpangan di antaranya pengangkatan Presiden seumus hidup  bagi Ir. Sukarno.(Tap. MPRS No.III/MPRS/1963</a:t>
            </a:r>
          </a:p>
          <a:p>
            <a:pPr algn="ctr"/>
            <a:r>
              <a:rPr lang="id-ID" dirty="0" smtClean="0"/>
              <a:t>3.demokrasi terpimpin berakhir dengan terjadinya tragedi nasional G. 30 S/ PKI</a:t>
            </a:r>
          </a:p>
          <a:p>
            <a:pPr algn="ctr"/>
            <a:r>
              <a:rPr lang="id-ID" dirty="0" smtClean="0"/>
              <a:t>4.demokrasi Pancasila di era Orde Baru/Orde Pembangunan, berkeinginan melaksanakan Pancasila secara murni dan konsekuen.</a:t>
            </a:r>
          </a:p>
          <a:p>
            <a:pPr algn="ctr"/>
            <a:r>
              <a:rPr lang="id-ID" dirty="0" smtClean="0"/>
              <a:t>5.era reformasi sebagai ganti demokrasi Pancasila.</a:t>
            </a:r>
          </a:p>
          <a:p>
            <a:endParaRPr lang="id-ID"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Pendidikan</a:t>
            </a:r>
            <a:r>
              <a:rPr lang="en-US" dirty="0" smtClean="0"/>
              <a:t> </a:t>
            </a:r>
            <a:r>
              <a:rPr lang="en-US" dirty="0" err="1" smtClean="0"/>
              <a:t>Demokrasi</a:t>
            </a:r>
            <a:endParaRPr lang="en-US" dirty="0"/>
          </a:p>
        </p:txBody>
      </p:sp>
      <p:sp>
        <p:nvSpPr>
          <p:cNvPr id="3" name="Content Placeholder 2"/>
          <p:cNvSpPr>
            <a:spLocks noGrp="1"/>
          </p:cNvSpPr>
          <p:nvPr>
            <p:ph idx="1"/>
          </p:nvPr>
        </p:nvSpPr>
        <p:spPr>
          <a:xfrm>
            <a:off x="914400" y="1214422"/>
            <a:ext cx="7772400" cy="5141138"/>
          </a:xfrm>
        </p:spPr>
        <p:txBody>
          <a:bodyPr>
            <a:normAutofit fontScale="77500" lnSpcReduction="20000"/>
          </a:bodyPr>
          <a:lstStyle/>
          <a:p>
            <a:pPr>
              <a:buNone/>
            </a:pPr>
            <a:r>
              <a:rPr lang="en-US" dirty="0" err="1" smtClean="0"/>
              <a:t>Menghasilkan</a:t>
            </a:r>
            <a:r>
              <a:rPr lang="en-US" dirty="0" smtClean="0"/>
              <a:t> </a:t>
            </a:r>
            <a:r>
              <a:rPr lang="en-US" dirty="0" err="1" smtClean="0"/>
              <a:t>masyarakat</a:t>
            </a:r>
            <a:r>
              <a:rPr lang="en-US" dirty="0" smtClean="0"/>
              <a:t> </a:t>
            </a:r>
            <a:r>
              <a:rPr lang="en-US" dirty="0" err="1" smtClean="0"/>
              <a:t>yg</a:t>
            </a:r>
            <a:r>
              <a:rPr lang="en-US" dirty="0" smtClean="0"/>
              <a:t> </a:t>
            </a:r>
            <a:r>
              <a:rPr lang="en-US" dirty="0" err="1" smtClean="0"/>
              <a:t>mendukung</a:t>
            </a:r>
            <a:r>
              <a:rPr lang="en-US" dirty="0" smtClean="0"/>
              <a:t> </a:t>
            </a:r>
            <a:r>
              <a:rPr lang="en-US" dirty="0" err="1" smtClean="0"/>
              <a:t>sistem</a:t>
            </a:r>
            <a:r>
              <a:rPr lang="en-US" dirty="0" smtClean="0"/>
              <a:t> </a:t>
            </a:r>
            <a:r>
              <a:rPr lang="en-US" dirty="0" err="1" smtClean="0"/>
              <a:t>politik</a:t>
            </a:r>
            <a:r>
              <a:rPr lang="en-US" dirty="0" smtClean="0"/>
              <a:t> </a:t>
            </a:r>
            <a:r>
              <a:rPr lang="en-US" dirty="0" err="1" smtClean="0"/>
              <a:t>yg</a:t>
            </a:r>
            <a:r>
              <a:rPr lang="en-US" dirty="0" smtClean="0"/>
              <a:t> </a:t>
            </a:r>
            <a:r>
              <a:rPr lang="en-US" dirty="0" err="1" smtClean="0"/>
              <a:t>demokratis</a:t>
            </a:r>
            <a:r>
              <a:rPr lang="en-US" dirty="0" smtClean="0"/>
              <a:t>.</a:t>
            </a:r>
          </a:p>
          <a:p>
            <a:pPr algn="ctr"/>
            <a:r>
              <a:rPr lang="id-ID" dirty="0" smtClean="0"/>
              <a:t>Miriam Budihardjo mengemukakan demokrasi konstitusional dalam negara hukum /</a:t>
            </a:r>
            <a:r>
              <a:rPr lang="id-ID" i="1" dirty="0" smtClean="0"/>
              <a:t>rechtstaat </a:t>
            </a:r>
            <a:r>
              <a:rPr lang="id-ID" dirty="0" smtClean="0"/>
              <a:t>yang becirikan:</a:t>
            </a:r>
          </a:p>
          <a:p>
            <a:pPr algn="ctr"/>
            <a:r>
              <a:rPr lang="id-ID" dirty="0" smtClean="0"/>
              <a:t>1. perlindungan konstitusional,artinya ada jaminan terhadap hak-hak individu dan menentukan prosedur untuk memperoleh perlindungan atas hak-hak yang dijamin</a:t>
            </a:r>
          </a:p>
          <a:p>
            <a:pPr algn="ctr"/>
            <a:r>
              <a:rPr lang="id-ID" dirty="0" smtClean="0"/>
              <a:t>2.badan kehakiman yang bebas dan tidak memihak(</a:t>
            </a:r>
            <a:r>
              <a:rPr lang="id-ID" i="1" dirty="0" smtClean="0"/>
              <a:t>independent and impartial tribunals)</a:t>
            </a:r>
          </a:p>
          <a:p>
            <a:pPr algn="ctr"/>
            <a:r>
              <a:rPr lang="id-ID" dirty="0" smtClean="0"/>
              <a:t>3.pemilihan umum LUBER</a:t>
            </a:r>
          </a:p>
          <a:p>
            <a:pPr algn="ctr"/>
            <a:r>
              <a:rPr lang="id-ID" dirty="0" smtClean="0"/>
              <a:t>4.kebebasan menyatakan pendapat</a:t>
            </a:r>
          </a:p>
          <a:p>
            <a:pPr algn="ctr"/>
            <a:r>
              <a:rPr lang="id-ID" dirty="0" smtClean="0"/>
              <a:t>5.kebebasan berserikat/berorganisasi dan beroposisi</a:t>
            </a:r>
          </a:p>
          <a:p>
            <a:pPr algn="ctr"/>
            <a:r>
              <a:rPr lang="id-ID" dirty="0" smtClean="0"/>
              <a:t>6.pendidikan kewarganegaraan (civic education)</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fontScale="90000"/>
          </a:bodyPr>
          <a:lstStyle/>
          <a:p>
            <a:r>
              <a:rPr lang="id-ID" dirty="0" smtClean="0"/>
              <a:t/>
            </a:r>
            <a:br>
              <a:rPr lang="id-ID" dirty="0" smtClean="0"/>
            </a:br>
            <a:r>
              <a:rPr lang="id-ID" dirty="0" smtClean="0"/>
              <a:t>BAB I</a:t>
            </a:r>
            <a:br>
              <a:rPr lang="id-ID" dirty="0" smtClean="0"/>
            </a:br>
            <a:r>
              <a:rPr lang="id-ID" dirty="0" smtClean="0"/>
              <a:t>PENDAHULUAN</a:t>
            </a:r>
            <a:endParaRPr lang="id-ID" dirty="0"/>
          </a:p>
        </p:txBody>
      </p:sp>
      <p:sp>
        <p:nvSpPr>
          <p:cNvPr id="3" name="Content Placeholder 2"/>
          <p:cNvSpPr>
            <a:spLocks noGrp="1"/>
          </p:cNvSpPr>
          <p:nvPr>
            <p:ph idx="1"/>
          </p:nvPr>
        </p:nvSpPr>
        <p:spPr>
          <a:xfrm>
            <a:off x="500034" y="1500174"/>
            <a:ext cx="8229600" cy="4525963"/>
          </a:xfrm>
        </p:spPr>
        <p:txBody>
          <a:bodyPr>
            <a:normAutofit fontScale="62500" lnSpcReduction="20000"/>
          </a:bodyPr>
          <a:lstStyle/>
          <a:p>
            <a:pPr>
              <a:buNone/>
            </a:pPr>
            <a:endParaRPr lang="id-ID" dirty="0" smtClean="0">
              <a:solidFill>
                <a:srgbClr val="C00000"/>
              </a:solidFill>
            </a:endParaRPr>
          </a:p>
          <a:p>
            <a:pPr algn="ctr">
              <a:buNone/>
            </a:pPr>
            <a:r>
              <a:rPr lang="id-ID" dirty="0" smtClean="0"/>
              <a:t>PENDIDIKAN KEWARGANEGARAAN</a:t>
            </a:r>
            <a:endParaRPr lang="id-ID" dirty="0"/>
          </a:p>
          <a:p>
            <a:pPr algn="ctr">
              <a:buNone/>
            </a:pPr>
            <a:r>
              <a:rPr lang="id-ID" dirty="0" smtClean="0">
                <a:solidFill>
                  <a:srgbClr val="C00000"/>
                </a:solidFill>
              </a:rPr>
              <a:t>BERBAGAI ISTILAH : CIVIC EDUCATION, CITIZENSHIP EDUCATION, DEMOCRACY EDUCATION</a:t>
            </a:r>
          </a:p>
          <a:p>
            <a:pPr algn="ctr">
              <a:buNone/>
            </a:pPr>
            <a:r>
              <a:rPr lang="id-ID" dirty="0" smtClean="0">
                <a:solidFill>
                  <a:srgbClr val="C00000"/>
                </a:solidFill>
              </a:rPr>
              <a:t>DASAR HUKUM</a:t>
            </a:r>
            <a:r>
              <a:rPr lang="id-ID" dirty="0" smtClean="0"/>
              <a:t>: Undang-undang No.20 Tahun 2003 tentang Sistem Pendidikan Nasional; Kurikulum Pendidikan Tinggi wajib (Pasal 37 ayat 2) memuat:</a:t>
            </a:r>
          </a:p>
          <a:p>
            <a:pPr algn="ctr">
              <a:buNone/>
            </a:pPr>
            <a:r>
              <a:rPr lang="id-ID" dirty="0" smtClean="0"/>
              <a:t>     1.pendidikan agama</a:t>
            </a:r>
          </a:p>
          <a:p>
            <a:pPr algn="ctr">
              <a:buNone/>
            </a:pPr>
            <a:r>
              <a:rPr lang="id-ID" dirty="0"/>
              <a:t> </a:t>
            </a:r>
            <a:r>
              <a:rPr lang="id-ID" dirty="0" smtClean="0"/>
              <a:t>    2.pendidikan kewarganegaraan </a:t>
            </a:r>
          </a:p>
          <a:p>
            <a:pPr algn="ctr">
              <a:buNone/>
            </a:pPr>
            <a:r>
              <a:rPr lang="id-ID" dirty="0"/>
              <a:t> </a:t>
            </a:r>
            <a:r>
              <a:rPr lang="id-ID" dirty="0" smtClean="0"/>
              <a:t>    3.pendidikan bahasa </a:t>
            </a:r>
          </a:p>
          <a:p>
            <a:pPr algn="ctr">
              <a:buNone/>
            </a:pPr>
            <a:r>
              <a:rPr lang="id-ID" dirty="0" smtClean="0">
                <a:solidFill>
                  <a:srgbClr val="C00000"/>
                </a:solidFill>
              </a:rPr>
              <a:t>PELAKSANAAN UU  TSB</a:t>
            </a:r>
            <a:r>
              <a:rPr lang="id-ID" dirty="0" smtClean="0"/>
              <a:t>. DIDASARKAN PADA  SK. DIRJEN DIKTI DEPDIKNAS NO. 43/DIKTI/KEP/2006,BAHWA KE TIGA JENIS PENDIDIKAN DI ATAS , MERUPAKAN KELOMPOK MATA KULIAH PENGEMBANGAN KEPRIBADIAN(MPK) WAJIB DIBERIKAN DI SEMUA FAKULTAS DAN JURUSAN DI SELURUH PERGURUAN TINGGI DI INDONESIA DENGAN BEBAN STUDI MASING-MASING </a:t>
            </a:r>
            <a:r>
              <a:rPr lang="en-US" dirty="0" smtClean="0"/>
              <a:t>2</a:t>
            </a:r>
            <a:r>
              <a:rPr lang="id-ID" dirty="0" smtClean="0"/>
              <a:t> SKS.</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V</a:t>
            </a:r>
            <a:br>
              <a:rPr lang="id-ID" dirty="0" smtClean="0"/>
            </a:br>
            <a:r>
              <a:rPr lang="id-ID" dirty="0" smtClean="0"/>
              <a:t>KONSTITUSI DAN SISTEM POLITIK</a:t>
            </a:r>
            <a:endParaRPr lang="id-ID" dirty="0"/>
          </a:p>
        </p:txBody>
      </p:sp>
      <p:sp>
        <p:nvSpPr>
          <p:cNvPr id="3" name="Content Placeholder 2"/>
          <p:cNvSpPr>
            <a:spLocks noGrp="1"/>
          </p:cNvSpPr>
          <p:nvPr>
            <p:ph idx="1"/>
          </p:nvPr>
        </p:nvSpPr>
        <p:spPr/>
        <p:txBody>
          <a:bodyPr>
            <a:normAutofit fontScale="70000" lnSpcReduction="20000"/>
          </a:bodyPr>
          <a:lstStyle/>
          <a:p>
            <a:pPr algn="ctr"/>
            <a:r>
              <a:rPr lang="id-ID" dirty="0" smtClean="0">
                <a:solidFill>
                  <a:srgbClr val="C00000"/>
                </a:solidFill>
              </a:rPr>
              <a:t>A. Konstitusi Dalam Suatu Negara</a:t>
            </a:r>
          </a:p>
          <a:p>
            <a:pPr algn="ctr"/>
            <a:r>
              <a:rPr lang="id-ID" dirty="0" smtClean="0"/>
              <a:t>Konstitusi, dalam bahasa Belanda disebut “Grondwet”/Grond berarti “dasar” dan Wet berarti “undang-undang. Dalam bahasa Jerman disebut “Grundgesetz”/ Grund berarti “dasar” dan “gesetz” berarti “undand-undang”. </a:t>
            </a:r>
            <a:r>
              <a:rPr lang="id-ID" i="1" dirty="0" smtClean="0"/>
              <a:t>Lord Acton;”power tends corrupt, but absolute power corrupts absolutely”</a:t>
            </a:r>
          </a:p>
          <a:p>
            <a:pPr algn="ctr"/>
            <a:r>
              <a:rPr lang="id-ID" dirty="0" smtClean="0"/>
              <a:t>Konstitusi merupakan jaminan yang paling efektif dalam menjaga agar kekuasaan yang ada tidak disalahgunakan dan dan hak asasi warga negara tidak dilanggar. Paham ini kemudian dikenal dengan istilah Konstitusionalisme, sebagai sebuah paham yang  menyatakan adanya asas-asas pokok yang menetapkan dan membatasi kekuasaan penguasa agar tidak disalah gunakan.              </a:t>
            </a:r>
          </a:p>
          <a:p>
            <a:pPr algn="ctr"/>
            <a:r>
              <a:rPr lang="id-ID" dirty="0" smtClean="0"/>
              <a:t>Konstitusi merupakan manifestasi dari hukum yang harus ditaati oleh pemegang kekuasaan dan masyarakat, </a:t>
            </a:r>
            <a:r>
              <a:rPr lang="id-ID" dirty="0" smtClean="0">
                <a:solidFill>
                  <a:srgbClr val="C00000"/>
                </a:solidFill>
              </a:rPr>
              <a:t>berlanjut,..........</a:t>
            </a:r>
            <a:endParaRPr lang="id-ID" dirty="0" smtClean="0"/>
          </a:p>
          <a:p>
            <a:pPr algn="ctr">
              <a:buNone/>
            </a:pPr>
            <a:endParaRPr lang="id-ID"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r>
              <a:rPr lang="id-ID" dirty="0" smtClean="0">
                <a:solidFill>
                  <a:srgbClr val="C00000"/>
                </a:solidFill>
              </a:rPr>
              <a:t>Lanjutan,....</a:t>
            </a:r>
          </a:p>
          <a:p>
            <a:pPr algn="ctr"/>
            <a:r>
              <a:rPr lang="id-ID" dirty="0" smtClean="0"/>
              <a:t>Konstitusi sering disamakan dengan Undang-undang Dasar dan ada juga yang membedakan; karena Konstitusi memiliki pengertian yang lebih luas daripada  Undang-undang Dasar, sebagai bagian </a:t>
            </a:r>
            <a:r>
              <a:rPr lang="id-ID" dirty="0" smtClean="0">
                <a:solidFill>
                  <a:srgbClr val="C00000"/>
                </a:solidFill>
              </a:rPr>
              <a:t>tertulis</a:t>
            </a:r>
            <a:r>
              <a:rPr lang="id-ID" dirty="0" smtClean="0"/>
              <a:t> dari Konstitusi, yang memuat aturan tertulis dan tidak tertulis. UUD merumuskan hal-hal pokok/garis besarnya saja. Di sisi lain dalam kehidupan bernegara tentu terdapat kemungkinan timbulnya hal-hal yang tidak diatur dalam UUD</a:t>
            </a:r>
            <a:r>
              <a:rPr lang="id-ID" dirty="0" smtClean="0">
                <a:solidFill>
                  <a:srgbClr val="C00000"/>
                </a:solidFill>
              </a:rPr>
              <a:t> berlanjut,.........</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id-ID" dirty="0" smtClean="0">
                <a:solidFill>
                  <a:srgbClr val="C00000"/>
                </a:solidFill>
              </a:rPr>
              <a:t>Lanjutan,....</a:t>
            </a:r>
          </a:p>
          <a:p>
            <a:pPr algn="ctr"/>
            <a:r>
              <a:rPr lang="id-ID" dirty="0" smtClean="0"/>
              <a:t>Penjelasan UUD 1945 merumuskan, bahwa undang-undang dasar suatu negara adalah hanya sebagian dari hukum dasar negara itu.</a:t>
            </a:r>
          </a:p>
          <a:p>
            <a:pPr algn="ctr"/>
            <a:r>
              <a:rPr lang="id-ID" dirty="0" smtClean="0"/>
              <a:t>UUD adalah Hukum Dasar yang tertulis, selain itu berlaku juga Hukum Dasar yang tidak tertulis ialah aturan-aturan dasar yang timbul dan terpelihara dalam praktek penyelenggaraan negara, meskipun tidak tertulis, inilah konvensi.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Sifat-sifat Konvensi sebagai hukum dasar tidak tertulis:</a:t>
            </a:r>
          </a:p>
          <a:p>
            <a:pPr algn="ctr"/>
            <a:r>
              <a:rPr lang="id-ID" dirty="0" smtClean="0"/>
              <a:t>1. merupakan kebiasaan yang terpelihara dalam praktek penyelenggaraan negara</a:t>
            </a:r>
          </a:p>
          <a:p>
            <a:pPr algn="ctr"/>
            <a:r>
              <a:rPr lang="id-ID" dirty="0" smtClean="0"/>
              <a:t>2. tidak bertentangan dengan UUD, saling menerima.</a:t>
            </a:r>
          </a:p>
          <a:p>
            <a:pPr algn="ctr"/>
            <a:r>
              <a:rPr lang="id-ID" dirty="0" smtClean="0"/>
              <a:t>3. diterima oleh seluruh rakyat.</a:t>
            </a:r>
          </a:p>
          <a:p>
            <a:pPr algn="ctr"/>
            <a:r>
              <a:rPr lang="id-ID" dirty="0" smtClean="0"/>
              <a:t>4. sebagai pelengkap, berkualitas sebagai aturan dasar yang tidak terdapat dalm UUD  </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id-ID" dirty="0" smtClean="0">
                <a:solidFill>
                  <a:srgbClr val="C00000"/>
                </a:solidFill>
              </a:rPr>
              <a:t>Contoh konvensi:</a:t>
            </a:r>
            <a:endParaRPr lang="id-ID" dirty="0" smtClean="0"/>
          </a:p>
          <a:p>
            <a:pPr algn="ctr"/>
            <a:r>
              <a:rPr lang="id-ID" dirty="0" smtClean="0"/>
              <a:t>- pengambilan keputusan berdasarkan musyawarah mufakat dalam sidang MPR.</a:t>
            </a:r>
          </a:p>
          <a:p>
            <a:pPr algn="ctr"/>
            <a:r>
              <a:rPr lang="id-ID" dirty="0" smtClean="0"/>
              <a:t>-pidato kenegaraan Presiden setiap tg. 16 Agst. </a:t>
            </a:r>
            <a:r>
              <a:rPr lang="id-ID" dirty="0"/>
              <a:t>d</a:t>
            </a:r>
            <a:r>
              <a:rPr lang="id-ID" dirty="0" smtClean="0"/>
              <a:t>lm. Sidang MPR.</a:t>
            </a:r>
          </a:p>
          <a:p>
            <a:pPr algn="ctr"/>
            <a:r>
              <a:rPr lang="id-ID" dirty="0" smtClean="0"/>
              <a:t>Konvensi demikian menjadikan timbulnya gagasan </a:t>
            </a:r>
            <a:r>
              <a:rPr lang="id-ID" i="1" dirty="0" smtClean="0">
                <a:solidFill>
                  <a:srgbClr val="C00000"/>
                </a:solidFill>
              </a:rPr>
              <a:t>“living constitution”</a:t>
            </a:r>
            <a:r>
              <a:rPr lang="id-ID" dirty="0" smtClean="0"/>
              <a:t> artinya konstitusi tersebut benar-benar hidup dalam masyarakat dan dia tidak hanya merupakan naskah tertulis, tetapi juga naskah tidak tertulis (konvensi) </a:t>
            </a: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dirty="0" smtClean="0">
                <a:solidFill>
                  <a:srgbClr val="C00000"/>
                </a:solidFill>
              </a:rPr>
              <a:t>CIRI UMUM KONSTITUSI</a:t>
            </a:r>
          </a:p>
          <a:p>
            <a:pPr algn="ctr"/>
            <a:r>
              <a:rPr lang="id-ID" dirty="0" smtClean="0"/>
              <a:t>1.Sebagai kaidah hukum berkedudukan lebih tinggi dari kaidah hukum lainnya.</a:t>
            </a:r>
          </a:p>
          <a:p>
            <a:pPr algn="ctr"/>
            <a:r>
              <a:rPr lang="id-ID" dirty="0" smtClean="0"/>
              <a:t>2.Memuat prinsip-prinsip dan ketentuan-ketentuan yang dianggap paling pokok mengenai kehidupan bersama dalam suatu negara.</a:t>
            </a:r>
          </a:p>
          <a:p>
            <a:pPr algn="ctr"/>
            <a:r>
              <a:rPr lang="id-ID" dirty="0" smtClean="0"/>
              <a:t>3.Lahir dari moment sejarah terpenting bagi bangsa ybs.</a:t>
            </a:r>
            <a:endParaRPr lang="id-ID"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HAL-HAL YANG DIATUR DALAM KONSTITUSI</a:t>
            </a:r>
            <a:endParaRPr lang="id-ID" dirty="0" smtClean="0"/>
          </a:p>
          <a:p>
            <a:pPr algn="ctr"/>
            <a:r>
              <a:rPr lang="id-ID" dirty="0" smtClean="0"/>
              <a:t>1.Jaminan HAM bagi warga negara.</a:t>
            </a:r>
          </a:p>
          <a:p>
            <a:pPr algn="ctr"/>
            <a:r>
              <a:rPr lang="id-ID" dirty="0" smtClean="0"/>
              <a:t>2.Sistem ketatanegaraan yang mendasar.</a:t>
            </a:r>
          </a:p>
          <a:p>
            <a:pPr algn="ctr"/>
            <a:r>
              <a:rPr lang="id-ID" dirty="0" smtClean="0"/>
              <a:t>3.Kedudukan, tugas dan wewenang lembaga-lembaga negara.</a:t>
            </a:r>
          </a:p>
          <a:p>
            <a:pPr algn="ctr"/>
            <a:r>
              <a:rPr lang="id-ID" dirty="0" smtClean="0">
                <a:solidFill>
                  <a:srgbClr val="C00000"/>
                </a:solidFill>
              </a:rPr>
              <a:t>FUNGSI KONSTITUSI</a:t>
            </a:r>
            <a:endParaRPr lang="id-ID" dirty="0" smtClean="0"/>
          </a:p>
          <a:p>
            <a:pPr algn="ctr"/>
            <a:r>
              <a:rPr lang="id-ID" dirty="0" smtClean="0"/>
              <a:t>Membagi kekuasaan negara; Eksekutif, Legislatif dan Judikatif dalam sistem </a:t>
            </a:r>
            <a:r>
              <a:rPr lang="id-ID" i="1" dirty="0" smtClean="0">
                <a:solidFill>
                  <a:srgbClr val="C00000"/>
                </a:solidFill>
              </a:rPr>
              <a:t>“checks and balances”</a:t>
            </a:r>
          </a:p>
          <a:p>
            <a:pPr algn="ctr"/>
            <a:r>
              <a:rPr lang="id-ID" dirty="0" smtClean="0"/>
              <a:t>Membatasi kekuasaan penguasa; terhadap isi kekuasaan dan waktu pelaksanaan kekuasaan. Pembatasan isi kekuasaan art. penegasan tugas dan wewenang lembaga-lembaga negara. Pembatasan waktu art. masa jabatan masing-masing pejabat dalam menjalankan kekuasaannya.  </a:t>
            </a: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1995"/>
            <a:ext cx="8229600" cy="4525963"/>
          </a:xfrm>
        </p:spPr>
        <p:txBody>
          <a:bodyPr>
            <a:normAutofit fontScale="70000" lnSpcReduction="20000"/>
          </a:bodyPr>
          <a:lstStyle/>
          <a:p>
            <a:pPr algn="ctr"/>
            <a:r>
              <a:rPr lang="id-ID" dirty="0" smtClean="0">
                <a:solidFill>
                  <a:srgbClr val="C00000"/>
                </a:solidFill>
              </a:rPr>
              <a:t>B. PERUBAHAN  UUD 1945</a:t>
            </a:r>
          </a:p>
          <a:p>
            <a:pPr algn="ctr"/>
            <a:r>
              <a:rPr lang="id-ID" dirty="0" smtClean="0"/>
              <a:t>Dasar: Penjelasan UUD 1945, “Kita harus senantiasa ingat kepada dinamika kehidupan masyarakat dan negara Indonesia....... Jangan tergesa-gesa memberi kristalisasi, memberi bentuk(</a:t>
            </a:r>
            <a:r>
              <a:rPr lang="id-ID" dirty="0" smtClean="0">
                <a:solidFill>
                  <a:srgbClr val="C00000"/>
                </a:solidFill>
              </a:rPr>
              <a:t>Gestaltung)</a:t>
            </a:r>
            <a:r>
              <a:rPr lang="id-ID" dirty="0" smtClean="0"/>
              <a:t> kepada pikiran-pikiran yang masih mudah berubah, oleh karena itu semakin </a:t>
            </a:r>
            <a:r>
              <a:rPr lang="id-ID" dirty="0" smtClean="0">
                <a:solidFill>
                  <a:srgbClr val="C00000"/>
                </a:solidFill>
              </a:rPr>
              <a:t>(soepel)/elastis </a:t>
            </a:r>
            <a:r>
              <a:rPr lang="id-ID" dirty="0" smtClean="0"/>
              <a:t>sifat suatu aturan, makin baik.</a:t>
            </a:r>
          </a:p>
          <a:p>
            <a:pPr algn="ctr"/>
            <a:r>
              <a:rPr lang="id-ID" dirty="0" smtClean="0"/>
              <a:t>Jadi harus dijaga agar Undang-undang Dasar itu jangan sampai ketinggalan jaman.</a:t>
            </a:r>
          </a:p>
          <a:p>
            <a:pPr algn="ctr"/>
            <a:r>
              <a:rPr lang="id-ID" dirty="0" smtClean="0"/>
              <a:t>Dasar juridis perubahan UUD 1945; Ps. 37 sebelum amandemen dinyatakan;(1) “Untuk mengubah UUD sekurang-kurangnya 2/3 daripada jumlah anggota MPR harus hadir.”  (2) “Putusan diambil de ngan persetujuan sekurang-kurangnya 2/3 daripada jumlah anggota yang hadir”</a:t>
            </a:r>
          </a:p>
          <a:p>
            <a:pPr algn="ctr"/>
            <a:r>
              <a:rPr lang="id-ID" dirty="0" smtClean="0">
                <a:solidFill>
                  <a:srgbClr val="C00000"/>
                </a:solidFill>
              </a:rPr>
              <a:t>berlanjut,............</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Lanjutan,........</a:t>
            </a:r>
            <a:endParaRPr lang="id-ID" dirty="0" smtClean="0"/>
          </a:p>
          <a:p>
            <a:pPr algn="ctr"/>
            <a:r>
              <a:rPr lang="id-ID" dirty="0" smtClean="0"/>
              <a:t>Perubahan yang terjadi, rumusan Ps. 37 semula terdiri dari dua (2) ayat, dalam amandemen menjadi lima (5) ayat, diantaranya berisi;</a:t>
            </a:r>
          </a:p>
          <a:p>
            <a:pPr algn="ctr"/>
            <a:r>
              <a:rPr lang="id-ID" dirty="0" smtClean="0"/>
              <a:t>1.perubahan hanya terhadap Ps. 37 ayat 1; objek perubahannya pada pasal-pasal di Batang-tubuh, bukan perubahan terhadap Pembukaan.</a:t>
            </a:r>
          </a:p>
          <a:p>
            <a:pPr algn="ctr"/>
            <a:r>
              <a:rPr lang="id-ID" dirty="0" smtClean="0"/>
              <a:t>2.usul perubahan diagendakan dalam sidang MPR, jika diajukan  minimal 1/3 dari jumlah angg.MPR.</a:t>
            </a:r>
          </a:p>
          <a:p>
            <a:pPr algn="ctr"/>
            <a:r>
              <a:rPr lang="id-ID" dirty="0" smtClean="0"/>
              <a:t>3.perubahan pasal-pasal, sidang MPR dihadiri minimal 2/3 dari jumlah angg. MPR. dan putusan perubahan hanya dapat dilakukan dengan persetujuan minimal 50 persen ditambah satu angg. Dari seluruh angg. MPR.</a:t>
            </a:r>
          </a:p>
          <a:p>
            <a:pPr>
              <a:buNone/>
            </a:pPr>
            <a:endParaRPr lang="id-ID"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KESEPAKATAN FRAKSI-FRAKSI:</a:t>
            </a:r>
          </a:p>
          <a:p>
            <a:pPr algn="ctr"/>
            <a:r>
              <a:rPr lang="id-ID" dirty="0" smtClean="0"/>
              <a:t>1.Tidak mengubah Pembukaan UUD 1945</a:t>
            </a:r>
          </a:p>
          <a:p>
            <a:pPr algn="ctr"/>
            <a:r>
              <a:rPr lang="id-ID" dirty="0" smtClean="0"/>
              <a:t>2.Tetap mempertahankan NKRI</a:t>
            </a:r>
          </a:p>
          <a:p>
            <a:pPr algn="ctr"/>
            <a:r>
              <a:rPr lang="id-ID" dirty="0" smtClean="0"/>
              <a:t>3.Tetap  mempertahankan sis. Presidensial</a:t>
            </a:r>
          </a:p>
          <a:p>
            <a:pPr algn="ctr"/>
            <a:r>
              <a:rPr lang="id-ID" dirty="0" smtClean="0"/>
              <a:t>4.Penjelasan UUD 1945 yg. Memuat hal-hal normatif dimasukkan ke dalam psl-psl (setelah amandemen penjelasan UUD 1945 tdk. Ada lagi</a:t>
            </a:r>
          </a:p>
          <a:p>
            <a:pPr algn="ctr"/>
            <a:r>
              <a:rPr lang="id-ID" dirty="0" smtClean="0"/>
              <a:t>5.Perubahan dilakukan dng. cara </a:t>
            </a:r>
            <a:r>
              <a:rPr lang="id-ID" dirty="0" smtClean="0">
                <a:solidFill>
                  <a:srgbClr val="C00000"/>
                </a:solidFill>
              </a:rPr>
              <a:t>“</a:t>
            </a:r>
            <a:r>
              <a:rPr lang="id-ID" i="1" dirty="0" smtClean="0">
                <a:solidFill>
                  <a:srgbClr val="C00000"/>
                </a:solidFill>
              </a:rPr>
              <a:t>adendum”</a:t>
            </a:r>
            <a:r>
              <a:rPr lang="id-ID" dirty="0" smtClean="0"/>
              <a:t> art. tetap mempertahankan naskah asli UUD 1945 yang disahkan 18 Agst. 1945 dan naskah perubahan UUD 1945 diletakkan setelah naskah asli.</a:t>
            </a:r>
          </a:p>
          <a:p>
            <a:pPr algn="ctr"/>
            <a:r>
              <a:rPr lang="id-ID" dirty="0" smtClean="0">
                <a:solidFill>
                  <a:srgbClr val="C00000"/>
                </a:solidFill>
              </a:rPr>
              <a:t>berlanjut,.............</a:t>
            </a:r>
          </a:p>
          <a:p>
            <a:pPr algn="ctr"/>
            <a:r>
              <a:rPr lang="id-ID" dirty="0" smtClean="0"/>
              <a:t> </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57232"/>
            <a:ext cx="7772400" cy="5498328"/>
          </a:xfrm>
        </p:spPr>
        <p:txBody>
          <a:bodyPr>
            <a:normAutofit fontScale="70000" lnSpcReduction="20000"/>
          </a:bodyPr>
          <a:lstStyle/>
          <a:p>
            <a:r>
              <a:rPr lang="en-US" dirty="0" err="1" smtClean="0"/>
              <a:t>Tujuan</a:t>
            </a:r>
            <a:r>
              <a:rPr lang="en-US" dirty="0" smtClean="0"/>
              <a:t> </a:t>
            </a:r>
            <a:r>
              <a:rPr lang="en-US" dirty="0" err="1" smtClean="0"/>
              <a:t>Pendidikan</a:t>
            </a:r>
            <a:r>
              <a:rPr lang="en-US" dirty="0" smtClean="0"/>
              <a:t> </a:t>
            </a:r>
            <a:r>
              <a:rPr lang="en-US" dirty="0" err="1" smtClean="0"/>
              <a:t>Kewarganegaraan</a:t>
            </a:r>
            <a:endParaRPr lang="en-US" dirty="0" smtClean="0"/>
          </a:p>
          <a:p>
            <a:r>
              <a:rPr lang="en-US" dirty="0" err="1" smtClean="0"/>
              <a:t>Visi</a:t>
            </a:r>
            <a:r>
              <a:rPr lang="en-US" dirty="0" smtClean="0"/>
              <a:t> , </a:t>
            </a:r>
            <a:r>
              <a:rPr lang="en-US" dirty="0" err="1" smtClean="0"/>
              <a:t>Pendidikan</a:t>
            </a:r>
            <a:r>
              <a:rPr lang="en-US" dirty="0" smtClean="0"/>
              <a:t> </a:t>
            </a:r>
            <a:r>
              <a:rPr lang="en-US" dirty="0" err="1" smtClean="0"/>
              <a:t>Kewarganegaraan</a:t>
            </a:r>
            <a:r>
              <a:rPr lang="en-US" dirty="0" smtClean="0"/>
              <a:t> Di PT </a:t>
            </a:r>
            <a:r>
              <a:rPr lang="en-US" dirty="0" err="1" smtClean="0"/>
              <a:t>adalah</a:t>
            </a:r>
            <a:r>
              <a:rPr lang="en-US" dirty="0" smtClean="0"/>
              <a:t> </a:t>
            </a:r>
            <a:r>
              <a:rPr lang="en-US" dirty="0" err="1" smtClean="0"/>
              <a:t>merupakan</a:t>
            </a:r>
            <a:r>
              <a:rPr lang="en-US" dirty="0" smtClean="0"/>
              <a:t> </a:t>
            </a:r>
            <a:r>
              <a:rPr lang="en-US" dirty="0" err="1" smtClean="0"/>
              <a:t>sumber</a:t>
            </a:r>
            <a:r>
              <a:rPr lang="en-US" dirty="0" smtClean="0"/>
              <a:t> </a:t>
            </a:r>
            <a:r>
              <a:rPr lang="en-US" dirty="0" err="1" smtClean="0"/>
              <a:t>nilai</a:t>
            </a:r>
            <a:r>
              <a:rPr lang="en-US" dirty="0" smtClean="0"/>
              <a:t> </a:t>
            </a:r>
            <a:r>
              <a:rPr lang="en-US" dirty="0" err="1" smtClean="0"/>
              <a:t>dan</a:t>
            </a:r>
            <a:r>
              <a:rPr lang="en-US" dirty="0" smtClean="0"/>
              <a:t> </a:t>
            </a:r>
            <a:r>
              <a:rPr lang="en-US" dirty="0" err="1" smtClean="0"/>
              <a:t>Pedoman</a:t>
            </a:r>
            <a:r>
              <a:rPr lang="en-US" dirty="0" smtClean="0"/>
              <a:t> </a:t>
            </a:r>
            <a:r>
              <a:rPr lang="en-US" dirty="0" err="1" smtClean="0"/>
              <a:t>dalam</a:t>
            </a:r>
            <a:r>
              <a:rPr lang="en-US" dirty="0" smtClean="0"/>
              <a:t> </a:t>
            </a:r>
            <a:r>
              <a:rPr lang="en-US" dirty="0" err="1" smtClean="0"/>
              <a:t>pengembangan</a:t>
            </a:r>
            <a:r>
              <a:rPr lang="en-US" dirty="0" smtClean="0"/>
              <a:t> </a:t>
            </a:r>
            <a:r>
              <a:rPr lang="en-US" dirty="0" err="1" smtClean="0"/>
              <a:t>dan</a:t>
            </a:r>
            <a:r>
              <a:rPr lang="en-US" dirty="0" smtClean="0"/>
              <a:t> </a:t>
            </a:r>
            <a:r>
              <a:rPr lang="en-US" dirty="0" err="1" smtClean="0"/>
              <a:t>penyelenggaraan</a:t>
            </a:r>
            <a:r>
              <a:rPr lang="en-US" dirty="0" smtClean="0"/>
              <a:t> program </a:t>
            </a:r>
            <a:r>
              <a:rPr lang="en-US" dirty="0" err="1" smtClean="0"/>
              <a:t>studi</a:t>
            </a:r>
            <a:r>
              <a:rPr lang="en-US" dirty="0" smtClean="0"/>
              <a:t>, </a:t>
            </a:r>
            <a:r>
              <a:rPr lang="en-US" dirty="0" err="1" smtClean="0"/>
              <a:t>guna</a:t>
            </a:r>
            <a:r>
              <a:rPr lang="en-US" dirty="0" smtClean="0"/>
              <a:t> </a:t>
            </a:r>
            <a:r>
              <a:rPr lang="en-US" dirty="0" err="1" smtClean="0"/>
              <a:t>mengantarkan</a:t>
            </a:r>
            <a:r>
              <a:rPr lang="en-US" dirty="0" smtClean="0"/>
              <a:t> </a:t>
            </a:r>
            <a:r>
              <a:rPr lang="en-US" dirty="0" err="1" smtClean="0"/>
              <a:t>mhsw</a:t>
            </a:r>
            <a:r>
              <a:rPr lang="en-US" dirty="0" smtClean="0"/>
              <a:t> </a:t>
            </a:r>
            <a:r>
              <a:rPr lang="en-US" dirty="0" err="1" smtClean="0"/>
              <a:t>memantapkan</a:t>
            </a:r>
            <a:r>
              <a:rPr lang="en-US" dirty="0" smtClean="0"/>
              <a:t> </a:t>
            </a:r>
            <a:r>
              <a:rPr lang="en-US" dirty="0" err="1" smtClean="0"/>
              <a:t>kepribadiannya</a:t>
            </a:r>
            <a:r>
              <a:rPr lang="en-US" dirty="0" smtClean="0"/>
              <a:t> </a:t>
            </a:r>
            <a:r>
              <a:rPr lang="en-US" dirty="0" err="1" smtClean="0"/>
              <a:t>sbg</a:t>
            </a:r>
            <a:r>
              <a:rPr lang="en-US" dirty="0" smtClean="0"/>
              <a:t> </a:t>
            </a:r>
            <a:r>
              <a:rPr lang="en-US" dirty="0" err="1" smtClean="0"/>
              <a:t>manusia</a:t>
            </a:r>
            <a:r>
              <a:rPr lang="en-US" dirty="0" smtClean="0"/>
              <a:t> </a:t>
            </a:r>
            <a:r>
              <a:rPr lang="en-US" dirty="0" err="1" smtClean="0"/>
              <a:t>seutuhnya</a:t>
            </a:r>
            <a:r>
              <a:rPr lang="en-US" dirty="0" smtClean="0"/>
              <a:t>.</a:t>
            </a:r>
          </a:p>
          <a:p>
            <a:r>
              <a:rPr lang="en-US" dirty="0" err="1" smtClean="0"/>
              <a:t>Misi</a:t>
            </a:r>
            <a:r>
              <a:rPr lang="en-US" dirty="0" smtClean="0"/>
              <a:t> , </a:t>
            </a:r>
            <a:r>
              <a:rPr lang="en-US" dirty="0" err="1" smtClean="0"/>
              <a:t>Pendidikan</a:t>
            </a:r>
            <a:r>
              <a:rPr lang="en-US" dirty="0" smtClean="0"/>
              <a:t> </a:t>
            </a:r>
            <a:r>
              <a:rPr lang="en-US" dirty="0" err="1" smtClean="0"/>
              <a:t>Kewarganegaraan</a:t>
            </a:r>
            <a:r>
              <a:rPr lang="en-US" dirty="0" smtClean="0"/>
              <a:t> </a:t>
            </a:r>
            <a:r>
              <a:rPr lang="en-US" dirty="0" err="1" smtClean="0"/>
              <a:t>di</a:t>
            </a:r>
            <a:r>
              <a:rPr lang="en-US" dirty="0" smtClean="0"/>
              <a:t> PT </a:t>
            </a:r>
            <a:r>
              <a:rPr lang="en-US" dirty="0" err="1" smtClean="0"/>
              <a:t>adlh</a:t>
            </a:r>
            <a:r>
              <a:rPr lang="en-US" dirty="0" smtClean="0"/>
              <a:t> </a:t>
            </a:r>
            <a:r>
              <a:rPr lang="en-US" dirty="0" err="1" smtClean="0"/>
              <a:t>utk</a:t>
            </a:r>
            <a:r>
              <a:rPr lang="en-US" dirty="0" smtClean="0"/>
              <a:t> </a:t>
            </a:r>
            <a:r>
              <a:rPr lang="en-US" dirty="0" err="1" smtClean="0"/>
              <a:t>membantu</a:t>
            </a:r>
            <a:r>
              <a:rPr lang="en-US" dirty="0" smtClean="0"/>
              <a:t> </a:t>
            </a:r>
            <a:r>
              <a:rPr lang="en-US" dirty="0" err="1" smtClean="0"/>
              <a:t>mhsw</a:t>
            </a:r>
            <a:r>
              <a:rPr lang="en-US" dirty="0" smtClean="0"/>
              <a:t> </a:t>
            </a:r>
            <a:r>
              <a:rPr lang="en-US" dirty="0" err="1" smtClean="0"/>
              <a:t>memantapkan</a:t>
            </a:r>
            <a:r>
              <a:rPr lang="en-US" dirty="0" smtClean="0"/>
              <a:t> </a:t>
            </a:r>
            <a:r>
              <a:rPr lang="en-US" dirty="0" err="1" smtClean="0"/>
              <a:t>kepribadiannya</a:t>
            </a:r>
            <a:r>
              <a:rPr lang="en-US" dirty="0" smtClean="0"/>
              <a:t>, agar </a:t>
            </a:r>
            <a:r>
              <a:rPr lang="en-US" dirty="0" err="1" smtClean="0"/>
              <a:t>secara</a:t>
            </a:r>
            <a:r>
              <a:rPr lang="en-US" dirty="0" smtClean="0"/>
              <a:t> </a:t>
            </a:r>
            <a:r>
              <a:rPr lang="en-US" dirty="0" err="1" smtClean="0"/>
              <a:t>konsisten</a:t>
            </a:r>
            <a:r>
              <a:rPr lang="en-US" dirty="0" smtClean="0"/>
              <a:t> </a:t>
            </a:r>
            <a:r>
              <a:rPr lang="en-US" dirty="0" err="1" smtClean="0"/>
              <a:t>mampu</a:t>
            </a:r>
            <a:r>
              <a:rPr lang="en-US" dirty="0" smtClean="0"/>
              <a:t> </a:t>
            </a:r>
            <a:r>
              <a:rPr lang="en-US" dirty="0" err="1" smtClean="0"/>
              <a:t>mewujudkan</a:t>
            </a:r>
            <a:r>
              <a:rPr lang="en-US" dirty="0" smtClean="0"/>
              <a:t> </a:t>
            </a:r>
            <a:r>
              <a:rPr lang="en-US" dirty="0" err="1" smtClean="0"/>
              <a:t>nilai</a:t>
            </a:r>
            <a:r>
              <a:rPr lang="en-US" dirty="0" smtClean="0"/>
              <a:t> –</a:t>
            </a:r>
            <a:r>
              <a:rPr lang="en-US" dirty="0" err="1" smtClean="0"/>
              <a:t>nilai</a:t>
            </a:r>
            <a:r>
              <a:rPr lang="en-US" dirty="0" smtClean="0"/>
              <a:t> </a:t>
            </a:r>
            <a:r>
              <a:rPr lang="en-US" dirty="0" err="1" smtClean="0"/>
              <a:t>dasar</a:t>
            </a:r>
            <a:r>
              <a:rPr lang="en-US" dirty="0" smtClean="0"/>
              <a:t> </a:t>
            </a:r>
            <a:r>
              <a:rPr lang="en-US" dirty="0" err="1" smtClean="0"/>
              <a:t>Pancasila</a:t>
            </a:r>
            <a:r>
              <a:rPr lang="en-US" dirty="0" smtClean="0"/>
              <a:t>, rasa </a:t>
            </a:r>
            <a:r>
              <a:rPr lang="en-US" dirty="0" err="1" smtClean="0"/>
              <a:t>kebangsaan</a:t>
            </a:r>
            <a:r>
              <a:rPr lang="en-US" dirty="0" smtClean="0"/>
              <a:t> </a:t>
            </a:r>
            <a:r>
              <a:rPr lang="en-US" dirty="0" err="1" smtClean="0"/>
              <a:t>dan</a:t>
            </a:r>
            <a:r>
              <a:rPr lang="en-US" dirty="0" smtClean="0"/>
              <a:t> </a:t>
            </a:r>
            <a:r>
              <a:rPr lang="en-US" dirty="0" err="1" smtClean="0"/>
              <a:t>cinta</a:t>
            </a:r>
            <a:r>
              <a:rPr lang="en-US" dirty="0" smtClean="0"/>
              <a:t> </a:t>
            </a:r>
            <a:r>
              <a:rPr lang="en-US" dirty="0" err="1" smtClean="0"/>
              <a:t>tanah</a:t>
            </a:r>
            <a:r>
              <a:rPr lang="en-US" dirty="0" smtClean="0"/>
              <a:t> air </a:t>
            </a:r>
            <a:r>
              <a:rPr lang="en-US" dirty="0" err="1" smtClean="0"/>
              <a:t>dlm</a:t>
            </a:r>
            <a:r>
              <a:rPr lang="en-US" dirty="0" smtClean="0"/>
              <a:t> </a:t>
            </a:r>
            <a:r>
              <a:rPr lang="en-US" dirty="0" err="1" smtClean="0"/>
              <a:t>menguasai</a:t>
            </a:r>
            <a:r>
              <a:rPr lang="en-US" dirty="0" smtClean="0"/>
              <a:t>. </a:t>
            </a:r>
            <a:r>
              <a:rPr lang="en-US" dirty="0" err="1" smtClean="0"/>
              <a:t>Menerapkan</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ilmu</a:t>
            </a:r>
            <a:r>
              <a:rPr lang="en-US" dirty="0" smtClean="0"/>
              <a:t> </a:t>
            </a:r>
            <a:r>
              <a:rPr lang="en-US" dirty="0" err="1" smtClean="0"/>
              <a:t>pengetahuan,teknologi</a:t>
            </a:r>
            <a:r>
              <a:rPr lang="en-US" dirty="0" smtClean="0"/>
              <a:t> </a:t>
            </a:r>
            <a:r>
              <a:rPr lang="en-US" dirty="0" err="1" smtClean="0"/>
              <a:t>dan</a:t>
            </a:r>
            <a:r>
              <a:rPr lang="en-US" dirty="0" smtClean="0"/>
              <a:t> </a:t>
            </a:r>
            <a:r>
              <a:rPr lang="en-US" dirty="0" err="1" smtClean="0"/>
              <a:t>seni</a:t>
            </a:r>
            <a:r>
              <a:rPr lang="en-US" dirty="0" smtClean="0"/>
              <a:t> </a:t>
            </a:r>
            <a:r>
              <a:rPr lang="en-US" dirty="0" err="1" smtClean="0"/>
              <a:t>dng</a:t>
            </a:r>
            <a:r>
              <a:rPr lang="en-US" dirty="0" smtClean="0"/>
              <a:t> rasa </a:t>
            </a:r>
            <a:r>
              <a:rPr lang="en-US" dirty="0" err="1" smtClean="0"/>
              <a:t>tanggung</a:t>
            </a:r>
            <a:r>
              <a:rPr lang="en-US" dirty="0" smtClean="0"/>
              <a:t> </a:t>
            </a:r>
            <a:r>
              <a:rPr lang="en-US" dirty="0" err="1" smtClean="0"/>
              <a:t>jawab</a:t>
            </a:r>
            <a:r>
              <a:rPr lang="en-US" dirty="0" smtClean="0"/>
              <a:t> </a:t>
            </a:r>
            <a:r>
              <a:rPr lang="en-US" dirty="0" err="1" smtClean="0"/>
              <a:t>dan</a:t>
            </a:r>
            <a:r>
              <a:rPr lang="en-US" dirty="0" smtClean="0"/>
              <a:t> </a:t>
            </a:r>
            <a:r>
              <a:rPr lang="en-US" dirty="0" err="1" smtClean="0"/>
              <a:t>bermoral</a:t>
            </a:r>
            <a:r>
              <a:rPr lang="en-US" dirty="0" smtClean="0"/>
              <a:t> .</a:t>
            </a:r>
          </a:p>
          <a:p>
            <a:r>
              <a:rPr lang="en-US" dirty="0" err="1" smtClean="0"/>
              <a:t>Kompetensi</a:t>
            </a:r>
            <a:r>
              <a:rPr lang="en-US" dirty="0" smtClean="0"/>
              <a:t> , </a:t>
            </a:r>
            <a:r>
              <a:rPr lang="en-US" dirty="0" err="1" smtClean="0"/>
              <a:t>yg</a:t>
            </a:r>
            <a:r>
              <a:rPr lang="en-US" dirty="0" smtClean="0"/>
              <a:t> </a:t>
            </a:r>
            <a:r>
              <a:rPr lang="en-US" dirty="0" err="1" smtClean="0"/>
              <a:t>diharapkan</a:t>
            </a:r>
            <a:r>
              <a:rPr lang="en-US" dirty="0" smtClean="0"/>
              <a:t> </a:t>
            </a:r>
            <a:r>
              <a:rPr lang="en-US" dirty="0" err="1" smtClean="0"/>
              <a:t>mhsw</a:t>
            </a:r>
            <a:r>
              <a:rPr lang="en-US" dirty="0" smtClean="0"/>
              <a:t> </a:t>
            </a:r>
            <a:r>
              <a:rPr lang="en-US" dirty="0" err="1" smtClean="0"/>
              <a:t>adlh</a:t>
            </a:r>
            <a:r>
              <a:rPr lang="en-US" dirty="0" smtClean="0"/>
              <a:t> </a:t>
            </a:r>
            <a:r>
              <a:rPr lang="en-US" dirty="0" err="1" smtClean="0"/>
              <a:t>utk</a:t>
            </a:r>
            <a:r>
              <a:rPr lang="en-US" dirty="0" smtClean="0"/>
              <a:t> </a:t>
            </a:r>
            <a:r>
              <a:rPr lang="en-US" dirty="0" err="1" smtClean="0"/>
              <a:t>menjadi</a:t>
            </a:r>
            <a:r>
              <a:rPr lang="en-US" dirty="0" smtClean="0"/>
              <a:t> </a:t>
            </a:r>
            <a:r>
              <a:rPr lang="en-US" dirty="0" err="1" smtClean="0"/>
              <a:t>ilmuwan</a:t>
            </a:r>
            <a:r>
              <a:rPr lang="en-US" dirty="0" smtClean="0"/>
              <a:t> </a:t>
            </a:r>
            <a:r>
              <a:rPr lang="en-US" dirty="0" err="1" smtClean="0"/>
              <a:t>dan</a:t>
            </a:r>
            <a:r>
              <a:rPr lang="en-US" dirty="0" smtClean="0"/>
              <a:t> </a:t>
            </a:r>
            <a:r>
              <a:rPr lang="en-US" dirty="0" err="1" smtClean="0"/>
              <a:t>profesional</a:t>
            </a:r>
            <a:r>
              <a:rPr lang="en-US" dirty="0" smtClean="0"/>
              <a:t> </a:t>
            </a:r>
            <a:r>
              <a:rPr lang="en-US" dirty="0" err="1" smtClean="0"/>
              <a:t>yg</a:t>
            </a:r>
            <a:r>
              <a:rPr lang="en-US" dirty="0" smtClean="0"/>
              <a:t> </a:t>
            </a:r>
            <a:r>
              <a:rPr lang="en-US" dirty="0" err="1" smtClean="0"/>
              <a:t>memiliki</a:t>
            </a:r>
            <a:r>
              <a:rPr lang="en-US" dirty="0" smtClean="0"/>
              <a:t> rasa </a:t>
            </a:r>
            <a:r>
              <a:rPr lang="en-US" dirty="0" err="1" smtClean="0"/>
              <a:t>kebangsaan</a:t>
            </a:r>
            <a:r>
              <a:rPr lang="en-US" dirty="0" smtClean="0"/>
              <a:t> </a:t>
            </a:r>
            <a:r>
              <a:rPr lang="en-US" dirty="0" err="1" smtClean="0"/>
              <a:t>dan</a:t>
            </a:r>
            <a:r>
              <a:rPr lang="en-US" dirty="0" smtClean="0"/>
              <a:t> </a:t>
            </a:r>
            <a:r>
              <a:rPr lang="en-US" dirty="0" err="1" smtClean="0"/>
              <a:t>cinta</a:t>
            </a:r>
            <a:r>
              <a:rPr lang="en-US" dirty="0" smtClean="0"/>
              <a:t> </a:t>
            </a:r>
            <a:r>
              <a:rPr lang="en-US" dirty="0" err="1" smtClean="0"/>
              <a:t>tanah</a:t>
            </a:r>
            <a:r>
              <a:rPr lang="en-US" dirty="0" smtClean="0"/>
              <a:t> air, </a:t>
            </a:r>
            <a:r>
              <a:rPr lang="en-US" dirty="0" err="1" smtClean="0"/>
              <a:t>demokratis</a:t>
            </a:r>
            <a:r>
              <a:rPr lang="en-US" dirty="0" smtClean="0"/>
              <a:t>, </a:t>
            </a:r>
            <a:r>
              <a:rPr lang="en-US" dirty="0" err="1" smtClean="0"/>
              <a:t>berkeadaban</a:t>
            </a:r>
            <a:r>
              <a:rPr lang="en-US" dirty="0" smtClean="0"/>
              <a:t>. </a:t>
            </a:r>
            <a:r>
              <a:rPr lang="en-US" dirty="0" err="1" smtClean="0"/>
              <a:t>Diharapkan</a:t>
            </a:r>
            <a:r>
              <a:rPr lang="en-US" dirty="0" smtClean="0"/>
              <a:t> agar </a:t>
            </a:r>
            <a:r>
              <a:rPr lang="en-US" dirty="0" err="1" smtClean="0"/>
              <a:t>mhsw</a:t>
            </a:r>
            <a:r>
              <a:rPr lang="en-US" dirty="0" smtClean="0"/>
              <a:t> </a:t>
            </a:r>
            <a:r>
              <a:rPr lang="en-US" dirty="0" err="1" smtClean="0"/>
              <a:t>menjadi</a:t>
            </a:r>
            <a:r>
              <a:rPr lang="en-US" dirty="0" smtClean="0"/>
              <a:t> </a:t>
            </a:r>
            <a:r>
              <a:rPr lang="en-US" dirty="0" err="1" smtClean="0"/>
              <a:t>warganegara</a:t>
            </a:r>
            <a:r>
              <a:rPr lang="en-US" dirty="0" smtClean="0"/>
              <a:t> </a:t>
            </a:r>
            <a:r>
              <a:rPr lang="en-US" dirty="0" err="1" smtClean="0"/>
              <a:t>yg</a:t>
            </a:r>
            <a:r>
              <a:rPr lang="en-US" dirty="0" smtClean="0"/>
              <a:t> </a:t>
            </a:r>
            <a:r>
              <a:rPr lang="en-US" dirty="0" err="1" smtClean="0"/>
              <a:t>memiliki</a:t>
            </a:r>
            <a:r>
              <a:rPr lang="en-US" dirty="0" smtClean="0"/>
              <a:t> </a:t>
            </a:r>
            <a:r>
              <a:rPr lang="en-US" dirty="0" err="1" smtClean="0"/>
              <a:t>daya</a:t>
            </a:r>
            <a:r>
              <a:rPr lang="en-US" dirty="0" smtClean="0"/>
              <a:t> </a:t>
            </a:r>
            <a:r>
              <a:rPr lang="en-US" dirty="0" err="1" smtClean="0"/>
              <a:t>saing</a:t>
            </a:r>
            <a:r>
              <a:rPr lang="en-US" dirty="0" smtClean="0"/>
              <a:t>, </a:t>
            </a:r>
            <a:r>
              <a:rPr lang="en-US" dirty="0" err="1" smtClean="0"/>
              <a:t>berdisiplin</a:t>
            </a:r>
            <a:r>
              <a:rPr lang="en-US" dirty="0" smtClean="0"/>
              <a:t>, </a:t>
            </a:r>
            <a:r>
              <a:rPr lang="en-US" dirty="0" err="1" smtClean="0"/>
              <a:t>berpartisipasi</a:t>
            </a:r>
            <a:r>
              <a:rPr lang="en-US" dirty="0" smtClean="0"/>
              <a:t> </a:t>
            </a:r>
            <a:r>
              <a:rPr lang="en-US" dirty="0" err="1" smtClean="0"/>
              <a:t>aktif</a:t>
            </a:r>
            <a:r>
              <a:rPr lang="en-US" dirty="0" smtClean="0"/>
              <a:t> </a:t>
            </a:r>
            <a:r>
              <a:rPr lang="en-US" dirty="0" err="1" smtClean="0"/>
              <a:t>dlm</a:t>
            </a:r>
            <a:r>
              <a:rPr lang="en-US" dirty="0" smtClean="0"/>
              <a:t> </a:t>
            </a:r>
            <a:r>
              <a:rPr lang="en-US" dirty="0" err="1" smtClean="0"/>
              <a:t>membangun</a:t>
            </a:r>
            <a:r>
              <a:rPr lang="en-US" dirty="0" smtClean="0"/>
              <a:t> </a:t>
            </a:r>
            <a:r>
              <a:rPr lang="en-US" dirty="0" err="1" smtClean="0"/>
              <a:t>kehidupan</a:t>
            </a:r>
            <a:r>
              <a:rPr lang="en-US" dirty="0" smtClean="0"/>
              <a:t> </a:t>
            </a:r>
            <a:r>
              <a:rPr lang="en-US" dirty="0" err="1" smtClean="0"/>
              <a:t>yg</a:t>
            </a:r>
            <a:r>
              <a:rPr lang="en-US" dirty="0" smtClean="0"/>
              <a:t> </a:t>
            </a:r>
            <a:r>
              <a:rPr lang="en-US" dirty="0" err="1" smtClean="0"/>
              <a:t>damai</a:t>
            </a:r>
            <a:r>
              <a:rPr lang="en-US" dirty="0" smtClean="0"/>
              <a:t> </a:t>
            </a:r>
            <a:r>
              <a:rPr lang="en-US" dirty="0" err="1" smtClean="0"/>
              <a:t>berdasarkan</a:t>
            </a:r>
            <a:r>
              <a:rPr lang="en-US" dirty="0" smtClean="0"/>
              <a:t> </a:t>
            </a:r>
            <a:r>
              <a:rPr lang="en-US" dirty="0" err="1" smtClean="0"/>
              <a:t>sistem</a:t>
            </a:r>
            <a:r>
              <a:rPr lang="en-US" dirty="0" smtClean="0"/>
              <a:t> </a:t>
            </a:r>
            <a:r>
              <a:rPr lang="en-US" dirty="0" err="1" smtClean="0"/>
              <a:t>nilai</a:t>
            </a:r>
            <a:r>
              <a:rPr lang="en-US" dirty="0" smtClean="0"/>
              <a:t> </a:t>
            </a:r>
            <a:r>
              <a:rPr lang="en-US" dirty="0" err="1" smtClean="0"/>
              <a:t>Pancasila</a:t>
            </a:r>
            <a:r>
              <a:rPr lang="en-US" dirty="0" smtClean="0"/>
              <a:t>.</a:t>
            </a:r>
          </a:p>
          <a:p>
            <a:endParaRPr lang="en-US" dirty="0" smtClean="0"/>
          </a:p>
          <a:p>
            <a:pPr>
              <a:buFont typeface="Wingdings" pitchFamily="2" charset="2"/>
              <a:buChar char="§"/>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lanjutan,.........</a:t>
            </a:r>
          </a:p>
          <a:p>
            <a:pPr algn="ctr"/>
            <a:r>
              <a:rPr lang="id-ID" dirty="0" smtClean="0">
                <a:solidFill>
                  <a:srgbClr val="C00000"/>
                </a:solidFill>
              </a:rPr>
              <a:t>Tujuan kesepakatan;</a:t>
            </a:r>
          </a:p>
          <a:p>
            <a:pPr algn="ctr"/>
            <a:r>
              <a:rPr lang="id-ID" dirty="0" smtClean="0"/>
              <a:t>1.Menjaga kelestarian dan kesinambungan sejarah bangsa dan negara </a:t>
            </a:r>
          </a:p>
          <a:p>
            <a:pPr algn="ctr"/>
            <a:r>
              <a:rPr lang="id-ID" dirty="0" smtClean="0"/>
              <a:t>2.Mendokumentasikan pikiran kenegarawanan para penyusun UUD 1945</a:t>
            </a:r>
          </a:p>
          <a:p>
            <a:pPr algn="ctr"/>
            <a:r>
              <a:rPr lang="id-ID" dirty="0" smtClean="0"/>
              <a:t>3.penghargaan terhadap jasa-jasa para pendiri bangsa dan negara yang menyusun UUD 1945</a:t>
            </a:r>
            <a:endParaRPr lang="id-ID"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dirty="0" smtClean="0">
                <a:solidFill>
                  <a:srgbClr val="C00000"/>
                </a:solidFill>
              </a:rPr>
              <a:t>C. SISTEM POLITIK DAN KETATANEGARAAN IND.</a:t>
            </a:r>
          </a:p>
          <a:p>
            <a:pPr algn="ctr"/>
            <a:r>
              <a:rPr lang="id-ID" dirty="0" smtClean="0">
                <a:solidFill>
                  <a:srgbClr val="C00000"/>
                </a:solidFill>
              </a:rPr>
              <a:t>Sistem politik</a:t>
            </a:r>
            <a:r>
              <a:rPr lang="id-ID" dirty="0" smtClean="0"/>
              <a:t> adalah sistem interaksi atau hubungan yang terjadi di dalam masyarakat, melalui mana dialokasikan nilai-nilai kepada masyarakat, dan dengan mengalokasikan nilai-nilai itu dengan mempergunakan paksaan fisik yang sedikit banyak bersifat sah.   </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714488"/>
            <a:ext cx="8229600" cy="4525963"/>
          </a:xfrm>
        </p:spPr>
        <p:txBody>
          <a:bodyPr>
            <a:normAutofit fontScale="85000" lnSpcReduction="10000"/>
          </a:bodyPr>
          <a:lstStyle/>
          <a:p>
            <a:pPr algn="ctr"/>
            <a:r>
              <a:rPr lang="id-ID" dirty="0" smtClean="0"/>
              <a:t>C.1. Dua model sistem politik;</a:t>
            </a:r>
          </a:p>
          <a:p>
            <a:pPr algn="ctr"/>
            <a:r>
              <a:rPr lang="id-ID" dirty="0" smtClean="0"/>
              <a:t>    a. Sistem politik pluralisme</a:t>
            </a:r>
          </a:p>
          <a:p>
            <a:pPr algn="ctr"/>
            <a:r>
              <a:rPr lang="id-ID" dirty="0" smtClean="0"/>
              <a:t>    b. Sistem politik integralisme</a:t>
            </a:r>
          </a:p>
          <a:p>
            <a:pPr algn="ctr"/>
            <a:r>
              <a:rPr lang="id-ID" dirty="0" smtClean="0"/>
              <a:t>Ad.a. Sebagai Sistem Politik Pluralisme menempatkan negara(dengan personifikasi pemerintah) dalam posisi tidak otonom dan fungsi negara yang utama adalah sebagai pelaksana keinginan masyarakat yang disalurkan melalui mekanisme yang demokratis. Lembaga-lembaga politik seperti partai politik berperan sebagai penyalur aspirasi dan kepentingan rakyat.</a:t>
            </a:r>
          </a:p>
          <a:p>
            <a:pPr algn="ctr"/>
            <a:r>
              <a:rPr lang="id-ID" dirty="0" smtClean="0">
                <a:solidFill>
                  <a:srgbClr val="C00000"/>
                </a:solidFill>
              </a:rPr>
              <a:t>Berlanjut,...........</a:t>
            </a:r>
            <a:r>
              <a:rPr lang="id-ID" dirty="0" smtClean="0"/>
              <a:t> </a:t>
            </a:r>
            <a:endParaRPr lang="id-ID"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71612"/>
            <a:ext cx="8229600" cy="4525963"/>
          </a:xfrm>
        </p:spPr>
        <p:txBody>
          <a:bodyPr>
            <a:normAutofit fontScale="92500"/>
          </a:bodyPr>
          <a:lstStyle/>
          <a:p>
            <a:pPr algn="ctr"/>
            <a:r>
              <a:rPr lang="id-ID" dirty="0" smtClean="0">
                <a:solidFill>
                  <a:srgbClr val="C00000"/>
                </a:solidFill>
              </a:rPr>
              <a:t>Lanjutan,..........</a:t>
            </a:r>
          </a:p>
          <a:p>
            <a:pPr algn="ctr"/>
            <a:r>
              <a:rPr lang="id-ID" dirty="0" smtClean="0"/>
              <a:t>Ad.b. Sistem Politik Integralisme diartikan sebagai sistem politik otoriter, negara diletakkan pada posisi otonom dan bersifat organis yang secara politis diberi kewenangan untuk menjamin kepentingan seluruh rakyat, sehingga negara dapat mengklaim dirinya bertindak atas nama kepentingan rakyat. Dengan demikian sistem politik integralisme adalah sistem politik otoriter yang dalam hal-hal tertentu mengarah ke totaliter.  </a:t>
            </a:r>
            <a:endParaRPr lang="id-ID"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id-ID" i="1" dirty="0" smtClean="0">
                <a:solidFill>
                  <a:srgbClr val="C00000"/>
                </a:solidFill>
              </a:rPr>
              <a:t>Carter </a:t>
            </a:r>
            <a:r>
              <a:rPr lang="id-ID" dirty="0" smtClean="0">
                <a:solidFill>
                  <a:srgbClr val="C00000"/>
                </a:solidFill>
              </a:rPr>
              <a:t>dan </a:t>
            </a:r>
            <a:r>
              <a:rPr lang="id-ID" i="1" dirty="0" smtClean="0">
                <a:solidFill>
                  <a:srgbClr val="C00000"/>
                </a:solidFill>
              </a:rPr>
              <a:t>Herz</a:t>
            </a:r>
            <a:r>
              <a:rPr lang="id-ID" dirty="0" smtClean="0">
                <a:solidFill>
                  <a:srgbClr val="C00000"/>
                </a:solidFill>
              </a:rPr>
              <a:t> </a:t>
            </a:r>
            <a:r>
              <a:rPr lang="id-ID" dirty="0" smtClean="0"/>
              <a:t>mengatakan terdapat dua hal yang bertentangan dalam sistem politik, yaitu “demokrasi” dan “totaliterisme”.</a:t>
            </a:r>
          </a:p>
          <a:p>
            <a:pPr algn="ctr"/>
            <a:r>
              <a:rPr lang="id-ID" dirty="0" smtClean="0"/>
              <a:t>Dalam implementasinya di suatu negara bisa menjadi bervariasi, karena perbedaan latar belakang sejarah, ideologi, politik dan kondisi sosial ekonomi dalam masing-masing negara.</a:t>
            </a:r>
            <a:endParaRPr lang="id-ID"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normAutofit fontScale="92500" lnSpcReduction="10000"/>
          </a:bodyPr>
          <a:lstStyle/>
          <a:p>
            <a:pPr algn="ctr"/>
            <a:r>
              <a:rPr lang="id-ID" dirty="0" smtClean="0">
                <a:solidFill>
                  <a:srgbClr val="C00000"/>
                </a:solidFill>
              </a:rPr>
              <a:t>Sistem Politik dalam UUD 1945</a:t>
            </a:r>
            <a:endParaRPr lang="id-ID" dirty="0" smtClean="0"/>
          </a:p>
          <a:p>
            <a:pPr algn="ctr"/>
            <a:r>
              <a:rPr lang="id-ID" dirty="0" smtClean="0"/>
              <a:t>1.Sistem Poltik Demokrasi Liberal Th. 1945-1959.</a:t>
            </a:r>
          </a:p>
          <a:p>
            <a:pPr algn="ctr"/>
            <a:r>
              <a:rPr lang="id-ID" dirty="0" smtClean="0"/>
              <a:t>2.Periode 1959 sampai sekarang berlaku sistem politik:</a:t>
            </a:r>
          </a:p>
          <a:p>
            <a:pPr algn="ctr"/>
            <a:r>
              <a:rPr lang="id-ID" dirty="0" smtClean="0"/>
              <a:t>a.Th.1959-1966 Sistem Politik Demokrsi Terpimpin</a:t>
            </a:r>
          </a:p>
          <a:p>
            <a:pPr algn="ctr"/>
            <a:r>
              <a:rPr lang="id-ID" dirty="0" smtClean="0"/>
              <a:t>b.Th.1966-1998 Sistem Politik Demokrasi Pancasila.</a:t>
            </a:r>
          </a:p>
          <a:p>
            <a:pPr algn="ctr"/>
            <a:r>
              <a:rPr lang="id-ID" dirty="0" smtClean="0"/>
              <a:t>c.Th.1998 sampai sekarang Sistem Politik Demokrasi era Reformasi. </a:t>
            </a:r>
          </a:p>
          <a:p>
            <a:pPr algn="ctr"/>
            <a:r>
              <a:rPr lang="id-ID" dirty="0" smtClean="0"/>
              <a:t>Perubahan Sistem Politik  menjadikan perubahan pula produk hukum yang dihasilkan.</a:t>
            </a:r>
            <a:endParaRPr lang="id-ID"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VI</a:t>
            </a:r>
            <a:br>
              <a:rPr lang="id-ID" dirty="0" smtClean="0"/>
            </a:br>
            <a:r>
              <a:rPr lang="id-ID" dirty="0" smtClean="0"/>
              <a:t>NEGARA DAN WARGA NEGARA</a:t>
            </a:r>
            <a:endParaRPr lang="id-ID" dirty="0"/>
          </a:p>
        </p:txBody>
      </p:sp>
      <p:sp>
        <p:nvSpPr>
          <p:cNvPr id="3" name="Content Placeholder 2"/>
          <p:cNvSpPr>
            <a:spLocks noGrp="1"/>
          </p:cNvSpPr>
          <p:nvPr>
            <p:ph idx="1"/>
          </p:nvPr>
        </p:nvSpPr>
        <p:spPr/>
        <p:txBody>
          <a:bodyPr>
            <a:normAutofit fontScale="77500" lnSpcReduction="20000"/>
          </a:bodyPr>
          <a:lstStyle/>
          <a:p>
            <a:pPr algn="ctr"/>
            <a:r>
              <a:rPr lang="id-ID" dirty="0" smtClean="0">
                <a:solidFill>
                  <a:srgbClr val="C00000"/>
                </a:solidFill>
              </a:rPr>
              <a:t>A.PENGERTIAN</a:t>
            </a:r>
          </a:p>
          <a:p>
            <a:pPr algn="ctr"/>
            <a:r>
              <a:rPr lang="id-ID" dirty="0" smtClean="0">
                <a:solidFill>
                  <a:srgbClr val="C00000"/>
                </a:solidFill>
              </a:rPr>
              <a:t>Pengertian negara</a:t>
            </a:r>
            <a:r>
              <a:rPr lang="id-ID" dirty="0" smtClean="0"/>
              <a:t>, dapat dikemukakan sebagai organisasi antar kelompok atau beberapa kelompok manusia yang bersama-sama mendiami suatu wilayah tertentu dengan mengakui adanya suatu pemerintahan yang mengurus tata tertib dan keselamatan kelompok atau beberapa kelompok manusia. </a:t>
            </a:r>
          </a:p>
          <a:p>
            <a:pPr algn="ctr"/>
            <a:r>
              <a:rPr lang="id-ID" dirty="0" smtClean="0">
                <a:solidFill>
                  <a:srgbClr val="C00000"/>
                </a:solidFill>
              </a:rPr>
              <a:t>Pengertian unsur negara</a:t>
            </a:r>
            <a:r>
              <a:rPr lang="id-ID" dirty="0" smtClean="0"/>
              <a:t>, bersifat konstitutif ditandai adanya wilayah, rakyat atau masyarakat dan pemerintahan yang berdaulat dan bersifat deklaratif, ditandai adanya pengakuan dari negara lain.</a:t>
            </a:r>
          </a:p>
          <a:p>
            <a:pPr algn="ctr"/>
            <a:r>
              <a:rPr lang="id-ID" dirty="0" smtClean="0">
                <a:solidFill>
                  <a:srgbClr val="C00000"/>
                </a:solidFill>
              </a:rPr>
              <a:t>Bentuk negara</a:t>
            </a:r>
            <a:r>
              <a:rPr lang="id-ID" dirty="0" smtClean="0"/>
              <a:t>, meliputi negara kesatuan(unitary state) dan negara serikat(federation)</a:t>
            </a:r>
          </a:p>
          <a:p>
            <a:endParaRPr lang="id-ID"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0"/>
            <a:ext cx="8229600" cy="4525963"/>
          </a:xfrm>
        </p:spPr>
        <p:txBody>
          <a:bodyPr>
            <a:noAutofit/>
          </a:bodyPr>
          <a:lstStyle/>
          <a:p>
            <a:pPr algn="ctr"/>
            <a:r>
              <a:rPr lang="id-ID" sz="2400" dirty="0" smtClean="0">
                <a:solidFill>
                  <a:srgbClr val="C00000"/>
                </a:solidFill>
              </a:rPr>
              <a:t>Persyaratan sebagai negara; </a:t>
            </a:r>
          </a:p>
          <a:p>
            <a:pPr algn="ctr"/>
            <a:r>
              <a:rPr lang="id-ID" sz="2400" dirty="0" smtClean="0"/>
              <a:t>Adanya wilayah,</a:t>
            </a:r>
          </a:p>
          <a:p>
            <a:pPr algn="ctr"/>
            <a:r>
              <a:rPr lang="id-ID" sz="2400" dirty="0" smtClean="0"/>
              <a:t>Adanya pemerintahan,</a:t>
            </a:r>
          </a:p>
          <a:p>
            <a:pPr algn="ctr"/>
            <a:r>
              <a:rPr lang="id-ID" sz="2400" dirty="0" smtClean="0"/>
              <a:t>Adanya penduduk sebagai warga negara,</a:t>
            </a:r>
          </a:p>
          <a:p>
            <a:pPr algn="ctr"/>
            <a:r>
              <a:rPr lang="id-ID" sz="2400" dirty="0" smtClean="0"/>
              <a:t>Adanya pengakuan dari negara lain.</a:t>
            </a:r>
          </a:p>
          <a:p>
            <a:pPr algn="ctr"/>
            <a:r>
              <a:rPr lang="id-ID" sz="2400" dirty="0" smtClean="0"/>
              <a:t>Persyaratan tersebut, menjadikan negara Indonesia menjadi Negara Kesatuan Republik Indonesia NKRI, sebagai negara yang berdaulat mendapat pengakuan dunia internasional sejak 17 Agustus 1945, menjadi anggota PBB, sehigga mempunyai kedudukan dan kewajiban yang sama dengan negara-negara lain di dunia, yaitu</a:t>
            </a:r>
            <a:r>
              <a:rPr lang="id-ID" sz="2400" dirty="0" smtClean="0">
                <a:solidFill>
                  <a:srgbClr val="C00000"/>
                </a:solidFill>
              </a:rPr>
              <a:t> ikut serta dalam memelihara dan menjaga perdamaian dunia. </a:t>
            </a:r>
            <a:r>
              <a:rPr lang="id-ID" sz="2400" dirty="0" smtClean="0"/>
              <a:t>Oleh karena itu kehidupan NKRI tidak terlepas dari kehidupan dunia internasional/global.</a:t>
            </a:r>
          </a:p>
          <a:p>
            <a:pPr algn="ctr"/>
            <a:r>
              <a:rPr lang="id-ID" sz="2400" dirty="0" smtClean="0"/>
              <a:t>NKRI didirikan berdasar UUD 1945 yang mengatur kewajiban negara terhadap warganya, hak dan kewajiban warga negara terhadap negaranya dalam suatu sistem kenegaraan</a:t>
            </a:r>
          </a:p>
          <a:p>
            <a:endParaRPr lang="id-ID"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772400" cy="4572000"/>
          </a:xfrm>
        </p:spPr>
        <p:txBody>
          <a:bodyPr>
            <a:noAutofit/>
          </a:bodyPr>
          <a:lstStyle/>
          <a:p>
            <a:pPr algn="ctr"/>
            <a:r>
              <a:rPr lang="id-ID" sz="3200" dirty="0" smtClean="0">
                <a:solidFill>
                  <a:srgbClr val="C00000"/>
                </a:solidFill>
              </a:rPr>
              <a:t>Kewajiban negara;</a:t>
            </a:r>
            <a:r>
              <a:rPr lang="id-ID" sz="3200" dirty="0" smtClean="0"/>
              <a:t> terhadap</a:t>
            </a:r>
            <a:r>
              <a:rPr lang="id-ID" sz="3200" dirty="0" smtClean="0">
                <a:solidFill>
                  <a:srgbClr val="C00000"/>
                </a:solidFill>
              </a:rPr>
              <a:t> </a:t>
            </a:r>
            <a:r>
              <a:rPr lang="id-ID" sz="3200" dirty="0" smtClean="0"/>
              <a:t>warga negaranya pada dasarnya memberikan kesejahteraan hidup dan keamanan lahir bathin sesuai dengan sistem demokrasi yang dianutnya,</a:t>
            </a:r>
          </a:p>
          <a:p>
            <a:pPr algn="ctr"/>
            <a:r>
              <a:rPr lang="id-ID" sz="3200" dirty="0" smtClean="0"/>
              <a:t>Melindungi hak asasi warga negara sebagai manusia secara individual (HAM) berdasarkan ketentuan internasional yang dibatasi oleh ketentuan agama, etika moral dan budaya yang berlaku  dan,</a:t>
            </a:r>
          </a:p>
          <a:p>
            <a:pPr algn="ctr"/>
            <a:r>
              <a:rPr lang="id-ID" sz="3200" dirty="0" smtClean="0"/>
              <a:t>Melaksanakan sistem kenegaraan yang dilaksanakan.</a:t>
            </a:r>
            <a:endParaRPr lang="id-ID"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85728"/>
            <a:ext cx="8229600" cy="4525963"/>
          </a:xfrm>
        </p:spPr>
        <p:txBody>
          <a:bodyPr>
            <a:noAutofit/>
          </a:bodyPr>
          <a:lstStyle/>
          <a:p>
            <a:pPr algn="ctr"/>
            <a:r>
              <a:rPr lang="id-ID" sz="3600" dirty="0" smtClean="0">
                <a:solidFill>
                  <a:srgbClr val="C00000"/>
                </a:solidFill>
              </a:rPr>
              <a:t>B. WARGA NEGARA DAN PENDUDUK</a:t>
            </a:r>
          </a:p>
          <a:p>
            <a:pPr algn="ctr"/>
            <a:r>
              <a:rPr lang="id-ID" sz="3600" dirty="0" smtClean="0"/>
              <a:t>Sebagai syarat berdirinya sebuah negara, UUD 1945 dalam Bab X merumuskan tentang Warga Negara dan Penduduk.</a:t>
            </a:r>
          </a:p>
          <a:p>
            <a:pPr algn="ctr"/>
            <a:r>
              <a:rPr lang="id-ID" sz="3600" dirty="0" smtClean="0"/>
              <a:t>Rumusan Pasal 26 ayat 1 UUD 1945; yang menjadi warga negara adalah orang-orang bangsa Indonesia asli dan orang-orang bangsa lain yang disahkan dengan undang-undang sebagai warga negara. </a:t>
            </a:r>
            <a:endParaRPr lang="id-ID"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57232"/>
            <a:ext cx="7772400" cy="5498328"/>
          </a:xfrm>
        </p:spPr>
        <p:txBody>
          <a:bodyPr>
            <a:normAutofit fontScale="92500"/>
          </a:bodyPr>
          <a:lstStyle/>
          <a:p>
            <a:r>
              <a:rPr lang="en-US" dirty="0" err="1" smtClean="0"/>
              <a:t>Landasan</a:t>
            </a:r>
            <a:r>
              <a:rPr lang="en-US" dirty="0" smtClean="0"/>
              <a:t> </a:t>
            </a:r>
            <a:r>
              <a:rPr lang="en-US" dirty="0" err="1" smtClean="0"/>
              <a:t>Hukum</a:t>
            </a:r>
            <a:r>
              <a:rPr lang="en-US" dirty="0" smtClean="0"/>
              <a:t> </a:t>
            </a:r>
          </a:p>
          <a:p>
            <a:pPr marL="1168146" lvl="2" indent="-514350">
              <a:buFont typeface="+mj-lt"/>
              <a:buAutoNum type="alphaLcPeriod"/>
            </a:pPr>
            <a:r>
              <a:rPr lang="en-US" dirty="0" smtClean="0"/>
              <a:t>UUD 1945</a:t>
            </a:r>
          </a:p>
          <a:p>
            <a:pPr marL="1433322" lvl="3" indent="-514350">
              <a:buFont typeface="+mj-lt"/>
              <a:buAutoNum type="arabicPeriod"/>
            </a:pPr>
            <a:r>
              <a:rPr lang="en-US" dirty="0" err="1" smtClean="0"/>
              <a:t>Pembukaan</a:t>
            </a:r>
            <a:r>
              <a:rPr lang="en-US" dirty="0" smtClean="0"/>
              <a:t> UUD 1945, </a:t>
            </a:r>
            <a:r>
              <a:rPr lang="en-US" dirty="0" err="1" smtClean="0"/>
              <a:t>khusus</a:t>
            </a:r>
            <a:r>
              <a:rPr lang="en-US" dirty="0" smtClean="0"/>
              <a:t> pd </a:t>
            </a:r>
            <a:r>
              <a:rPr lang="en-US" dirty="0" err="1" smtClean="0"/>
              <a:t>alinea</a:t>
            </a:r>
            <a:r>
              <a:rPr lang="en-US" dirty="0" smtClean="0"/>
              <a:t> </a:t>
            </a:r>
            <a:r>
              <a:rPr lang="en-US" dirty="0" err="1" smtClean="0"/>
              <a:t>ke</a:t>
            </a:r>
            <a:r>
              <a:rPr lang="en-US" dirty="0" smtClean="0"/>
              <a:t> 2 </a:t>
            </a:r>
            <a:r>
              <a:rPr lang="en-US" dirty="0" err="1" smtClean="0"/>
              <a:t>dan</a:t>
            </a:r>
            <a:r>
              <a:rPr lang="en-US" dirty="0" smtClean="0"/>
              <a:t> </a:t>
            </a:r>
            <a:r>
              <a:rPr lang="en-US" dirty="0" err="1" smtClean="0"/>
              <a:t>ke</a:t>
            </a:r>
            <a:r>
              <a:rPr lang="en-US" dirty="0" smtClean="0"/>
              <a:t> 4, </a:t>
            </a:r>
            <a:r>
              <a:rPr lang="en-US" dirty="0" err="1" smtClean="0"/>
              <a:t>yg</a:t>
            </a:r>
            <a:r>
              <a:rPr lang="en-US" dirty="0" smtClean="0"/>
              <a:t> </a:t>
            </a:r>
            <a:r>
              <a:rPr lang="en-US" dirty="0" err="1" smtClean="0"/>
              <a:t>memuat</a:t>
            </a:r>
            <a:r>
              <a:rPr lang="en-US" dirty="0" smtClean="0"/>
              <a:t> </a:t>
            </a:r>
            <a:r>
              <a:rPr lang="en-US" dirty="0" err="1" smtClean="0"/>
              <a:t>cita</a:t>
            </a:r>
            <a:r>
              <a:rPr lang="en-US" dirty="0" smtClean="0"/>
              <a:t> – </a:t>
            </a:r>
            <a:r>
              <a:rPr lang="en-US" dirty="0" err="1" smtClean="0"/>
              <a:t>cita</a:t>
            </a:r>
            <a:r>
              <a:rPr lang="en-US" dirty="0" smtClean="0"/>
              <a:t> </a:t>
            </a:r>
            <a:r>
              <a:rPr lang="en-US" dirty="0" err="1" smtClean="0"/>
              <a:t>tujuan</a:t>
            </a:r>
            <a:r>
              <a:rPr lang="en-US" dirty="0" smtClean="0"/>
              <a:t> </a:t>
            </a:r>
            <a:r>
              <a:rPr lang="en-US" dirty="0" err="1" smtClean="0"/>
              <a:t>dan</a:t>
            </a:r>
            <a:r>
              <a:rPr lang="en-US" dirty="0" smtClean="0"/>
              <a:t> </a:t>
            </a:r>
            <a:r>
              <a:rPr lang="en-US" dirty="0" err="1" smtClean="0"/>
              <a:t>aspirasi</a:t>
            </a:r>
            <a:r>
              <a:rPr lang="en-US" dirty="0" smtClean="0"/>
              <a:t> </a:t>
            </a:r>
            <a:r>
              <a:rPr lang="en-US" dirty="0" err="1" smtClean="0"/>
              <a:t>bangsa</a:t>
            </a:r>
            <a:r>
              <a:rPr lang="en-US" dirty="0" smtClean="0"/>
              <a:t> Indonesia </a:t>
            </a:r>
            <a:r>
              <a:rPr lang="en-US" dirty="0" err="1" smtClean="0"/>
              <a:t>ttg</a:t>
            </a:r>
            <a:r>
              <a:rPr lang="en-US" dirty="0" smtClean="0"/>
              <a:t> </a:t>
            </a:r>
            <a:r>
              <a:rPr lang="en-US" dirty="0" err="1" smtClean="0"/>
              <a:t>kemerdekaannya</a:t>
            </a:r>
            <a:r>
              <a:rPr lang="en-US" dirty="0" smtClean="0"/>
              <a:t>.</a:t>
            </a:r>
          </a:p>
          <a:p>
            <a:pPr marL="1433322" lvl="3" indent="-514350">
              <a:buFont typeface="+mj-lt"/>
              <a:buAutoNum type="arabicPeriod"/>
            </a:pPr>
            <a:r>
              <a:rPr lang="en-US" dirty="0" err="1" smtClean="0"/>
              <a:t>Pasal</a:t>
            </a:r>
            <a:r>
              <a:rPr lang="en-US" dirty="0" smtClean="0"/>
              <a:t> 27 (1) </a:t>
            </a:r>
            <a:r>
              <a:rPr lang="en-US" dirty="0" err="1" smtClean="0"/>
              <a:t>menyatakan</a:t>
            </a:r>
            <a:r>
              <a:rPr lang="en-US" dirty="0" smtClean="0"/>
              <a:t> </a:t>
            </a:r>
            <a:r>
              <a:rPr lang="en-US" dirty="0" err="1" smtClean="0"/>
              <a:t>bahwa</a:t>
            </a:r>
            <a:r>
              <a:rPr lang="en-US" dirty="0" smtClean="0"/>
              <a:t> “ </a:t>
            </a:r>
            <a:r>
              <a:rPr lang="en-US" dirty="0" err="1" smtClean="0"/>
              <a:t>Segala</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bersamaan</a:t>
            </a:r>
            <a:r>
              <a:rPr lang="en-US" dirty="0" smtClean="0"/>
              <a:t> </a:t>
            </a:r>
            <a:r>
              <a:rPr lang="en-US" dirty="0" err="1" smtClean="0"/>
              <a:t>kedudukannya</a:t>
            </a:r>
            <a:r>
              <a:rPr lang="en-US" dirty="0" smtClean="0"/>
              <a:t> </a:t>
            </a:r>
            <a:r>
              <a:rPr lang="en-US" dirty="0" err="1" smtClean="0"/>
              <a:t>di</a:t>
            </a:r>
            <a:r>
              <a:rPr lang="en-US" dirty="0" smtClean="0"/>
              <a:t> </a:t>
            </a:r>
            <a:r>
              <a:rPr lang="en-US" dirty="0" err="1" smtClean="0"/>
              <a:t>dlm</a:t>
            </a:r>
            <a:r>
              <a:rPr lang="en-US" dirty="0" smtClean="0"/>
              <a:t> </a:t>
            </a:r>
            <a:r>
              <a:rPr lang="en-US" dirty="0" err="1" smtClean="0"/>
              <a:t>hkm</a:t>
            </a:r>
            <a:r>
              <a:rPr lang="en-US" dirty="0" smtClean="0"/>
              <a:t> </a:t>
            </a:r>
            <a:r>
              <a:rPr lang="en-US" dirty="0" err="1" smtClean="0"/>
              <a:t>dan</a:t>
            </a:r>
            <a:r>
              <a:rPr lang="en-US" dirty="0" smtClean="0"/>
              <a:t> </a:t>
            </a:r>
            <a:r>
              <a:rPr lang="en-US" dirty="0" err="1" smtClean="0"/>
              <a:t>pemerintahan</a:t>
            </a:r>
            <a:r>
              <a:rPr lang="en-US" dirty="0" smtClean="0"/>
              <a:t> </a:t>
            </a:r>
            <a:r>
              <a:rPr lang="en-US" dirty="0" err="1" smtClean="0"/>
              <a:t>serta</a:t>
            </a:r>
            <a:r>
              <a:rPr lang="en-US" dirty="0" smtClean="0"/>
              <a:t> </a:t>
            </a:r>
            <a:r>
              <a:rPr lang="en-US" dirty="0" err="1" smtClean="0"/>
              <a:t>wajib</a:t>
            </a:r>
            <a:r>
              <a:rPr lang="en-US" dirty="0" smtClean="0"/>
              <a:t> </a:t>
            </a:r>
            <a:r>
              <a:rPr lang="en-US" dirty="0" err="1" smtClean="0"/>
              <a:t>menjunjung</a:t>
            </a:r>
            <a:r>
              <a:rPr lang="en-US" dirty="0" smtClean="0"/>
              <a:t> </a:t>
            </a:r>
            <a:r>
              <a:rPr lang="en-US" dirty="0" err="1" smtClean="0"/>
              <a:t>hkm</a:t>
            </a:r>
            <a:r>
              <a:rPr lang="en-US" dirty="0" smtClean="0"/>
              <a:t>  </a:t>
            </a:r>
            <a:r>
              <a:rPr lang="en-US" dirty="0" err="1" smtClean="0"/>
              <a:t>dan</a:t>
            </a:r>
            <a:r>
              <a:rPr lang="en-US" dirty="0" smtClean="0"/>
              <a:t> </a:t>
            </a:r>
            <a:r>
              <a:rPr lang="en-US" dirty="0" err="1" smtClean="0"/>
              <a:t>pemerintahan</a:t>
            </a:r>
            <a:r>
              <a:rPr lang="en-US" dirty="0" smtClean="0"/>
              <a:t> </a:t>
            </a:r>
            <a:r>
              <a:rPr lang="en-US" dirty="0" err="1" smtClean="0"/>
              <a:t>itu</a:t>
            </a:r>
            <a:r>
              <a:rPr lang="en-US" dirty="0" smtClean="0"/>
              <a:t> </a:t>
            </a:r>
            <a:r>
              <a:rPr lang="en-US" dirty="0" err="1" smtClean="0"/>
              <a:t>dng</a:t>
            </a:r>
            <a:r>
              <a:rPr lang="en-US" dirty="0" smtClean="0"/>
              <a:t> </a:t>
            </a:r>
            <a:r>
              <a:rPr lang="en-US" dirty="0" err="1" smtClean="0"/>
              <a:t>tdk</a:t>
            </a:r>
            <a:r>
              <a:rPr lang="en-US" dirty="0" smtClean="0"/>
              <a:t> </a:t>
            </a:r>
            <a:r>
              <a:rPr lang="en-US" dirty="0" err="1" smtClean="0"/>
              <a:t>ada</a:t>
            </a:r>
            <a:r>
              <a:rPr lang="en-US" dirty="0" smtClean="0"/>
              <a:t> </a:t>
            </a:r>
            <a:r>
              <a:rPr lang="en-US" dirty="0" err="1" smtClean="0"/>
              <a:t>kecualiannya</a:t>
            </a:r>
            <a:r>
              <a:rPr lang="en-US" dirty="0" smtClean="0"/>
              <a:t>.”</a:t>
            </a:r>
          </a:p>
          <a:p>
            <a:pPr marL="1433322" lvl="3" indent="-514350">
              <a:buFont typeface="+mj-lt"/>
              <a:buAutoNum type="arabicPeriod"/>
            </a:pPr>
            <a:r>
              <a:rPr lang="en-US" dirty="0" err="1" smtClean="0"/>
              <a:t>Pasal</a:t>
            </a:r>
            <a:r>
              <a:rPr lang="en-US" dirty="0" smtClean="0"/>
              <a:t> 30 (1) </a:t>
            </a:r>
            <a:r>
              <a:rPr lang="en-US" dirty="0" err="1" smtClean="0"/>
              <a:t>menyatakan</a:t>
            </a:r>
            <a:r>
              <a:rPr lang="en-US" dirty="0" smtClean="0"/>
              <a:t> </a:t>
            </a:r>
            <a:r>
              <a:rPr lang="en-US" dirty="0" err="1" smtClean="0"/>
              <a:t>bahwa</a:t>
            </a:r>
            <a:r>
              <a:rPr lang="en-US" dirty="0" smtClean="0"/>
              <a:t> “ </a:t>
            </a:r>
            <a:r>
              <a:rPr lang="en-US" dirty="0" err="1" smtClean="0"/>
              <a:t>tiap</a:t>
            </a:r>
            <a:r>
              <a:rPr lang="en-US" dirty="0" smtClean="0"/>
              <a:t> – </a:t>
            </a:r>
            <a:r>
              <a:rPr lang="en-US" dirty="0" err="1" smtClean="0"/>
              <a:t>tiap</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berhak</a:t>
            </a:r>
            <a:r>
              <a:rPr lang="en-US" dirty="0" smtClean="0"/>
              <a:t> </a:t>
            </a:r>
            <a:r>
              <a:rPr lang="en-US" dirty="0" err="1" smtClean="0"/>
              <a:t>dan</a:t>
            </a:r>
            <a:r>
              <a:rPr lang="en-US" dirty="0" smtClean="0"/>
              <a:t> </a:t>
            </a:r>
            <a:r>
              <a:rPr lang="en-US" dirty="0" err="1" smtClean="0"/>
              <a:t>wajib</a:t>
            </a:r>
            <a:r>
              <a:rPr lang="en-US" dirty="0" smtClean="0"/>
              <a:t> </a:t>
            </a:r>
            <a:r>
              <a:rPr lang="en-US" dirty="0" err="1" smtClean="0"/>
              <a:t>ikut</a:t>
            </a:r>
            <a:r>
              <a:rPr lang="en-US" dirty="0" smtClean="0"/>
              <a:t> </a:t>
            </a:r>
            <a:r>
              <a:rPr lang="en-US" dirty="0" err="1" smtClean="0"/>
              <a:t>serta</a:t>
            </a:r>
            <a:r>
              <a:rPr lang="en-US" dirty="0" smtClean="0"/>
              <a:t> </a:t>
            </a:r>
            <a:r>
              <a:rPr lang="en-US" dirty="0" err="1" smtClean="0"/>
              <a:t>dlm</a:t>
            </a:r>
            <a:r>
              <a:rPr lang="en-US" dirty="0" smtClean="0"/>
              <a:t> </a:t>
            </a:r>
            <a:r>
              <a:rPr lang="en-US" dirty="0" err="1" smtClean="0"/>
              <a:t>usaha</a:t>
            </a:r>
            <a:r>
              <a:rPr lang="en-US" dirty="0" smtClean="0"/>
              <a:t> </a:t>
            </a:r>
            <a:r>
              <a:rPr lang="en-US" dirty="0" err="1" smtClean="0"/>
              <a:t>pembelaan</a:t>
            </a:r>
            <a:r>
              <a:rPr lang="en-US" dirty="0" smtClean="0"/>
              <a:t> </a:t>
            </a:r>
            <a:r>
              <a:rPr lang="en-US" dirty="0" err="1" smtClean="0"/>
              <a:t>negara</a:t>
            </a:r>
            <a:r>
              <a:rPr lang="en-US" dirty="0" smtClean="0"/>
              <a:t>.”</a:t>
            </a:r>
          </a:p>
          <a:p>
            <a:pPr marL="1433322" lvl="3" indent="-514350">
              <a:buFont typeface="+mj-lt"/>
              <a:buAutoNum type="arabicPeriod"/>
            </a:pPr>
            <a:r>
              <a:rPr lang="en-US" dirty="0" err="1" smtClean="0"/>
              <a:t>Pasal</a:t>
            </a:r>
            <a:r>
              <a:rPr lang="en-US" dirty="0" smtClean="0"/>
              <a:t> 31(1) </a:t>
            </a:r>
            <a:r>
              <a:rPr lang="en-US" dirty="0" err="1" smtClean="0"/>
              <a:t>menyatakan</a:t>
            </a:r>
            <a:r>
              <a:rPr lang="en-US" dirty="0" smtClean="0"/>
              <a:t> </a:t>
            </a:r>
            <a:r>
              <a:rPr lang="en-US" dirty="0" err="1" smtClean="0"/>
              <a:t>bahwa</a:t>
            </a:r>
            <a:r>
              <a:rPr lang="en-US" dirty="0" smtClean="0"/>
              <a:t> “ </a:t>
            </a:r>
            <a:r>
              <a:rPr lang="en-US" dirty="0" err="1" smtClean="0"/>
              <a:t>tiap</a:t>
            </a:r>
            <a:r>
              <a:rPr lang="en-US" dirty="0" smtClean="0"/>
              <a:t> – </a:t>
            </a:r>
            <a:r>
              <a:rPr lang="en-US" dirty="0" err="1" smtClean="0"/>
              <a:t>tiap</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berhak</a:t>
            </a:r>
            <a:r>
              <a:rPr lang="en-US" dirty="0" smtClean="0"/>
              <a:t> </a:t>
            </a:r>
            <a:r>
              <a:rPr lang="en-US" dirty="0" err="1" smtClean="0"/>
              <a:t>mendapatkan</a:t>
            </a:r>
            <a:r>
              <a:rPr lang="en-US" dirty="0" smtClean="0"/>
              <a:t> </a:t>
            </a:r>
            <a:r>
              <a:rPr lang="en-US" dirty="0" err="1" smtClean="0"/>
              <a:t>pengajaran</a:t>
            </a:r>
            <a:r>
              <a:rPr lang="en-US" dirty="0" smtClean="0"/>
              <a:t>.”</a:t>
            </a:r>
          </a:p>
          <a:p>
            <a:pPr marL="1168146" lvl="2" indent="-514350">
              <a:buNone/>
            </a:pPr>
            <a:r>
              <a:rPr lang="en-US" dirty="0" smtClean="0"/>
              <a:t>	</a:t>
            </a:r>
          </a:p>
          <a:p>
            <a:pPr marL="1168146" lvl="2" indent="-514350">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500042"/>
            <a:ext cx="7772400" cy="4572000"/>
          </a:xfrm>
        </p:spPr>
        <p:txBody>
          <a:bodyPr>
            <a:noAutofit/>
          </a:bodyPr>
          <a:lstStyle/>
          <a:p>
            <a:pPr algn="ctr"/>
            <a:r>
              <a:rPr lang="id-ID" sz="2800" dirty="0" smtClean="0"/>
              <a:t>Perkembangan dunia terutama teknologi informatika menjadikan dunia sebagai sebuah desa global (global village), sehingga batas fisik antar negara semakin kabur, mobilitas manusia begitu cepatnya.</a:t>
            </a:r>
          </a:p>
          <a:p>
            <a:pPr algn="ctr"/>
            <a:r>
              <a:rPr lang="id-ID" sz="2800" dirty="0" smtClean="0"/>
              <a:t>Emigrasi menjadi dampak nyata dari globalisasi, baik oleh warga negara maupun warga negara lain dan tetap pada status kewarganegaraan asli mereka.</a:t>
            </a:r>
          </a:p>
          <a:p>
            <a:pPr algn="ctr"/>
            <a:r>
              <a:rPr lang="id-ID" sz="2800" dirty="0" smtClean="0"/>
              <a:t>Respon terhadap warga negara, UUD 1945 merumuskannya dalam Pasal 26 ayat 2; penduduk ialah warga negara Indonesia dan orang asing yang bertempat tinggal di Indonesia.</a:t>
            </a:r>
            <a:endParaRPr lang="id-ID"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solidFill>
                  <a:srgbClr val="C00000"/>
                </a:solidFill>
              </a:rPr>
              <a:t>C.ASAS-ASAS KEWARGANEGARAAN</a:t>
            </a:r>
          </a:p>
          <a:p>
            <a:pPr algn="ctr"/>
            <a:r>
              <a:rPr lang="id-ID" sz="3600" dirty="0" smtClean="0">
                <a:solidFill>
                  <a:srgbClr val="C00000"/>
                </a:solidFill>
              </a:rPr>
              <a:t>1.Asas Ius-soli dan asas ius-sanguinis </a:t>
            </a:r>
          </a:p>
          <a:p>
            <a:pPr algn="ctr"/>
            <a:r>
              <a:rPr lang="id-ID" sz="3600" dirty="0" smtClean="0"/>
              <a:t>Asas ius-soli merupakan asas daerah kelahiran art. status kewarganegaraan seseorang ditentukan oleh tempat kelahirannya di negara tersebut</a:t>
            </a:r>
          </a:p>
          <a:p>
            <a:pPr algn="ctr"/>
            <a:r>
              <a:rPr lang="id-ID" sz="3600" dirty="0" smtClean="0"/>
              <a:t>Asas ius-sanguinis merupakan asas keturunan atau hubungan darah art. kewarganegaraan seseorang ditentukan oleh orang tuanya   </a:t>
            </a:r>
            <a:endParaRPr lang="id-ID"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772400" cy="4572000"/>
          </a:xfrm>
        </p:spPr>
        <p:txBody>
          <a:bodyPr>
            <a:noAutofit/>
          </a:bodyPr>
          <a:lstStyle/>
          <a:p>
            <a:pPr algn="ctr"/>
            <a:r>
              <a:rPr lang="id-ID" sz="2000" dirty="0" smtClean="0"/>
              <a:t>Undang-undang No. 62 Th. 1958 tentang kewarganegaraan menganut asas ius-sanguinis dari garis ayah saja.</a:t>
            </a:r>
          </a:p>
          <a:p>
            <a:pPr algn="ctr"/>
            <a:r>
              <a:rPr lang="id-ID" sz="2000" dirty="0" smtClean="0"/>
              <a:t>Undang-undang No. 12 Th. 2006 tentang kewarganegaraan tetap menganut asas ius-sanguinis tetapi dari garis kedua orang tuanya.</a:t>
            </a:r>
          </a:p>
          <a:p>
            <a:pPr algn="ctr"/>
            <a:r>
              <a:rPr lang="id-ID" sz="2000" dirty="0" smtClean="0">
                <a:solidFill>
                  <a:srgbClr val="C00000"/>
                </a:solidFill>
              </a:rPr>
              <a:t>2.Bepatride dan Apatride</a:t>
            </a:r>
          </a:p>
          <a:p>
            <a:pPr algn="ctr"/>
            <a:r>
              <a:rPr lang="id-ID" sz="2000" dirty="0" smtClean="0"/>
              <a:t>Bepatride dan Apatride berkaitan dengan status kewarganegaraan seorang anak yang seharusnya berdasar pada asas yang berlaku di negara tempat kelahiran orang tuanya , namun negara lain tempat orang tua melahirkan anaknya,  asasnya berbeda dengan asas negara orang tuanya.</a:t>
            </a:r>
          </a:p>
          <a:p>
            <a:pPr algn="ctr"/>
            <a:r>
              <a:rPr lang="id-ID" sz="2000" dirty="0" smtClean="0">
                <a:solidFill>
                  <a:srgbClr val="C00000"/>
                </a:solidFill>
              </a:rPr>
              <a:t>Bepatride</a:t>
            </a:r>
            <a:r>
              <a:rPr lang="id-ID" sz="2000" dirty="0" smtClean="0"/>
              <a:t> (dwi kewarganegaraan) terjadi bila kewarganegaraan seseorang ikut kewarganegaaran dua negara. Contoh;  kewarganegaraan suami-istri ikut negara A, namun mereka berdomisili di negara B. Negara A menganut asas ius-sanguinis, sedang negara B menganut asas ius-soli. Di negara B suami-istri melahirkan seorang anak yang seharusnya berkewarganegaraan negara A dng. asas ius-sanguinis(mengikuti status kewarganegaraan orang tuanya), namun domisili mereka(suami-istri dan anak) di negara B yang menganut asas ius-soli </a:t>
            </a:r>
            <a:r>
              <a:rPr lang="id-ID" sz="2000" dirty="0" smtClean="0">
                <a:solidFill>
                  <a:srgbClr val="C00000"/>
                </a:solidFill>
              </a:rPr>
              <a:t>berlanjut,.........</a:t>
            </a:r>
            <a:r>
              <a:rPr lang="id-ID" sz="2000" dirty="0" smtClean="0"/>
              <a:t>  </a:t>
            </a:r>
            <a:endParaRPr lang="id-ID" sz="2000"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85728"/>
            <a:ext cx="7772400" cy="4572000"/>
          </a:xfrm>
        </p:spPr>
        <p:txBody>
          <a:bodyPr>
            <a:noAutofit/>
          </a:bodyPr>
          <a:lstStyle/>
          <a:p>
            <a:pPr algn="ctr"/>
            <a:r>
              <a:rPr lang="id-ID" sz="3200" dirty="0" smtClean="0">
                <a:solidFill>
                  <a:srgbClr val="C00000"/>
                </a:solidFill>
              </a:rPr>
              <a:t>Lanjutan,..........</a:t>
            </a:r>
          </a:p>
          <a:p>
            <a:pPr algn="ctr"/>
            <a:r>
              <a:rPr lang="id-ID" sz="3200" dirty="0" smtClean="0"/>
              <a:t>Anak mereka, </a:t>
            </a:r>
            <a:r>
              <a:rPr lang="id-ID" sz="3200" dirty="0" smtClean="0">
                <a:solidFill>
                  <a:srgbClr val="C00000"/>
                </a:solidFill>
              </a:rPr>
              <a:t>berstatus </a:t>
            </a:r>
            <a:r>
              <a:rPr lang="id-ID" sz="3200" dirty="0" smtClean="0"/>
              <a:t>warga negara B tempat ia dilahirkan yang menganut asas ius-soli, </a:t>
            </a:r>
            <a:r>
              <a:rPr lang="id-ID" sz="3200" dirty="0" smtClean="0">
                <a:solidFill>
                  <a:srgbClr val="C00000"/>
                </a:solidFill>
              </a:rPr>
              <a:t>dan</a:t>
            </a:r>
            <a:r>
              <a:rPr lang="id-ID" sz="3200" dirty="0" smtClean="0"/>
              <a:t> warga negara A ikut orang tuannya yang menganut asas ius-sanguinis; dengan demikian dia memiliki </a:t>
            </a:r>
            <a:r>
              <a:rPr lang="id-ID" sz="3200" dirty="0" smtClean="0">
                <a:solidFill>
                  <a:srgbClr val="C00000"/>
                </a:solidFill>
              </a:rPr>
              <a:t>dwi kewarganagaraan (bepatride)</a:t>
            </a:r>
          </a:p>
          <a:p>
            <a:pPr algn="ctr"/>
            <a:r>
              <a:rPr lang="id-ID" sz="3200" dirty="0" smtClean="0">
                <a:solidFill>
                  <a:srgbClr val="C00000"/>
                </a:solidFill>
              </a:rPr>
              <a:t>Apatride</a:t>
            </a:r>
            <a:r>
              <a:rPr lang="id-ID" sz="3200" dirty="0" smtClean="0"/>
              <a:t> (tanpa kewarganegaraan) terjadi bila seseorang (menurut peraturan kewarganagaraan)tidak diakui sebagai warganegara manapun </a:t>
            </a:r>
            <a:r>
              <a:rPr lang="id-ID" sz="3200" dirty="0" smtClean="0">
                <a:solidFill>
                  <a:srgbClr val="C00000"/>
                </a:solidFill>
              </a:rPr>
              <a:t>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3200" dirty="0" smtClean="0">
                <a:solidFill>
                  <a:srgbClr val="C00000"/>
                </a:solidFill>
              </a:rPr>
              <a:t>Lanjutan,......</a:t>
            </a:r>
          </a:p>
          <a:p>
            <a:pPr algn="ctr"/>
            <a:r>
              <a:rPr lang="id-ID" sz="3200" dirty="0" smtClean="0"/>
              <a:t>Contoh; suami-istri warga negara A yang mengikuti asas ius-soli, tetapi domisili mereka ada di negara B yang mengikuti asas ius-sanguinis. Di negara B, lahir anak mereka yang  tidak diakui sebagai warganegara karena orang tuanya bukan  warganegara B, begitu halnya di negara A anak ini tidak diakui sebagai warganegara karena dia lahir di negara B, sehingga anak mereka tidak memiliki kewarganegaraan (apatride)</a:t>
            </a:r>
            <a:endParaRPr lang="id-ID"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2800" dirty="0" smtClean="0">
                <a:solidFill>
                  <a:srgbClr val="C00000"/>
                </a:solidFill>
              </a:rPr>
              <a:t>D.HAK DAN KEWAJIBAN WARGA NEGARA</a:t>
            </a:r>
          </a:p>
          <a:p>
            <a:pPr algn="ctr"/>
            <a:r>
              <a:rPr lang="id-ID" sz="2800" dirty="0" smtClean="0">
                <a:solidFill>
                  <a:srgbClr val="C00000"/>
                </a:solidFill>
              </a:rPr>
              <a:t>1.</a:t>
            </a:r>
            <a:r>
              <a:rPr lang="id-ID" sz="2800" dirty="0" smtClean="0"/>
              <a:t>Kesamaan Kedudukan dalam Hukum dan Pemerintahan</a:t>
            </a:r>
          </a:p>
          <a:p>
            <a:pPr algn="ctr"/>
            <a:r>
              <a:rPr lang="id-ID" sz="2800" dirty="0" smtClean="0"/>
              <a:t>Pasal 27 ayat 1 UUD 1945 menyatakan, segala warganegara bersamaan kedudukannya di dalam hukum dan pemerintahan wajib menjunjung tinggi hukum dan pemerintahan itu dengan tidak ada kecualiannya. Dalam rumusan pasal di atas menunjukkan adanya kewajiban, tidak ada diskriminasi di antara warganegara baik mengenai hak maupun kewajibannya. Rumusan pasal tersebut menunjukkan kepedulian akan HAM </a:t>
            </a:r>
            <a:r>
              <a:rPr lang="id-ID" sz="2800" dirty="0" smtClean="0">
                <a:solidFill>
                  <a:srgbClr val="C00000"/>
                </a:solidFill>
              </a:rPr>
              <a:t> berlanjut,..........</a:t>
            </a: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600" dirty="0" smtClean="0">
                <a:solidFill>
                  <a:srgbClr val="C00000"/>
                </a:solidFill>
              </a:rPr>
              <a:t>2</a:t>
            </a:r>
            <a:r>
              <a:rPr lang="id-ID" sz="3600" dirty="0" smtClean="0"/>
              <a:t>.Hak atas Pekerjaan dan Penghidupan yang Layak bagi Kemanusiaan</a:t>
            </a:r>
          </a:p>
          <a:p>
            <a:pPr algn="ctr"/>
            <a:r>
              <a:rPr lang="id-ID" sz="3600" dirty="0" smtClean="0"/>
              <a:t>Terumuskan dalam Pasal 27 ayat 2 UUD 1945 </a:t>
            </a:r>
            <a:r>
              <a:rPr lang="id-ID" sz="3600" dirty="0" smtClean="0">
                <a:solidFill>
                  <a:srgbClr val="C00000"/>
                </a:solidFill>
              </a:rPr>
              <a:t>(baca)</a:t>
            </a:r>
          </a:p>
          <a:p>
            <a:pPr algn="ctr"/>
            <a:r>
              <a:rPr lang="id-ID" sz="3600" dirty="0" smtClean="0">
                <a:solidFill>
                  <a:srgbClr val="C00000"/>
                </a:solidFill>
              </a:rPr>
              <a:t>3.</a:t>
            </a:r>
            <a:r>
              <a:rPr lang="id-ID" sz="3600" dirty="0" smtClean="0"/>
              <a:t>Hak dan Kewajiban Pembelaan Negara dalam Pasal 27 ayat 3 UUD 1945 </a:t>
            </a:r>
            <a:r>
              <a:rPr lang="id-ID" sz="3600" dirty="0" smtClean="0">
                <a:solidFill>
                  <a:srgbClr val="C00000"/>
                </a:solidFill>
              </a:rPr>
              <a:t>(baca)</a:t>
            </a:r>
            <a:endParaRPr lang="id-ID" sz="3600" dirty="0" smtClean="0"/>
          </a:p>
          <a:p>
            <a:pPr algn="ctr"/>
            <a:r>
              <a:rPr lang="id-ID" sz="3600" dirty="0" smtClean="0">
                <a:solidFill>
                  <a:srgbClr val="C00000"/>
                </a:solidFill>
              </a:rPr>
              <a:t>4.</a:t>
            </a:r>
            <a:r>
              <a:rPr lang="id-ID" sz="3600" dirty="0" smtClean="0"/>
              <a:t>Hak Kemerdekaan Berserikat dan Berkumpul dalam Pasal 28 UUD 1945</a:t>
            </a:r>
            <a:r>
              <a:rPr lang="id-ID" sz="3600" dirty="0" smtClean="0">
                <a:solidFill>
                  <a:srgbClr val="C00000"/>
                </a:solidFill>
              </a:rPr>
              <a:t>(baca) berlanjut,.....</a:t>
            </a:r>
          </a:p>
          <a:p>
            <a:endParaRPr lang="id-ID" sz="3600" dirty="0">
              <a:solidFill>
                <a:srgbClr val="C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42852"/>
            <a:ext cx="7772400" cy="4572000"/>
          </a:xfrm>
        </p:spPr>
        <p:txBody>
          <a:bodyPr>
            <a:noAutofit/>
          </a:bodyPr>
          <a:lstStyle/>
          <a:p>
            <a:pPr algn="ctr"/>
            <a:r>
              <a:rPr lang="id-ID" sz="2800" dirty="0" smtClean="0">
                <a:solidFill>
                  <a:srgbClr val="C00000"/>
                </a:solidFill>
              </a:rPr>
              <a:t>Lanjutan,......</a:t>
            </a:r>
          </a:p>
          <a:p>
            <a:pPr algn="ctr"/>
            <a:r>
              <a:rPr lang="id-ID" sz="2800" dirty="0" smtClean="0"/>
              <a:t>Pasal tersebut mencerminkan sifat demokratis negara. Di samping hak tersebut ada hak bebas mengeluarkan pikiran dengan lisan dan tulisan mencakup bidang pers. Makna bebas disertai beban tanggungjawab, sehingga sering diungkap sebagai pers yang bebas dan bertanggungjawab. Unsur; “dan sebagainya” dalam pasal tersebut membuka kemungkinan bagi seseorang mengeluarkan pikiran bukan dengan lisan atau tulisan namun dengan cara lain, misalkan gambar kartun.</a:t>
            </a:r>
          </a:p>
          <a:p>
            <a:pPr algn="ctr"/>
            <a:r>
              <a:rPr lang="id-ID" sz="2800" dirty="0" smtClean="0">
                <a:solidFill>
                  <a:srgbClr val="C00000"/>
                </a:solidFill>
              </a:rPr>
              <a:t>5.</a:t>
            </a:r>
            <a:r>
              <a:rPr lang="id-ID" sz="2800" dirty="0" smtClean="0"/>
              <a:t>Hak dan Kewajiban Pertahanan dan Keamanan Negara </a:t>
            </a:r>
            <a:r>
              <a:rPr lang="id-ID" sz="2800" dirty="0" smtClean="0">
                <a:solidFill>
                  <a:srgbClr val="C00000"/>
                </a:solidFill>
              </a:rPr>
              <a:t> berlanjut,.............</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200" dirty="0" smtClean="0"/>
              <a:t>Pasal 30 ayat 1 dan ayat 2 UUD 1945 </a:t>
            </a:r>
            <a:r>
              <a:rPr lang="id-ID" sz="3200" dirty="0" smtClean="0">
                <a:solidFill>
                  <a:srgbClr val="C00000"/>
                </a:solidFill>
              </a:rPr>
              <a:t>(baca)</a:t>
            </a:r>
            <a:endParaRPr lang="id-ID" sz="3200" dirty="0" smtClean="0"/>
          </a:p>
          <a:p>
            <a:pPr algn="ctr"/>
            <a:r>
              <a:rPr lang="id-ID" sz="3200" dirty="0" smtClean="0">
                <a:solidFill>
                  <a:srgbClr val="C00000"/>
                </a:solidFill>
              </a:rPr>
              <a:t>6</a:t>
            </a:r>
            <a:r>
              <a:rPr lang="id-ID" sz="3200" dirty="0" smtClean="0"/>
              <a:t>.Hak mendapat Pendidikan</a:t>
            </a:r>
          </a:p>
          <a:p>
            <a:pPr algn="ctr"/>
            <a:r>
              <a:rPr lang="id-ID" sz="3200" dirty="0" smtClean="0"/>
              <a:t>Sesuai dengan amanat Pembukaan UUD 1945,negara berkewajiban mencerdaskan kehidupan bangsa, maka Pasal 31 ayat 1 UUD 1945  menetapkan, bahwa setiap warganegara berhak mendapat pendidikan. Pemerintah mengeluarkan UU No. 20 Th. 2003 tentang Sistem Pendidikan Nasional sebagai upaya penyelenggaraan pendidikan bagi warganegara. </a:t>
            </a:r>
            <a:endParaRPr lang="id-ID"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3200" dirty="0" smtClean="0">
                <a:solidFill>
                  <a:srgbClr val="C00000"/>
                </a:solidFill>
              </a:rPr>
              <a:t>7.</a:t>
            </a:r>
            <a:r>
              <a:rPr lang="id-ID" sz="3200" dirty="0" smtClean="0"/>
              <a:t>Hak Kemerdekaan untuk Memeluk Agama</a:t>
            </a:r>
          </a:p>
          <a:p>
            <a:pPr algn="ctr"/>
            <a:r>
              <a:rPr lang="id-ID" sz="3200" dirty="0" smtClean="0"/>
              <a:t>Rumusan Pasal 29 ayat 2 UUD 1945 </a:t>
            </a:r>
            <a:r>
              <a:rPr lang="id-ID" sz="3200" dirty="0" smtClean="0">
                <a:solidFill>
                  <a:srgbClr val="C00000"/>
                </a:solidFill>
              </a:rPr>
              <a:t>(baca)</a:t>
            </a:r>
            <a:r>
              <a:rPr lang="id-ID" sz="3200" dirty="0" smtClean="0"/>
              <a:t> Hak tersebut merupakan hak yang paling asasi di dalam HAM, karena kebebasan beragama bukan pemberian negara maupun golongan tertentu. Agama dan Kepercayaan kepada Tuhan Yang Maha Esa didasarkan atas keyakinan individu, sehingga tidak ada istilah paksaan dalam agama.</a:t>
            </a:r>
            <a:endParaRPr lang="id-ID"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Landasan</a:t>
            </a:r>
            <a:r>
              <a:rPr lang="en-US" dirty="0" smtClean="0"/>
              <a:t> </a:t>
            </a:r>
            <a:r>
              <a:rPr lang="en-US" dirty="0" err="1" smtClean="0"/>
              <a:t>Hukum</a:t>
            </a:r>
            <a:r>
              <a:rPr lang="en-US" dirty="0" smtClean="0"/>
              <a:t> (LANJUTAN)</a:t>
            </a:r>
            <a:endParaRPr lang="en-US" dirty="0"/>
          </a:p>
        </p:txBody>
      </p:sp>
      <p:sp>
        <p:nvSpPr>
          <p:cNvPr id="3" name="Content Placeholder 2"/>
          <p:cNvSpPr>
            <a:spLocks noGrp="1"/>
          </p:cNvSpPr>
          <p:nvPr>
            <p:ph idx="1"/>
          </p:nvPr>
        </p:nvSpPr>
        <p:spPr>
          <a:xfrm>
            <a:off x="914400" y="1357298"/>
            <a:ext cx="7772400" cy="4998262"/>
          </a:xfrm>
        </p:spPr>
        <p:txBody>
          <a:bodyPr>
            <a:normAutofit fontScale="70000" lnSpcReduction="20000"/>
          </a:bodyPr>
          <a:lstStyle/>
          <a:p>
            <a:pPr marL="582930" indent="-514350">
              <a:buNone/>
            </a:pPr>
            <a:r>
              <a:rPr lang="en-US" dirty="0" smtClean="0"/>
              <a:t>b.   </a:t>
            </a:r>
            <a:r>
              <a:rPr lang="en-US" dirty="0" err="1" smtClean="0"/>
              <a:t>Ketetapan</a:t>
            </a:r>
            <a:r>
              <a:rPr lang="en-US" dirty="0" smtClean="0"/>
              <a:t> MPR   </a:t>
            </a:r>
            <a:r>
              <a:rPr lang="en-US" dirty="0" err="1" smtClean="0"/>
              <a:t>No.II</a:t>
            </a:r>
            <a:r>
              <a:rPr lang="en-US" dirty="0" smtClean="0"/>
              <a:t>/MPR/1999 </a:t>
            </a:r>
            <a:r>
              <a:rPr lang="en-US" dirty="0" err="1" smtClean="0"/>
              <a:t>tentang</a:t>
            </a:r>
            <a:r>
              <a:rPr lang="en-US" dirty="0" smtClean="0"/>
              <a:t> GBHN</a:t>
            </a:r>
          </a:p>
          <a:p>
            <a:pPr marL="582930" indent="-514350">
              <a:buAutoNum type="alphaLcPeriod" startAt="3"/>
            </a:pPr>
            <a:r>
              <a:rPr lang="en-US" dirty="0" err="1" smtClean="0"/>
              <a:t>Undang-Undang</a:t>
            </a:r>
            <a:r>
              <a:rPr lang="en-US" dirty="0" smtClean="0"/>
              <a:t> No.20 </a:t>
            </a:r>
            <a:r>
              <a:rPr lang="en-US" dirty="0" err="1" smtClean="0"/>
              <a:t>Tahun</a:t>
            </a:r>
            <a:r>
              <a:rPr lang="en-US" dirty="0" smtClean="0"/>
              <a:t> 1982 </a:t>
            </a:r>
            <a:r>
              <a:rPr lang="en-US" dirty="0" err="1" smtClean="0"/>
              <a:t>tentang</a:t>
            </a:r>
            <a:r>
              <a:rPr lang="en-US" dirty="0" smtClean="0"/>
              <a:t> </a:t>
            </a:r>
            <a:r>
              <a:rPr lang="en-US" dirty="0" err="1" smtClean="0"/>
              <a:t>Ketentuan-ketentuan</a:t>
            </a:r>
            <a:r>
              <a:rPr lang="en-US" dirty="0" smtClean="0"/>
              <a:t> </a:t>
            </a:r>
            <a:r>
              <a:rPr lang="en-US" dirty="0" err="1" smtClean="0"/>
              <a:t>pokok</a:t>
            </a:r>
            <a:r>
              <a:rPr lang="en-US" dirty="0" smtClean="0"/>
              <a:t> </a:t>
            </a:r>
            <a:r>
              <a:rPr lang="en-US" dirty="0" err="1" smtClean="0"/>
              <a:t>Pertahanan</a:t>
            </a:r>
            <a:r>
              <a:rPr lang="en-US" dirty="0" smtClean="0"/>
              <a:t> </a:t>
            </a:r>
            <a:r>
              <a:rPr lang="en-US" dirty="0" err="1" smtClean="0"/>
              <a:t>Keamanan</a:t>
            </a:r>
            <a:r>
              <a:rPr lang="en-US" dirty="0" smtClean="0"/>
              <a:t> Negara </a:t>
            </a:r>
            <a:r>
              <a:rPr lang="en-US" dirty="0" err="1" smtClean="0"/>
              <a:t>Republik</a:t>
            </a:r>
            <a:r>
              <a:rPr lang="en-US" dirty="0" smtClean="0"/>
              <a:t> Indonesia </a:t>
            </a:r>
          </a:p>
          <a:p>
            <a:pPr marL="582930" indent="-514350">
              <a:buNone/>
            </a:pPr>
            <a:r>
              <a:rPr lang="en-US" dirty="0" smtClean="0"/>
              <a:t>       (Jo. UU No. 1 </a:t>
            </a:r>
            <a:r>
              <a:rPr lang="en-US" dirty="0" err="1" smtClean="0"/>
              <a:t>tahun</a:t>
            </a:r>
            <a:r>
              <a:rPr lang="en-US" dirty="0" smtClean="0"/>
              <a:t> 1988) </a:t>
            </a:r>
            <a:r>
              <a:rPr lang="en-US" dirty="0" err="1" smtClean="0"/>
              <a:t>Dalam</a:t>
            </a:r>
            <a:r>
              <a:rPr lang="en-US" dirty="0" smtClean="0"/>
              <a:t> </a:t>
            </a:r>
            <a:r>
              <a:rPr lang="en-US" dirty="0" err="1" smtClean="0"/>
              <a:t>Pasal</a:t>
            </a:r>
            <a:r>
              <a:rPr lang="en-US" dirty="0" smtClean="0"/>
              <a:t> 18 (a) </a:t>
            </a:r>
            <a:r>
              <a:rPr lang="en-US" dirty="0" err="1" smtClean="0"/>
              <a:t>dan</a:t>
            </a:r>
            <a:r>
              <a:rPr lang="en-US" dirty="0" smtClean="0"/>
              <a:t> </a:t>
            </a:r>
            <a:r>
              <a:rPr lang="en-US" dirty="0" err="1" smtClean="0"/>
              <a:t>Pasal</a:t>
            </a:r>
            <a:r>
              <a:rPr lang="en-US" dirty="0" smtClean="0"/>
              <a:t> 19 (2).</a:t>
            </a:r>
          </a:p>
          <a:p>
            <a:pPr marL="582930" indent="-514350">
              <a:buAutoNum type="alphaLcPeriod" startAt="4"/>
            </a:pPr>
            <a:r>
              <a:rPr lang="en-US" dirty="0" err="1" smtClean="0"/>
              <a:t>Undang-Undang</a:t>
            </a:r>
            <a:r>
              <a:rPr lang="en-US" dirty="0" smtClean="0"/>
              <a:t> No.20 </a:t>
            </a:r>
            <a:r>
              <a:rPr lang="en-US" dirty="0" err="1" smtClean="0"/>
              <a:t>Tahun</a:t>
            </a:r>
            <a:r>
              <a:rPr lang="en-US" dirty="0" smtClean="0"/>
              <a:t> 2003 </a:t>
            </a:r>
            <a:r>
              <a:rPr lang="en-US" dirty="0" err="1" smtClean="0"/>
              <a:t>tentang</a:t>
            </a:r>
            <a:r>
              <a:rPr lang="en-US" dirty="0" smtClean="0"/>
              <a:t> </a:t>
            </a:r>
            <a:r>
              <a:rPr lang="en-US" dirty="0" err="1" smtClean="0"/>
              <a:t>Sistem</a:t>
            </a:r>
            <a:r>
              <a:rPr lang="en-US" dirty="0" smtClean="0"/>
              <a:t> </a:t>
            </a:r>
            <a:r>
              <a:rPr lang="en-US" dirty="0" err="1" smtClean="0"/>
              <a:t>Pendidikan</a:t>
            </a:r>
            <a:r>
              <a:rPr lang="en-US" dirty="0" smtClean="0"/>
              <a:t> </a:t>
            </a:r>
            <a:r>
              <a:rPr lang="en-US" dirty="0" err="1" smtClean="0"/>
              <a:t>Nasional</a:t>
            </a:r>
            <a:r>
              <a:rPr lang="en-US" dirty="0" smtClean="0"/>
              <a:t> </a:t>
            </a:r>
            <a:r>
              <a:rPr lang="en-US" dirty="0" err="1" smtClean="0"/>
              <a:t>dan</a:t>
            </a:r>
            <a:r>
              <a:rPr lang="en-US" dirty="0" smtClean="0"/>
              <a:t> </a:t>
            </a:r>
            <a:r>
              <a:rPr lang="en-US" dirty="0" err="1" smtClean="0"/>
              <a:t>berdasarkan</a:t>
            </a:r>
            <a:r>
              <a:rPr lang="en-US" dirty="0" smtClean="0"/>
              <a:t> </a:t>
            </a:r>
            <a:r>
              <a:rPr lang="en-US" dirty="0" err="1" smtClean="0"/>
              <a:t>Keputusan</a:t>
            </a:r>
            <a:r>
              <a:rPr lang="en-US" dirty="0" smtClean="0"/>
              <a:t> </a:t>
            </a:r>
            <a:r>
              <a:rPr lang="en-US" dirty="0" err="1" smtClean="0"/>
              <a:t>Menteri</a:t>
            </a:r>
            <a:r>
              <a:rPr lang="en-US" dirty="0" smtClean="0"/>
              <a:t> </a:t>
            </a:r>
            <a:r>
              <a:rPr lang="en-US" dirty="0" err="1" smtClean="0"/>
              <a:t>Pendidikan</a:t>
            </a:r>
            <a:r>
              <a:rPr lang="en-US" dirty="0" smtClean="0"/>
              <a:t> </a:t>
            </a:r>
            <a:r>
              <a:rPr lang="en-US" dirty="0" err="1" smtClean="0"/>
              <a:t>Nasional</a:t>
            </a:r>
            <a:r>
              <a:rPr lang="en-US" dirty="0" smtClean="0"/>
              <a:t> </a:t>
            </a:r>
            <a:r>
              <a:rPr lang="en-US" dirty="0" err="1" smtClean="0"/>
              <a:t>Nomor</a:t>
            </a:r>
            <a:r>
              <a:rPr lang="en-US" dirty="0" smtClean="0"/>
              <a:t> 232/U/2000 </a:t>
            </a:r>
            <a:r>
              <a:rPr lang="en-US" dirty="0" err="1" smtClean="0"/>
              <a:t>tentang</a:t>
            </a:r>
            <a:r>
              <a:rPr lang="en-US" dirty="0" smtClean="0"/>
              <a:t> </a:t>
            </a:r>
            <a:r>
              <a:rPr lang="en-US" dirty="0" err="1" smtClean="0"/>
              <a:t>Pedoman</a:t>
            </a:r>
            <a:r>
              <a:rPr lang="en-US" dirty="0" smtClean="0"/>
              <a:t> </a:t>
            </a:r>
            <a:r>
              <a:rPr lang="en-US" dirty="0" err="1" smtClean="0"/>
              <a:t>Penyusunan</a:t>
            </a:r>
            <a:r>
              <a:rPr lang="en-US" dirty="0" smtClean="0"/>
              <a:t> </a:t>
            </a:r>
            <a:r>
              <a:rPr lang="en-US" dirty="0" err="1" smtClean="0"/>
              <a:t>Kurikulum</a:t>
            </a:r>
            <a:r>
              <a:rPr lang="en-US" dirty="0" smtClean="0"/>
              <a:t> </a:t>
            </a:r>
            <a:r>
              <a:rPr lang="en-US" dirty="0" err="1" smtClean="0"/>
              <a:t>Pendidikan</a:t>
            </a:r>
            <a:r>
              <a:rPr lang="en-US" dirty="0" smtClean="0"/>
              <a:t> </a:t>
            </a:r>
            <a:r>
              <a:rPr lang="en-US" dirty="0" err="1" smtClean="0"/>
              <a:t>Tinggi</a:t>
            </a:r>
            <a:r>
              <a:rPr lang="en-US" dirty="0" smtClean="0"/>
              <a:t> </a:t>
            </a:r>
            <a:r>
              <a:rPr lang="en-US" dirty="0" err="1" smtClean="0"/>
              <a:t>dan</a:t>
            </a:r>
            <a:r>
              <a:rPr lang="en-US" dirty="0" smtClean="0"/>
              <a:t> </a:t>
            </a:r>
            <a:r>
              <a:rPr lang="en-US" dirty="0" err="1" smtClean="0"/>
              <a:t>Penilaian</a:t>
            </a:r>
            <a:r>
              <a:rPr lang="en-US" dirty="0" smtClean="0"/>
              <a:t> </a:t>
            </a:r>
            <a:r>
              <a:rPr lang="en-US" dirty="0" err="1" smtClean="0"/>
              <a:t>Hasil</a:t>
            </a:r>
            <a:r>
              <a:rPr lang="en-US" dirty="0" smtClean="0"/>
              <a:t> </a:t>
            </a:r>
            <a:r>
              <a:rPr lang="en-US" dirty="0" err="1" smtClean="0"/>
              <a:t>Belajar</a:t>
            </a:r>
            <a:r>
              <a:rPr lang="en-US" dirty="0" smtClean="0"/>
              <a:t> </a:t>
            </a:r>
            <a:r>
              <a:rPr lang="en-US" dirty="0" err="1" smtClean="0"/>
              <a:t>Mahasiswa</a:t>
            </a:r>
            <a:r>
              <a:rPr lang="en-US" dirty="0" smtClean="0"/>
              <a:t> </a:t>
            </a:r>
            <a:r>
              <a:rPr lang="en-US" dirty="0" err="1" smtClean="0"/>
              <a:t>dan</a:t>
            </a:r>
            <a:r>
              <a:rPr lang="en-US" dirty="0" smtClean="0"/>
              <a:t> </a:t>
            </a:r>
            <a:r>
              <a:rPr lang="en-US" dirty="0" err="1" smtClean="0"/>
              <a:t>Nomor</a:t>
            </a:r>
            <a:r>
              <a:rPr lang="en-US" dirty="0" smtClean="0"/>
              <a:t> 45/U/2002 </a:t>
            </a:r>
            <a:r>
              <a:rPr lang="en-US" dirty="0" err="1" smtClean="0"/>
              <a:t>tentang</a:t>
            </a:r>
            <a:r>
              <a:rPr lang="en-US" dirty="0" smtClean="0"/>
              <a:t> </a:t>
            </a:r>
            <a:r>
              <a:rPr lang="en-US" dirty="0" err="1" smtClean="0"/>
              <a:t>Kurikulum</a:t>
            </a:r>
            <a:r>
              <a:rPr lang="en-US" dirty="0" smtClean="0"/>
              <a:t> </a:t>
            </a:r>
            <a:r>
              <a:rPr lang="en-US" dirty="0" err="1" smtClean="0"/>
              <a:t>Inti</a:t>
            </a:r>
            <a:r>
              <a:rPr lang="en-US" dirty="0" smtClean="0"/>
              <a:t> </a:t>
            </a:r>
            <a:r>
              <a:rPr lang="en-US" dirty="0" err="1" smtClean="0"/>
              <a:t>Pendidikan</a:t>
            </a:r>
            <a:r>
              <a:rPr lang="en-US" dirty="0" smtClean="0"/>
              <a:t> </a:t>
            </a:r>
            <a:r>
              <a:rPr lang="en-US" dirty="0" err="1" smtClean="0"/>
              <a:t>Tinggi</a:t>
            </a:r>
            <a:r>
              <a:rPr lang="en-US" dirty="0" smtClean="0"/>
              <a:t>.</a:t>
            </a:r>
          </a:p>
          <a:p>
            <a:pPr marL="582930" indent="-514350">
              <a:buAutoNum type="alphaLcPeriod" startAt="4"/>
            </a:pPr>
            <a:r>
              <a:rPr lang="en-US" dirty="0" smtClean="0"/>
              <a:t> </a:t>
            </a:r>
            <a:r>
              <a:rPr lang="en-US" dirty="0" err="1" smtClean="0"/>
              <a:t>Pelaksanaannya</a:t>
            </a:r>
            <a:r>
              <a:rPr lang="en-US" dirty="0" smtClean="0"/>
              <a:t> </a:t>
            </a:r>
            <a:r>
              <a:rPr lang="en-US" dirty="0" err="1" smtClean="0"/>
              <a:t>berdasarkan</a:t>
            </a:r>
            <a:r>
              <a:rPr lang="en-US" dirty="0" smtClean="0"/>
              <a:t> </a:t>
            </a:r>
            <a:r>
              <a:rPr lang="en-US" dirty="0" err="1" smtClean="0"/>
              <a:t>Surat</a:t>
            </a:r>
            <a:r>
              <a:rPr lang="en-US" dirty="0" smtClean="0"/>
              <a:t> </a:t>
            </a:r>
            <a:r>
              <a:rPr lang="en-US" dirty="0" err="1" smtClean="0"/>
              <a:t>Keputusan</a:t>
            </a:r>
            <a:r>
              <a:rPr lang="en-US" dirty="0" smtClean="0"/>
              <a:t> </a:t>
            </a:r>
            <a:r>
              <a:rPr lang="en-US" dirty="0" err="1" smtClean="0"/>
              <a:t>Direktur</a:t>
            </a:r>
            <a:r>
              <a:rPr lang="en-US" dirty="0" smtClean="0"/>
              <a:t> </a:t>
            </a:r>
            <a:r>
              <a:rPr lang="en-US" dirty="0" err="1" smtClean="0"/>
              <a:t>Jendral</a:t>
            </a:r>
            <a:r>
              <a:rPr lang="en-US" dirty="0" smtClean="0"/>
              <a:t> </a:t>
            </a:r>
            <a:r>
              <a:rPr lang="en-US" dirty="0" err="1" smtClean="0"/>
              <a:t>Pendidikan</a:t>
            </a:r>
            <a:r>
              <a:rPr lang="en-US" dirty="0" smtClean="0"/>
              <a:t> </a:t>
            </a:r>
            <a:r>
              <a:rPr lang="en-US" dirty="0" err="1" smtClean="0"/>
              <a:t>Tinggi</a:t>
            </a:r>
            <a:r>
              <a:rPr lang="en-US" dirty="0" smtClean="0"/>
              <a:t> </a:t>
            </a:r>
            <a:r>
              <a:rPr lang="en-US" dirty="0" err="1" smtClean="0"/>
              <a:t>Departemen</a:t>
            </a:r>
            <a:r>
              <a:rPr lang="en-US" dirty="0" smtClean="0"/>
              <a:t> </a:t>
            </a:r>
            <a:r>
              <a:rPr lang="en-US" dirty="0" err="1" smtClean="0"/>
              <a:t>Pendidikan</a:t>
            </a:r>
            <a:r>
              <a:rPr lang="en-US" dirty="0" smtClean="0"/>
              <a:t> </a:t>
            </a:r>
            <a:r>
              <a:rPr lang="en-US" dirty="0" err="1" smtClean="0"/>
              <a:t>Nasional</a:t>
            </a:r>
            <a:r>
              <a:rPr lang="en-US" dirty="0" smtClean="0"/>
              <a:t> No. 43/DIKTI/</a:t>
            </a:r>
            <a:r>
              <a:rPr lang="en-US" dirty="0" err="1" smtClean="0"/>
              <a:t>Kep</a:t>
            </a:r>
            <a:r>
              <a:rPr lang="en-US" dirty="0" smtClean="0"/>
              <a:t>/2006 yang </a:t>
            </a:r>
            <a:r>
              <a:rPr lang="en-US" dirty="0" err="1" smtClean="0"/>
              <a:t>memuat</a:t>
            </a:r>
            <a:r>
              <a:rPr lang="en-US" dirty="0" smtClean="0"/>
              <a:t> </a:t>
            </a:r>
            <a:r>
              <a:rPr lang="en-US" dirty="0" err="1" smtClean="0"/>
              <a:t>rambu-rambu</a:t>
            </a:r>
            <a:r>
              <a:rPr lang="en-US" dirty="0" smtClean="0"/>
              <a:t> </a:t>
            </a:r>
            <a:r>
              <a:rPr lang="en-US" dirty="0" err="1" smtClean="0"/>
              <a:t>pelaksanaan</a:t>
            </a:r>
            <a:r>
              <a:rPr lang="en-US" dirty="0" smtClean="0"/>
              <a:t> </a:t>
            </a:r>
            <a:r>
              <a:rPr lang="en-US" dirty="0" err="1" smtClean="0"/>
              <a:t>kelompok</a:t>
            </a:r>
            <a:r>
              <a:rPr lang="en-US" dirty="0" smtClean="0"/>
              <a:t> Mata </a:t>
            </a:r>
            <a:r>
              <a:rPr lang="en-US" dirty="0" err="1" smtClean="0"/>
              <a:t>Kuliah</a:t>
            </a:r>
            <a:r>
              <a:rPr lang="en-US" dirty="0" smtClean="0"/>
              <a:t> </a:t>
            </a:r>
            <a:r>
              <a:rPr lang="en-US" dirty="0" err="1" smtClean="0"/>
              <a:t>Pengembangan</a:t>
            </a:r>
            <a:r>
              <a:rPr lang="en-US" dirty="0" smtClean="0"/>
              <a:t> </a:t>
            </a:r>
            <a:r>
              <a:rPr lang="en-US" dirty="0" err="1" smtClean="0"/>
              <a:t>Kepribadian</a:t>
            </a:r>
            <a:r>
              <a:rPr lang="en-US" dirty="0" smtClean="0"/>
              <a:t> </a:t>
            </a:r>
            <a:r>
              <a:rPr lang="en-US" dirty="0" err="1" smtClean="0"/>
              <a:t>di</a:t>
            </a:r>
            <a:r>
              <a:rPr lang="en-US" dirty="0" smtClean="0"/>
              <a:t> </a:t>
            </a:r>
            <a:r>
              <a:rPr lang="en-US" dirty="0" err="1" smtClean="0"/>
              <a:t>Perguruan</a:t>
            </a:r>
            <a:r>
              <a:rPr lang="en-US" dirty="0" smtClean="0"/>
              <a:t> </a:t>
            </a:r>
            <a:r>
              <a:rPr lang="en-US" dirty="0" err="1" smtClean="0"/>
              <a:t>Tinggi</a:t>
            </a:r>
            <a:r>
              <a:rPr lang="en-US" dirty="0" smtClean="0"/>
              <a:t>.</a:t>
            </a:r>
          </a:p>
          <a:p>
            <a:pPr marL="582930" indent="-514350">
              <a:buAutoNum type="alphaLcPeriod" startAt="4"/>
            </a:pPr>
            <a:endParaRPr lang="en-US" dirty="0" smtClean="0"/>
          </a:p>
          <a:p>
            <a:pPr marL="582930" indent="-514350">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214"/>
            <a:ext cx="8229600" cy="1143000"/>
          </a:xfrm>
        </p:spPr>
        <p:txBody>
          <a:bodyPr>
            <a:normAutofit fontScale="90000"/>
          </a:bodyPr>
          <a:lstStyle/>
          <a:p>
            <a:r>
              <a:rPr lang="id-ID" dirty="0" smtClean="0"/>
              <a:t/>
            </a:r>
            <a:br>
              <a:rPr lang="id-ID" dirty="0" smtClean="0"/>
            </a:br>
            <a:r>
              <a:rPr lang="id-ID" dirty="0" smtClean="0"/>
              <a:t>BAB VI</a:t>
            </a:r>
            <a:r>
              <a:rPr lang="en-US" dirty="0" smtClean="0"/>
              <a:t>I</a:t>
            </a:r>
            <a:r>
              <a:rPr lang="id-ID" dirty="0" smtClean="0"/>
              <a:t/>
            </a:r>
            <a:br>
              <a:rPr lang="id-ID" dirty="0" smtClean="0"/>
            </a:br>
            <a:r>
              <a:rPr lang="id-ID" dirty="0" smtClean="0"/>
              <a:t>HAM DAN RULE OF LAW </a:t>
            </a:r>
            <a:br>
              <a:rPr lang="id-ID" dirty="0" smtClean="0"/>
            </a:br>
            <a:r>
              <a:rPr lang="id-ID" dirty="0" smtClean="0"/>
              <a:t/>
            </a:r>
            <a:br>
              <a:rPr lang="id-ID" dirty="0" smtClean="0"/>
            </a:br>
            <a:endParaRPr lang="id-ID" dirty="0"/>
          </a:p>
        </p:txBody>
      </p:sp>
      <p:sp>
        <p:nvSpPr>
          <p:cNvPr id="3" name="Content Placeholder 2"/>
          <p:cNvSpPr>
            <a:spLocks noGrp="1"/>
          </p:cNvSpPr>
          <p:nvPr>
            <p:ph idx="1"/>
          </p:nvPr>
        </p:nvSpPr>
        <p:spPr/>
        <p:txBody>
          <a:bodyPr>
            <a:normAutofit fontScale="92500" lnSpcReduction="20000"/>
          </a:bodyPr>
          <a:lstStyle/>
          <a:p>
            <a:pPr algn="ctr"/>
            <a:r>
              <a:rPr lang="id-ID" dirty="0" smtClean="0">
                <a:solidFill>
                  <a:srgbClr val="C00000"/>
                </a:solidFill>
              </a:rPr>
              <a:t>A.SEJARAH PERKEMBANGAN</a:t>
            </a:r>
          </a:p>
          <a:p>
            <a:pPr algn="ctr"/>
            <a:r>
              <a:rPr lang="id-ID" dirty="0" smtClean="0"/>
              <a:t>HAM merupakan hak yang dimiliki oleh manu</a:t>
            </a:r>
            <a:r>
              <a:rPr lang="en-US" dirty="0" err="1" smtClean="0"/>
              <a:t>sia</a:t>
            </a:r>
            <a:r>
              <a:rPr lang="id-ID" dirty="0" smtClean="0"/>
              <a:t>  yang telah diperoleh dan dibawanya bersamaan dengan kelahiran atau kehadirannya di dalam kehidupan masyarakat.</a:t>
            </a:r>
          </a:p>
          <a:p>
            <a:pPr algn="ctr"/>
            <a:r>
              <a:rPr lang="id-ID" dirty="0" smtClean="0"/>
              <a:t>Dia merupakan </a:t>
            </a:r>
            <a:r>
              <a:rPr lang="id-ID" dirty="0" smtClean="0">
                <a:solidFill>
                  <a:srgbClr val="C00000"/>
                </a:solidFill>
              </a:rPr>
              <a:t>hak universal, </a:t>
            </a:r>
            <a:r>
              <a:rPr lang="id-ID" dirty="0" smtClean="0"/>
              <a:t>karena pemilikannya tanpa didasarkan pada perbedaan; bangsa, ras, agama maupun jenis kelamin.</a:t>
            </a:r>
          </a:p>
          <a:p>
            <a:pPr algn="ctr"/>
            <a:r>
              <a:rPr lang="id-ID" dirty="0" smtClean="0"/>
              <a:t>Dari hak tersebut manusia harus memperoleh kesempatan untuk berkembang sesuai dengan bakat dan cita-citanya.  </a:t>
            </a:r>
            <a:endParaRPr lang="id-ID"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4525963"/>
          </a:xfrm>
        </p:spPr>
        <p:txBody>
          <a:bodyPr>
            <a:noAutofit/>
          </a:bodyPr>
          <a:lstStyle/>
          <a:p>
            <a:pPr lvl="2" algn="ctr">
              <a:buNone/>
            </a:pPr>
            <a:r>
              <a:rPr lang="id-ID" dirty="0" smtClean="0"/>
              <a:t>Berbagai naskah yang mendasari HAM:</a:t>
            </a:r>
          </a:p>
          <a:p>
            <a:pPr lvl="2" algn="ctr">
              <a:buNone/>
            </a:pPr>
            <a:r>
              <a:rPr lang="id-ID" dirty="0" smtClean="0"/>
              <a:t>1.</a:t>
            </a:r>
            <a:r>
              <a:rPr lang="id-ID" i="1" dirty="0" smtClean="0">
                <a:solidFill>
                  <a:srgbClr val="C00000"/>
                </a:solidFill>
              </a:rPr>
              <a:t>Magna Charta</a:t>
            </a:r>
            <a:r>
              <a:rPr lang="id-ID" dirty="0" smtClean="0"/>
              <a:t> (Piagam Agung,1215) merupakan dokumen yang mencatat berbagai hak yang diberikan oleh Raja John dari Inggris kepada para bangsawan bawahannya atas tuntutan mereka dan ini merupakan wujud pembatasan kekuasaan Raja John.</a:t>
            </a:r>
          </a:p>
          <a:p>
            <a:pPr lvl="2" algn="ctr">
              <a:buNone/>
            </a:pPr>
            <a:r>
              <a:rPr lang="id-ID" dirty="0" smtClean="0"/>
              <a:t>2.</a:t>
            </a:r>
            <a:r>
              <a:rPr lang="id-ID" i="1" dirty="0" smtClean="0">
                <a:solidFill>
                  <a:srgbClr val="C00000"/>
                </a:solidFill>
              </a:rPr>
              <a:t>Bill of Right </a:t>
            </a:r>
            <a:r>
              <a:rPr lang="id-ID" dirty="0" smtClean="0"/>
              <a:t>(Undang-undang Hak,1689) dari Parlemen Inggris yang tahun sebelumnya  melakukan perlawanan kepada Raja James ke 11 dalam revolusi tak berdarah</a:t>
            </a:r>
            <a:r>
              <a:rPr lang="id-ID" i="1" dirty="0" smtClean="0">
                <a:solidFill>
                  <a:srgbClr val="C00000"/>
                </a:solidFill>
              </a:rPr>
              <a:t>(The Glonous Revolution of 1688)</a:t>
            </a:r>
          </a:p>
          <a:p>
            <a:pPr lvl="2" algn="ctr">
              <a:buNone/>
            </a:pPr>
            <a:r>
              <a:rPr lang="id-ID" dirty="0" smtClean="0"/>
              <a:t>3.</a:t>
            </a:r>
            <a:r>
              <a:rPr lang="id-ID" i="1" dirty="0" smtClean="0">
                <a:solidFill>
                  <a:srgbClr val="C00000"/>
                </a:solidFill>
              </a:rPr>
              <a:t>Declaration des droits de l’homme et du citoyen</a:t>
            </a:r>
            <a:r>
              <a:rPr lang="id-ID" dirty="0" smtClean="0"/>
              <a:t> (Pernyataan hak manusia  dan warga negara, 1789), naskah ini dicetuskan pada permulaan Revolusi Perancis sebagai perlawanan terhadap kesewenangan rezim lama</a:t>
            </a:r>
          </a:p>
          <a:p>
            <a:pPr lvl="2" algn="ctr">
              <a:buNone/>
            </a:pPr>
            <a:r>
              <a:rPr lang="id-ID" dirty="0" smtClean="0">
                <a:solidFill>
                  <a:srgbClr val="C00000"/>
                </a:solidFill>
              </a:rPr>
              <a:t>Berlanjut,............</a:t>
            </a:r>
            <a:r>
              <a:rPr lang="id-ID"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2000" dirty="0" smtClean="0">
                <a:solidFill>
                  <a:srgbClr val="C00000"/>
                </a:solidFill>
              </a:rPr>
              <a:t>Lanjutan,.......</a:t>
            </a:r>
          </a:p>
          <a:p>
            <a:pPr algn="ctr"/>
            <a:r>
              <a:rPr lang="id-ID" sz="2000" dirty="0" smtClean="0"/>
              <a:t>4.</a:t>
            </a:r>
            <a:r>
              <a:rPr lang="id-ID" sz="2000" i="1" dirty="0" smtClean="0">
                <a:solidFill>
                  <a:srgbClr val="C00000"/>
                </a:solidFill>
              </a:rPr>
              <a:t>Bill of Right </a:t>
            </a:r>
            <a:r>
              <a:rPr lang="id-ID" sz="2000" dirty="0" smtClean="0"/>
              <a:t>(Undang-undang Hak, 1789) merupakan naskah yang disusun oleh rakyat Amerika th.1789 dan menjadi bagian dari Undang-undang Dasar th. 1791</a:t>
            </a:r>
          </a:p>
          <a:p>
            <a:pPr algn="ctr"/>
            <a:r>
              <a:rPr lang="id-ID" sz="2000" dirty="0" smtClean="0"/>
              <a:t>Hak-hak asasi yang dirumuskan dalam abad 17 dan 18 di atas sangat dipengaruhi oleh filosofi Hukum Alam</a:t>
            </a:r>
            <a:r>
              <a:rPr lang="id-ID" sz="2000" dirty="0" smtClean="0">
                <a:solidFill>
                  <a:srgbClr val="C00000"/>
                </a:solidFill>
              </a:rPr>
              <a:t> (Natural Law) </a:t>
            </a:r>
            <a:r>
              <a:rPr lang="id-ID" sz="2000" dirty="0" smtClean="0"/>
              <a:t>sebagaimana dirumuskan oleh </a:t>
            </a:r>
            <a:r>
              <a:rPr lang="id-ID" sz="2000" dirty="0" smtClean="0">
                <a:solidFill>
                  <a:srgbClr val="C00000"/>
                </a:solidFill>
              </a:rPr>
              <a:t>John Locke (1632-1714)</a:t>
            </a:r>
            <a:r>
              <a:rPr lang="id-ID" sz="2000" dirty="0" smtClean="0"/>
              <a:t>dan </a:t>
            </a:r>
            <a:r>
              <a:rPr lang="id-ID" sz="2000" dirty="0" smtClean="0">
                <a:solidFill>
                  <a:srgbClr val="C00000"/>
                </a:solidFill>
              </a:rPr>
              <a:t>Jean Jaques Rousseau </a:t>
            </a:r>
            <a:r>
              <a:rPr lang="id-ID" sz="2000" dirty="0" smtClean="0"/>
              <a:t>(1712-1778). Hak-hak ada saat itu seperti, hak persamaan , hak kebebasan dan hak untuk memilih. </a:t>
            </a:r>
          </a:p>
          <a:p>
            <a:pPr algn="ctr"/>
            <a:r>
              <a:rPr lang="id-ID" sz="2000" dirty="0" smtClean="0"/>
              <a:t>Di abad 20 hak-hak politik tersebut dianggab kurang sempurna sehingga dicetuskan hak-hak lain yang lebih luas ruang lingkupnya.</a:t>
            </a:r>
          </a:p>
          <a:p>
            <a:pPr algn="ctr"/>
            <a:r>
              <a:rPr lang="id-ID" sz="2000" dirty="0" smtClean="0"/>
              <a:t>Pencetusnya  Presiden AS </a:t>
            </a:r>
            <a:r>
              <a:rPr lang="id-ID" sz="2000" dirty="0" smtClean="0">
                <a:solidFill>
                  <a:srgbClr val="C00000"/>
                </a:solidFill>
              </a:rPr>
              <a:t> Franklin D. Roosevelt</a:t>
            </a:r>
            <a:r>
              <a:rPr lang="id-ID" sz="2000" dirty="0" smtClean="0"/>
              <a:t> saat melawan  nasi Jerman dalam Perang Dunia Ke II, mencakup 4 (empat hak) disebut dengan </a:t>
            </a:r>
            <a:r>
              <a:rPr lang="id-ID" sz="2000" i="1" dirty="0" smtClean="0">
                <a:solidFill>
                  <a:srgbClr val="C00000"/>
                </a:solidFill>
              </a:rPr>
              <a:t>The Four Freedoms</a:t>
            </a:r>
            <a:r>
              <a:rPr lang="id-ID" sz="2000" dirty="0" smtClean="0"/>
              <a:t> (Empat Kebebasan) yaitu;</a:t>
            </a:r>
          </a:p>
          <a:p>
            <a:pPr algn="ctr"/>
            <a:r>
              <a:rPr lang="id-ID" sz="2000" dirty="0" smtClean="0"/>
              <a:t>1.Kebebasan untuk berbicara dan menyatakan pendapat </a:t>
            </a:r>
            <a:r>
              <a:rPr lang="id-ID" sz="2000" dirty="0" smtClean="0">
                <a:solidFill>
                  <a:srgbClr val="C00000"/>
                </a:solidFill>
              </a:rPr>
              <a:t>(Freedom of Speech)</a:t>
            </a:r>
          </a:p>
          <a:p>
            <a:pPr algn="ctr"/>
            <a:r>
              <a:rPr lang="id-ID" sz="2000" dirty="0" smtClean="0">
                <a:solidFill>
                  <a:srgbClr val="C00000"/>
                </a:solidFill>
              </a:rPr>
              <a:t>Berlanjut,............</a:t>
            </a:r>
            <a:endParaRPr lang="id-ID"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endParaRPr lang="id-ID" sz="2400" dirty="0" smtClean="0"/>
          </a:p>
          <a:p>
            <a:pPr algn="ctr"/>
            <a:r>
              <a:rPr lang="id-ID" sz="2400" dirty="0" smtClean="0">
                <a:solidFill>
                  <a:srgbClr val="C00000"/>
                </a:solidFill>
              </a:rPr>
              <a:t>Lanjutan...........</a:t>
            </a:r>
          </a:p>
          <a:p>
            <a:pPr algn="ctr"/>
            <a:r>
              <a:rPr lang="id-ID" sz="2400" dirty="0" smtClean="0"/>
              <a:t>2. Kebebasan beragama (freedom of religion)</a:t>
            </a:r>
          </a:p>
          <a:p>
            <a:pPr algn="ctr"/>
            <a:r>
              <a:rPr lang="id-ID" sz="2400" dirty="0" smtClean="0"/>
              <a:t>3. Kebebasan dari rasa takut (freedom of fear)</a:t>
            </a:r>
          </a:p>
          <a:p>
            <a:pPr algn="ctr"/>
            <a:r>
              <a:rPr lang="id-ID" sz="2400" dirty="0" smtClean="0"/>
              <a:t>4. Kebebasan dari kemiskinan (freedom of want)</a:t>
            </a:r>
          </a:p>
          <a:p>
            <a:pPr algn="ctr"/>
            <a:r>
              <a:rPr lang="id-ID" sz="2400" dirty="0" smtClean="0"/>
              <a:t>Pd. Th. 1946 Komisi Hak Asasi Manusia </a:t>
            </a:r>
            <a:r>
              <a:rPr lang="id-ID" sz="2400" dirty="0" smtClean="0">
                <a:solidFill>
                  <a:srgbClr val="C00000"/>
                </a:solidFill>
              </a:rPr>
              <a:t>(Commission of Human Right)</a:t>
            </a:r>
            <a:r>
              <a:rPr lang="id-ID" sz="2400" dirty="0" smtClean="0"/>
              <a:t> yang didirikan oleh PBB menetapkan secara terperinci beberapa hak ekonomi dan sosial di samping hak-hak politik.</a:t>
            </a:r>
          </a:p>
          <a:p>
            <a:pPr algn="ctr"/>
            <a:r>
              <a:rPr lang="id-ID" sz="2400" dirty="0" smtClean="0"/>
              <a:t>Pd Th. 1948 dikeluarkan </a:t>
            </a:r>
            <a:r>
              <a:rPr lang="id-ID" sz="2400" dirty="0" smtClean="0">
                <a:solidFill>
                  <a:srgbClr val="C00000"/>
                </a:solidFill>
              </a:rPr>
              <a:t>Deklarasi Sedunia tentang Hak-hak Asasi Manusia (The Universal Declaration of Human Right)</a:t>
            </a:r>
            <a:r>
              <a:rPr lang="id-ID" sz="2400" dirty="0" smtClean="0"/>
              <a:t> dan diterima secara aklamasi oleh negara anggota PBB, kecuali  Uni Soviet tidak memberikan  suaranya</a:t>
            </a:r>
            <a:endParaRPr lang="id-ID"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t>Masalah yang timbul pada implementasi HAM tersebut, karena dilandasi oleh nilai tradisi, budaya dan kepentingan politik suatu bangsa.</a:t>
            </a:r>
          </a:p>
          <a:p>
            <a:pPr algn="ctr"/>
            <a:r>
              <a:rPr lang="id-ID" sz="2800" dirty="0" smtClean="0"/>
              <a:t>Setiap negara  berhak membuat interpretasi terhadap HAM sesuai dengan kedaulatan serta nilai-nilai sosial budaya dari negara tersebut. Inilah yang secara internasional disebut dengan </a:t>
            </a:r>
            <a:r>
              <a:rPr lang="id-ID" sz="2800" dirty="0" smtClean="0">
                <a:solidFill>
                  <a:srgbClr val="C00000"/>
                </a:solidFill>
              </a:rPr>
              <a:t>“relativisme kultural”, </a:t>
            </a:r>
            <a:r>
              <a:rPr lang="id-ID" sz="2800" dirty="0" smtClean="0"/>
              <a:t>sebagaimana Muladi katakan, meskipun HAM itu bersifat </a:t>
            </a:r>
            <a:r>
              <a:rPr lang="id-ID" sz="2800" dirty="0" smtClean="0">
                <a:solidFill>
                  <a:srgbClr val="C00000"/>
                </a:solidFill>
              </a:rPr>
              <a:t>universal, indivisible,interdependent and interrelated, namun dalam pelaksanaannya  harus tetap memperhatikan kondisi sosial budaya setiap negara.  </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t>Kecenderungan Internasiaonal menghendaki, bahwa setiap negara menjabarkan, merinci dan menyebarluaskan HAM melalui hukum nasionalnya, dimaksud agar ada upaya saling memberi informasi dan memahami konsep relativisme kultural HAM masing-masing negara, sehingga mudah dimengerti dan dipahami pihak-pihak lain.</a:t>
            </a:r>
          </a:p>
          <a:p>
            <a:pPr algn="ctr"/>
            <a:r>
              <a:rPr lang="id-ID" sz="3200" dirty="0" smtClean="0"/>
              <a:t>Dengan demikian jika terjadi perbedaan pandangan dan interpretasi antar negara, maka perbedaan tersebut bukanlah pelanggaran terhadap HAM </a:t>
            </a:r>
            <a:endParaRPr lang="id-ID" sz="3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600" dirty="0" smtClean="0">
                <a:solidFill>
                  <a:srgbClr val="C00000"/>
                </a:solidFill>
              </a:rPr>
              <a:t>B.HAM DI INDONESIA</a:t>
            </a:r>
          </a:p>
          <a:p>
            <a:pPr algn="ctr"/>
            <a:r>
              <a:rPr lang="id-ID" sz="3600" dirty="0" smtClean="0"/>
              <a:t>Meskipun UUD 1945 dirumuskan sebelum Deklarasi HAM, namun di dalamnya ada perumusan hak tersebut dan pelaksanaannya oleh berbagai peraturan perundang-undangan yang dibuat secara demokratis dan senantiasa dapat berkembang sesuai dengan situasi dan kondisi perkembangan masyarakat Indonesia.  </a:t>
            </a:r>
            <a:endParaRPr lang="id-ID" sz="36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200" dirty="0" smtClean="0"/>
              <a:t>Rumusan HAM dalam UUD 1945 ada dalam Bab X A tentang Hak Asasi Manusia terdiri dari 10 pasal sebagaimana terumuskan dalam Pasal 28 A, sampai dengan Pasal 28 J meliputi:</a:t>
            </a:r>
          </a:p>
          <a:p>
            <a:pPr algn="ctr"/>
            <a:r>
              <a:rPr lang="id-ID" sz="3200" dirty="0" smtClean="0"/>
              <a:t>1.Hak Asasi yang berkaitan dengan hidup dan kehidupan;</a:t>
            </a:r>
          </a:p>
          <a:p>
            <a:pPr algn="ctr"/>
            <a:r>
              <a:rPr lang="id-ID" sz="3200" dirty="0" smtClean="0"/>
              <a:t>2.Hak Asasi yang berkaitan dengan kekeluargaan;</a:t>
            </a:r>
          </a:p>
          <a:p>
            <a:pPr algn="ctr"/>
            <a:r>
              <a:rPr lang="id-ID" sz="3200" dirty="0" smtClean="0"/>
              <a:t>3.Hak Asasi yang berkaitan dengan pengembangan diri;</a:t>
            </a:r>
          </a:p>
          <a:p>
            <a:endParaRPr lang="id-ID"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t>4.Hak Asasi yang berkaitan dengan pekerjaan;</a:t>
            </a:r>
          </a:p>
          <a:p>
            <a:pPr algn="ctr"/>
            <a:r>
              <a:rPr lang="id-ID" sz="2800" dirty="0" smtClean="0"/>
              <a:t>5.Hak Asasi yang berkaitan dengan perlindungan hukum dan persamaan hak di depan hukum;</a:t>
            </a:r>
          </a:p>
          <a:p>
            <a:pPr algn="ctr"/>
            <a:r>
              <a:rPr lang="id-ID" sz="2800" dirty="0" smtClean="0"/>
              <a:t>6.Hak Asasi yang berkaitan dengan kebebasan beragama dan meyakini kepercayaan;</a:t>
            </a:r>
          </a:p>
          <a:p>
            <a:pPr algn="ctr"/>
            <a:r>
              <a:rPr lang="id-ID" sz="2800" dirty="0" smtClean="0"/>
              <a:t>7.Hak Asasi yang berkaitan dengan komunikasi dan informasi;</a:t>
            </a:r>
          </a:p>
          <a:p>
            <a:pPr algn="ctr"/>
            <a:r>
              <a:rPr lang="id-ID" sz="2800" dirty="0" smtClean="0"/>
              <a:t>8.Hak Asasi yang berkaitan dengan rasa aman dan perlindungan dari perlakuan yang merendahkan derajad dan martabat manusia;</a:t>
            </a:r>
          </a:p>
          <a:p>
            <a:pPr algn="ctr"/>
            <a:r>
              <a:rPr lang="id-ID" sz="2800" dirty="0" smtClean="0"/>
              <a:t>9.Hak Asasi yang berkaitan dengan kesejahteraan sosial;</a:t>
            </a:r>
          </a:p>
          <a:p>
            <a:pPr algn="ctr"/>
            <a:r>
              <a:rPr lang="id-ID" sz="2800" dirty="0" smtClean="0"/>
              <a:t>10.Hak Asasi yang berkaitan dengan persamaan dan keadilan.   </a:t>
            </a:r>
            <a:endParaRPr lang="id-ID"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00042"/>
            <a:ext cx="8229600" cy="4525963"/>
          </a:xfrm>
        </p:spPr>
        <p:txBody>
          <a:bodyPr>
            <a:noAutofit/>
          </a:bodyPr>
          <a:lstStyle/>
          <a:p>
            <a:pPr algn="ctr"/>
            <a:r>
              <a:rPr lang="id-ID" sz="2000" dirty="0" smtClean="0"/>
              <a:t>Perumusan Hak Asasi Manusia dalam Bab X A tersebut tidak dapat dikurangi dalam keadaan apapun (</a:t>
            </a:r>
            <a:r>
              <a:rPr lang="id-ID" sz="2000" dirty="0" smtClean="0">
                <a:solidFill>
                  <a:srgbClr val="C00000"/>
                </a:solidFill>
              </a:rPr>
              <a:t>not deroglabe</a:t>
            </a:r>
            <a:r>
              <a:rPr lang="id-ID" sz="2000" dirty="0" smtClean="0"/>
              <a:t>) yaitu;</a:t>
            </a:r>
          </a:p>
          <a:p>
            <a:pPr algn="ctr"/>
            <a:r>
              <a:rPr lang="id-ID" sz="2000" dirty="0" smtClean="0"/>
              <a:t>Hak untuk hidup,</a:t>
            </a:r>
          </a:p>
          <a:p>
            <a:pPr algn="ctr"/>
            <a:r>
              <a:rPr lang="id-ID" sz="2000" dirty="0" smtClean="0"/>
              <a:t>Hak untuk tidak disiksa,</a:t>
            </a:r>
          </a:p>
          <a:p>
            <a:pPr algn="ctr"/>
            <a:r>
              <a:rPr lang="id-ID" sz="2000" dirty="0" smtClean="0"/>
              <a:t>Hak untuk kemerdekaan berpikir dan hati nurani,</a:t>
            </a:r>
          </a:p>
          <a:p>
            <a:pPr algn="ctr"/>
            <a:r>
              <a:rPr lang="id-ID" sz="2000" dirty="0" smtClean="0"/>
              <a:t>Hak untuk beragama,</a:t>
            </a:r>
          </a:p>
          <a:p>
            <a:pPr algn="ctr"/>
            <a:r>
              <a:rPr lang="id-ID" sz="2000" dirty="0" smtClean="0"/>
              <a:t>Hak bebas dari perbudakan,</a:t>
            </a:r>
          </a:p>
          <a:p>
            <a:pPr algn="ctr"/>
            <a:r>
              <a:rPr lang="id-ID" sz="2000" dirty="0" smtClean="0"/>
              <a:t>Hak untuk diakui sebagai pribadi di hadapan hukum,</a:t>
            </a:r>
          </a:p>
          <a:p>
            <a:pPr algn="ctr"/>
            <a:r>
              <a:rPr lang="id-ID" sz="2000" dirty="0" smtClean="0"/>
              <a:t>Hak untuk tidak dituntut atas dasar hukum yang berlaku surut (</a:t>
            </a:r>
            <a:r>
              <a:rPr lang="id-ID" sz="2000" dirty="0" smtClean="0">
                <a:solidFill>
                  <a:srgbClr val="C00000"/>
                </a:solidFill>
              </a:rPr>
              <a:t>kecuali dalam hal ; kejahatan terhadap kemanusiaan (An Offence againts Humanity), kejahatan terhadap perdamaian (An Offence againts  of Peace), kejahatan perang (War crime) dan terlibat dalam kejahatan</a:t>
            </a:r>
            <a:r>
              <a:rPr lang="id-ID" sz="2000" dirty="0" smtClean="0"/>
              <a:t> </a:t>
            </a:r>
            <a:r>
              <a:rPr lang="id-ID" sz="2000" dirty="0" smtClean="0">
                <a:solidFill>
                  <a:srgbClr val="C00000"/>
                </a:solidFill>
              </a:rPr>
              <a:t>genosida (Has Participated  in Genocide) undang-undang dapat berlaku surut kapan saja tindak pidana dilakukan dasarnya adalah doktrin “NULLUM CRIMEN SINE POENA ATAU NO CRIME WITHOUT PUNISHMENT”</a:t>
            </a:r>
            <a:endParaRPr lang="id-ID" sz="2000"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II</a:t>
            </a:r>
            <a:br>
              <a:rPr lang="id-ID" dirty="0" smtClean="0"/>
            </a:br>
            <a:r>
              <a:rPr lang="id-ID" dirty="0" smtClean="0"/>
              <a:t>FILSAFAT PANCASILA</a:t>
            </a:r>
            <a:endParaRPr lang="id-ID" dirty="0"/>
          </a:p>
        </p:txBody>
      </p:sp>
      <p:sp>
        <p:nvSpPr>
          <p:cNvPr id="3" name="Content Placeholder 2"/>
          <p:cNvSpPr>
            <a:spLocks noGrp="1"/>
          </p:cNvSpPr>
          <p:nvPr>
            <p:ph idx="1"/>
          </p:nvPr>
        </p:nvSpPr>
        <p:spPr>
          <a:xfrm>
            <a:off x="500034" y="1571612"/>
            <a:ext cx="8229600" cy="4525963"/>
          </a:xfrm>
        </p:spPr>
        <p:txBody>
          <a:bodyPr>
            <a:normAutofit fontScale="77500" lnSpcReduction="20000"/>
          </a:bodyPr>
          <a:lstStyle/>
          <a:p>
            <a:pPr algn="ctr"/>
            <a:r>
              <a:rPr lang="id-ID" dirty="0" smtClean="0">
                <a:solidFill>
                  <a:srgbClr val="C00000"/>
                </a:solidFill>
              </a:rPr>
              <a:t>A. PENGERTIAN</a:t>
            </a:r>
          </a:p>
          <a:p>
            <a:pPr algn="ctr"/>
            <a:r>
              <a:rPr lang="id-ID" dirty="0" smtClean="0"/>
              <a:t>Filsafat merupakan ilmu yang senantiasa ada dan menyertai kehidupan manusia.</a:t>
            </a:r>
          </a:p>
          <a:p>
            <a:pPr algn="ctr"/>
            <a:r>
              <a:rPr lang="id-ID" dirty="0" smtClean="0">
                <a:solidFill>
                  <a:srgbClr val="C00000"/>
                </a:solidFill>
              </a:rPr>
              <a:t>Jenis-jenis filsafat</a:t>
            </a:r>
            <a:r>
              <a:rPr lang="id-ID" dirty="0" smtClean="0"/>
              <a:t>:</a:t>
            </a:r>
          </a:p>
          <a:p>
            <a:pPr algn="ctr"/>
            <a:r>
              <a:rPr lang="id-ID" dirty="0" smtClean="0">
                <a:solidFill>
                  <a:srgbClr val="C00000"/>
                </a:solidFill>
              </a:rPr>
              <a:t>1</a:t>
            </a:r>
            <a:r>
              <a:rPr lang="id-ID" dirty="0" smtClean="0"/>
              <a:t>.filsafat materialisme; paham seseorang yang berpandangan bahwa materi merupakan sumber kebenaran dalam kehidupan.</a:t>
            </a:r>
          </a:p>
          <a:p>
            <a:pPr algn="ctr"/>
            <a:r>
              <a:rPr lang="id-ID" dirty="0" smtClean="0">
                <a:solidFill>
                  <a:srgbClr val="C00000"/>
                </a:solidFill>
              </a:rPr>
              <a:t>2.</a:t>
            </a:r>
            <a:r>
              <a:rPr lang="id-ID" dirty="0" smtClean="0"/>
              <a:t>filsafat hedonisme; paham yang dianut orang-orang yang mencari kesenangan semata-mata.</a:t>
            </a:r>
          </a:p>
          <a:p>
            <a:pPr algn="ctr"/>
            <a:r>
              <a:rPr lang="id-ID" dirty="0" smtClean="0">
                <a:solidFill>
                  <a:srgbClr val="C00000"/>
                </a:solidFill>
              </a:rPr>
              <a:t>3.</a:t>
            </a:r>
            <a:r>
              <a:rPr lang="id-ID" dirty="0" smtClean="0"/>
              <a:t> filsafat liberalisme; paham seseorang, bahwa dalam kehidupan masyarakat dan negara adalah kebebasan individu.</a:t>
            </a:r>
          </a:p>
          <a:p>
            <a:pPr algn="ctr"/>
            <a:r>
              <a:rPr lang="id-ID" dirty="0" smtClean="0">
                <a:solidFill>
                  <a:srgbClr val="C00000"/>
                </a:solidFill>
              </a:rPr>
              <a:t>4</a:t>
            </a:r>
            <a:r>
              <a:rPr lang="id-ID" dirty="0" smtClean="0"/>
              <a:t>. filsafat sekularisme; paham seseorang yang memisahkan antara kehidupan kenegaraan atau kemasyarakatan dengan kehidupan agama.</a:t>
            </a:r>
            <a:endParaRPr lang="id-ID"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0"/>
            <a:ext cx="7772400" cy="4572000"/>
          </a:xfrm>
        </p:spPr>
        <p:txBody>
          <a:bodyPr>
            <a:noAutofit/>
          </a:bodyPr>
          <a:lstStyle/>
          <a:p>
            <a:pPr algn="ctr"/>
            <a:r>
              <a:rPr lang="id-ID" sz="2800" dirty="0" smtClean="0"/>
              <a:t>C. RULE OF LAW</a:t>
            </a:r>
          </a:p>
          <a:p>
            <a:pPr algn="ctr"/>
            <a:r>
              <a:rPr lang="id-ID" sz="2800" dirty="0" smtClean="0"/>
              <a:t>Friedman mengemukakan </a:t>
            </a:r>
            <a:r>
              <a:rPr lang="id-ID" sz="2800" dirty="0" smtClean="0">
                <a:solidFill>
                  <a:srgbClr val="C00000"/>
                </a:solidFill>
              </a:rPr>
              <a:t>pengertian Rule of Law Rechtstaat</a:t>
            </a:r>
            <a:r>
              <a:rPr lang="id-ID" sz="2800" dirty="0" smtClean="0"/>
              <a:t> meskipun pada hakikatnya sulit dipisahkan dan bahkan dapat dikatakan sama, sebenarnya saling mengisi. Berdasarkan bentuknya, Rule of Law merupakan kekuasaan publik yang diatur secara legal. Oleh  karenanya negara yang legal harus senantiasa mendasarkan dan menegakkan Rule of Law.</a:t>
            </a:r>
          </a:p>
          <a:p>
            <a:pPr algn="ctr"/>
            <a:r>
              <a:rPr lang="id-ID" sz="2800" dirty="0" smtClean="0">
                <a:solidFill>
                  <a:srgbClr val="C00000"/>
                </a:solidFill>
              </a:rPr>
              <a:t>Dalam UUD 1945 dirumuskan Indonesia adalah negara hukum /rechtstaat bukan negara kekuasaan/machtstaat di dalamnya terkandung pengertian atas pengakuan terhadap prinsip supremasi hukum dan konstitusi inilah Rule of Law.</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428604"/>
            <a:ext cx="8229600" cy="4525963"/>
          </a:xfrm>
        </p:spPr>
        <p:txBody>
          <a:bodyPr>
            <a:noAutofit/>
          </a:bodyPr>
          <a:lstStyle/>
          <a:p>
            <a:pPr algn="ctr"/>
            <a:r>
              <a:rPr lang="id-ID" sz="3600" dirty="0" smtClean="0">
                <a:solidFill>
                  <a:srgbClr val="C00000"/>
                </a:solidFill>
              </a:rPr>
              <a:t>Albert v. Dicey, </a:t>
            </a:r>
            <a:r>
              <a:rPr lang="id-ID" sz="3600" dirty="0" smtClean="0"/>
              <a:t>mengartikan Rule of Law sebagai suatu keteraturan hukum dan di dalamnya terdapat tiga unsur yang fundamental;</a:t>
            </a:r>
          </a:p>
          <a:p>
            <a:pPr algn="ctr"/>
            <a:r>
              <a:rPr lang="id-ID" sz="3600" dirty="0" smtClean="0"/>
              <a:t>1.Supremasi aturan-aturan hukum,</a:t>
            </a:r>
          </a:p>
          <a:p>
            <a:pPr algn="ctr"/>
            <a:r>
              <a:rPr lang="id-ID" sz="3600" dirty="0" smtClean="0"/>
              <a:t>2.Kedudukan yang sama di muka hukum,</a:t>
            </a:r>
          </a:p>
          <a:p>
            <a:pPr algn="ctr"/>
            <a:r>
              <a:rPr lang="id-ID" sz="3600" dirty="0" smtClean="0"/>
              <a:t>3.Terjaminnya HAM oleh undang-undang dan keputusan-keputusan pengadilan.  </a:t>
            </a:r>
            <a:endParaRPr lang="id-ID" sz="3600" dirty="0">
              <a:solidFill>
                <a:srgbClr val="C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914400"/>
          </a:xfrm>
        </p:spPr>
        <p:txBody>
          <a:bodyPr>
            <a:normAutofit fontScale="90000"/>
          </a:bodyPr>
          <a:lstStyle/>
          <a:p>
            <a:r>
              <a:rPr lang="id-ID" dirty="0" smtClean="0"/>
              <a:t>BAB VIII</a:t>
            </a:r>
            <a:br>
              <a:rPr lang="id-ID" dirty="0" smtClean="0"/>
            </a:br>
            <a:r>
              <a:rPr lang="id-ID" dirty="0" smtClean="0"/>
              <a:t>GEOPOLITIK INDONESIA </a:t>
            </a:r>
            <a:endParaRPr lang="id-ID" dirty="0"/>
          </a:p>
        </p:txBody>
      </p:sp>
      <p:sp>
        <p:nvSpPr>
          <p:cNvPr id="3" name="Content Placeholder 2"/>
          <p:cNvSpPr>
            <a:spLocks noGrp="1"/>
          </p:cNvSpPr>
          <p:nvPr>
            <p:ph idx="1"/>
          </p:nvPr>
        </p:nvSpPr>
        <p:spPr/>
        <p:txBody>
          <a:bodyPr>
            <a:normAutofit fontScale="85000" lnSpcReduction="10000"/>
          </a:bodyPr>
          <a:lstStyle/>
          <a:p>
            <a:pPr algn="ctr"/>
            <a:r>
              <a:rPr lang="id-ID" dirty="0" smtClean="0">
                <a:solidFill>
                  <a:srgbClr val="C00000"/>
                </a:solidFill>
              </a:rPr>
              <a:t>A. Pengertian</a:t>
            </a:r>
          </a:p>
          <a:p>
            <a:pPr algn="ctr"/>
            <a:r>
              <a:rPr lang="id-ID" dirty="0" smtClean="0"/>
              <a:t>Geopolitik merupakan kebijaksanaan dalam rangka tujuan nasional dengan memanfaatkan keuntungan letak geografis negara berdasarkan pengetahuan ilmiah tentang kondisi geografis  negara tersebut</a:t>
            </a:r>
          </a:p>
          <a:p>
            <a:pPr algn="ctr"/>
            <a:r>
              <a:rPr lang="id-ID" dirty="0" smtClean="0"/>
              <a:t>Tujuan nasional dalam alinea ke IV Pembukaan UUD 1945 yaitu; </a:t>
            </a:r>
            <a:r>
              <a:rPr lang="id-ID" dirty="0" smtClean="0">
                <a:solidFill>
                  <a:srgbClr val="C00000"/>
                </a:solidFill>
              </a:rPr>
              <a:t>1.</a:t>
            </a:r>
            <a:r>
              <a:rPr lang="id-ID" dirty="0" smtClean="0"/>
              <a:t> membentuk NKRI yang melindungi bangsa dan tanah air(pendekatan keamanan), </a:t>
            </a:r>
            <a:r>
              <a:rPr lang="id-ID" dirty="0" smtClean="0">
                <a:solidFill>
                  <a:srgbClr val="C00000"/>
                </a:solidFill>
              </a:rPr>
              <a:t>2. </a:t>
            </a:r>
            <a:r>
              <a:rPr lang="id-ID" dirty="0" smtClean="0"/>
              <a:t>menyelenggarakan  masyarakat yang adil dan makmur(pendekatan kesejahteraan), </a:t>
            </a:r>
            <a:r>
              <a:rPr lang="id-ID" dirty="0" smtClean="0">
                <a:solidFill>
                  <a:srgbClr val="C00000"/>
                </a:solidFill>
              </a:rPr>
              <a:t>3.</a:t>
            </a:r>
            <a:r>
              <a:rPr lang="id-ID" dirty="0" smtClean="0"/>
              <a:t> ikut dalam ketertiban dan perdamaian dunia.</a:t>
            </a:r>
            <a:endParaRPr lang="id-ID"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785794"/>
            <a:ext cx="7772400" cy="4572000"/>
          </a:xfrm>
        </p:spPr>
        <p:txBody>
          <a:bodyPr>
            <a:noAutofit/>
          </a:bodyPr>
          <a:lstStyle/>
          <a:p>
            <a:pPr>
              <a:buNone/>
            </a:pPr>
            <a:endParaRPr lang="id-ID" sz="2400" dirty="0" smtClean="0"/>
          </a:p>
          <a:p>
            <a:pPr algn="ctr">
              <a:buNone/>
            </a:pPr>
            <a:r>
              <a:rPr lang="id-ID" sz="2400" dirty="0" smtClean="0"/>
              <a:t>Faktor-faktor yang berpengaruh terhadap tujuan dan cita-cita nasional; </a:t>
            </a:r>
            <a:r>
              <a:rPr lang="id-ID" sz="2400" dirty="0" smtClean="0">
                <a:solidFill>
                  <a:srgbClr val="C00000"/>
                </a:solidFill>
              </a:rPr>
              <a:t>1. </a:t>
            </a:r>
            <a:r>
              <a:rPr lang="id-ID" sz="2400" dirty="0" smtClean="0"/>
              <a:t>kondisi geografi negara/posisi silang terdapat sisi yang menguntungkan dan sisi ancaman bagi persatuan dan kesatuan bangsa Indonesia, </a:t>
            </a:r>
            <a:r>
              <a:rPr lang="id-ID" sz="2400" dirty="0" smtClean="0">
                <a:solidFill>
                  <a:srgbClr val="C00000"/>
                </a:solidFill>
              </a:rPr>
              <a:t>2. </a:t>
            </a:r>
            <a:r>
              <a:rPr lang="id-ID" sz="2400" dirty="0" smtClean="0"/>
              <a:t>manusia dan lingkungannya, ditandai banyaknya suku dan adat istiadat yang beraneka ragam, menjadi faktor yang menguntungkan dan sumber keresahan dan pertentangan. Dari kondisi demikian Indonesia memiliki wawasan  nasional sebagai pedoman mencapai tujuan nasional. Pedoman wawasan nasional  berpijak pada  wujud wilayah nusantarara sehingga disebut wawasan nusantara dan wawasan nusantara inilah yang disebut geopolitik Indonesia</a:t>
            </a:r>
          </a:p>
          <a:p>
            <a:pPr>
              <a:buNone/>
            </a:pPr>
            <a:endParaRPr lang="id-ID"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4572000"/>
          </a:xfrm>
        </p:spPr>
        <p:txBody>
          <a:bodyPr>
            <a:noAutofit/>
          </a:bodyPr>
          <a:lstStyle/>
          <a:p>
            <a:pPr algn="ctr"/>
            <a:r>
              <a:rPr lang="id-ID" sz="3200" dirty="0" smtClean="0"/>
              <a:t>Wawasan berasal dari kata “wawas” yang berarti pandangan, tinjauan atau penglihatan indrawi. Wawasan berarti cara pandang dan Nusantara berasal dari kata “nusa” yang berarti “pulau” dan “antara” berarti posisi silang dari dua lautan dan dua benua. Lautan/samodra Pasifik sebelah utara dan sebelah selatan lautan/samodra Hindia, benua Asia sebelah utara dan benua Australia sebelah selatan.</a:t>
            </a:r>
            <a:endParaRPr lang="id-ID" sz="32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3200" dirty="0" smtClean="0"/>
              <a:t>Dengan demikian Wawasan Nusantara adalah cara pandang bangsa Indonesia tentang diri dan lingkungannya yang sesuai dengan Pancasila, UUD 1945, keadaan geografis negara dan sejarah yang dialaminya</a:t>
            </a:r>
          </a:p>
          <a:p>
            <a:pPr algn="ctr"/>
            <a:r>
              <a:rPr lang="id-ID" sz="3200" dirty="0" smtClean="0"/>
              <a:t>Letak posisi silang negara Indonesia dengan pengaruhnya baik menguntungkan maupun tidak terhadap politik akan melahirkan geopolitik dan geostrategi </a:t>
            </a:r>
            <a:endParaRPr lang="id-ID" sz="3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3200" dirty="0" smtClean="0"/>
              <a:t>Pandangan tentang geopolitik</a:t>
            </a:r>
          </a:p>
          <a:p>
            <a:pPr algn="ctr"/>
            <a:r>
              <a:rPr lang="id-ID" sz="3200" dirty="0" smtClean="0">
                <a:solidFill>
                  <a:srgbClr val="C00000"/>
                </a:solidFill>
              </a:rPr>
              <a:t>Frederich Ratzel</a:t>
            </a:r>
            <a:r>
              <a:rPr lang="id-ID" sz="3200" dirty="0" smtClean="0"/>
              <a:t> (1844-1904), mengartikan geopolitik sebagai ilmu bumi politik (</a:t>
            </a:r>
            <a:r>
              <a:rPr lang="id-ID" sz="3200" dirty="0" smtClean="0">
                <a:solidFill>
                  <a:srgbClr val="C00000"/>
                </a:solidFill>
              </a:rPr>
              <a:t>Political Geography)</a:t>
            </a:r>
            <a:endParaRPr lang="id-ID" sz="3200" dirty="0" smtClean="0"/>
          </a:p>
          <a:p>
            <a:pPr algn="ctr"/>
            <a:r>
              <a:rPr lang="id-ID" sz="3200" dirty="0" smtClean="0">
                <a:solidFill>
                  <a:srgbClr val="C00000"/>
                </a:solidFill>
              </a:rPr>
              <a:t>Rudolf Kjellen </a:t>
            </a:r>
            <a:r>
              <a:rPr lang="id-ID" sz="3200" dirty="0" smtClean="0"/>
              <a:t>(1864-1922) dan </a:t>
            </a:r>
            <a:r>
              <a:rPr lang="id-ID" sz="3200" dirty="0" smtClean="0">
                <a:solidFill>
                  <a:srgbClr val="C00000"/>
                </a:solidFill>
              </a:rPr>
              <a:t>Karl Haushofer </a:t>
            </a:r>
            <a:r>
              <a:rPr lang="id-ID" sz="3200" dirty="0" smtClean="0"/>
              <a:t>mengembangkan</a:t>
            </a:r>
            <a:r>
              <a:rPr lang="id-ID" sz="3200" dirty="0" smtClean="0">
                <a:solidFill>
                  <a:srgbClr val="C00000"/>
                </a:solidFill>
              </a:rPr>
              <a:t> </a:t>
            </a:r>
            <a:r>
              <a:rPr lang="id-ID" sz="3200" dirty="0" smtClean="0"/>
              <a:t>political geography menjadi </a:t>
            </a:r>
            <a:r>
              <a:rPr lang="id-ID" sz="3200" dirty="0" smtClean="0">
                <a:solidFill>
                  <a:srgbClr val="C00000"/>
                </a:solidFill>
              </a:rPr>
              <a:t>Geographical Politic</a:t>
            </a:r>
            <a:r>
              <a:rPr lang="id-ID" sz="3200" dirty="0" smtClean="0"/>
              <a:t> atau disingkat geopolitik. Perbedaan dua istilah tersebut terletak pada titik perhatian dan tekanannya, apakah pada bidang geografi atau politik </a:t>
            </a:r>
            <a:r>
              <a:rPr lang="id-ID" sz="3200" dirty="0" smtClean="0">
                <a:solidFill>
                  <a:srgbClr val="C00000"/>
                </a:solidFill>
              </a:rPr>
              <a:t>berlanjut,..........</a:t>
            </a:r>
            <a:endParaRPr lang="id-ID"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solidFill>
                  <a:srgbClr val="C00000"/>
                </a:solidFill>
              </a:rPr>
              <a:t>Lanjutan,........</a:t>
            </a:r>
          </a:p>
          <a:p>
            <a:pPr algn="ctr"/>
            <a:r>
              <a:rPr lang="id-ID" sz="3200" dirty="0" smtClean="0"/>
              <a:t>Ilmu Bumi Politik </a:t>
            </a:r>
            <a:r>
              <a:rPr lang="id-ID" sz="3200" dirty="0" smtClean="0">
                <a:solidFill>
                  <a:srgbClr val="C00000"/>
                </a:solidFill>
              </a:rPr>
              <a:t>(Political Geography) </a:t>
            </a:r>
            <a:r>
              <a:rPr lang="id-ID" sz="3200" dirty="0" smtClean="0"/>
              <a:t>mempelajari fenomena geografi dari aspek politik sedangkan geopolitik </a:t>
            </a:r>
            <a:r>
              <a:rPr lang="id-ID" sz="3200" dirty="0" smtClean="0">
                <a:solidFill>
                  <a:srgbClr val="C00000"/>
                </a:solidFill>
              </a:rPr>
              <a:t>(Geographical Politic)</a:t>
            </a:r>
            <a:r>
              <a:rPr lang="id-ID" sz="3200" dirty="0" smtClean="0"/>
              <a:t> mempelajari fenomena politik dari aspek geografi.</a:t>
            </a:r>
          </a:p>
          <a:p>
            <a:pPr algn="ctr"/>
            <a:r>
              <a:rPr lang="id-ID" sz="3200" dirty="0" smtClean="0"/>
              <a:t>Geopolitik memaparkan dasar pertimbangan dalam menentukan alternatif kebijaksanaan nasional untuk mewujudkan tujuan tertentu dan prinsip-prinsip dalam geopolitik  menjadi perkembangan suatu wawasan nasional.</a:t>
            </a:r>
            <a:endParaRPr lang="id-ID"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14290"/>
            <a:ext cx="7772400" cy="4572000"/>
          </a:xfrm>
        </p:spPr>
        <p:txBody>
          <a:bodyPr>
            <a:noAutofit/>
          </a:bodyPr>
          <a:lstStyle/>
          <a:p>
            <a:pPr algn="ctr"/>
            <a:r>
              <a:rPr lang="id-ID" sz="3200" dirty="0" smtClean="0"/>
              <a:t>B. WILAYAH SEBAGAI RUANG LINGKUP</a:t>
            </a:r>
          </a:p>
          <a:p>
            <a:pPr algn="ctr"/>
            <a:r>
              <a:rPr lang="id-ID" sz="3200" dirty="0" smtClean="0">
                <a:solidFill>
                  <a:srgbClr val="C00000"/>
                </a:solidFill>
              </a:rPr>
              <a:t>1</a:t>
            </a:r>
            <a:r>
              <a:rPr lang="id-ID" sz="3200" dirty="0" smtClean="0"/>
              <a:t>.</a:t>
            </a:r>
            <a:r>
              <a:rPr lang="id-ID" sz="3200" dirty="0" smtClean="0">
                <a:solidFill>
                  <a:srgbClr val="C00000"/>
                </a:solidFill>
              </a:rPr>
              <a:t>Pandangan Ratzel dan Kjellen</a:t>
            </a:r>
          </a:p>
          <a:p>
            <a:pPr algn="ctr"/>
            <a:r>
              <a:rPr lang="id-ID" sz="3200" dirty="0" smtClean="0">
                <a:solidFill>
                  <a:srgbClr val="C00000"/>
                </a:solidFill>
              </a:rPr>
              <a:t>Frederich Ratzel</a:t>
            </a:r>
            <a:r>
              <a:rPr lang="id-ID" sz="3200" dirty="0" smtClean="0"/>
              <a:t> mengembangkan kajian geografi politik , bahwa negara mirip organisme (makhluk hidup). Negara di pandang dari konsep ruang. Negara merupakan ruang yang ditempati oleh kelompok masyarakat politik (bangsa).Bangsa dan negara terikat oleh hukum alam. Oleh karenanya jika bangsa dan negara ingin tetap eksis dan berkembang, perlu hukum ekspansi (pemekaran wilayah).</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500042"/>
            <a:ext cx="7772400" cy="4572000"/>
          </a:xfrm>
        </p:spPr>
        <p:txBody>
          <a:bodyPr>
            <a:noAutofit/>
          </a:bodyPr>
          <a:lstStyle/>
          <a:p>
            <a:pPr algn="ctr"/>
            <a:r>
              <a:rPr lang="id-ID" sz="2400" dirty="0" smtClean="0">
                <a:solidFill>
                  <a:srgbClr val="C00000"/>
                </a:solidFill>
              </a:rPr>
              <a:t>Rudolf Kjellen, </a:t>
            </a:r>
            <a:r>
              <a:rPr lang="id-ID" sz="2400" dirty="0" smtClean="0"/>
              <a:t>negara sebagai organisme yang harus memiliki intelektual. Dia juga mengemukakan paham ekspansionisme dalam rangka mempertahankan dan mengembangkan negara. Langkah strategis yang diajukan melalui eksplorasi darat dan lautan.</a:t>
            </a:r>
          </a:p>
          <a:p>
            <a:pPr algn="ctr"/>
            <a:r>
              <a:rPr lang="id-ID" sz="2400" dirty="0" smtClean="0">
                <a:solidFill>
                  <a:srgbClr val="C00000"/>
                </a:solidFill>
              </a:rPr>
              <a:t>Pandangan mereka berdua</a:t>
            </a:r>
            <a:r>
              <a:rPr lang="id-ID" sz="2400" dirty="0" smtClean="0"/>
              <a:t> hampir mirip sama. Mereka memandang pertumbuhan negara mirip dengan pertumbuhan organisme (makhluk hidup),oki mereka memerlukan ruang hidup (lebensraum) sehingga falsafah proses; lahir, tumbuh, mempertahankan hidup menyusut dan mati layak menjadi perhatian.</a:t>
            </a:r>
          </a:p>
          <a:p>
            <a:pPr algn="ctr"/>
            <a:r>
              <a:rPr lang="id-ID" sz="2400" dirty="0" smtClean="0">
                <a:solidFill>
                  <a:srgbClr val="C00000"/>
                </a:solidFill>
              </a:rPr>
              <a:t>Mereka berdua</a:t>
            </a:r>
            <a:r>
              <a:rPr lang="id-ID" sz="2400" dirty="0" smtClean="0"/>
              <a:t> juga mengajukan paham ekspansionisme (pemekaran wilayah) yang pada akhirnya melahirkan paham </a:t>
            </a:r>
            <a:r>
              <a:rPr lang="id-ID" sz="2400" dirty="0" smtClean="0">
                <a:solidFill>
                  <a:srgbClr val="C00000"/>
                </a:solidFill>
              </a:rPr>
              <a:t>adu kekuatan.</a:t>
            </a:r>
            <a:endParaRPr lang="id-ID" sz="2400"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86776" cy="6643710"/>
          </a:xfrm>
        </p:spPr>
        <p:txBody>
          <a:bodyPr>
            <a:noAutofit/>
          </a:bodyPr>
          <a:lstStyle/>
          <a:p>
            <a:pPr marL="582930" indent="-514350" algn="just">
              <a:lnSpc>
                <a:spcPct val="170000"/>
              </a:lnSpc>
              <a:spcBef>
                <a:spcPts val="0"/>
              </a:spcBef>
              <a:buAutoNum type="alphaUcPeriod" startAt="2"/>
            </a:pPr>
            <a:r>
              <a:rPr lang="en-US" sz="2400" dirty="0" err="1" smtClean="0"/>
              <a:t>Rumusan</a:t>
            </a:r>
            <a:r>
              <a:rPr lang="en-US" sz="2400" dirty="0" smtClean="0"/>
              <a:t> </a:t>
            </a:r>
            <a:r>
              <a:rPr lang="en-US" sz="2400" dirty="0" err="1" smtClean="0"/>
              <a:t>Kesatuan</a:t>
            </a:r>
            <a:r>
              <a:rPr lang="en-US" sz="2400" dirty="0" smtClean="0"/>
              <a:t> </a:t>
            </a:r>
            <a:r>
              <a:rPr lang="en-US" sz="2400" dirty="0" err="1" smtClean="0"/>
              <a:t>Sila-Sila</a:t>
            </a:r>
            <a:r>
              <a:rPr lang="en-US" sz="2400" dirty="0" smtClean="0"/>
              <a:t> </a:t>
            </a:r>
            <a:r>
              <a:rPr lang="en-US" sz="2400" dirty="0" err="1" smtClean="0"/>
              <a:t>Pancasila</a:t>
            </a:r>
            <a:r>
              <a:rPr lang="en-US" sz="2400" dirty="0" smtClean="0"/>
              <a:t> </a:t>
            </a:r>
            <a:r>
              <a:rPr lang="en-US" sz="2400" dirty="0" err="1" smtClean="0"/>
              <a:t>Sebagai</a:t>
            </a:r>
            <a:r>
              <a:rPr lang="en-US" sz="2400" dirty="0" smtClean="0"/>
              <a:t> </a:t>
            </a:r>
            <a:r>
              <a:rPr lang="en-US" sz="2400" dirty="0" err="1" smtClean="0"/>
              <a:t>Suatu</a:t>
            </a:r>
            <a:r>
              <a:rPr lang="en-US" sz="2400" dirty="0" smtClean="0"/>
              <a:t> </a:t>
            </a:r>
            <a:r>
              <a:rPr lang="en-US" sz="2400" dirty="0" err="1" smtClean="0"/>
              <a:t>Sistem</a:t>
            </a:r>
            <a:endParaRPr lang="en-US" sz="2400" dirty="0" smtClean="0"/>
          </a:p>
          <a:p>
            <a:pPr marL="582930" indent="-514350" algn="just">
              <a:lnSpc>
                <a:spcPct val="170000"/>
              </a:lnSpc>
              <a:spcBef>
                <a:spcPts val="0"/>
              </a:spcBef>
              <a:buFont typeface="+mj-lt"/>
              <a:buAutoNum type="arabicPeriod"/>
            </a:pPr>
            <a:r>
              <a:rPr lang="en-US" sz="2400" dirty="0" err="1" smtClean="0"/>
              <a:t>Susunan</a:t>
            </a:r>
            <a:r>
              <a:rPr lang="en-US" sz="2400" dirty="0" smtClean="0"/>
              <a:t> </a:t>
            </a:r>
            <a:r>
              <a:rPr lang="en-US" sz="2400" dirty="0" err="1" smtClean="0"/>
              <a:t>Kesatuan</a:t>
            </a:r>
            <a:r>
              <a:rPr lang="en-US" sz="2400" dirty="0" smtClean="0"/>
              <a:t> </a:t>
            </a:r>
            <a:r>
              <a:rPr lang="en-US" sz="2400" dirty="0" err="1" smtClean="0"/>
              <a:t>Sila-sila</a:t>
            </a:r>
            <a:r>
              <a:rPr lang="en-US" sz="2400" dirty="0" smtClean="0"/>
              <a:t> </a:t>
            </a:r>
            <a:r>
              <a:rPr lang="en-US" sz="2400" dirty="0" err="1" smtClean="0"/>
              <a:t>Pancasila</a:t>
            </a:r>
            <a:r>
              <a:rPr lang="en-US" sz="2400" dirty="0" smtClean="0"/>
              <a:t> yang </a:t>
            </a:r>
            <a:r>
              <a:rPr lang="en-US" sz="2400" dirty="0" err="1" smtClean="0"/>
              <a:t>Bersifat</a:t>
            </a:r>
            <a:r>
              <a:rPr lang="en-US" sz="2400" dirty="0" smtClean="0"/>
              <a:t> </a:t>
            </a:r>
            <a:r>
              <a:rPr lang="en-US" sz="2400" dirty="0" err="1" smtClean="0"/>
              <a:t>Organis</a:t>
            </a:r>
            <a:endParaRPr lang="en-US" sz="2400" dirty="0" smtClean="0"/>
          </a:p>
          <a:p>
            <a:pPr marL="582930" indent="-514350" algn="just">
              <a:lnSpc>
                <a:spcPct val="170000"/>
              </a:lnSpc>
              <a:spcBef>
                <a:spcPts val="0"/>
              </a:spcBef>
              <a:buNone/>
            </a:pPr>
            <a:r>
              <a:rPr lang="en-US" sz="2400" dirty="0" smtClean="0"/>
              <a:t>	</a:t>
            </a:r>
            <a:r>
              <a:rPr lang="en-US" sz="2400" dirty="0" err="1" smtClean="0"/>
              <a:t>Pada</a:t>
            </a:r>
            <a:r>
              <a:rPr lang="en-US" sz="2400" dirty="0" smtClean="0"/>
              <a:t> </a:t>
            </a:r>
            <a:r>
              <a:rPr lang="en-US" sz="2400" dirty="0" err="1" smtClean="0"/>
              <a:t>hakekatnya</a:t>
            </a:r>
            <a:r>
              <a:rPr lang="en-US" sz="2400" dirty="0" smtClean="0"/>
              <a:t> </a:t>
            </a:r>
            <a:r>
              <a:rPr lang="en-US" sz="2400" dirty="0" err="1" smtClean="0"/>
              <a:t>secara</a:t>
            </a:r>
            <a:r>
              <a:rPr lang="en-US" sz="2400" dirty="0" smtClean="0"/>
              <a:t> </a:t>
            </a:r>
            <a:r>
              <a:rPr lang="en-US" sz="2400" dirty="0" err="1" smtClean="0"/>
              <a:t>filosofis</a:t>
            </a:r>
            <a:r>
              <a:rPr lang="en-US" sz="2400" dirty="0" smtClean="0"/>
              <a:t> </a:t>
            </a:r>
            <a:r>
              <a:rPr lang="en-US" sz="2400" dirty="0" err="1" smtClean="0"/>
              <a:t>bersumber</a:t>
            </a:r>
            <a:r>
              <a:rPr lang="en-US" sz="2400" dirty="0" smtClean="0"/>
              <a:t> pd </a:t>
            </a:r>
            <a:r>
              <a:rPr lang="en-US" sz="2400" dirty="0" err="1" smtClean="0"/>
              <a:t>hakikat</a:t>
            </a:r>
            <a:r>
              <a:rPr lang="en-US" sz="2400" dirty="0" smtClean="0"/>
              <a:t> </a:t>
            </a:r>
            <a:r>
              <a:rPr lang="en-US" sz="2400" dirty="0" err="1" smtClean="0"/>
              <a:t>dasar</a:t>
            </a:r>
            <a:r>
              <a:rPr lang="en-US" sz="2400" dirty="0" smtClean="0"/>
              <a:t> </a:t>
            </a:r>
            <a:r>
              <a:rPr lang="en-US" sz="2400" dirty="0" err="1" smtClean="0"/>
              <a:t>ontologis</a:t>
            </a:r>
            <a:r>
              <a:rPr lang="en-US" sz="2400" dirty="0" smtClean="0"/>
              <a:t> </a:t>
            </a:r>
            <a:r>
              <a:rPr lang="en-US" sz="2400" dirty="0" err="1" smtClean="0"/>
              <a:t>manusia</a:t>
            </a:r>
            <a:r>
              <a:rPr lang="en-US" sz="2400" dirty="0" smtClean="0"/>
              <a:t> </a:t>
            </a:r>
            <a:r>
              <a:rPr lang="en-US" sz="2400" dirty="0" err="1" smtClean="0"/>
              <a:t>sbg</a:t>
            </a:r>
            <a:r>
              <a:rPr lang="en-US" sz="2400" dirty="0" smtClean="0"/>
              <a:t> </a:t>
            </a:r>
            <a:r>
              <a:rPr lang="en-US" sz="2400" dirty="0" err="1" smtClean="0"/>
              <a:t>pendukung</a:t>
            </a:r>
            <a:r>
              <a:rPr lang="en-US" sz="2400" dirty="0" smtClean="0"/>
              <a:t> </a:t>
            </a:r>
            <a:r>
              <a:rPr lang="en-US" sz="2400" dirty="0" err="1" smtClean="0"/>
              <a:t>dari</a:t>
            </a:r>
            <a:r>
              <a:rPr lang="en-US" sz="2400" dirty="0" smtClean="0"/>
              <a:t> </a:t>
            </a:r>
            <a:r>
              <a:rPr lang="en-US" sz="2400" dirty="0" err="1" smtClean="0"/>
              <a:t>inti</a:t>
            </a:r>
            <a:r>
              <a:rPr lang="en-US" sz="2400" dirty="0" smtClean="0"/>
              <a:t>, </a:t>
            </a:r>
            <a:r>
              <a:rPr lang="en-US" sz="2400" dirty="0" err="1" smtClean="0"/>
              <a:t>isi</a:t>
            </a:r>
            <a:r>
              <a:rPr lang="en-US" sz="2400" dirty="0" smtClean="0"/>
              <a:t> </a:t>
            </a:r>
            <a:r>
              <a:rPr lang="en-US" sz="2400" dirty="0" err="1" smtClean="0"/>
              <a:t>sila-sila</a:t>
            </a:r>
            <a:r>
              <a:rPr lang="en-US" sz="2400" dirty="0" smtClean="0"/>
              <a:t> </a:t>
            </a:r>
            <a:r>
              <a:rPr lang="en-US" sz="2400" dirty="0" err="1" smtClean="0"/>
              <a:t>pancasila</a:t>
            </a:r>
            <a:r>
              <a:rPr lang="en-US" sz="2400" dirty="0" smtClean="0"/>
              <a:t> </a:t>
            </a:r>
            <a:r>
              <a:rPr lang="en-US" sz="2400" dirty="0" err="1" smtClean="0"/>
              <a:t>yaitu</a:t>
            </a:r>
            <a:r>
              <a:rPr lang="en-US" sz="2400" dirty="0" smtClean="0"/>
              <a:t> </a:t>
            </a:r>
            <a:r>
              <a:rPr lang="en-US" sz="2400" dirty="0" err="1" smtClean="0"/>
              <a:t>hakikat</a:t>
            </a:r>
            <a:r>
              <a:rPr lang="en-US" sz="2400" dirty="0" smtClean="0"/>
              <a:t> </a:t>
            </a:r>
            <a:r>
              <a:rPr lang="en-US" sz="2400" dirty="0" err="1" smtClean="0"/>
              <a:t>manusia</a:t>
            </a:r>
            <a:r>
              <a:rPr lang="en-US" sz="2400" dirty="0" smtClean="0"/>
              <a:t> “</a:t>
            </a:r>
            <a:r>
              <a:rPr lang="en-US" sz="2400" dirty="0" err="1" smtClean="0"/>
              <a:t>monopluralis</a:t>
            </a:r>
            <a:r>
              <a:rPr lang="en-US" sz="2400" dirty="0" smtClean="0"/>
              <a:t> “ </a:t>
            </a:r>
            <a:r>
              <a:rPr lang="en-US" sz="2400" dirty="0" err="1" smtClean="0"/>
              <a:t>yg</a:t>
            </a:r>
            <a:r>
              <a:rPr lang="en-US" sz="2400" dirty="0" smtClean="0"/>
              <a:t> </a:t>
            </a:r>
            <a:r>
              <a:rPr lang="en-US" sz="2400" dirty="0" err="1" smtClean="0"/>
              <a:t>memiliki</a:t>
            </a:r>
            <a:r>
              <a:rPr lang="en-US" sz="2400" dirty="0" smtClean="0"/>
              <a:t> </a:t>
            </a:r>
            <a:r>
              <a:rPr lang="en-US" sz="2400" dirty="0" err="1" smtClean="0"/>
              <a:t>unsur</a:t>
            </a:r>
            <a:r>
              <a:rPr lang="en-US" sz="2400" dirty="0" smtClean="0"/>
              <a:t>- </a:t>
            </a:r>
            <a:r>
              <a:rPr lang="en-US" sz="2400" dirty="0" err="1" smtClean="0"/>
              <a:t>unsur</a:t>
            </a:r>
            <a:r>
              <a:rPr lang="en-US" sz="2400" dirty="0" smtClean="0"/>
              <a:t>, “ </a:t>
            </a:r>
            <a:r>
              <a:rPr lang="en-US" sz="2400" dirty="0" err="1" smtClean="0"/>
              <a:t>susunan</a:t>
            </a:r>
            <a:r>
              <a:rPr lang="en-US" sz="2400" dirty="0" smtClean="0"/>
              <a:t> </a:t>
            </a:r>
            <a:r>
              <a:rPr lang="en-US" sz="2400" dirty="0" err="1" smtClean="0"/>
              <a:t>kodrat</a:t>
            </a:r>
            <a:r>
              <a:rPr lang="en-US" sz="2400" dirty="0" smtClean="0"/>
              <a:t>” </a:t>
            </a:r>
            <a:r>
              <a:rPr lang="en-US" sz="2400" dirty="0" err="1" smtClean="0"/>
              <a:t>jasmani-rokhani.’sifat</a:t>
            </a:r>
            <a:r>
              <a:rPr lang="en-US" sz="2400" dirty="0" smtClean="0"/>
              <a:t> </a:t>
            </a:r>
            <a:r>
              <a:rPr lang="en-US" sz="2400" dirty="0" err="1" smtClean="0"/>
              <a:t>kodrat</a:t>
            </a:r>
            <a:r>
              <a:rPr lang="en-US" sz="2400" dirty="0" smtClean="0"/>
              <a:t>’ </a:t>
            </a:r>
            <a:r>
              <a:rPr lang="en-US" sz="2400" dirty="0" err="1" smtClean="0"/>
              <a:t>individu</a:t>
            </a:r>
            <a:r>
              <a:rPr lang="en-US" sz="2400" dirty="0" smtClean="0"/>
              <a:t> </a:t>
            </a:r>
            <a:r>
              <a:rPr lang="en-US" sz="2400" dirty="0" err="1" smtClean="0"/>
              <a:t>mahkluk</a:t>
            </a:r>
            <a:r>
              <a:rPr lang="en-US" sz="2400" dirty="0" smtClean="0"/>
              <a:t> </a:t>
            </a:r>
            <a:r>
              <a:rPr lang="en-US" sz="2400" dirty="0" err="1" smtClean="0"/>
              <a:t>sosial</a:t>
            </a:r>
            <a:r>
              <a:rPr lang="en-US" sz="2400" dirty="0" smtClean="0"/>
              <a:t>. Dan’ </a:t>
            </a:r>
            <a:r>
              <a:rPr lang="en-US" sz="2400" dirty="0" err="1" smtClean="0"/>
              <a:t>kedudukan</a:t>
            </a:r>
            <a:r>
              <a:rPr lang="en-US" sz="2400" dirty="0" smtClean="0"/>
              <a:t> </a:t>
            </a:r>
            <a:r>
              <a:rPr lang="en-US" sz="2400" dirty="0" err="1" smtClean="0"/>
              <a:t>kodrat</a:t>
            </a:r>
            <a:r>
              <a:rPr lang="en-US" sz="2400" dirty="0" smtClean="0"/>
              <a:t>’ </a:t>
            </a:r>
            <a:r>
              <a:rPr lang="en-US" sz="2400" dirty="0" err="1" smtClean="0"/>
              <a:t>sbg</a:t>
            </a:r>
            <a:r>
              <a:rPr lang="en-US" sz="2400" dirty="0" smtClean="0"/>
              <a:t> </a:t>
            </a:r>
            <a:r>
              <a:rPr lang="en-US" sz="2400" dirty="0" err="1" smtClean="0"/>
              <a:t>pribadi</a:t>
            </a:r>
            <a:r>
              <a:rPr lang="en-US" sz="2400" dirty="0" smtClean="0"/>
              <a:t> </a:t>
            </a:r>
            <a:r>
              <a:rPr lang="en-US" sz="2400" dirty="0" err="1" smtClean="0"/>
              <a:t>berdiri</a:t>
            </a:r>
            <a:r>
              <a:rPr lang="en-US" sz="2400" dirty="0" smtClean="0"/>
              <a:t> </a:t>
            </a:r>
            <a:r>
              <a:rPr lang="en-US" sz="2400" dirty="0" err="1" smtClean="0"/>
              <a:t>sendiri</a:t>
            </a:r>
            <a:r>
              <a:rPr lang="en-US" sz="2400" dirty="0" smtClean="0"/>
              <a:t> </a:t>
            </a:r>
            <a:r>
              <a:rPr lang="en-US" sz="2400" dirty="0" err="1" smtClean="0"/>
              <a:t>mahkluk</a:t>
            </a:r>
            <a:r>
              <a:rPr lang="en-US" sz="2400" dirty="0" smtClean="0"/>
              <a:t> </a:t>
            </a:r>
            <a:r>
              <a:rPr lang="en-US" sz="2400" dirty="0" err="1" smtClean="0"/>
              <a:t>Tuhan</a:t>
            </a:r>
            <a:r>
              <a:rPr lang="en-US" sz="2400" dirty="0" smtClean="0"/>
              <a:t> Yang </a:t>
            </a:r>
            <a:r>
              <a:rPr lang="en-US" sz="2400" dirty="0" err="1" smtClean="0"/>
              <a:t>Maha</a:t>
            </a:r>
            <a:r>
              <a:rPr lang="en-US" sz="2400" dirty="0" smtClean="0"/>
              <a:t> </a:t>
            </a:r>
            <a:r>
              <a:rPr lang="en-US" sz="2400" dirty="0" err="1" smtClean="0"/>
              <a:t>Esa</a:t>
            </a:r>
            <a:r>
              <a:rPr lang="en-US" sz="2400" dirty="0" smtClean="0"/>
              <a:t>.</a:t>
            </a:r>
          </a:p>
          <a:p>
            <a:pPr marL="582930" indent="-514350">
              <a:lnSpc>
                <a:spcPct val="170000"/>
              </a:lnSpc>
              <a:spcBef>
                <a:spcPts val="0"/>
              </a:spcBef>
              <a:buAutoNum type="arabicPeriod" startAt="3"/>
            </a:pPr>
            <a:endParaRPr lang="en-US" sz="1500" dirty="0" smtClean="0"/>
          </a:p>
          <a:p>
            <a:pPr marL="582930" indent="-514350">
              <a:lnSpc>
                <a:spcPct val="170000"/>
              </a:lnSpc>
              <a:spcBef>
                <a:spcPts val="0"/>
              </a:spcBef>
              <a:buNone/>
            </a:pPr>
            <a:endParaRPr lang="en-US" sz="1500" dirty="0" smtClean="0"/>
          </a:p>
          <a:p>
            <a:pPr marL="582930" indent="-514350">
              <a:lnSpc>
                <a:spcPct val="170000"/>
              </a:lnSpc>
              <a:spcBef>
                <a:spcPts val="0"/>
              </a:spcBef>
              <a:buNone/>
            </a:pPr>
            <a:endParaRPr lang="en-US" sz="1500" dirty="0" smtClean="0"/>
          </a:p>
          <a:p>
            <a:pPr marL="582930" indent="-514350">
              <a:lnSpc>
                <a:spcPct val="170000"/>
              </a:lnSpc>
              <a:spcBef>
                <a:spcPts val="0"/>
              </a:spcBef>
              <a:buNone/>
            </a:pPr>
            <a:endParaRPr lang="en-US" sz="15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2800" dirty="0" smtClean="0">
                <a:solidFill>
                  <a:srgbClr val="C00000"/>
                </a:solidFill>
              </a:rPr>
              <a:t>2.Pandangan</a:t>
            </a:r>
            <a:r>
              <a:rPr lang="id-ID" sz="2800" dirty="0" smtClean="0"/>
              <a:t> </a:t>
            </a:r>
            <a:r>
              <a:rPr lang="id-ID" sz="2800" dirty="0" smtClean="0">
                <a:solidFill>
                  <a:srgbClr val="C00000"/>
                </a:solidFill>
              </a:rPr>
              <a:t>Haushofer</a:t>
            </a:r>
          </a:p>
          <a:p>
            <a:pPr algn="ctr"/>
            <a:r>
              <a:rPr lang="id-ID" sz="2800" dirty="0" smtClean="0">
                <a:solidFill>
                  <a:srgbClr val="C00000"/>
                </a:solidFill>
              </a:rPr>
              <a:t>Paham ekspansionisme</a:t>
            </a:r>
            <a:r>
              <a:rPr lang="id-ID" sz="2800" dirty="0" smtClean="0"/>
              <a:t> dalam pemikiran Karl Haushofer mewarnai geopolitik Nazi Jerman di bawah Hitler dan paham tersebut juga mengandung ajaran rasialisme; </a:t>
            </a:r>
            <a:r>
              <a:rPr lang="id-ID" sz="2800" dirty="0" smtClean="0">
                <a:solidFill>
                  <a:srgbClr val="C00000"/>
                </a:solidFill>
              </a:rPr>
              <a:t>Ras Jerman merupakan ras yang paling unggul yang harus bisa menguasai dunia. </a:t>
            </a:r>
            <a:r>
              <a:rPr lang="id-ID" sz="2800" dirty="0" smtClean="0"/>
              <a:t>Pandangan ini berkembang di Jepang dikenal ajaran </a:t>
            </a:r>
            <a:r>
              <a:rPr lang="id-ID" sz="2800" dirty="0" smtClean="0">
                <a:solidFill>
                  <a:srgbClr val="C00000"/>
                </a:solidFill>
              </a:rPr>
              <a:t>Hako Ichiu</a:t>
            </a:r>
            <a:r>
              <a:rPr lang="id-ID" sz="2800" dirty="0" smtClean="0"/>
              <a:t> yang dilandasi oleh semangat militerisme dan fasisme. </a:t>
            </a:r>
            <a:r>
              <a:rPr lang="id-ID" sz="2800" dirty="0" smtClean="0">
                <a:solidFill>
                  <a:srgbClr val="C00000"/>
                </a:solidFill>
              </a:rPr>
              <a:t>(prinsip atau paham golongan nasionalis ekstrem kanan yang menganjurkan pemerintahan otoriter; Kamus Besar Bahasa Indonesia, DEPDIKBUD, Balai Pustaka, Jakarta, 1989, hal.240)</a:t>
            </a:r>
            <a:r>
              <a:rPr lang="id-ID" sz="2800" dirty="0" smtClean="0"/>
              <a:t> </a:t>
            </a:r>
            <a:r>
              <a:rPr lang="id-ID" sz="2800" dirty="0" smtClean="0">
                <a:solidFill>
                  <a:srgbClr val="C00000"/>
                </a:solidFill>
              </a:rPr>
              <a:t> </a:t>
            </a:r>
            <a:endParaRPr lang="id-ID"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Autofit/>
          </a:bodyPr>
          <a:lstStyle/>
          <a:p>
            <a:pPr algn="ctr"/>
            <a:r>
              <a:rPr lang="id-ID" sz="2800" dirty="0" smtClean="0"/>
              <a:t>Pokok-pokok Pemikiran Karl Haushofer:</a:t>
            </a:r>
          </a:p>
          <a:p>
            <a:pPr algn="ctr"/>
            <a:r>
              <a:rPr lang="id-ID" sz="2800" dirty="0" smtClean="0">
                <a:solidFill>
                  <a:srgbClr val="C00000"/>
                </a:solidFill>
              </a:rPr>
              <a:t>1</a:t>
            </a:r>
            <a:r>
              <a:rPr lang="id-ID" sz="2800" dirty="0" smtClean="0"/>
              <a:t>.Hukum Alam amat berpengaruh terhadap upaya mempertahankan kelangsungan hidup dan hanya bangsa yang unggul dapat bertahan dan berkembang, hal ini menjurus ke arah rasialisme;</a:t>
            </a:r>
          </a:p>
          <a:p>
            <a:pPr algn="ctr"/>
            <a:r>
              <a:rPr lang="id-ID" sz="2800" dirty="0" smtClean="0">
                <a:solidFill>
                  <a:srgbClr val="C00000"/>
                </a:solidFill>
              </a:rPr>
              <a:t>2</a:t>
            </a:r>
            <a:r>
              <a:rPr lang="id-ID" sz="2800" dirty="0" smtClean="0"/>
              <a:t>.Kekuasaan Imperium Daratan yang kompak akan dapat melampaui kekuasaan Imperium Maritim untuk mengawasi pengawasan di lautan;</a:t>
            </a:r>
          </a:p>
          <a:p>
            <a:pPr algn="ctr"/>
            <a:r>
              <a:rPr lang="id-ID" sz="2800" dirty="0" smtClean="0">
                <a:solidFill>
                  <a:srgbClr val="C00000"/>
                </a:solidFill>
              </a:rPr>
              <a:t>3</a:t>
            </a:r>
            <a:r>
              <a:rPr lang="id-ID" sz="2800" dirty="0" smtClean="0"/>
              <a:t>.Negara-negara besar akan timbul dan akan menguasai Eropa (Jerman dan Italia),Afrika dan Asia Barat dan Jepang menguasai wilayah Asia Timur Raya</a:t>
            </a:r>
            <a:r>
              <a:rPr lang="id-ID" sz="2800" dirty="0" smtClean="0">
                <a:solidFill>
                  <a:srgbClr val="C00000"/>
                </a:solidFill>
              </a:rPr>
              <a:t>, berlanjut,...</a:t>
            </a:r>
            <a:endParaRPr lang="id-ID" sz="2800" dirty="0">
              <a:solidFill>
                <a:srgbClr val="C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3200" dirty="0" smtClean="0">
                <a:solidFill>
                  <a:srgbClr val="C00000"/>
                </a:solidFill>
              </a:rPr>
              <a:t>Lanjutan,....</a:t>
            </a:r>
          </a:p>
          <a:p>
            <a:pPr algn="ctr"/>
            <a:r>
              <a:rPr lang="id-ID" sz="3200" dirty="0" smtClean="0">
                <a:solidFill>
                  <a:srgbClr val="C00000"/>
                </a:solidFill>
              </a:rPr>
              <a:t>4</a:t>
            </a:r>
            <a:r>
              <a:rPr lang="id-ID" sz="3200" dirty="0" smtClean="0"/>
              <a:t>.Geopolitik dirumuskan sebagai perbatasan. Ruang hidup dengan kekuasaan ekonomi dan sosial yang rasial mengharuskan pembagian baru kekayaan alam dunia. Geopolitik merupakan landasan ilmiah bagi tindakan politik untuk memperjuangkan kelangsungan hidup dan mendapatkan ruang hidupnya. Ekspansionisme membagi wilayah dunia menjadi region-region yang akan dikuasai bangsa besar, seperti AS, Jerman, Rusia, Inggris dan Jepang.</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14290"/>
            <a:ext cx="7772400" cy="4572000"/>
          </a:xfrm>
        </p:spPr>
        <p:txBody>
          <a:bodyPr>
            <a:noAutofit/>
          </a:bodyPr>
          <a:lstStyle/>
          <a:p>
            <a:pPr algn="ctr"/>
            <a:r>
              <a:rPr lang="id-ID" sz="2800" dirty="0" smtClean="0">
                <a:solidFill>
                  <a:srgbClr val="C00000"/>
                </a:solidFill>
              </a:rPr>
              <a:t>3. Pandangan Bangsa Indonesia</a:t>
            </a:r>
          </a:p>
          <a:p>
            <a:pPr algn="ctr"/>
            <a:r>
              <a:rPr lang="id-ID" sz="2800" dirty="0" smtClean="0"/>
              <a:t>Geopolitik dalam pandangan bangsa Indonesia didasarkan pada Nilai Ketuhanan dan Nilai Kemanusiaan. Bangsa Indonesia mencintai perdamaian, tetapi lebih mencitai kemerdekaan. Penjajahan dalam bentuk apapun ditentang, karena tidak sesuai dengan perikemanusiaan dan perikeadilan. Oki, bangsa Indonesia menolak paham ekspansionisme dan paham adu kekuatan yang berkembang di Barat. Paham rasialisme juga ditolak, martabat manusia pada dasarnya sama dan semua bangsa memiliki hak dan kewajiban yang sama berdasarkan nilai-nilai Ketuhanan danKemanusiaan yang universal. </a:t>
            </a:r>
            <a:endParaRPr lang="id-ID"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85728"/>
            <a:ext cx="7772400" cy="4572000"/>
          </a:xfrm>
        </p:spPr>
        <p:txBody>
          <a:bodyPr>
            <a:noAutofit/>
          </a:bodyPr>
          <a:lstStyle/>
          <a:p>
            <a:pPr algn="ctr"/>
            <a:r>
              <a:rPr lang="id-ID" sz="3200" dirty="0" smtClean="0">
                <a:solidFill>
                  <a:srgbClr val="C00000"/>
                </a:solidFill>
              </a:rPr>
              <a:t>Dalam hub. Internasional</a:t>
            </a:r>
            <a:r>
              <a:rPr lang="id-ID" sz="3200" dirty="0" smtClean="0"/>
              <a:t>,bgs. Indonesia berpijak pada paham kebangsaan(nasionalisme) yang membentuk wawasan kebangsaan dan menolak pandangan Chauvinisme (sifat patriotik yang berlebih-lebihan; Kamus Bahasa Inggris, hal.109). Bangsa Indonesia selalu terbuka untuk menjalin kerjasama antar bangsa , saling menolong dan menguntungkan, dalam rangka ikut mewujudkan perdamaian dan ketertiban dunia yang abadi </a:t>
            </a:r>
            <a:endParaRPr lang="id-ID" sz="3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715436" cy="5043510"/>
          </a:xfrm>
        </p:spPr>
        <p:txBody>
          <a:bodyPr>
            <a:noAutofit/>
          </a:bodyPr>
          <a:lstStyle/>
          <a:p>
            <a:pPr algn="ctr"/>
            <a:r>
              <a:rPr lang="id-ID" sz="2800" dirty="0" smtClean="0">
                <a:solidFill>
                  <a:srgbClr val="C00000"/>
                </a:solidFill>
              </a:rPr>
              <a:t>4.Perkembangan Wilayah Indonesia</a:t>
            </a:r>
            <a:endParaRPr lang="id-ID" sz="2800" dirty="0" smtClean="0"/>
          </a:p>
          <a:p>
            <a:pPr algn="ctr"/>
            <a:r>
              <a:rPr lang="id-ID" sz="2800" dirty="0" smtClean="0">
                <a:solidFill>
                  <a:srgbClr val="C00000"/>
                </a:solidFill>
              </a:rPr>
              <a:t>A)</a:t>
            </a:r>
            <a:r>
              <a:rPr lang="id-ID" sz="2800" dirty="0" smtClean="0"/>
              <a:t>Dari 17-8-1945 sampai dengan 13-12-1957</a:t>
            </a:r>
          </a:p>
          <a:p>
            <a:pPr algn="ctr"/>
            <a:r>
              <a:rPr lang="id-ID" sz="2800" dirty="0" smtClean="0"/>
              <a:t>Dasar Hukum :</a:t>
            </a:r>
          </a:p>
          <a:p>
            <a:pPr algn="ctr"/>
            <a:r>
              <a:rPr lang="id-ID" sz="2800" dirty="0" smtClean="0"/>
              <a:t>Dalam “</a:t>
            </a:r>
            <a:r>
              <a:rPr lang="id-ID" sz="2800" dirty="0" smtClean="0">
                <a:solidFill>
                  <a:srgbClr val="C00000"/>
                </a:solidFill>
              </a:rPr>
              <a:t>Territoriale Zee en Mariteme Kringen Ordonantie th 1939” </a:t>
            </a:r>
            <a:r>
              <a:rPr lang="id-ID" sz="2800" dirty="0" smtClean="0"/>
              <a:t>tentang batas laut territorial Indonesia, menetapkan sejauh 3 mil dari garis pantai ketika surut dengan asas pulau demi pulau secara terpisah-pisah. Kondisi fisik pulau-pulau Indonesia terpisah-pisah oleh perairan atau selat. Laut territorial masih sedikit, karena untuk setiap pulau hanya ditambah perairan sejauh 3 mil di sekelilingnya. Sebagian besar wilayah perairan dalam pulau-pulau merupakan perairan bebas. Hal ini tentu tidak sesuai dengan kepentingan keselamatan dan keamanan negara kesatuan RI</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3200" dirty="0" smtClean="0">
                <a:solidFill>
                  <a:srgbClr val="C00000"/>
                </a:solidFill>
              </a:rPr>
              <a:t>B.</a:t>
            </a:r>
            <a:r>
              <a:rPr lang="id-ID" sz="3200" dirty="0" smtClean="0"/>
              <a:t>Deklarasi Juanda</a:t>
            </a:r>
          </a:p>
          <a:p>
            <a:pPr algn="ctr"/>
            <a:r>
              <a:rPr lang="id-ID" sz="3200" dirty="0" smtClean="0"/>
              <a:t>Dasar hukum, UU No.4/Prp/1960 tanggal 18 Pebruari 1960 tentang Perairan Indonesia, sebagai pengganti Ordonansi 1939 tentang laut territorial; bertujuan:</a:t>
            </a:r>
          </a:p>
          <a:p>
            <a:pPr lvl="1" algn="ctr"/>
            <a:r>
              <a:rPr lang="id-ID" sz="2800" dirty="0" smtClean="0"/>
              <a:t> perwujudan bentuk wilayah Negara Kesatuan RI.yang utuh dan bulat;</a:t>
            </a:r>
          </a:p>
          <a:p>
            <a:pPr lvl="1" algn="ctr"/>
            <a:r>
              <a:rPr lang="id-ID" sz="2800" dirty="0" smtClean="0"/>
              <a:t>Penentuan batas-batas wilayah negara Ind. disesuaikan dng. asas negara kepulauan (Archipelagic State Principles);</a:t>
            </a:r>
          </a:p>
          <a:p>
            <a:pPr lvl="1" algn="ctr"/>
            <a:r>
              <a:rPr lang="id-ID" sz="2800" dirty="0" smtClean="0"/>
              <a:t>Pengaturan lalu-lintas damai pelayaran yang lebih menjamin keselamatan dan keamanan NKRI.</a:t>
            </a:r>
            <a:endParaRPr lang="id-ID" sz="2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t>Asas neg. Kepulauan adalah Yurisprudensi Mah. Int. Th. 1951 dalam penyelesaian kasus perbatasan antara Inggris dan Norwegia.  Dengan demikian Ind. merupakan satu kesatuan kepulauan nusantara termasuk perairannya yang utuh dan bulat, di samping itu berlaku juga dogma “point to point theory”dalam menentukan garis dasar wilayah Ind. menghubungkan antara titik-titik terluar dari pulau-pulau terluar.</a:t>
            </a:r>
            <a:endParaRPr lang="id-ID" sz="3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4"/>
            <a:ext cx="8229600" cy="5257800"/>
          </a:xfrm>
        </p:spPr>
        <p:txBody>
          <a:bodyPr>
            <a:noAutofit/>
          </a:bodyPr>
          <a:lstStyle/>
          <a:p>
            <a:pPr algn="ctr"/>
            <a:r>
              <a:rPr lang="id-ID" sz="2400" dirty="0" smtClean="0"/>
              <a:t>Berdasar Dek. Juanda, wilayah laut diukur sejauh 12 mil dari menghubungkan titik-titik pulau terluar  sehingga merupakan kesatuan wilayah yang utuh dan bulat. Semua perairan antara pulau-pulau nusantara menjadi wilayah Ind, sehingga luas wil. laut Ind. dari 2 juta km²  bertambah menjadi 5 juta km² lebih dengan rincian perhitungan: daratan 2.028.087 km² + perairan 3.165.163 km² = 5.193.250 km². 3/5 wilayah Ind. berupa lautan, inilah yang menjadi dasar, bahwa Ind. sebagai neg. maritim.</a:t>
            </a:r>
          </a:p>
          <a:p>
            <a:pPr algn="ctr"/>
            <a:r>
              <a:rPr lang="id-ID" sz="2400" dirty="0" smtClean="0"/>
              <a:t>UU No. 4/Prp/1960 diganti dengan UU No. 6 Th. 1996 tentang Perairan Ind. dan di bab IV mengatur tentang Rezim Hukum Negara Kepulauan atas ratifikasi Konvensi Hukum Laut PBB tahun 1982. Pengaturan demikian sesuai dengan salah satu tujuan Deklarasi Juanda dalam rangka keselamatan dan keamanan  RI</a:t>
            </a:r>
            <a:endParaRPr lang="id-ID"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428604"/>
            <a:ext cx="7772400" cy="4572000"/>
          </a:xfrm>
        </p:spPr>
        <p:txBody>
          <a:bodyPr>
            <a:noAutofit/>
          </a:bodyPr>
          <a:lstStyle/>
          <a:p>
            <a:pPr algn="ctr"/>
            <a:r>
              <a:rPr lang="id-ID" sz="3200" dirty="0" smtClean="0">
                <a:solidFill>
                  <a:srgbClr val="C00000"/>
                </a:solidFill>
              </a:rPr>
              <a:t>C</a:t>
            </a:r>
            <a:r>
              <a:rPr lang="id-ID" sz="3200" dirty="0" smtClean="0"/>
              <a:t>.Deklarasi Landasi Kontinen Negara Indonesia</a:t>
            </a:r>
          </a:p>
          <a:p>
            <a:pPr algn="ctr"/>
            <a:r>
              <a:rPr lang="id-ID" sz="3200" dirty="0" smtClean="0"/>
              <a:t>Deklarasi Landas Kontinen Negara RI 17 Pebruari 1969 merupakan konsep politik berdasarkan konsep wilayah, sebagai dasar pengesahan Wawasan Nusantara.</a:t>
            </a:r>
          </a:p>
          <a:p>
            <a:pPr algn="ctr"/>
            <a:r>
              <a:rPr lang="id-ID" sz="3200" dirty="0" smtClean="0"/>
              <a:t>Deklarasi di atas merupakan upaya mewujudkan Ps. 33 ayat 3 UUD 1945 konsekuensinya, sumber kekayaan alam dalam Landas Kontinen Ind. adalah milik eksklusif negara RI.</a:t>
            </a:r>
            <a:endParaRPr lang="id-ID"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6286520"/>
          </a:xfrm>
        </p:spPr>
        <p:txBody>
          <a:bodyPr>
            <a:normAutofit fontScale="32500" lnSpcReduction="20000"/>
          </a:bodyPr>
          <a:lstStyle/>
          <a:p>
            <a:pPr marL="582930" indent="-514350" algn="just">
              <a:lnSpc>
                <a:spcPct val="170000"/>
              </a:lnSpc>
              <a:spcBef>
                <a:spcPts val="0"/>
              </a:spcBef>
              <a:buAutoNum type="arabicPeriod" startAt="2"/>
            </a:pPr>
            <a:r>
              <a:rPr lang="en-US" sz="5500" dirty="0" err="1" smtClean="0"/>
              <a:t>Susunan</a:t>
            </a:r>
            <a:r>
              <a:rPr lang="en-US" sz="5500" dirty="0" smtClean="0"/>
              <a:t> </a:t>
            </a:r>
            <a:r>
              <a:rPr lang="en-US" sz="5500" dirty="0" err="1" smtClean="0"/>
              <a:t>Pancasila</a:t>
            </a:r>
            <a:r>
              <a:rPr lang="en-US" sz="5500" dirty="0" smtClean="0"/>
              <a:t> </a:t>
            </a:r>
            <a:r>
              <a:rPr lang="en-US" sz="5500" dirty="0" err="1" smtClean="0"/>
              <a:t>yg</a:t>
            </a:r>
            <a:r>
              <a:rPr lang="en-US" sz="5500" dirty="0" smtClean="0"/>
              <a:t> </a:t>
            </a:r>
            <a:r>
              <a:rPr lang="en-US" sz="5500" dirty="0" err="1" smtClean="0"/>
              <a:t>bersifat</a:t>
            </a:r>
            <a:r>
              <a:rPr lang="en-US" sz="5500" dirty="0" smtClean="0"/>
              <a:t> </a:t>
            </a:r>
            <a:r>
              <a:rPr lang="en-US" sz="5500" dirty="0" err="1" smtClean="0"/>
              <a:t>Hierarkhis</a:t>
            </a:r>
            <a:r>
              <a:rPr lang="en-US" sz="5500" dirty="0" smtClean="0"/>
              <a:t> </a:t>
            </a:r>
            <a:r>
              <a:rPr lang="en-US" sz="5500" dirty="0" err="1" smtClean="0"/>
              <a:t>dan</a:t>
            </a:r>
            <a:r>
              <a:rPr lang="en-US" sz="5500" dirty="0" smtClean="0"/>
              <a:t> </a:t>
            </a:r>
            <a:r>
              <a:rPr lang="en-US" sz="5500" dirty="0" err="1" smtClean="0"/>
              <a:t>berbentuk</a:t>
            </a:r>
            <a:r>
              <a:rPr lang="en-US" sz="5500" dirty="0" smtClean="0"/>
              <a:t> </a:t>
            </a:r>
            <a:r>
              <a:rPr lang="en-US" sz="5500" dirty="0" err="1" smtClean="0"/>
              <a:t>Piramidal</a:t>
            </a:r>
            <a:r>
              <a:rPr lang="en-US" sz="5500" dirty="0" smtClean="0"/>
              <a:t>.</a:t>
            </a:r>
          </a:p>
          <a:p>
            <a:pPr marL="582930" indent="-514350" algn="just">
              <a:lnSpc>
                <a:spcPct val="170000"/>
              </a:lnSpc>
              <a:spcBef>
                <a:spcPts val="0"/>
              </a:spcBef>
              <a:buNone/>
            </a:pPr>
            <a:r>
              <a:rPr lang="en-US" sz="5500" dirty="0" smtClean="0"/>
              <a:t>	</a:t>
            </a:r>
            <a:r>
              <a:rPr lang="en-US" sz="5500" dirty="0" err="1" smtClean="0"/>
              <a:t>Piramidal</a:t>
            </a:r>
            <a:r>
              <a:rPr lang="en-US" sz="5500" dirty="0" smtClean="0"/>
              <a:t> </a:t>
            </a:r>
            <a:r>
              <a:rPr lang="en-US" sz="5500" dirty="0" err="1" smtClean="0"/>
              <a:t>digunakan</a:t>
            </a:r>
            <a:r>
              <a:rPr lang="en-US" sz="5500" dirty="0" smtClean="0"/>
              <a:t> </a:t>
            </a:r>
            <a:r>
              <a:rPr lang="en-US" sz="5500" dirty="0" err="1" smtClean="0"/>
              <a:t>utk</a:t>
            </a:r>
            <a:r>
              <a:rPr lang="en-US" sz="5500" dirty="0" smtClean="0"/>
              <a:t> </a:t>
            </a:r>
            <a:r>
              <a:rPr lang="en-US" sz="5500" dirty="0" err="1" smtClean="0"/>
              <a:t>menggambarkan</a:t>
            </a:r>
            <a:r>
              <a:rPr lang="en-US" sz="5500" dirty="0" smtClean="0"/>
              <a:t> </a:t>
            </a:r>
            <a:r>
              <a:rPr lang="en-US" sz="5500" dirty="0" err="1" smtClean="0"/>
              <a:t>hubungan</a:t>
            </a:r>
            <a:r>
              <a:rPr lang="en-US" sz="5500" dirty="0" smtClean="0"/>
              <a:t> </a:t>
            </a:r>
            <a:r>
              <a:rPr lang="en-US" sz="5500" dirty="0" err="1" smtClean="0"/>
              <a:t>hierarkhi</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dlm</a:t>
            </a:r>
            <a:r>
              <a:rPr lang="en-US" sz="5500" dirty="0" smtClean="0"/>
              <a:t> </a:t>
            </a:r>
            <a:r>
              <a:rPr lang="en-US" sz="5500" dirty="0" err="1" smtClean="0"/>
              <a:t>urut</a:t>
            </a:r>
            <a:r>
              <a:rPr lang="en-US" sz="5500" dirty="0" smtClean="0"/>
              <a:t>- </a:t>
            </a:r>
            <a:r>
              <a:rPr lang="en-US" sz="5500" dirty="0" err="1" smtClean="0"/>
              <a:t>urutan</a:t>
            </a:r>
            <a:r>
              <a:rPr lang="en-US" sz="5500" dirty="0" smtClean="0"/>
              <a:t> </a:t>
            </a:r>
            <a:r>
              <a:rPr lang="en-US" sz="5500" dirty="0" err="1" smtClean="0"/>
              <a:t>luas</a:t>
            </a:r>
            <a:r>
              <a:rPr lang="en-US" sz="5500" dirty="0" smtClean="0"/>
              <a:t>(</a:t>
            </a:r>
            <a:r>
              <a:rPr lang="en-US" sz="5500" dirty="0" err="1" smtClean="0"/>
              <a:t>kwantitas</a:t>
            </a:r>
            <a:r>
              <a:rPr lang="en-US" sz="5500" dirty="0" smtClean="0"/>
              <a:t>) </a:t>
            </a:r>
            <a:r>
              <a:rPr lang="en-US" sz="5500" dirty="0" err="1" smtClean="0"/>
              <a:t>dan</a:t>
            </a:r>
            <a:r>
              <a:rPr lang="en-US" sz="5500" dirty="0" smtClean="0"/>
              <a:t> </a:t>
            </a:r>
            <a:r>
              <a:rPr lang="en-US" sz="5500" dirty="0" err="1" smtClean="0"/>
              <a:t>jg</a:t>
            </a:r>
            <a:r>
              <a:rPr lang="en-US" sz="5500" dirty="0" smtClean="0"/>
              <a:t> </a:t>
            </a:r>
            <a:r>
              <a:rPr lang="en-US" sz="5500" dirty="0" err="1" smtClean="0"/>
              <a:t>dlm</a:t>
            </a:r>
            <a:r>
              <a:rPr lang="en-US" sz="5500" dirty="0" smtClean="0"/>
              <a:t> </a:t>
            </a:r>
            <a:r>
              <a:rPr lang="en-US" sz="5500" dirty="0" err="1" smtClean="0"/>
              <a:t>hal</a:t>
            </a:r>
            <a:r>
              <a:rPr lang="en-US" sz="5500" dirty="0" smtClean="0"/>
              <a:t> </a:t>
            </a:r>
            <a:r>
              <a:rPr lang="en-US" sz="5500" dirty="0" err="1" smtClean="0"/>
              <a:t>ini</a:t>
            </a:r>
            <a:r>
              <a:rPr lang="en-US" sz="5500" dirty="0" smtClean="0"/>
              <a:t> </a:t>
            </a:r>
            <a:r>
              <a:rPr lang="en-US" sz="5500" dirty="0" err="1" smtClean="0"/>
              <a:t>sifatnya</a:t>
            </a:r>
            <a:r>
              <a:rPr lang="en-US" sz="5500" dirty="0" smtClean="0"/>
              <a:t> (</a:t>
            </a:r>
            <a:r>
              <a:rPr lang="en-US" sz="5500" dirty="0" err="1" smtClean="0"/>
              <a:t>kwalitas</a:t>
            </a:r>
            <a:r>
              <a:rPr lang="en-US" sz="5500" dirty="0" smtClean="0"/>
              <a:t>). </a:t>
            </a:r>
            <a:r>
              <a:rPr lang="en-US" sz="5500" dirty="0" err="1" smtClean="0"/>
              <a:t>Intinya</a:t>
            </a:r>
            <a:r>
              <a:rPr lang="en-US" sz="5500" dirty="0" smtClean="0"/>
              <a:t> </a:t>
            </a:r>
            <a:r>
              <a:rPr lang="en-US" sz="5500" dirty="0" err="1" smtClean="0"/>
              <a:t>urutan</a:t>
            </a:r>
            <a:r>
              <a:rPr lang="en-US" sz="5500" dirty="0" smtClean="0"/>
              <a:t> lima </a:t>
            </a:r>
            <a:r>
              <a:rPr lang="en-US" sz="5500" dirty="0" err="1" smtClean="0"/>
              <a:t>sila</a:t>
            </a:r>
            <a:r>
              <a:rPr lang="en-US" sz="5500" dirty="0" smtClean="0"/>
              <a:t> </a:t>
            </a:r>
            <a:r>
              <a:rPr lang="en-US" sz="5500" dirty="0" err="1" smtClean="0"/>
              <a:t>menunjukkan</a:t>
            </a:r>
            <a:r>
              <a:rPr lang="en-US" sz="5500" dirty="0" smtClean="0"/>
              <a:t> </a:t>
            </a:r>
            <a:r>
              <a:rPr lang="en-US" sz="5500" dirty="0" err="1" smtClean="0"/>
              <a:t>suatu</a:t>
            </a:r>
            <a:r>
              <a:rPr lang="en-US" sz="5500" dirty="0" smtClean="0"/>
              <a:t> </a:t>
            </a:r>
            <a:r>
              <a:rPr lang="en-US" sz="5500" dirty="0" err="1" smtClean="0"/>
              <a:t>rangkaian</a:t>
            </a:r>
            <a:r>
              <a:rPr lang="en-US" sz="5500" dirty="0" smtClean="0"/>
              <a:t> </a:t>
            </a:r>
            <a:r>
              <a:rPr lang="en-US" sz="5500" dirty="0" err="1" smtClean="0"/>
              <a:t>tingkat</a:t>
            </a:r>
            <a:r>
              <a:rPr lang="en-US" sz="5500" dirty="0" smtClean="0"/>
              <a:t> </a:t>
            </a:r>
            <a:r>
              <a:rPr lang="en-US" sz="5500" dirty="0" err="1" smtClean="0"/>
              <a:t>dlm</a:t>
            </a:r>
            <a:r>
              <a:rPr lang="en-US" sz="5500" dirty="0" smtClean="0"/>
              <a:t> </a:t>
            </a:r>
            <a:r>
              <a:rPr lang="en-US" sz="5500" dirty="0" err="1" smtClean="0"/>
              <a:t>luasnya</a:t>
            </a:r>
            <a:r>
              <a:rPr lang="en-US" sz="5500" dirty="0" smtClean="0"/>
              <a:t> </a:t>
            </a:r>
            <a:r>
              <a:rPr lang="en-US" sz="5500" dirty="0" err="1" smtClean="0"/>
              <a:t>dan</a:t>
            </a:r>
            <a:r>
              <a:rPr lang="en-US" sz="5500" dirty="0" smtClean="0"/>
              <a:t> </a:t>
            </a:r>
            <a:r>
              <a:rPr lang="en-US" sz="5500" dirty="0" err="1" smtClean="0"/>
              <a:t>isi</a:t>
            </a:r>
            <a:r>
              <a:rPr lang="en-US" sz="5500" dirty="0" smtClean="0"/>
              <a:t> </a:t>
            </a:r>
            <a:r>
              <a:rPr lang="en-US" sz="5500" dirty="0" err="1" smtClean="0"/>
              <a:t>sifatnya</a:t>
            </a:r>
            <a:r>
              <a:rPr lang="en-US" sz="5500" dirty="0" smtClean="0"/>
              <a:t> </a:t>
            </a:r>
            <a:r>
              <a:rPr lang="en-US" sz="5500" dirty="0" err="1" smtClean="0"/>
              <a:t>merupakan</a:t>
            </a:r>
            <a:r>
              <a:rPr lang="en-US" sz="5500" dirty="0" smtClean="0"/>
              <a:t> </a:t>
            </a:r>
            <a:r>
              <a:rPr lang="en-US" sz="5500" dirty="0" err="1" smtClean="0"/>
              <a:t>pengkhususan</a:t>
            </a:r>
            <a:r>
              <a:rPr lang="en-US" sz="5500" dirty="0" smtClean="0"/>
              <a:t> </a:t>
            </a:r>
            <a:r>
              <a:rPr lang="en-US" sz="5500" dirty="0" err="1" smtClean="0"/>
              <a:t>dari</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dimukanya</a:t>
            </a:r>
            <a:r>
              <a:rPr lang="en-US" sz="5500" dirty="0" smtClean="0"/>
              <a:t>. </a:t>
            </a:r>
            <a:r>
              <a:rPr lang="en-US" sz="5500" dirty="0" err="1" smtClean="0"/>
              <a:t>Shg</a:t>
            </a:r>
            <a:r>
              <a:rPr lang="en-US" sz="5500" dirty="0" smtClean="0"/>
              <a:t> </a:t>
            </a:r>
            <a:r>
              <a:rPr lang="en-US" sz="5500" dirty="0" err="1" smtClean="0"/>
              <a:t>antara</a:t>
            </a:r>
            <a:r>
              <a:rPr lang="en-US" sz="5500" dirty="0" smtClean="0"/>
              <a:t> lima </a:t>
            </a:r>
            <a:r>
              <a:rPr lang="en-US" sz="5500" dirty="0" err="1" smtClean="0"/>
              <a:t>sila</a:t>
            </a:r>
            <a:r>
              <a:rPr lang="en-US" sz="5500" dirty="0" smtClean="0"/>
              <a:t> </a:t>
            </a:r>
            <a:r>
              <a:rPr lang="en-US" sz="5500" dirty="0" err="1" smtClean="0"/>
              <a:t>ada</a:t>
            </a:r>
            <a:r>
              <a:rPr lang="en-US" sz="5500" dirty="0" smtClean="0"/>
              <a:t> </a:t>
            </a:r>
            <a:r>
              <a:rPr lang="en-US" sz="5500" dirty="0" err="1" smtClean="0"/>
              <a:t>hubungan</a:t>
            </a:r>
            <a:r>
              <a:rPr lang="en-US" sz="5500" dirty="0" smtClean="0"/>
              <a:t> </a:t>
            </a:r>
            <a:r>
              <a:rPr lang="en-US" sz="5500" dirty="0" err="1" smtClean="0"/>
              <a:t>yg</a:t>
            </a:r>
            <a:r>
              <a:rPr lang="en-US" sz="5500" dirty="0" smtClean="0"/>
              <a:t> </a:t>
            </a:r>
            <a:r>
              <a:rPr lang="en-US" sz="5500" dirty="0" err="1" smtClean="0"/>
              <a:t>mengikat</a:t>
            </a:r>
            <a:r>
              <a:rPr lang="en-US" sz="5500" dirty="0" smtClean="0"/>
              <a:t> </a:t>
            </a:r>
            <a:r>
              <a:rPr lang="en-US" sz="5500" dirty="0" err="1" smtClean="0"/>
              <a:t>yg</a:t>
            </a:r>
            <a:r>
              <a:rPr lang="en-US" sz="5500" dirty="0" smtClean="0"/>
              <a:t> </a:t>
            </a:r>
            <a:r>
              <a:rPr lang="en-US" sz="5500" dirty="0" err="1" smtClean="0"/>
              <a:t>satu</a:t>
            </a:r>
            <a:r>
              <a:rPr lang="en-US" sz="5500" dirty="0" smtClean="0"/>
              <a:t> </a:t>
            </a:r>
            <a:r>
              <a:rPr lang="en-US" sz="5500" dirty="0" err="1" smtClean="0"/>
              <a:t>kpd</a:t>
            </a:r>
            <a:r>
              <a:rPr lang="en-US" sz="5500" dirty="0" smtClean="0"/>
              <a:t> </a:t>
            </a:r>
            <a:r>
              <a:rPr lang="en-US" sz="5500" dirty="0" err="1" smtClean="0"/>
              <a:t>yg</a:t>
            </a:r>
            <a:r>
              <a:rPr lang="en-US" sz="5500" dirty="0" smtClean="0"/>
              <a:t> </a:t>
            </a:r>
            <a:r>
              <a:rPr lang="en-US" sz="5500" dirty="0" err="1" smtClean="0"/>
              <a:t>lainnya</a:t>
            </a:r>
            <a:r>
              <a:rPr lang="en-US" sz="5500" dirty="0" smtClean="0"/>
              <a:t> , </a:t>
            </a:r>
            <a:r>
              <a:rPr lang="en-US" sz="5500" dirty="0" err="1" smtClean="0"/>
              <a:t>shg</a:t>
            </a:r>
            <a:r>
              <a:rPr lang="en-US" sz="5500" dirty="0" smtClean="0"/>
              <a:t> </a:t>
            </a:r>
            <a:r>
              <a:rPr lang="en-US" sz="5500" dirty="0" err="1" smtClean="0"/>
              <a:t>Pancasila</a:t>
            </a:r>
            <a:r>
              <a:rPr lang="en-US" sz="5500" dirty="0" smtClean="0"/>
              <a:t> </a:t>
            </a:r>
            <a:r>
              <a:rPr lang="en-US" sz="5500" dirty="0" err="1" smtClean="0"/>
              <a:t>merupakan</a:t>
            </a:r>
            <a:r>
              <a:rPr lang="en-US" sz="5500" dirty="0" smtClean="0"/>
              <a:t> </a:t>
            </a:r>
            <a:r>
              <a:rPr lang="en-US" sz="5500" dirty="0" err="1" smtClean="0"/>
              <a:t>satu</a:t>
            </a:r>
            <a:r>
              <a:rPr lang="en-US" sz="5500" dirty="0" smtClean="0"/>
              <a:t> </a:t>
            </a:r>
            <a:r>
              <a:rPr lang="en-US" sz="5500" dirty="0" err="1" smtClean="0"/>
              <a:t>kesatuan</a:t>
            </a:r>
            <a:r>
              <a:rPr lang="en-US" sz="5500" dirty="0" smtClean="0"/>
              <a:t> </a:t>
            </a:r>
            <a:r>
              <a:rPr lang="en-US" sz="5500" dirty="0" err="1" smtClean="0"/>
              <a:t>yg</a:t>
            </a:r>
            <a:r>
              <a:rPr lang="en-US" sz="5500" dirty="0" smtClean="0"/>
              <a:t> </a:t>
            </a:r>
            <a:r>
              <a:rPr lang="en-US" sz="5500" dirty="0" err="1" smtClean="0"/>
              <a:t>bulat</a:t>
            </a:r>
            <a:r>
              <a:rPr lang="en-US" sz="5500" dirty="0" smtClean="0"/>
              <a:t>.</a:t>
            </a:r>
          </a:p>
          <a:p>
            <a:pPr marL="582930" indent="-514350" algn="just">
              <a:lnSpc>
                <a:spcPct val="170000"/>
              </a:lnSpc>
              <a:spcBef>
                <a:spcPts val="0"/>
              </a:spcBef>
              <a:buAutoNum type="arabicPeriod" startAt="3"/>
            </a:pPr>
            <a:r>
              <a:rPr lang="en-US" sz="5500" dirty="0" err="1" smtClean="0"/>
              <a:t>Rumusan</a:t>
            </a:r>
            <a:r>
              <a:rPr lang="en-US" sz="5500" dirty="0" smtClean="0"/>
              <a:t> </a:t>
            </a:r>
            <a:r>
              <a:rPr lang="en-US" sz="5500" dirty="0" err="1" smtClean="0"/>
              <a:t>Hubungan</a:t>
            </a:r>
            <a:r>
              <a:rPr lang="en-US" sz="5500" dirty="0" smtClean="0"/>
              <a:t> </a:t>
            </a:r>
            <a:r>
              <a:rPr lang="en-US" sz="5500" dirty="0" err="1" smtClean="0"/>
              <a:t>Kesatuan</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yg</a:t>
            </a:r>
            <a:r>
              <a:rPr lang="en-US" sz="5500" dirty="0" smtClean="0"/>
              <a:t> </a:t>
            </a:r>
            <a:r>
              <a:rPr lang="en-US" sz="5500" dirty="0" err="1" smtClean="0"/>
              <a:t>saling</a:t>
            </a:r>
            <a:r>
              <a:rPr lang="en-US" sz="5500" dirty="0" smtClean="0"/>
              <a:t> </a:t>
            </a:r>
            <a:r>
              <a:rPr lang="en-US" sz="5500" dirty="0" err="1" smtClean="0"/>
              <a:t>mengisi</a:t>
            </a:r>
            <a:r>
              <a:rPr lang="en-US" sz="5500" dirty="0" smtClean="0"/>
              <a:t> </a:t>
            </a:r>
            <a:r>
              <a:rPr lang="en-US" sz="5500" dirty="0" err="1" smtClean="0"/>
              <a:t>dan</a:t>
            </a:r>
            <a:r>
              <a:rPr lang="en-US" sz="5500" dirty="0" smtClean="0"/>
              <a:t> </a:t>
            </a:r>
            <a:r>
              <a:rPr lang="en-US" sz="5500" dirty="0" err="1" smtClean="0"/>
              <a:t>saling</a:t>
            </a:r>
            <a:r>
              <a:rPr lang="en-US" sz="5500" dirty="0" smtClean="0"/>
              <a:t> </a:t>
            </a:r>
            <a:r>
              <a:rPr lang="en-US" sz="5500" dirty="0" err="1" smtClean="0"/>
              <a:t>Mengkualifikasi</a:t>
            </a:r>
            <a:r>
              <a:rPr lang="en-US" sz="5500" dirty="0" smtClean="0"/>
              <a:t>.</a:t>
            </a:r>
          </a:p>
          <a:p>
            <a:pPr marL="582930" indent="-514350" algn="just">
              <a:lnSpc>
                <a:spcPct val="170000"/>
              </a:lnSpc>
              <a:spcBef>
                <a:spcPts val="0"/>
              </a:spcBef>
              <a:buNone/>
            </a:pPr>
            <a:r>
              <a:rPr lang="en-US" sz="5500" dirty="0" smtClean="0"/>
              <a:t>	</a:t>
            </a:r>
            <a:r>
              <a:rPr lang="en-US" sz="5500" dirty="0" err="1" smtClean="0"/>
              <a:t>Kesatuan</a:t>
            </a:r>
            <a:r>
              <a:rPr lang="en-US" sz="5500" dirty="0" smtClean="0"/>
              <a:t>  </a:t>
            </a:r>
            <a:r>
              <a:rPr lang="en-US" sz="5500" dirty="0" err="1" smtClean="0"/>
              <a:t>sila</a:t>
            </a:r>
            <a:r>
              <a:rPr lang="en-US" sz="5500" dirty="0" smtClean="0"/>
              <a:t>- </a:t>
            </a:r>
            <a:r>
              <a:rPr lang="en-US" sz="5500" dirty="0" err="1" smtClean="0"/>
              <a:t>sila</a:t>
            </a:r>
            <a:r>
              <a:rPr lang="en-US" sz="5500" dirty="0" smtClean="0"/>
              <a:t> </a:t>
            </a:r>
            <a:r>
              <a:rPr lang="en-US" sz="5500" dirty="0" err="1" smtClean="0"/>
              <a:t>Pancasila</a:t>
            </a:r>
            <a:r>
              <a:rPr lang="en-US" sz="5500" dirty="0" smtClean="0"/>
              <a:t> </a:t>
            </a:r>
            <a:r>
              <a:rPr lang="en-US" sz="5500" dirty="0" err="1" smtClean="0"/>
              <a:t>yg</a:t>
            </a:r>
            <a:r>
              <a:rPr lang="en-US" sz="5500" dirty="0" smtClean="0"/>
              <a:t> “ </a:t>
            </a:r>
            <a:r>
              <a:rPr lang="en-US" sz="5500" dirty="0" err="1" smtClean="0"/>
              <a:t>Majemuk</a:t>
            </a:r>
            <a:r>
              <a:rPr lang="en-US" sz="5500" dirty="0" smtClean="0"/>
              <a:t> Tunggal “, “ </a:t>
            </a:r>
            <a:r>
              <a:rPr lang="en-US" sz="5500" dirty="0" err="1" smtClean="0"/>
              <a:t>hirarkhis</a:t>
            </a:r>
            <a:r>
              <a:rPr lang="en-US" sz="5500" dirty="0" smtClean="0"/>
              <a:t>  </a:t>
            </a:r>
            <a:r>
              <a:rPr lang="en-US" sz="5500" dirty="0" err="1" smtClean="0"/>
              <a:t>piramidal</a:t>
            </a:r>
            <a:r>
              <a:rPr lang="en-US" sz="5500" dirty="0" smtClean="0"/>
              <a:t> “ </a:t>
            </a:r>
            <a:r>
              <a:rPr lang="en-US" sz="5500" dirty="0" err="1" smtClean="0"/>
              <a:t>jg</a:t>
            </a:r>
            <a:r>
              <a:rPr lang="en-US" sz="5500" dirty="0" smtClean="0"/>
              <a:t> </a:t>
            </a:r>
            <a:r>
              <a:rPr lang="en-US" sz="5500" dirty="0" err="1" smtClean="0"/>
              <a:t>memiliki</a:t>
            </a:r>
            <a:r>
              <a:rPr lang="en-US" sz="5500" dirty="0" smtClean="0"/>
              <a:t> </a:t>
            </a:r>
            <a:r>
              <a:rPr lang="en-US" sz="5500" dirty="0" err="1" smtClean="0"/>
              <a:t>sifat</a:t>
            </a:r>
            <a:r>
              <a:rPr lang="en-US" sz="5500" dirty="0" smtClean="0"/>
              <a:t> </a:t>
            </a:r>
            <a:r>
              <a:rPr lang="en-US" sz="5500" dirty="0" err="1" smtClean="0"/>
              <a:t>saling</a:t>
            </a:r>
            <a:r>
              <a:rPr lang="en-US" sz="5500" dirty="0" smtClean="0"/>
              <a:t> </a:t>
            </a:r>
            <a:r>
              <a:rPr lang="en-US" sz="5500" dirty="0" err="1" smtClean="0"/>
              <a:t>mengisi</a:t>
            </a:r>
            <a:r>
              <a:rPr lang="en-US" sz="5500" dirty="0" smtClean="0"/>
              <a:t> </a:t>
            </a:r>
            <a:r>
              <a:rPr lang="en-US" sz="5500" dirty="0" err="1" smtClean="0"/>
              <a:t>dan</a:t>
            </a:r>
            <a:r>
              <a:rPr lang="en-US" sz="5500" dirty="0" smtClean="0"/>
              <a:t> </a:t>
            </a:r>
            <a:r>
              <a:rPr lang="en-US" sz="5500" dirty="0" err="1" smtClean="0"/>
              <a:t>saling</a:t>
            </a:r>
            <a:r>
              <a:rPr lang="en-US" sz="5500" dirty="0" smtClean="0"/>
              <a:t> </a:t>
            </a:r>
            <a:r>
              <a:rPr lang="en-US" sz="5500" dirty="0" err="1" smtClean="0"/>
              <a:t>mengkualifikasi</a:t>
            </a:r>
            <a:r>
              <a:rPr lang="en-US" sz="5500" dirty="0" smtClean="0"/>
              <a:t>. Hal </a:t>
            </a:r>
            <a:r>
              <a:rPr lang="en-US" sz="5500" dirty="0" err="1" smtClean="0"/>
              <a:t>ini</a:t>
            </a:r>
            <a:r>
              <a:rPr lang="en-US" sz="5500" dirty="0" smtClean="0"/>
              <a:t>  </a:t>
            </a:r>
            <a:r>
              <a:rPr lang="en-US" sz="5500" dirty="0" err="1" smtClean="0"/>
              <a:t>dimaksudkan</a:t>
            </a:r>
            <a:r>
              <a:rPr lang="en-US" sz="5500" dirty="0" smtClean="0"/>
              <a:t> </a:t>
            </a:r>
            <a:r>
              <a:rPr lang="en-US" sz="5500" dirty="0" err="1" smtClean="0"/>
              <a:t>bahwa</a:t>
            </a:r>
            <a:r>
              <a:rPr lang="en-US" sz="5500" dirty="0" smtClean="0"/>
              <a:t> </a:t>
            </a:r>
            <a:r>
              <a:rPr lang="en-US" sz="5500" dirty="0" err="1" smtClean="0"/>
              <a:t>dlm</a:t>
            </a:r>
            <a:r>
              <a:rPr lang="en-US" sz="5500" dirty="0" smtClean="0"/>
              <a:t> </a:t>
            </a:r>
            <a:r>
              <a:rPr lang="en-US" sz="5500" dirty="0" err="1" smtClean="0"/>
              <a:t>setiap</a:t>
            </a:r>
            <a:r>
              <a:rPr lang="en-US" sz="5500" dirty="0" smtClean="0"/>
              <a:t> </a:t>
            </a:r>
            <a:r>
              <a:rPr lang="en-US" sz="5500" dirty="0" err="1" smtClean="0"/>
              <a:t>sila</a:t>
            </a:r>
            <a:r>
              <a:rPr lang="en-US" sz="5500" dirty="0" smtClean="0"/>
              <a:t> </a:t>
            </a:r>
            <a:r>
              <a:rPr lang="en-US" sz="5500" dirty="0" err="1" smtClean="0"/>
              <a:t>terkandung</a:t>
            </a:r>
            <a:r>
              <a:rPr lang="en-US" sz="5500" dirty="0" smtClean="0"/>
              <a:t> </a:t>
            </a:r>
            <a:r>
              <a:rPr lang="en-US" sz="5500" dirty="0" err="1" smtClean="0"/>
              <a:t>nilai</a:t>
            </a:r>
            <a:r>
              <a:rPr lang="en-US" sz="5500" dirty="0" smtClean="0"/>
              <a:t> </a:t>
            </a:r>
            <a:r>
              <a:rPr lang="en-US" sz="5500" dirty="0" err="1" smtClean="0"/>
              <a:t>keempat</a:t>
            </a:r>
            <a:r>
              <a:rPr lang="en-US" sz="5500" dirty="0" smtClean="0"/>
              <a:t> </a:t>
            </a:r>
            <a:r>
              <a:rPr lang="en-US" sz="5500" dirty="0" err="1" smtClean="0"/>
              <a:t>sila</a:t>
            </a:r>
            <a:r>
              <a:rPr lang="en-US" sz="5500" dirty="0" smtClean="0"/>
              <a:t> </a:t>
            </a:r>
            <a:r>
              <a:rPr lang="en-US" sz="5500" dirty="0" err="1" smtClean="0"/>
              <a:t>lainnya</a:t>
            </a:r>
            <a:r>
              <a:rPr lang="en-US" sz="5500" dirty="0" smtClean="0"/>
              <a:t>, </a:t>
            </a:r>
            <a:r>
              <a:rPr lang="en-US" sz="5500" dirty="0" err="1" smtClean="0"/>
              <a:t>atau</a:t>
            </a:r>
            <a:r>
              <a:rPr lang="en-US" sz="5500" dirty="0" smtClean="0"/>
              <a:t>  </a:t>
            </a:r>
            <a:r>
              <a:rPr lang="en-US" sz="5500" dirty="0" err="1" smtClean="0"/>
              <a:t>dalam</a:t>
            </a:r>
            <a:r>
              <a:rPr lang="en-US" sz="5500" dirty="0" smtClean="0"/>
              <a:t> </a:t>
            </a:r>
            <a:r>
              <a:rPr lang="en-US" sz="5500" dirty="0" err="1" smtClean="0"/>
              <a:t>setiap</a:t>
            </a:r>
            <a:r>
              <a:rPr lang="en-US" sz="5500" dirty="0" smtClean="0"/>
              <a:t> </a:t>
            </a:r>
            <a:r>
              <a:rPr lang="en-US" sz="5500" dirty="0" err="1" smtClean="0"/>
              <a:t>sila</a:t>
            </a:r>
            <a:r>
              <a:rPr lang="en-US" sz="5500" dirty="0" smtClean="0"/>
              <a:t>  </a:t>
            </a:r>
            <a:r>
              <a:rPr lang="en-US" sz="5500" dirty="0" err="1" smtClean="0"/>
              <a:t>senantiasa</a:t>
            </a:r>
            <a:r>
              <a:rPr lang="en-US" sz="5500" dirty="0" smtClean="0"/>
              <a:t> </a:t>
            </a:r>
            <a:r>
              <a:rPr lang="en-US" sz="5500" dirty="0" err="1" smtClean="0"/>
              <a:t>dikualifikasikan</a:t>
            </a:r>
            <a:r>
              <a:rPr lang="en-US" sz="5500" dirty="0" smtClean="0"/>
              <a:t> </a:t>
            </a:r>
            <a:r>
              <a:rPr lang="en-US" sz="5500" dirty="0" err="1" smtClean="0"/>
              <a:t>oleh</a:t>
            </a:r>
            <a:r>
              <a:rPr lang="en-US" sz="5500" dirty="0" smtClean="0"/>
              <a:t> </a:t>
            </a:r>
            <a:r>
              <a:rPr lang="en-US" sz="5500" dirty="0" err="1" smtClean="0"/>
              <a:t>keempat</a:t>
            </a:r>
            <a:r>
              <a:rPr lang="en-US" sz="5500" dirty="0" smtClean="0"/>
              <a:t> </a:t>
            </a:r>
            <a:r>
              <a:rPr lang="en-US" sz="5500" dirty="0" err="1" smtClean="0"/>
              <a:t>sila</a:t>
            </a:r>
            <a:r>
              <a:rPr lang="en-US" sz="5500" dirty="0" smtClean="0"/>
              <a:t> </a:t>
            </a:r>
            <a:r>
              <a:rPr lang="en-US" sz="5500" dirty="0" err="1" smtClean="0"/>
              <a:t>lainnya</a:t>
            </a:r>
            <a:r>
              <a:rPr lang="en-US" sz="5500" dirty="0" smtClean="0"/>
              <a:t>.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3200" dirty="0" smtClean="0"/>
              <a:t>Landas Kontinen</a:t>
            </a:r>
          </a:p>
          <a:p>
            <a:pPr algn="ctr"/>
            <a:r>
              <a:rPr lang="id-ID" sz="3200" dirty="0" smtClean="0"/>
              <a:t>Suatu negara berpantai meliputi dasar laut dan tanah di bawahnya yang terletak di luar laut teritorialnya sepanjang merupakan kelanjutan alamiah wilayah daratannya.</a:t>
            </a:r>
          </a:p>
          <a:p>
            <a:pPr algn="ctr"/>
            <a:r>
              <a:rPr lang="id-ID" sz="3200" dirty="0" smtClean="0"/>
              <a:t>Jaraknya 200 mil laut dari garis pangkal atau dapat lebih dari itu dengan tidak melebihi 350mil atau tidak boleh melebihi 100 mil dari garis batas kedalaman dasar laut sedalam 2.500 meter.   </a:t>
            </a:r>
            <a:endParaRPr lang="id-ID" sz="32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642918"/>
            <a:ext cx="7772400" cy="4572000"/>
          </a:xfrm>
        </p:spPr>
        <p:txBody>
          <a:bodyPr>
            <a:noAutofit/>
          </a:bodyPr>
          <a:lstStyle/>
          <a:p>
            <a:pPr algn="ctr"/>
            <a:r>
              <a:rPr lang="id-ID" sz="2400" dirty="0" smtClean="0"/>
              <a:t>Asas pokok dalam Dek. Landas Kontinen:</a:t>
            </a:r>
          </a:p>
          <a:p>
            <a:pPr algn="ctr"/>
            <a:r>
              <a:rPr lang="id-ID" sz="2400" dirty="0" smtClean="0"/>
              <a:t>1)Segala sumber kekayaan alam yang terdapat dalam Landas Kontinen Ind. adalah milik eksklusif neg.RI;</a:t>
            </a:r>
          </a:p>
          <a:p>
            <a:pPr algn="ctr"/>
            <a:r>
              <a:rPr lang="id-ID" sz="2400" dirty="0" smtClean="0"/>
              <a:t>2)Pem. Ind. bersedia menyelesaikan soal garis batas L.K. dengan neg-neg tetangga melalui perundingan;</a:t>
            </a:r>
          </a:p>
          <a:p>
            <a:pPr algn="ctr"/>
            <a:r>
              <a:rPr lang="id-ID" sz="2400" dirty="0" smtClean="0"/>
              <a:t>3)Jika tidak ada garis batas, maka LK. adalah suatu garis yang ditarik ditengah-tengah antara pulau terluar Ind. dengan wilayah terluar neg. Tetangga;</a:t>
            </a:r>
          </a:p>
          <a:p>
            <a:pPr algn="ctr"/>
            <a:r>
              <a:rPr lang="id-ID" sz="2400" dirty="0" smtClean="0"/>
              <a:t>4)Claim  tersebut tidak mempengaruhi sifat serta status dari perairan di atas LK Ind. maupun udara di atasnya.</a:t>
            </a:r>
          </a:p>
          <a:p>
            <a:pPr algn="ctr"/>
            <a:r>
              <a:rPr lang="id-ID" sz="2400" dirty="0" smtClean="0"/>
              <a:t>Asas-asas di atas dituangkan dalam UU No. 1 Tahun 1973 tentang Lands. Kont. juga memberi dasar bagi </a:t>
            </a:r>
            <a:r>
              <a:rPr lang="id-ID" sz="2400" dirty="0" smtClean="0">
                <a:solidFill>
                  <a:srgbClr val="C00000"/>
                </a:solidFill>
              </a:rPr>
              <a:t>berlanjut......</a:t>
            </a: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357166"/>
            <a:ext cx="7772400" cy="4572000"/>
          </a:xfrm>
        </p:spPr>
        <p:txBody>
          <a:bodyPr>
            <a:noAutofit/>
          </a:bodyPr>
          <a:lstStyle/>
          <a:p>
            <a:pPr algn="ctr"/>
            <a:r>
              <a:rPr lang="id-ID" sz="2800" dirty="0" smtClean="0">
                <a:solidFill>
                  <a:srgbClr val="C00000"/>
                </a:solidFill>
              </a:rPr>
              <a:t>lanjutan,.........</a:t>
            </a:r>
          </a:p>
          <a:p>
            <a:pPr algn="ctr"/>
            <a:r>
              <a:rPr lang="id-ID" sz="2800" dirty="0" smtClean="0"/>
              <a:t>pengaturan eksplorasi serta penyelidikan ilmiah atas kekayaan alam di LK dan masalah-masalah yang ditimbulkannya.</a:t>
            </a:r>
          </a:p>
          <a:p>
            <a:pPr algn="ctr"/>
            <a:r>
              <a:rPr lang="id-ID" sz="2800" dirty="0" smtClean="0">
                <a:solidFill>
                  <a:srgbClr val="C00000"/>
                </a:solidFill>
              </a:rPr>
              <a:t>D</a:t>
            </a:r>
            <a:r>
              <a:rPr lang="id-ID" sz="2800" dirty="0" smtClean="0"/>
              <a:t>.Deklarasi Zona Ekonomi Eksklusif (ZEE)</a:t>
            </a:r>
          </a:p>
          <a:p>
            <a:pPr algn="ctr"/>
            <a:r>
              <a:rPr lang="id-ID" sz="2800" dirty="0" smtClean="0"/>
              <a:t>Tg. 21 Mrt. 1980 ZEE diumumkan Pem. Batas ZEE selebar 200 mil yang dihitung dari garis dasar laut  wil. Ind.  </a:t>
            </a:r>
          </a:p>
          <a:p>
            <a:pPr algn="ctr"/>
            <a:r>
              <a:rPr lang="id-ID" sz="2800" dirty="0" smtClean="0"/>
              <a:t>Alasan pemerintah mengumumkan ZEE:</a:t>
            </a:r>
          </a:p>
          <a:p>
            <a:pPr algn="ctr"/>
            <a:r>
              <a:rPr lang="id-ID" sz="2800" dirty="0" smtClean="0"/>
              <a:t>Persediaan ikan yang semakin terbatas;</a:t>
            </a:r>
          </a:p>
          <a:p>
            <a:pPr algn="ctr"/>
            <a:r>
              <a:rPr lang="id-ID" sz="2800" dirty="0" smtClean="0"/>
              <a:t>Kebutuhan pembangunan nasioanal;</a:t>
            </a:r>
          </a:p>
          <a:p>
            <a:pPr algn="ctr"/>
            <a:r>
              <a:rPr lang="id-ID" sz="2800" dirty="0" smtClean="0"/>
              <a:t>ZEE mempunyai kekuatan hukum internasional </a:t>
            </a:r>
            <a:endParaRPr lang="id-ID" sz="2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214290"/>
            <a:ext cx="8229600" cy="4525963"/>
          </a:xfrm>
        </p:spPr>
        <p:txBody>
          <a:bodyPr>
            <a:noAutofit/>
          </a:bodyPr>
          <a:lstStyle/>
          <a:p>
            <a:pPr algn="ctr"/>
            <a:r>
              <a:rPr lang="id-ID" sz="3200" dirty="0" smtClean="0"/>
              <a:t>Pd. Tg. 30 April 1982, Konfensi Hukum Laut II di New York menerima </a:t>
            </a:r>
            <a:r>
              <a:rPr lang="id-ID" sz="3200" i="1" dirty="0" smtClean="0"/>
              <a:t>“The United Nation Convention on the Law of the Sea”(UNCLOS)</a:t>
            </a:r>
            <a:r>
              <a:rPr lang="id-ID" sz="3200" dirty="0" smtClean="0"/>
              <a:t> yang ditandatangani 10 Des. 1982 di Montego Bay, Jamaica  oleh 117 negara termasuk Ind.</a:t>
            </a:r>
          </a:p>
          <a:p>
            <a:pPr algn="ctr"/>
            <a:r>
              <a:rPr lang="id-ID" sz="3200" dirty="0" smtClean="0"/>
              <a:t>Konvensi tersebut mengakui asas Neg. Kepulauan (Archipelagic State Principle) serta menetapkan asas-asas pengukuran ZEE. UU tentang ZEE  Nomor 5 Tahun 1983 dan UU No. 17 Tahun 1985 tentang ratifikasi UNCLOS, dan sejak Peb.1986 Ind tercatat sebagai salah satu neg dari 25 neg yang meratifikasi.  </a:t>
            </a:r>
            <a:endParaRPr lang="id-ID" sz="3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0"/>
            <a:ext cx="7772400" cy="4572000"/>
          </a:xfrm>
        </p:spPr>
        <p:txBody>
          <a:bodyPr>
            <a:noAutofit/>
          </a:bodyPr>
          <a:lstStyle/>
          <a:p>
            <a:r>
              <a:rPr lang="id-ID" sz="2400" dirty="0" smtClean="0"/>
              <a:t>C.WILAYAH NEGARA INDONESIA</a:t>
            </a:r>
          </a:p>
          <a:p>
            <a:pPr algn="ctr"/>
            <a:r>
              <a:rPr lang="id-ID" sz="2400" dirty="0" smtClean="0"/>
              <a:t>Wilayah sebagai syarat berdirinya negara, yang pada awalnya terdiri dari daratan dan lautan, berkembang setelah Traktat Paris 1919 meliputi juga udara yang ada di atasnya dan termasuk kapal dng bendera suatu neg dan komplek kedutaan besar.</a:t>
            </a:r>
          </a:p>
          <a:p>
            <a:pPr algn="ctr"/>
            <a:r>
              <a:rPr lang="id-ID" sz="2400" dirty="0" smtClean="0"/>
              <a:t>Landasan konsep wilayah adalah Konsep Neg Kep (Archipelagic State Consept)yang telah diakui oleh Konvensi Hukum Laut Internasional  di Montego Bay, Jamaica 1982 berisi perubahan  kedaulatan dan yurisdiksi RI, bertambah  dari yang semula 2 (dua) juta  kilometer persegi menjadi lebih kurang 5 (lima) juta kilometer pesegi dengan segala hak serta kewenangannya.</a:t>
            </a:r>
          </a:p>
          <a:p>
            <a:pPr algn="ctr"/>
            <a:r>
              <a:rPr lang="id-ID" sz="2400" dirty="0" smtClean="0"/>
              <a:t>Untuk pertama kali wilayah negara dimesukkan ke dalam  konstitusi dalam BAB IX A Wilayah Neg Ind  dalam Pasal 25 A; NKRI adalah sebuah neg kep yang berciri nusantara  dengan wil   yang batas-batas dan hak-haknya ditetapkan olh UU. </a:t>
            </a:r>
            <a:endParaRPr lang="id-ID"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Autofit/>
          </a:bodyPr>
          <a:lstStyle/>
          <a:p>
            <a:pPr algn="ctr"/>
            <a:r>
              <a:rPr lang="id-ID" sz="3600" dirty="0" smtClean="0"/>
              <a:t>Rumusan di atas bermaksud:</a:t>
            </a:r>
          </a:p>
          <a:p>
            <a:pPr algn="ctr"/>
            <a:r>
              <a:rPr lang="id-ID" sz="3600" dirty="0" smtClean="0"/>
              <a:t>1.memberikan dasar hk yang sangat kuat bg bngs Ind untuk hdp dan brkmb di atas wilayah negaranya sendiri;</a:t>
            </a:r>
          </a:p>
          <a:p>
            <a:pPr algn="ctr"/>
            <a:r>
              <a:rPr lang="id-ID" sz="3600" dirty="0" smtClean="0"/>
              <a:t>2.menegaskan bts-bts wil yg mnjd kedaulatan neg RI yg akan sangat membantu dalam penegakan hk dan dlm melkn perundingan Int;</a:t>
            </a:r>
          </a:p>
          <a:p>
            <a:pPr algn="ctr"/>
            <a:r>
              <a:rPr lang="id-ID" sz="3600" dirty="0" smtClean="0"/>
              <a:t>3.mempersulit pemisahan wil ng Ind.</a:t>
            </a:r>
            <a:endParaRPr lang="id-ID" sz="36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4572000"/>
          </a:xfrm>
        </p:spPr>
        <p:txBody>
          <a:bodyPr>
            <a:noAutofit/>
          </a:bodyPr>
          <a:lstStyle/>
          <a:p>
            <a:pPr algn="ctr"/>
            <a:r>
              <a:rPr lang="id-ID" sz="3200" dirty="0" smtClean="0"/>
              <a:t>D. OTONOMI DAERAH</a:t>
            </a:r>
          </a:p>
          <a:p>
            <a:pPr algn="ctr"/>
            <a:r>
              <a:rPr lang="id-ID" sz="3200" dirty="0" smtClean="0"/>
              <a:t>Sebelum era reformasi, kebjkn pemb pem terpusat di pusat, shg daerah tertinggal dan terkebelakang dibanding pusat.</a:t>
            </a:r>
          </a:p>
          <a:p>
            <a:pPr algn="ctr"/>
            <a:r>
              <a:rPr lang="id-ID" sz="3200" dirty="0" smtClean="0"/>
              <a:t>Hasil eksploitasi SDD yg dilakukan tidak sebading antara utk kep dan kemajuan daerah dg kep dan kemajuan pusat.</a:t>
            </a:r>
          </a:p>
          <a:p>
            <a:pPr algn="ctr"/>
            <a:r>
              <a:rPr lang="id-ID" sz="3200" dirty="0" smtClean="0"/>
              <a:t>Era reformasi merubah pola demikian, shg dimungkinkan terjadinya keterbukaan dan partsipasi terselenggaranya otonomi daerah utk seluruh daerah</a:t>
            </a:r>
            <a:endParaRPr lang="id-ID" sz="3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t>Daerah diberi keleluasaan,kebebasan dan kew utk menggali dan mengelola SDD dan hasilnya utk kemajuan dan kesejahteraan daerah. OTDA  dijalankan tetap pd wadah NKRI.</a:t>
            </a:r>
          </a:p>
          <a:p>
            <a:pPr algn="ctr"/>
            <a:r>
              <a:rPr lang="id-ID" sz="3200" dirty="0" smtClean="0"/>
              <a:t>UUD 1945, baca Pasal 18nya.</a:t>
            </a:r>
          </a:p>
          <a:p>
            <a:pPr algn="ctr"/>
            <a:r>
              <a:rPr lang="id-ID" sz="3200" dirty="0" smtClean="0"/>
              <a:t>Urusan pemerintahan yg mnjd kew daerah, pemerintahan daerah menjalankan otonomi seluas-luasnya untuk mengatur dan mengurus sendiri urs pemerintahan berdasarkan asas otonomi dan tugas pembantuan.  </a:t>
            </a:r>
            <a:endParaRPr lang="id-ID" sz="3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4"/>
            <a:ext cx="8229600" cy="4525963"/>
          </a:xfrm>
        </p:spPr>
        <p:txBody>
          <a:bodyPr>
            <a:noAutofit/>
          </a:bodyPr>
          <a:lstStyle/>
          <a:p>
            <a:pPr algn="ctr"/>
            <a:r>
              <a:rPr lang="id-ID" sz="4000" dirty="0" smtClean="0"/>
              <a:t>Urusan pemerintahan yg menjadi urusan pemerintah:</a:t>
            </a:r>
          </a:p>
          <a:p>
            <a:pPr algn="ctr"/>
            <a:r>
              <a:rPr lang="id-ID" sz="4000" dirty="0" smtClean="0"/>
              <a:t>a. Politik LN;</a:t>
            </a:r>
          </a:p>
          <a:p>
            <a:pPr algn="ctr"/>
            <a:r>
              <a:rPr lang="id-ID" sz="4000" dirty="0" smtClean="0"/>
              <a:t>b. Pertahanan;</a:t>
            </a:r>
          </a:p>
          <a:p>
            <a:pPr algn="ctr"/>
            <a:r>
              <a:rPr lang="id-ID" sz="4000" dirty="0" smtClean="0"/>
              <a:t>c. Keamanan;</a:t>
            </a:r>
          </a:p>
          <a:p>
            <a:pPr algn="ctr"/>
            <a:r>
              <a:rPr lang="id-ID" sz="4000" dirty="0" smtClean="0"/>
              <a:t>d. Justisi;</a:t>
            </a:r>
          </a:p>
          <a:p>
            <a:pPr algn="ctr"/>
            <a:r>
              <a:rPr lang="id-ID" sz="4000" dirty="0" smtClean="0"/>
              <a:t>e. Moneter dan fiskal nasional;</a:t>
            </a:r>
          </a:p>
          <a:p>
            <a:pPr algn="ctr"/>
            <a:r>
              <a:rPr lang="id-ID" sz="4000" dirty="0" smtClean="0"/>
              <a:t>f. Agama.</a:t>
            </a:r>
            <a:endParaRPr lang="id-ID" sz="4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600" dirty="0" smtClean="0"/>
              <a:t>Dalam urusan pemerintahan, pemerintah menyelenggarakan sendiri atu dapat melimpahkan sebagian urusan kepada perangkat pemerintah atau wakil pemerintah di daerah atau dapat menugaskan kepada pemerintahan daerah dan/atau pemerintahan desa. </a:t>
            </a:r>
          </a:p>
          <a:p>
            <a:pPr algn="ctr"/>
            <a:r>
              <a:rPr lang="id-ID" sz="3600" dirty="0" smtClean="0"/>
              <a:t>Dalam urusan pemerintahan yg mjd kewenangan pemerintah di luar urusan pemerintahan, pemerintah dapat:,</a:t>
            </a:r>
            <a:r>
              <a:rPr lang="id-ID" sz="3600" dirty="0" smtClean="0">
                <a:solidFill>
                  <a:srgbClr val="C00000"/>
                </a:solidFill>
              </a:rPr>
              <a:t> bersambung,..............</a:t>
            </a:r>
            <a:endParaRPr lang="id-ID"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dirty="0" smtClean="0">
                <a:solidFill>
                  <a:srgbClr val="C00000"/>
                </a:solidFill>
              </a:rPr>
              <a:t>C</a:t>
            </a:r>
            <a:r>
              <a:rPr lang="id-ID" dirty="0" smtClean="0">
                <a:solidFill>
                  <a:srgbClr val="C00000"/>
                </a:solidFill>
              </a:rPr>
              <a:t>. PANCASILA SEBAGAI SISTEM FILSAFAT</a:t>
            </a:r>
          </a:p>
          <a:p>
            <a:pPr algn="ctr"/>
            <a:r>
              <a:rPr lang="id-ID" dirty="0" smtClean="0"/>
              <a:t>Sebagai filsafat hidup bangsa, Pancasila hakikatnya merupakan susunan nilai yang bersifat sistematis artinya setiap sila di dalamnya merupakan satu kesatuan utuh dan mencerminkan nilai keseimbangan.</a:t>
            </a:r>
          </a:p>
          <a:p>
            <a:pPr algn="ctr"/>
            <a:r>
              <a:rPr lang="id-ID" dirty="0" smtClean="0"/>
              <a:t>Sebagai filsafat hidup bangsa, maka seluruh nilai di setiap sila mendasari setiap aspek kehidupan bermasyarakat, berbangsa dan bernegara.</a:t>
            </a:r>
            <a:endParaRPr lang="id-ID"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500042"/>
            <a:ext cx="7772400" cy="4572000"/>
          </a:xfrm>
        </p:spPr>
        <p:txBody>
          <a:bodyPr>
            <a:noAutofit/>
          </a:bodyPr>
          <a:lstStyle/>
          <a:p>
            <a:pPr algn="ctr"/>
            <a:r>
              <a:rPr lang="id-ID" sz="3600" dirty="0" smtClean="0"/>
              <a:t>a.menyelenggarakan sendiri sebagian urusan pemerintahan;</a:t>
            </a:r>
          </a:p>
          <a:p>
            <a:pPr algn="ctr"/>
            <a:r>
              <a:rPr lang="id-ID" sz="3600" dirty="0" smtClean="0"/>
              <a:t>b.melimpahkan sebagian urusan pemerintahan kepada Gubernur selaku wakil pemerintah;</a:t>
            </a:r>
          </a:p>
          <a:p>
            <a:pPr algn="ctr"/>
            <a:r>
              <a:rPr lang="id-ID" sz="3600" dirty="0" smtClean="0"/>
              <a:t>c.menugaskan sebagian urusan kepada pemerintahan daerah dan /atau pemerintahan desa berdasarkan asas tugas pembantuan.</a:t>
            </a:r>
            <a:endParaRPr lang="id-ID" sz="3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772400" cy="914400"/>
          </a:xfrm>
        </p:spPr>
        <p:txBody>
          <a:bodyPr>
            <a:normAutofit fontScale="90000"/>
          </a:bodyPr>
          <a:lstStyle/>
          <a:p>
            <a:r>
              <a:rPr lang="id-ID" dirty="0" smtClean="0"/>
              <a:t>BAB IX</a:t>
            </a:r>
            <a:br>
              <a:rPr lang="id-ID" dirty="0" smtClean="0"/>
            </a:br>
            <a:r>
              <a:rPr lang="id-ID" dirty="0" smtClean="0"/>
              <a:t>GEOSTRATEGI INDONESIA</a:t>
            </a:r>
            <a:endParaRPr lang="id-ID" dirty="0"/>
          </a:p>
        </p:txBody>
      </p:sp>
      <p:sp>
        <p:nvSpPr>
          <p:cNvPr id="3" name="Content Placeholder 2"/>
          <p:cNvSpPr>
            <a:spLocks noGrp="1"/>
          </p:cNvSpPr>
          <p:nvPr>
            <p:ph idx="1"/>
          </p:nvPr>
        </p:nvSpPr>
        <p:spPr/>
        <p:txBody>
          <a:bodyPr>
            <a:normAutofit fontScale="85000" lnSpcReduction="20000"/>
          </a:bodyPr>
          <a:lstStyle/>
          <a:p>
            <a:pPr algn="ctr"/>
            <a:r>
              <a:rPr lang="id-ID" dirty="0" smtClean="0"/>
              <a:t>A. PENGERTIAN</a:t>
            </a:r>
          </a:p>
          <a:p>
            <a:pPr algn="ctr"/>
            <a:r>
              <a:rPr lang="id-ID" dirty="0" smtClean="0"/>
              <a:t>Geopolitik merupakan dasar pertimbangan dalam menentukan alternatif kebijakan nasional untuk mempertahankan kehidupannya, eksistensinya dan mewujudkan cita-citanya.</a:t>
            </a:r>
          </a:p>
          <a:p>
            <a:pPr algn="ctr"/>
            <a:r>
              <a:rPr lang="id-ID" dirty="0" smtClean="0"/>
              <a:t>Implementasi pelaksanaan geopolitik di atas diperlukan strategi nasional dan itulah yang disebut sebagai GEOSTRATEGI.</a:t>
            </a:r>
          </a:p>
          <a:p>
            <a:pPr algn="ctr"/>
            <a:r>
              <a:rPr lang="id-ID" dirty="0" smtClean="0"/>
              <a:t>Mapping Global Strategy ke depan sangat diperlukan bg bngs-bngs. bagi bngs Ind Wawasan Nusantara merupak Geopolitik mengenai persatuan dan kesatuan</a:t>
            </a:r>
            <a:r>
              <a:rPr lang="id-ID" dirty="0" smtClean="0">
                <a:solidFill>
                  <a:srgbClr val="C00000"/>
                </a:solidFill>
              </a:rPr>
              <a:t> berlanjut,.......</a:t>
            </a:r>
            <a:endParaRPr lang="id-ID"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noAutofit/>
          </a:bodyPr>
          <a:lstStyle/>
          <a:p>
            <a:pPr algn="ctr"/>
            <a:r>
              <a:rPr lang="id-ID" sz="2800" dirty="0" smtClean="0">
                <a:solidFill>
                  <a:srgbClr val="C00000"/>
                </a:solidFill>
              </a:rPr>
              <a:t>Lanjutan,..........................................................</a:t>
            </a:r>
            <a:r>
              <a:rPr lang="id-ID" sz="2800" dirty="0" smtClean="0"/>
              <a:t>dalam berbagai bidang kehidupan, sebagai perekat bngs Ind dlm kehidupan bermasyarakat, berbangsa dan bernegara.</a:t>
            </a:r>
          </a:p>
          <a:p>
            <a:pPr algn="ctr"/>
            <a:r>
              <a:rPr lang="id-ID" sz="2800" dirty="0" smtClean="0"/>
              <a:t>Geostrategi bermakna metoda atau aturan-aturan utk mewujudkan cita-cita dan tujuan melalui proses pemb yg memberikan arahan tentang bgmn membuat strategi pemb dan keputusan yg terukur dan terimajinasi guna mewujudkan masa depan yg lebih baik, lebih aman dan bermartabat. Dengan demikian geostrategi merupakan geopolitik dalam pelaksanaannya.  </a:t>
            </a:r>
            <a:endParaRPr lang="id-ID" sz="28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857232"/>
            <a:ext cx="7772400" cy="4572000"/>
          </a:xfrm>
        </p:spPr>
        <p:txBody>
          <a:bodyPr>
            <a:noAutofit/>
          </a:bodyPr>
          <a:lstStyle/>
          <a:p>
            <a:pPr algn="ctr"/>
            <a:r>
              <a:rPr lang="id-ID" sz="2800" dirty="0" smtClean="0"/>
              <a:t>Bagi bngs Ind Geostrategi diartikan sbg metoda utk mewujudkan cita-cita proklamasi dlm pembkn UUD 1945 melalui proses pemb.</a:t>
            </a:r>
          </a:p>
          <a:p>
            <a:pPr algn="ctr"/>
            <a:r>
              <a:rPr lang="id-ID" sz="2800" dirty="0" smtClean="0"/>
              <a:t>Geostrategi dlm hal itu sbg doktrin nasional, mk dia sebagai TANNAS.</a:t>
            </a:r>
          </a:p>
          <a:p>
            <a:pPr algn="ctr"/>
            <a:r>
              <a:rPr lang="id-ID" sz="2800" dirty="0" smtClean="0"/>
              <a:t>Baca pembukaan UUD 1945, pernyataan itu sbg landasan/fundamental geostrategi negara dan itu sama dg pembukaan UUD 1945 sbg dasar fundamental neg dan dlm ilmu politik disebut dengan</a:t>
            </a:r>
            <a:r>
              <a:rPr lang="id-ID" sz="2800" dirty="0" smtClean="0">
                <a:solidFill>
                  <a:srgbClr val="C00000"/>
                </a:solidFill>
              </a:rPr>
              <a:t> “staatsfundamentalnorm</a:t>
            </a:r>
            <a:r>
              <a:rPr lang="id-ID" sz="2800" dirty="0" smtClean="0"/>
              <a:t> “/ pokok kaidah neg yg fundamental sbg sumber hukum dasar neg.</a:t>
            </a:r>
            <a:endParaRPr lang="id-ID"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428604"/>
            <a:ext cx="7772400" cy="4572000"/>
          </a:xfrm>
        </p:spPr>
        <p:txBody>
          <a:bodyPr>
            <a:noAutofit/>
          </a:bodyPr>
          <a:lstStyle/>
          <a:p>
            <a:pPr algn="ctr"/>
            <a:r>
              <a:rPr lang="id-ID" sz="3200" dirty="0" smtClean="0">
                <a:solidFill>
                  <a:srgbClr val="C00000"/>
                </a:solidFill>
              </a:rPr>
              <a:t>Rudolf Kjellen, Karl Haushoffer, Frederich Ratzel</a:t>
            </a:r>
            <a:r>
              <a:rPr lang="id-ID" sz="3200" dirty="0" smtClean="0"/>
              <a:t> mengembangkan geostrategi demi kepentingan militer yang bg bngs Ind pengembangan geostrategi sbg pencapaian tujuan bngs dan neg dan bersifat mulia yaitu kesejahteraan dalam kehidupan bersama dan perlindungan masyarakat </a:t>
            </a:r>
            <a:r>
              <a:rPr lang="id-ID" sz="3200" dirty="0" smtClean="0">
                <a:solidFill>
                  <a:srgbClr val="C00000"/>
                </a:solidFill>
              </a:rPr>
              <a:t>(social welfare and social defence).</a:t>
            </a:r>
            <a:r>
              <a:rPr lang="id-ID" sz="3200" dirty="0" smtClean="0"/>
              <a:t>Geostrategi sangat diperlukan dan dikembangkan utk mewujudkan dan mempertahankan integritas bngs dan wilayah</a:t>
            </a:r>
            <a:r>
              <a:rPr lang="id-ID" sz="3200" dirty="0" smtClean="0">
                <a:solidFill>
                  <a:srgbClr val="C00000"/>
                </a:solidFill>
              </a:rPr>
              <a:t>...... berlanjut</a:t>
            </a:r>
            <a:endParaRPr lang="id-ID" sz="3200" dirty="0">
              <a:solidFill>
                <a:srgbClr val="C0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42852"/>
            <a:ext cx="7772400" cy="4572000"/>
          </a:xfrm>
        </p:spPr>
        <p:txBody>
          <a:bodyPr>
            <a:noAutofit/>
          </a:bodyPr>
          <a:lstStyle/>
          <a:p>
            <a:pPr algn="ctr"/>
            <a:r>
              <a:rPr lang="id-ID" sz="3200" dirty="0" smtClean="0">
                <a:solidFill>
                  <a:srgbClr val="C00000"/>
                </a:solidFill>
              </a:rPr>
              <a:t>Lanjutan,...t</a:t>
            </a:r>
            <a:r>
              <a:rPr lang="id-ID" sz="3200" dirty="0" smtClean="0"/>
              <a:t>umpah darah neg Ind, mengingat keterjemukan bngs Ind serta sifat khas wilayah tumpah darah Ind, mk geostrategi dirumuskan dlm bentuk Ketahanan Nasional.</a:t>
            </a:r>
          </a:p>
          <a:p>
            <a:pPr algn="ctr"/>
            <a:r>
              <a:rPr lang="id-ID" sz="3200" dirty="0" smtClean="0"/>
              <a:t>B. KETAHANAN NASIONAL</a:t>
            </a:r>
          </a:p>
          <a:p>
            <a:pPr algn="ctr"/>
            <a:r>
              <a:rPr lang="id-ID" sz="3200" dirty="0" smtClean="0"/>
              <a:t>Letak geografis Ind. di Asia Tenggara menjadi perhatian dunia, karena peranan dan posisi Ind dlm kancah Int  dan krn posisi silang Ind, mk wajar jk Ind menjadi ajang perebutan kepentingan kekuatan Internasional, mk Ind perlu mengembangkan Ketahanan Nasional. </a:t>
            </a:r>
            <a:endParaRPr lang="id-ID" sz="32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0100" y="214290"/>
            <a:ext cx="7772400" cy="5426890"/>
          </a:xfrm>
        </p:spPr>
        <p:txBody>
          <a:bodyPr>
            <a:noAutofit/>
          </a:bodyPr>
          <a:lstStyle/>
          <a:p>
            <a:r>
              <a:rPr lang="id-ID" sz="3200" dirty="0" smtClean="0"/>
              <a:t>Preside Soekarno th 1960 memperkenalkan istilah Ketahanan Nasional dan th 1962 dikembangkan dlm Sekolah khusus Staf dan Komando Angkatan Darat Bandung.</a:t>
            </a:r>
          </a:p>
          <a:p>
            <a:r>
              <a:rPr lang="id-ID" sz="3200" dirty="0" smtClean="0"/>
              <a:t>Ketahanan Nasional merupakan kondisi dinamis suatu bngs yg berisi ketangguhan dan keuletan  yg mengandung kemampuan mengembangkan kekuatan nasional dlm menghadapi  dan mengatasi segala ancaman, gangguan,yg langsung maupun tidak langsung, berlanjut,......  </a:t>
            </a:r>
          </a:p>
          <a:p>
            <a:pPr>
              <a:buNone/>
            </a:pPr>
            <a:endParaRPr lang="en-US" sz="32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290"/>
            <a:ext cx="8258204" cy="5643578"/>
          </a:xfrm>
        </p:spPr>
        <p:txBody>
          <a:bodyPr>
            <a:noAutofit/>
          </a:bodyPr>
          <a:lstStyle/>
          <a:p>
            <a:pPr algn="ctr"/>
            <a:r>
              <a:rPr lang="id-ID" sz="3600" dirty="0" smtClean="0">
                <a:solidFill>
                  <a:srgbClr val="C00000"/>
                </a:solidFill>
              </a:rPr>
              <a:t>Lanjutan,...</a:t>
            </a:r>
            <a:r>
              <a:rPr lang="id-ID" sz="3600" dirty="0" smtClean="0"/>
              <a:t>membahayakan integritas, identitas, kelangsungan hidup bngs dan neg serta perjuangan dlm mengejar tujuan nas Ind.</a:t>
            </a:r>
          </a:p>
          <a:p>
            <a:pPr algn="ctr"/>
            <a:r>
              <a:rPr lang="id-ID" sz="3600" dirty="0" smtClean="0"/>
              <a:t>Pengembangan Tannas setiap bngs berbeda dilandasi oleh filsafat bngs dan sejarah masing-masing bngs. Ind dg Pancasila yg tercantum Pembukaan UUD 1945, dia sbg landasan juridis Tannas  yg bersumber pd falsafah Pancasila.</a:t>
            </a:r>
          </a:p>
          <a:p>
            <a:r>
              <a:rPr lang="id-ID" sz="3600" dirty="0" smtClean="0"/>
              <a:t> </a:t>
            </a:r>
            <a:endParaRPr lang="id-ID" sz="36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0"/>
            <a:ext cx="7772400" cy="4572000"/>
          </a:xfrm>
        </p:spPr>
        <p:txBody>
          <a:bodyPr>
            <a:noAutofit/>
          </a:bodyPr>
          <a:lstStyle/>
          <a:p>
            <a:pPr algn="ctr"/>
            <a:r>
              <a:rPr lang="id-ID" sz="3200" dirty="0" smtClean="0"/>
              <a:t>1. Konsepsi Ketahanan  Nasional</a:t>
            </a:r>
          </a:p>
          <a:p>
            <a:pPr algn="ctr"/>
            <a:r>
              <a:rPr lang="id-ID" sz="3200" dirty="0" smtClean="0"/>
              <a:t>Latar belakang konsep Tannas;</a:t>
            </a:r>
          </a:p>
          <a:p>
            <a:pPr algn="ctr"/>
            <a:r>
              <a:rPr lang="id-ID" sz="3200" dirty="0" smtClean="0"/>
              <a:t>a. Kekuatan bngs dan neg shg ia mampu mempertahankan kelangsungan hidupnya,</a:t>
            </a:r>
          </a:p>
          <a:p>
            <a:pPr algn="ctr"/>
            <a:r>
              <a:rPr lang="id-ID" sz="3200" dirty="0" smtClean="0"/>
              <a:t>b. Sda meskipun mengalami berbagai ancaman, gangguan, hambatan dan tantangan dr dlm dan luar,</a:t>
            </a:r>
          </a:p>
          <a:p>
            <a:pPr algn="ctr"/>
            <a:r>
              <a:rPr lang="id-ID" sz="3200" dirty="0" smtClean="0"/>
              <a:t>c. Ketahanan atau kemampuan bngs utk tetap jaya  mengandung makna keteraturan (regular) dan stabilitas yg di dalamnya terkandung potensi utk terjadinya perubahan (the stability idea of changes) </a:t>
            </a:r>
          </a:p>
          <a:p>
            <a:endParaRPr lang="id-ID" sz="3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0"/>
            <a:ext cx="7772400" cy="4572000"/>
          </a:xfrm>
        </p:spPr>
        <p:txBody>
          <a:bodyPr>
            <a:noAutofit/>
          </a:bodyPr>
          <a:lstStyle/>
          <a:p>
            <a:pPr algn="ctr"/>
            <a:r>
              <a:rPr lang="id-ID" sz="3600" dirty="0" smtClean="0"/>
              <a:t>Dengan demikian makna Ketahanan adalah suatu kekuatan yg membuat bngs dan neg dpt bertahan, kuat menghadapi ancaman, gangguan  hambatan dan tantangan, konsekuensinya  suatu ketahanan harus disertai keuletan , sbg suatu upaya terus menerus dg giat dan kemauan keras dg menggunakan segala kemampuan dan kecakapan utk mencapai tujuan dan cita-cita nasional.  </a:t>
            </a:r>
            <a:endParaRPr lang="id-ID"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4774</TotalTime>
  <Words>8256</Words>
  <Application>Microsoft Office PowerPoint</Application>
  <PresentationFormat>On-screen Show (4:3)</PresentationFormat>
  <Paragraphs>542</Paragraphs>
  <Slides>122</Slides>
  <Notes>6</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Metro</vt:lpstr>
      <vt:lpstr>PENDIDIKAN KEWARGANEGARAAN</vt:lpstr>
      <vt:lpstr> BAB I PENDAHULUAN</vt:lpstr>
      <vt:lpstr>Slide 3</vt:lpstr>
      <vt:lpstr>Slide 4</vt:lpstr>
      <vt:lpstr>Landasan Hukum (LANJUTAN)</vt:lpstr>
      <vt:lpstr>BAB II FILSAFAT PANCASILA</vt:lpstr>
      <vt:lpstr>Slide 7</vt:lpstr>
      <vt:lpstr>Slide 8</vt:lpstr>
      <vt:lpstr>Slide 9</vt:lpstr>
      <vt:lpstr>Slide 10</vt:lpstr>
      <vt:lpstr>Slide 11</vt:lpstr>
      <vt:lpstr>BAB III IDENTITAS NASIONAL</vt:lpstr>
      <vt:lpstr>Slide 13</vt:lpstr>
      <vt:lpstr>Slide 14</vt:lpstr>
      <vt:lpstr>Slide 15</vt:lpstr>
      <vt:lpstr>BAB IV DEMOKRASI</vt:lpstr>
      <vt:lpstr>Slide 17</vt:lpstr>
      <vt:lpstr>Slide 18</vt:lpstr>
      <vt:lpstr>Pendidikan Demokrasi</vt:lpstr>
      <vt:lpstr>BAB V KONSTITUSI DAN SISTEM POLITIK</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BAB VI NEGARA DAN WARGA NEGARA</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 BAB VII HAM DAN RULE OF LAW   </vt:lpstr>
      <vt:lpstr>Slide 51</vt:lpstr>
      <vt:lpstr>Slide 52</vt:lpstr>
      <vt:lpstr>Slide 53</vt:lpstr>
      <vt:lpstr>Slide 54</vt:lpstr>
      <vt:lpstr>Slide 55</vt:lpstr>
      <vt:lpstr>Slide 56</vt:lpstr>
      <vt:lpstr>Slide 57</vt:lpstr>
      <vt:lpstr>Slide 58</vt:lpstr>
      <vt:lpstr>Slide 59</vt:lpstr>
      <vt:lpstr>Slide 60</vt:lpstr>
      <vt:lpstr>Slide 61</vt:lpstr>
      <vt:lpstr>BAB VIII GEOPOLITIK INDONESIA </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BAB IX GEOSTRATEGI INDONESIA</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KEWARGANEGARAAN</dc:title>
  <dc:creator>Axioo</dc:creator>
  <cp:lastModifiedBy>perpustakaan</cp:lastModifiedBy>
  <cp:revision>417</cp:revision>
  <dcterms:created xsi:type="dcterms:W3CDTF">2009-07-26T02:13:08Z</dcterms:created>
  <dcterms:modified xsi:type="dcterms:W3CDTF">2020-03-02T05:56:58Z</dcterms:modified>
</cp:coreProperties>
</file>