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3F3F3"/>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53" name="Shape 53"/>
        <p:cNvGrpSpPr/>
        <p:nvPr/>
      </p:nvGrpSpPr>
      <p:grpSpPr>
        <a:xfrm>
          <a:off x="0" y="0"/>
          <a:ext cx="0" cy="0"/>
          <a:chOff x="0" y="0"/>
          <a:chExt cx="0" cy="0"/>
        </a:xfrm>
      </p:grpSpPr>
      <p:sp>
        <p:nvSpPr>
          <p:cNvPr id="54" name="Shape 54"/>
          <p:cNvSpPr txBox="1"/>
          <p:nvPr/>
        </p:nvSpPr>
        <p:spPr>
          <a:xfrm>
            <a:off x="-39050" y="0"/>
            <a:ext cx="9242700" cy="5247000"/>
          </a:xfrm>
          <a:prstGeom prst="rect">
            <a:avLst/>
          </a:prstGeom>
          <a:noFill/>
          <a:ln>
            <a:noFill/>
          </a:ln>
        </p:spPr>
        <p:txBody>
          <a:bodyPr anchorCtr="0" anchor="t" bIns="91425" lIns="91425" rIns="91425" tIns="91425">
            <a:noAutofit/>
          </a:bodyPr>
          <a:lstStyle/>
          <a:p>
            <a:pPr lvl="0">
              <a:spcBef>
                <a:spcPts val="0"/>
              </a:spcBef>
              <a:buNone/>
            </a:pPr>
            <a:r>
              <a:rPr b="1" lang="en" sz="2000">
                <a:solidFill>
                  <a:srgbClr val="FFFFFF"/>
                </a:solidFill>
              </a:rPr>
              <a:t>Team Members : </a:t>
            </a:r>
          </a:p>
          <a:p>
            <a:pPr lvl="0">
              <a:spcBef>
                <a:spcPts val="0"/>
              </a:spcBef>
              <a:buClr>
                <a:schemeClr val="dk1"/>
              </a:buClr>
              <a:buFont typeface="Arial"/>
              <a:buNone/>
            </a:pPr>
            <a:r>
              <a:t/>
            </a:r>
            <a:endParaRPr sz="2000">
              <a:solidFill>
                <a:srgbClr val="FFFFFF"/>
              </a:solidFill>
            </a:endParaRPr>
          </a:p>
          <a:p>
            <a:pPr lvl="0">
              <a:spcBef>
                <a:spcPts val="0"/>
              </a:spcBef>
              <a:buClr>
                <a:schemeClr val="dk1"/>
              </a:buClr>
              <a:buSzPct val="55000"/>
              <a:buFont typeface="Arial"/>
              <a:buNone/>
            </a:pPr>
            <a:r>
              <a:rPr lang="en" sz="2000">
                <a:solidFill>
                  <a:srgbClr val="FFFFFF"/>
                </a:solidFill>
              </a:rPr>
              <a:t>1. M.Ali Ahmed                        Roll number : BSCS-13016</a:t>
            </a:r>
          </a:p>
          <a:p>
            <a:pPr lvl="0">
              <a:spcBef>
                <a:spcPts val="0"/>
              </a:spcBef>
              <a:buClr>
                <a:schemeClr val="dk1"/>
              </a:buClr>
              <a:buFont typeface="Arial"/>
              <a:buNone/>
            </a:pPr>
            <a:r>
              <a:t/>
            </a:r>
            <a:endParaRPr sz="2000">
              <a:solidFill>
                <a:srgbClr val="FFFFFF"/>
              </a:solidFill>
            </a:endParaRPr>
          </a:p>
          <a:p>
            <a:pPr lvl="0">
              <a:spcBef>
                <a:spcPts val="0"/>
              </a:spcBef>
              <a:buClr>
                <a:schemeClr val="dk1"/>
              </a:buClr>
              <a:buSzPct val="55000"/>
              <a:buFont typeface="Arial"/>
              <a:buNone/>
            </a:pPr>
            <a:r>
              <a:rPr lang="en" sz="2000">
                <a:solidFill>
                  <a:srgbClr val="FFFFFF"/>
                </a:solidFill>
              </a:rPr>
              <a:t>                  He will manage all the technical part of the app. He will work at the backend development of the app and will write code according to the required functionality . He has good sense of creativity and design as well . </a:t>
            </a:r>
          </a:p>
          <a:p>
            <a:pPr lvl="0" rtl="0">
              <a:spcBef>
                <a:spcPts val="0"/>
              </a:spcBef>
              <a:buNone/>
            </a:pPr>
            <a:r>
              <a:t/>
            </a:r>
            <a:endParaRPr sz="2000">
              <a:solidFill>
                <a:srgbClr val="FFFFFF"/>
              </a:solidFill>
            </a:endParaRPr>
          </a:p>
          <a:p>
            <a:pPr lvl="0" rtl="0">
              <a:spcBef>
                <a:spcPts val="0"/>
              </a:spcBef>
              <a:buNone/>
            </a:pPr>
            <a:r>
              <a:t/>
            </a:r>
            <a:endParaRPr sz="2000">
              <a:solidFill>
                <a:srgbClr val="FFFFFF"/>
              </a:solidFill>
            </a:endParaRPr>
          </a:p>
          <a:p>
            <a:pPr lvl="0" rtl="0">
              <a:spcBef>
                <a:spcPts val="0"/>
              </a:spcBef>
              <a:buNone/>
            </a:pPr>
            <a:r>
              <a:rPr lang="en" sz="2000">
                <a:solidFill>
                  <a:srgbClr val="FFFFFF"/>
                </a:solidFill>
              </a:rPr>
              <a:t>2.Ahmad Nawaz               Roll Number : BSCS-13046</a:t>
            </a:r>
          </a:p>
          <a:p>
            <a:pPr lvl="0" rtl="0">
              <a:spcBef>
                <a:spcPts val="0"/>
              </a:spcBef>
              <a:buNone/>
            </a:pPr>
            <a:r>
              <a:t/>
            </a:r>
            <a:endParaRPr sz="2000">
              <a:solidFill>
                <a:srgbClr val="FFFFFF"/>
              </a:solidFill>
            </a:endParaRPr>
          </a:p>
          <a:p>
            <a:pPr lvl="0">
              <a:spcBef>
                <a:spcPts val="0"/>
              </a:spcBef>
              <a:buNone/>
            </a:pPr>
            <a:r>
              <a:rPr lang="en" sz="2000">
                <a:solidFill>
                  <a:srgbClr val="FFFFFF"/>
                </a:solidFill>
              </a:rPr>
              <a:t>                 He will manage all the design changes in the app according to the requirements. His </a:t>
            </a:r>
            <a:r>
              <a:rPr lang="en" sz="2000">
                <a:solidFill>
                  <a:srgbClr val="FFFFFF"/>
                </a:solidFill>
              </a:rPr>
              <a:t>responsibility is to keep the app features in a way that it would be good for marketing and sales. He would look after the research / feedback of the potential users and end users and would keep feasibility notice of functionality which they want to add in our app.</a:t>
            </a:r>
          </a:p>
          <a:p>
            <a:pPr lvl="0">
              <a:spcBef>
                <a:spcPts val="0"/>
              </a:spcBef>
              <a:buNone/>
            </a:pPr>
            <a:r>
              <a:t/>
            </a:r>
            <a:endParaRPr sz="2000">
              <a:solidFill>
                <a:srgbClr val="FFFFFF"/>
              </a:solidFill>
            </a:endParaRPr>
          </a:p>
          <a:p>
            <a:pPr lvl="0" rtl="0">
              <a:spcBef>
                <a:spcPts val="0"/>
              </a:spcBef>
              <a:buNone/>
            </a:pPr>
            <a:r>
              <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
                                        </p:tgtEl>
                                        <p:attrNameLst>
                                          <p:attrName>style.visibility</p:attrName>
                                        </p:attrNameLst>
                                      </p:cBhvr>
                                      <p:to>
                                        <p:strVal val="visible"/>
                                      </p:to>
                                    </p:set>
                                    <p:animEffect filter="fade" transition="in">
                                      <p:cBhvr>
                                        <p:cTn dur="1000"/>
                                        <p:tgtEl>
                                          <p:spTgt spid="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104" name="Shape 104"/>
          <p:cNvSpPr txBox="1"/>
          <p:nvPr>
            <p:ph idx="1" type="body"/>
          </p:nvPr>
        </p:nvSpPr>
        <p:spPr>
          <a:xfrm>
            <a:off x="67800" y="61000"/>
            <a:ext cx="8999100" cy="4991100"/>
          </a:xfrm>
          <a:prstGeom prst="rect">
            <a:avLst/>
          </a:prstGeom>
        </p:spPr>
        <p:txBody>
          <a:bodyPr anchorCtr="0" anchor="t" bIns="91425" lIns="91425" rIns="91425" tIns="91425">
            <a:noAutofit/>
          </a:bodyPr>
          <a:lstStyle/>
          <a:p>
            <a:pPr lvl="0">
              <a:spcBef>
                <a:spcPts val="0"/>
              </a:spcBef>
              <a:buNone/>
            </a:pPr>
            <a:r>
              <a:rPr lang="en">
                <a:solidFill>
                  <a:srgbClr val="F3F3F3"/>
                </a:solidFill>
              </a:rPr>
              <a:t>Summary : </a:t>
            </a:r>
          </a:p>
          <a:p>
            <a:pPr lvl="0">
              <a:spcBef>
                <a:spcPts val="0"/>
              </a:spcBef>
              <a:buNone/>
            </a:pPr>
            <a:r>
              <a:rPr lang="en">
                <a:solidFill>
                  <a:srgbClr val="F3F3F3"/>
                </a:solidFill>
              </a:rPr>
              <a:t>         We are going to make a app for people having food items with pictures and description which are available in restaurants and cafes so they can get to know which is according to their and which cafe provides it in most cheapest and best taste. After the survey we got to know our idea has great potential to work and make it possible in reality . We see a lot of users who are owners of restaurants and end users who goes outside to eat . We also evaluated people need simple and easy app which is not complex.</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58" name="Shape 58"/>
        <p:cNvGrpSpPr/>
        <p:nvPr/>
      </p:nvGrpSpPr>
      <p:grpSpPr>
        <a:xfrm>
          <a:off x="0" y="0"/>
          <a:ext cx="0" cy="0"/>
          <a:chOff x="0" y="0"/>
          <a:chExt cx="0" cy="0"/>
        </a:xfrm>
      </p:grpSpPr>
      <p:sp>
        <p:nvSpPr>
          <p:cNvPr id="59" name="Shape 59"/>
          <p:cNvSpPr txBox="1"/>
          <p:nvPr/>
        </p:nvSpPr>
        <p:spPr>
          <a:xfrm>
            <a:off x="78075" y="62475"/>
            <a:ext cx="8940000" cy="4919100"/>
          </a:xfrm>
          <a:prstGeom prst="rect">
            <a:avLst/>
          </a:prstGeom>
          <a:noFill/>
          <a:ln>
            <a:noFill/>
          </a:ln>
        </p:spPr>
        <p:txBody>
          <a:bodyPr anchorCtr="0" anchor="t" bIns="91425" lIns="91425" rIns="91425" tIns="91425">
            <a:noAutofit/>
          </a:bodyPr>
          <a:lstStyle/>
          <a:p>
            <a:pPr lvl="0">
              <a:spcBef>
                <a:spcPts val="0"/>
              </a:spcBef>
              <a:buClr>
                <a:schemeClr val="dk1"/>
              </a:buClr>
              <a:buSzPct val="55000"/>
              <a:buFont typeface="Arial"/>
              <a:buNone/>
            </a:pPr>
            <a:r>
              <a:rPr b="1" lang="en" sz="2000">
                <a:solidFill>
                  <a:srgbClr val="FFFFFF"/>
                </a:solidFill>
              </a:rPr>
              <a:t>Problem Domain : </a:t>
            </a:r>
          </a:p>
          <a:p>
            <a:pPr lvl="0">
              <a:spcBef>
                <a:spcPts val="0"/>
              </a:spcBef>
              <a:buClr>
                <a:schemeClr val="dk1"/>
              </a:buClr>
              <a:buFont typeface="Arial"/>
              <a:buNone/>
            </a:pPr>
            <a:r>
              <a:t/>
            </a:r>
            <a:endParaRPr b="1" sz="2000">
              <a:solidFill>
                <a:srgbClr val="FFFFFF"/>
              </a:solidFill>
            </a:endParaRPr>
          </a:p>
          <a:p>
            <a:pPr lvl="0">
              <a:spcBef>
                <a:spcPts val="0"/>
              </a:spcBef>
              <a:buNone/>
            </a:pPr>
            <a:r>
              <a:rPr b="1" lang="en" sz="2000">
                <a:solidFill>
                  <a:srgbClr val="FFFFFF"/>
                </a:solidFill>
              </a:rPr>
              <a:t>                   </a:t>
            </a:r>
            <a:r>
              <a:rPr lang="en" sz="2000">
                <a:solidFill>
                  <a:srgbClr val="FFFFFF"/>
                </a:solidFill>
              </a:rPr>
              <a:t>Our problem domain is regarding food. We will make app where we will have digital menu of restaurants / cafes etc with pictures of dishes and small description</a:t>
            </a:r>
          </a:p>
          <a:p>
            <a:pPr lvl="0">
              <a:spcBef>
                <a:spcPts val="0"/>
              </a:spcBef>
              <a:buNone/>
            </a:pPr>
            <a:r>
              <a:t/>
            </a:r>
            <a:endParaRPr sz="2000">
              <a:solidFill>
                <a:srgbClr val="FFFFFF"/>
              </a:solidFill>
            </a:endParaRPr>
          </a:p>
          <a:p>
            <a:pPr lvl="0">
              <a:spcBef>
                <a:spcPts val="0"/>
              </a:spcBef>
              <a:buNone/>
            </a:pPr>
            <a:r>
              <a:t/>
            </a:r>
            <a:endParaRPr sz="2000">
              <a:solidFill>
                <a:srgbClr val="FFFFFF"/>
              </a:solidFill>
            </a:endParaRPr>
          </a:p>
          <a:p>
            <a:pPr lvl="0">
              <a:spcBef>
                <a:spcPts val="0"/>
              </a:spcBef>
              <a:buNone/>
            </a:pPr>
            <a:r>
              <a:rPr b="1" lang="en" sz="2000">
                <a:solidFill>
                  <a:srgbClr val="F3F3F3"/>
                </a:solidFill>
              </a:rPr>
              <a:t>Interviewee :</a:t>
            </a:r>
          </a:p>
          <a:p>
            <a:pPr lvl="0">
              <a:spcBef>
                <a:spcPts val="0"/>
              </a:spcBef>
              <a:buNone/>
            </a:pPr>
            <a:r>
              <a:rPr b="1" lang="en" sz="2000">
                <a:solidFill>
                  <a:srgbClr val="F3F3F3"/>
                </a:solidFill>
              </a:rPr>
              <a:t>                 </a:t>
            </a:r>
            <a:r>
              <a:rPr lang="en" sz="2000">
                <a:solidFill>
                  <a:srgbClr val="F3F3F3"/>
                </a:solidFill>
              </a:rPr>
              <a:t>Our interview consisted of people who go out to restaurants , cafes for having lunch , dinner etc. We also interviewed some of the owners of these places to know about their response,requirements and suggestions about our app. We also did interview of a person who made the menu for a cafe to know about what he sees while making a paper menu and what is his opinion about our app . </a:t>
            </a:r>
          </a:p>
          <a:p>
            <a:pPr lvl="0">
              <a:spcBef>
                <a:spcPts val="0"/>
              </a:spcBef>
              <a:buNone/>
            </a:pPr>
            <a:r>
              <a:t/>
            </a:r>
            <a:endParaRPr sz="2000">
              <a:solidFill>
                <a:srgbClr val="F3F3F3"/>
              </a:solidFill>
            </a:endParaRPr>
          </a:p>
          <a:p>
            <a:pPr lvl="0">
              <a:spcBef>
                <a:spcPts val="0"/>
              </a:spcBef>
              <a:buNone/>
            </a:pPr>
            <a:r>
              <a:t/>
            </a:r>
            <a:endParaRPr>
              <a:solidFill>
                <a:srgbClr val="F3F3F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63" name="Shape 63"/>
        <p:cNvGrpSpPr/>
        <p:nvPr/>
      </p:nvGrpSpPr>
      <p:grpSpPr>
        <a:xfrm>
          <a:off x="0" y="0"/>
          <a:ext cx="0" cy="0"/>
          <a:chOff x="0" y="0"/>
          <a:chExt cx="0" cy="0"/>
        </a:xfrm>
      </p:grpSpPr>
      <p:sp>
        <p:nvSpPr>
          <p:cNvPr id="64" name="Shape 64"/>
          <p:cNvSpPr txBox="1"/>
          <p:nvPr/>
        </p:nvSpPr>
        <p:spPr>
          <a:xfrm>
            <a:off x="-48800" y="0"/>
            <a:ext cx="9144000" cy="5143500"/>
          </a:xfrm>
          <a:prstGeom prst="rect">
            <a:avLst/>
          </a:prstGeom>
          <a:noFill/>
          <a:ln>
            <a:noFill/>
          </a:ln>
        </p:spPr>
        <p:txBody>
          <a:bodyPr anchorCtr="0" anchor="t" bIns="91425" lIns="91425" rIns="91425" tIns="91425">
            <a:noAutofit/>
          </a:bodyPr>
          <a:lstStyle/>
          <a:p>
            <a:pPr indent="-355600" lvl="0" marL="457200" rtl="0">
              <a:spcBef>
                <a:spcPts val="0"/>
              </a:spcBef>
              <a:buClr>
                <a:srgbClr val="F3F3F3"/>
              </a:buClr>
              <a:buSzPct val="100000"/>
              <a:buAutoNum type="arabicPeriod"/>
            </a:pPr>
            <a:r>
              <a:rPr lang="en" sz="2000">
                <a:solidFill>
                  <a:srgbClr val="F3F3F3"/>
                </a:solidFill>
              </a:rPr>
              <a:t>Name : Ayesha Haider </a:t>
            </a:r>
          </a:p>
          <a:p>
            <a:pPr lvl="0" rtl="0">
              <a:spcBef>
                <a:spcPts val="0"/>
              </a:spcBef>
              <a:buNone/>
            </a:pPr>
            <a:r>
              <a:rPr lang="en" sz="2000">
                <a:solidFill>
                  <a:srgbClr val="F3F3F3"/>
                </a:solidFill>
              </a:rPr>
              <a:t>      Age : 22</a:t>
            </a:r>
          </a:p>
          <a:p>
            <a:pPr lvl="0" rtl="0">
              <a:spcBef>
                <a:spcPts val="0"/>
              </a:spcBef>
              <a:buNone/>
            </a:pPr>
            <a:r>
              <a:rPr lang="en" sz="2000">
                <a:solidFill>
                  <a:srgbClr val="F3F3F3"/>
                </a:solidFill>
              </a:rPr>
              <a:t>      Student </a:t>
            </a:r>
          </a:p>
          <a:p>
            <a:pPr lvl="0" rtl="0">
              <a:spcBef>
                <a:spcPts val="0"/>
              </a:spcBef>
              <a:buNone/>
            </a:pPr>
            <a:r>
              <a:t/>
            </a:r>
            <a:endParaRPr sz="2000">
              <a:solidFill>
                <a:srgbClr val="F3F3F3"/>
              </a:solidFill>
            </a:endParaRPr>
          </a:p>
          <a:p>
            <a:pPr lvl="0" rtl="0">
              <a:spcBef>
                <a:spcPts val="0"/>
              </a:spcBef>
              <a:buNone/>
            </a:pPr>
            <a:r>
              <a:rPr lang="en" sz="2000">
                <a:solidFill>
                  <a:srgbClr val="F3F3F3"/>
                </a:solidFill>
              </a:rPr>
              <a:t>                  We catched this girl at a cafe at MM alam road . She said she goes at least twice a week outside for lunch dinner etc. She choose places to eat by friends recommendations . On asking she said it would be great to see the picture and know the ingredients of dish before ordering them . On asking suggestions she said the app should be easy having variety of dishes and cafes / restaurants available on the board. </a:t>
            </a:r>
          </a:p>
          <a:p>
            <a:pPr lvl="0" rtl="0">
              <a:spcBef>
                <a:spcPts val="0"/>
              </a:spcBef>
              <a:buNone/>
            </a:pPr>
            <a:r>
              <a:t/>
            </a:r>
            <a:endParaRPr sz="2000">
              <a:solidFill>
                <a:srgbClr val="F3F3F3"/>
              </a:solidFill>
            </a:endParaRPr>
          </a:p>
          <a:p>
            <a:pPr lvl="0" rtl="0">
              <a:spcBef>
                <a:spcPts val="0"/>
              </a:spcBef>
              <a:buNone/>
            </a:pPr>
            <a:r>
              <a:rPr lang="en" sz="2000">
                <a:solidFill>
                  <a:srgbClr val="F3F3F3"/>
                </a:solidFill>
              </a:rPr>
              <a:t>2 . Taimur Sheikh </a:t>
            </a:r>
          </a:p>
          <a:p>
            <a:pPr lvl="0" rtl="0">
              <a:spcBef>
                <a:spcPts val="0"/>
              </a:spcBef>
              <a:buNone/>
            </a:pPr>
            <a:r>
              <a:rPr lang="en" sz="2000">
                <a:solidFill>
                  <a:srgbClr val="F3F3F3"/>
                </a:solidFill>
              </a:rPr>
              <a:t>      Age : 30 </a:t>
            </a:r>
          </a:p>
          <a:p>
            <a:pPr lvl="0">
              <a:spcBef>
                <a:spcPts val="0"/>
              </a:spcBef>
              <a:buNone/>
            </a:pPr>
            <a:r>
              <a:rPr lang="en" sz="2000">
                <a:solidFill>
                  <a:srgbClr val="F3F3F3"/>
                </a:solidFill>
              </a:rPr>
              <a:t>      Owner Zucchini Restaurant</a:t>
            </a:r>
          </a:p>
          <a:p>
            <a:pPr lvl="0">
              <a:spcBef>
                <a:spcPts val="0"/>
              </a:spcBef>
              <a:buNone/>
            </a:pPr>
            <a:r>
              <a:rPr lang="en" sz="2000">
                <a:solidFill>
                  <a:srgbClr val="F3F3F3"/>
                </a:solidFill>
              </a:rPr>
              <a:t>                       </a:t>
            </a:r>
          </a:p>
          <a:p>
            <a:pPr lvl="0" rtl="0">
              <a:spcBef>
                <a:spcPts val="0"/>
              </a:spcBef>
              <a:buNone/>
            </a:pPr>
            <a:r>
              <a:rPr lang="en" sz="2000">
                <a:solidFill>
                  <a:srgbClr val="F3F3F3"/>
                </a:solidFill>
              </a:rPr>
              <a:t>                    He said we use simple paper menu because everyone uses this . </a:t>
            </a:r>
          </a:p>
          <a:p>
            <a:pPr lvl="0">
              <a:spcBef>
                <a:spcPts val="0"/>
              </a:spcBef>
              <a:buNone/>
            </a:pPr>
            <a:r>
              <a:rPr lang="en" sz="2000">
                <a:solidFill>
                  <a:srgbClr val="F3F3F3"/>
                </a:solidFill>
              </a:rPr>
              <a:t>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68" name="Shape 68"/>
        <p:cNvGrpSpPr/>
        <p:nvPr/>
      </p:nvGrpSpPr>
      <p:grpSpPr>
        <a:xfrm>
          <a:off x="0" y="0"/>
          <a:ext cx="0" cy="0"/>
          <a:chOff x="0" y="0"/>
          <a:chExt cx="0" cy="0"/>
        </a:xfrm>
      </p:grpSpPr>
      <p:sp>
        <p:nvSpPr>
          <p:cNvPr id="69" name="Shape 69"/>
          <p:cNvSpPr txBox="1"/>
          <p:nvPr/>
        </p:nvSpPr>
        <p:spPr>
          <a:xfrm>
            <a:off x="78075" y="62475"/>
            <a:ext cx="9018300" cy="5081100"/>
          </a:xfrm>
          <a:prstGeom prst="rect">
            <a:avLst/>
          </a:prstGeom>
          <a:noFill/>
          <a:ln>
            <a:noFill/>
          </a:ln>
        </p:spPr>
        <p:txBody>
          <a:bodyPr anchorCtr="0" anchor="t" bIns="91425" lIns="91425" rIns="91425" tIns="91425">
            <a:noAutofit/>
          </a:bodyPr>
          <a:lstStyle/>
          <a:p>
            <a:pPr lvl="0">
              <a:spcBef>
                <a:spcPts val="0"/>
              </a:spcBef>
              <a:buNone/>
            </a:pPr>
            <a:r>
              <a:rPr lang="en" sz="2000">
                <a:solidFill>
                  <a:srgbClr val="F3F3F3"/>
                </a:solidFill>
              </a:rPr>
              <a:t>He said we don’t do pre ordering but we do reservations on call . Further on answering a question he said it would be great if they can get pre orders and reservations on app. He said it would be a great idea to compete our competitors by using this digital menu rather than paper. On asking to get on board so we can take pictures and see the ingredients to work on our app. He said we can do this by making some time on a specific day and by dealing properly on a paper.</a:t>
            </a:r>
          </a:p>
          <a:p>
            <a:pPr lvl="0">
              <a:spcBef>
                <a:spcPts val="0"/>
              </a:spcBef>
              <a:buNone/>
            </a:pPr>
            <a:r>
              <a:t/>
            </a:r>
            <a:endParaRPr sz="2000">
              <a:solidFill>
                <a:srgbClr val="F3F3F3"/>
              </a:solidFill>
            </a:endParaRPr>
          </a:p>
          <a:p>
            <a:pPr lvl="0">
              <a:spcBef>
                <a:spcPts val="0"/>
              </a:spcBef>
              <a:buNone/>
            </a:pPr>
            <a:r>
              <a:rPr lang="en" sz="2000">
                <a:solidFill>
                  <a:srgbClr val="F3F3F3"/>
                </a:solidFill>
              </a:rPr>
              <a:t>3. Muhammad Farhan  : </a:t>
            </a:r>
          </a:p>
          <a:p>
            <a:pPr lvl="0">
              <a:spcBef>
                <a:spcPts val="0"/>
              </a:spcBef>
              <a:buNone/>
            </a:pPr>
            <a:r>
              <a:rPr lang="en" sz="2000">
                <a:solidFill>
                  <a:srgbClr val="F3F3F3"/>
                </a:solidFill>
              </a:rPr>
              <a:t>               We also interviewed paper menu maker of a restaurant so we can know what information or material we need to make the app. He said we only mention name and price of the dish on menu. We make categories of different food items like desi , continental or desserts etc. He said profit margin is good and pricing is given to us by owners . At last he said it would be good to have digital menu and I think everyone would like to get on board with you and reach more customers by your portal.</a:t>
            </a:r>
          </a:p>
          <a:p>
            <a:pPr lvl="0">
              <a:spcBef>
                <a:spcPts val="0"/>
              </a:spcBef>
              <a:buNone/>
            </a:pPr>
            <a:r>
              <a:rPr lang="en" sz="2000">
                <a:solidFill>
                  <a:srgbClr val="F3F3F3"/>
                </a:solidFill>
              </a:rPr>
              <a:t>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75" name="Shape 75"/>
          <p:cNvSpPr txBox="1"/>
          <p:nvPr>
            <p:ph idx="1" type="body"/>
          </p:nvPr>
        </p:nvSpPr>
        <p:spPr>
          <a:xfrm>
            <a:off x="84725" y="35600"/>
            <a:ext cx="9016200" cy="4982400"/>
          </a:xfrm>
          <a:prstGeom prst="rect">
            <a:avLst/>
          </a:prstGeom>
        </p:spPr>
        <p:txBody>
          <a:bodyPr anchorCtr="0" anchor="t" bIns="91425" lIns="91425" rIns="91425" tIns="91425">
            <a:noAutofit/>
          </a:bodyPr>
          <a:lstStyle/>
          <a:p>
            <a:pPr lvl="0">
              <a:spcBef>
                <a:spcPts val="0"/>
              </a:spcBef>
              <a:buNone/>
            </a:pPr>
            <a:r>
              <a:rPr lang="en">
                <a:solidFill>
                  <a:srgbClr val="F3F3F3"/>
                </a:solidFill>
              </a:rPr>
              <a:t>Interview Results :</a:t>
            </a:r>
          </a:p>
          <a:p>
            <a:pPr lvl="0">
              <a:spcBef>
                <a:spcPts val="0"/>
              </a:spcBef>
              <a:buNone/>
            </a:pPr>
            <a:r>
              <a:rPr lang="en">
                <a:solidFill>
                  <a:srgbClr val="F3F3F3"/>
                </a:solidFill>
              </a:rPr>
              <a:t>“ Wow that would be great “</a:t>
            </a:r>
          </a:p>
          <a:p>
            <a:pPr lvl="0">
              <a:spcBef>
                <a:spcPts val="0"/>
              </a:spcBef>
              <a:buNone/>
            </a:pPr>
            <a:r>
              <a:rPr lang="en">
                <a:solidFill>
                  <a:srgbClr val="F3F3F3"/>
                </a:solidFill>
              </a:rPr>
              <a:t>“ We would definitely get on board with you to get more customers by your portal “</a:t>
            </a:r>
          </a:p>
          <a:p>
            <a:pPr lvl="0">
              <a:spcBef>
                <a:spcPts val="0"/>
              </a:spcBef>
              <a:buNone/>
            </a:pPr>
            <a:r>
              <a:rPr lang="en">
                <a:solidFill>
                  <a:srgbClr val="F3F3F3"/>
                </a:solidFill>
              </a:rPr>
              <a:t>“ Make it simple and easy “</a:t>
            </a:r>
          </a:p>
          <a:p>
            <a:pPr lvl="0">
              <a:spcBef>
                <a:spcPts val="0"/>
              </a:spcBef>
              <a:buNone/>
            </a:pPr>
            <a:r>
              <a:rPr lang="en">
                <a:solidFill>
                  <a:srgbClr val="F3F3F3"/>
                </a:solidFill>
              </a:rPr>
              <a:t>“ Great idea to compete with our competitors “ </a:t>
            </a:r>
          </a:p>
          <a:p>
            <a:pPr lvl="0">
              <a:spcBef>
                <a:spcPts val="0"/>
              </a:spcBef>
              <a:buNone/>
            </a:pPr>
            <a:r>
              <a:t/>
            </a:r>
            <a:endParaRPr>
              <a:solidFill>
                <a:srgbClr val="F3F3F3"/>
              </a:solidFill>
            </a:endParaRPr>
          </a:p>
          <a:p>
            <a:pPr lvl="0">
              <a:spcBef>
                <a:spcPts val="0"/>
              </a:spcBef>
              <a:buNone/>
            </a:pPr>
            <a:r>
              <a:rPr lang="en">
                <a:solidFill>
                  <a:srgbClr val="F3F3F3"/>
                </a:solidFill>
              </a:rPr>
              <a:t>Mostly the result was good. People showed interest in knowing about food available on different restaurants prior ordering but some people also said they don’t like to do this as they were not interested in tech things .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79" name="Shape 79"/>
        <p:cNvGrpSpPr/>
        <p:nvPr/>
      </p:nvGrpSpPr>
      <p:grpSpPr>
        <a:xfrm>
          <a:off x="0" y="0"/>
          <a:ext cx="0" cy="0"/>
          <a:chOff x="0" y="0"/>
          <a:chExt cx="0" cy="0"/>
        </a:xfrm>
      </p:grpSpPr>
      <p:sp>
        <p:nvSpPr>
          <p:cNvPr id="80" name="Shape 80"/>
          <p:cNvSpPr txBox="1"/>
          <p:nvPr>
            <p:ph idx="1" type="body"/>
          </p:nvPr>
        </p:nvSpPr>
        <p:spPr>
          <a:xfrm>
            <a:off x="33900" y="0"/>
            <a:ext cx="9033000" cy="5102700"/>
          </a:xfrm>
          <a:prstGeom prst="rect">
            <a:avLst/>
          </a:prstGeom>
        </p:spPr>
        <p:txBody>
          <a:bodyPr anchorCtr="0" anchor="t" bIns="91425" lIns="91425" rIns="91425" tIns="91425">
            <a:noAutofit/>
          </a:bodyPr>
          <a:lstStyle/>
          <a:p>
            <a:pPr lvl="0">
              <a:spcBef>
                <a:spcPts val="0"/>
              </a:spcBef>
              <a:buNone/>
            </a:pPr>
            <a:r>
              <a:rPr lang="en" sz="2000">
                <a:solidFill>
                  <a:srgbClr val="FFFFFF"/>
                </a:solidFill>
              </a:rPr>
              <a:t>Surprising :</a:t>
            </a:r>
          </a:p>
          <a:p>
            <a:pPr lvl="0">
              <a:spcBef>
                <a:spcPts val="0"/>
              </a:spcBef>
              <a:buNone/>
            </a:pPr>
            <a:r>
              <a:t/>
            </a:r>
            <a:endParaRPr sz="2000">
              <a:solidFill>
                <a:srgbClr val="FFFFFF"/>
              </a:solidFill>
            </a:endParaRPr>
          </a:p>
          <a:p>
            <a:pPr lvl="0">
              <a:spcBef>
                <a:spcPts val="0"/>
              </a:spcBef>
              <a:buNone/>
            </a:pPr>
            <a:r>
              <a:rPr lang="en" sz="2000">
                <a:solidFill>
                  <a:srgbClr val="FFFFFF"/>
                </a:solidFill>
              </a:rPr>
              <a:t>“ Some owners of restaurants showed a positive response and welcomed us to continue making the app and assure us to get in board once completed.”</a:t>
            </a:r>
          </a:p>
          <a:p>
            <a:pPr lvl="0">
              <a:spcBef>
                <a:spcPts val="0"/>
              </a:spcBef>
              <a:buNone/>
            </a:pPr>
            <a:r>
              <a:rPr lang="en" sz="2000">
                <a:solidFill>
                  <a:srgbClr val="FFFFFF"/>
                </a:solidFill>
              </a:rPr>
              <a:t>“ Some users were so interesting they said we want this to be launched now “</a:t>
            </a:r>
          </a:p>
          <a:p>
            <a:pPr lvl="0">
              <a:spcBef>
                <a:spcPts val="0"/>
              </a:spcBef>
              <a:buNone/>
            </a:pPr>
            <a:r>
              <a:rPr lang="en" sz="2000">
                <a:solidFill>
                  <a:srgbClr val="FFFFFF"/>
                </a:solidFill>
              </a:rPr>
              <a:t>“ Some were not interested at all who don’t like to use tech things for normal day life “</a:t>
            </a:r>
          </a:p>
          <a:p>
            <a:pPr lvl="0">
              <a:spcBef>
                <a:spcPts val="0"/>
              </a:spcBef>
              <a:buNone/>
            </a:pPr>
            <a:r>
              <a:rPr lang="en" sz="2000">
                <a:solidFill>
                  <a:srgbClr val="FFFFFF"/>
                </a:solidFill>
              </a:rPr>
              <a:t>“ People said it’s a unique idea better than foodpanda and eat oye . “</a:t>
            </a:r>
          </a:p>
          <a:p>
            <a:pPr lvl="0">
              <a:spcBef>
                <a:spcPts val="0"/>
              </a:spcBef>
              <a:buNone/>
            </a:pPr>
            <a:r>
              <a:t/>
            </a:r>
            <a:endParaRPr sz="2000">
              <a:solidFill>
                <a:srgbClr val="FFFFFF"/>
              </a:solidFill>
            </a:endParaRPr>
          </a:p>
          <a:p>
            <a:pPr lvl="0">
              <a:spcBef>
                <a:spcPts val="0"/>
              </a:spcBef>
              <a:buNone/>
            </a:pPr>
            <a:r>
              <a:t/>
            </a:r>
            <a:endParaRPr sz="2000">
              <a:solidFill>
                <a:srgbClr val="FFFFFF"/>
              </a:solidFill>
            </a:endParaRPr>
          </a:p>
          <a:p>
            <a:pPr lvl="0">
              <a:spcBef>
                <a:spcPts val="0"/>
              </a:spcBef>
              <a:buNone/>
            </a:pPr>
            <a:r>
              <a:t/>
            </a:r>
            <a:endParaRPr sz="20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84" name="Shape 84"/>
        <p:cNvGrpSpPr/>
        <p:nvPr/>
      </p:nvGrpSpPr>
      <p:grpSpPr>
        <a:xfrm>
          <a:off x="0" y="0"/>
          <a:ext cx="0" cy="0"/>
          <a:chOff x="0" y="0"/>
          <a:chExt cx="0" cy="0"/>
        </a:xfrm>
      </p:grpSpPr>
      <p:sp>
        <p:nvSpPr>
          <p:cNvPr id="85" name="Shape 85"/>
          <p:cNvSpPr txBox="1"/>
          <p:nvPr>
            <p:ph idx="1" type="body"/>
          </p:nvPr>
        </p:nvSpPr>
        <p:spPr>
          <a:xfrm>
            <a:off x="50850" y="0"/>
            <a:ext cx="9049800" cy="5143500"/>
          </a:xfrm>
          <a:prstGeom prst="rect">
            <a:avLst/>
          </a:prstGeom>
        </p:spPr>
        <p:txBody>
          <a:bodyPr anchorCtr="0" anchor="t" bIns="91425" lIns="91425" rIns="91425" tIns="91425">
            <a:noAutofit/>
          </a:bodyPr>
          <a:lstStyle/>
          <a:p>
            <a:pPr lvl="0">
              <a:spcBef>
                <a:spcPts val="0"/>
              </a:spcBef>
              <a:buNone/>
            </a:pPr>
            <a:r>
              <a:rPr lang="en">
                <a:solidFill>
                  <a:srgbClr val="FFFFFF"/>
                </a:solidFill>
              </a:rPr>
              <a:t>Discussion : </a:t>
            </a:r>
          </a:p>
          <a:p>
            <a:pPr indent="-228600" lvl="0" marL="457200" rtl="0">
              <a:spcBef>
                <a:spcPts val="0"/>
              </a:spcBef>
              <a:buClr>
                <a:srgbClr val="FFFFFF"/>
              </a:buClr>
            </a:pPr>
            <a:r>
              <a:rPr lang="en">
                <a:solidFill>
                  <a:srgbClr val="FFFFFF"/>
                </a:solidFill>
              </a:rPr>
              <a:t>After looking at the interviewee results . We concluded we need a design for our app which is simple yet full of details and variety. </a:t>
            </a:r>
          </a:p>
          <a:p>
            <a:pPr lvl="0" rtl="0">
              <a:spcBef>
                <a:spcPts val="0"/>
              </a:spcBef>
              <a:buNone/>
            </a:pPr>
            <a:r>
              <a:t/>
            </a:r>
            <a:endParaRPr>
              <a:solidFill>
                <a:srgbClr val="FFFFFF"/>
              </a:solidFill>
            </a:endParaRPr>
          </a:p>
          <a:p>
            <a:pPr indent="-228600" lvl="0" marL="457200" rtl="0">
              <a:spcBef>
                <a:spcPts val="0"/>
              </a:spcBef>
              <a:buClr>
                <a:srgbClr val="FFFFFF"/>
              </a:buClr>
            </a:pPr>
            <a:r>
              <a:rPr lang="en">
                <a:solidFill>
                  <a:srgbClr val="FFFFFF"/>
                </a:solidFill>
              </a:rPr>
              <a:t>Food industry is a big market so we still can make place in it .</a:t>
            </a:r>
          </a:p>
          <a:p>
            <a:pPr lvl="0" rtl="0">
              <a:spcBef>
                <a:spcPts val="0"/>
              </a:spcBef>
              <a:buNone/>
            </a:pPr>
            <a:r>
              <a:t/>
            </a:r>
            <a:endParaRPr>
              <a:solidFill>
                <a:srgbClr val="FFFFFF"/>
              </a:solidFill>
            </a:endParaRPr>
          </a:p>
          <a:p>
            <a:pPr indent="-228600" lvl="0" marL="457200" rtl="0">
              <a:spcBef>
                <a:spcPts val="0"/>
              </a:spcBef>
              <a:buClr>
                <a:srgbClr val="FFFFFF"/>
              </a:buClr>
            </a:pPr>
            <a:r>
              <a:rPr lang="en">
                <a:solidFill>
                  <a:srgbClr val="FFFFFF"/>
                </a:solidFill>
              </a:rPr>
              <a:t>People are welcoming to unique ideas which gives value to their life .</a:t>
            </a:r>
          </a:p>
          <a:p>
            <a:pPr lvl="0" rtl="0">
              <a:spcBef>
                <a:spcPts val="0"/>
              </a:spcBef>
              <a:buNone/>
            </a:pPr>
            <a:r>
              <a:t/>
            </a:r>
            <a:endParaRPr>
              <a:solidFill>
                <a:srgbClr val="FFFFFF"/>
              </a:solidFill>
            </a:endParaRPr>
          </a:p>
          <a:p>
            <a:pPr lvl="0" rtl="0">
              <a:spcBef>
                <a:spcPts val="0"/>
              </a:spcBef>
              <a:buNone/>
            </a:pPr>
            <a:r>
              <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91" name="Shape 91"/>
          <p:cNvSpPr txBox="1"/>
          <p:nvPr>
            <p:ph idx="1" type="body"/>
          </p:nvPr>
        </p:nvSpPr>
        <p:spPr>
          <a:xfrm>
            <a:off x="67800" y="69475"/>
            <a:ext cx="9033000" cy="5033400"/>
          </a:xfrm>
          <a:prstGeom prst="rect">
            <a:avLst/>
          </a:prstGeom>
        </p:spPr>
        <p:txBody>
          <a:bodyPr anchorCtr="0" anchor="t" bIns="91425" lIns="91425" rIns="91425" tIns="91425">
            <a:noAutofit/>
          </a:bodyPr>
          <a:lstStyle/>
          <a:p>
            <a:pPr lvl="0">
              <a:spcBef>
                <a:spcPts val="0"/>
              </a:spcBef>
              <a:buNone/>
            </a:pPr>
            <a:r>
              <a:rPr lang="en">
                <a:solidFill>
                  <a:srgbClr val="F3F3F3"/>
                </a:solidFill>
              </a:rPr>
              <a:t>Analysis : </a:t>
            </a:r>
          </a:p>
          <a:p>
            <a:pPr indent="-228600" lvl="0" marL="457200" rtl="0">
              <a:spcBef>
                <a:spcPts val="0"/>
              </a:spcBef>
              <a:buClr>
                <a:srgbClr val="F3F3F3"/>
              </a:buClr>
            </a:pPr>
            <a:r>
              <a:rPr lang="en">
                <a:solidFill>
                  <a:srgbClr val="F3F3F3"/>
                </a:solidFill>
              </a:rPr>
              <a:t>We concluded that people need a place where they can see the reviews , pictures and prices of different dishes of different restaurants which can save their time for choosing what eat and also save their money from having bad food experience outside .</a:t>
            </a:r>
          </a:p>
          <a:p>
            <a:pPr lvl="0" rtl="0">
              <a:spcBef>
                <a:spcPts val="0"/>
              </a:spcBef>
              <a:buNone/>
            </a:pPr>
            <a:r>
              <a:t/>
            </a:r>
            <a:endParaRPr>
              <a:solidFill>
                <a:srgbClr val="F3F3F3"/>
              </a:solidFill>
            </a:endParaRPr>
          </a:p>
          <a:p>
            <a:pPr indent="-228600" lvl="0" marL="457200" rtl="0">
              <a:spcBef>
                <a:spcPts val="0"/>
              </a:spcBef>
              <a:buClr>
                <a:srgbClr val="F3F3F3"/>
              </a:buClr>
            </a:pPr>
            <a:r>
              <a:rPr lang="en">
                <a:solidFill>
                  <a:srgbClr val="F3F3F3"/>
                </a:solidFill>
              </a:rPr>
              <a:t>People don’t like apps which are complex so we need to make app which is simple and easy to use .</a:t>
            </a:r>
          </a:p>
          <a:p>
            <a:pPr lvl="0" rtl="0">
              <a:spcBef>
                <a:spcPts val="0"/>
              </a:spcBef>
              <a:buNone/>
            </a:pPr>
            <a:r>
              <a:t/>
            </a:r>
            <a:endParaRPr>
              <a:solidFill>
                <a:srgbClr val="F3F3F3"/>
              </a:solidFill>
            </a:endParaRPr>
          </a:p>
          <a:p>
            <a:pPr indent="-228600" lvl="0" marL="457200">
              <a:spcBef>
                <a:spcPts val="0"/>
              </a:spcBef>
              <a:buClr>
                <a:srgbClr val="F3F3F3"/>
              </a:buClr>
            </a:pPr>
            <a:r>
              <a:rPr lang="en">
                <a:solidFill>
                  <a:srgbClr val="F3F3F3"/>
                </a:solidFill>
              </a:rPr>
              <a:t>People get attracted to pictures more so we need good authentic pictures of food so we can have more visitors on our app.</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97" name="Shape 97"/>
          <p:cNvSpPr txBox="1"/>
          <p:nvPr>
            <p:ph idx="1" type="body"/>
          </p:nvPr>
        </p:nvSpPr>
        <p:spPr>
          <a:xfrm>
            <a:off x="93200" y="61000"/>
            <a:ext cx="8956500" cy="5025000"/>
          </a:xfrm>
          <a:prstGeom prst="rect">
            <a:avLst/>
          </a:prstGeom>
        </p:spPr>
        <p:txBody>
          <a:bodyPr anchorCtr="0" anchor="t" bIns="91425" lIns="91425" rIns="91425" tIns="91425">
            <a:noAutofit/>
          </a:bodyPr>
          <a:lstStyle/>
          <a:p>
            <a:pPr lvl="0">
              <a:spcBef>
                <a:spcPts val="0"/>
              </a:spcBef>
              <a:buNone/>
            </a:pPr>
            <a:r>
              <a:t/>
            </a:r>
            <a:endParaRPr/>
          </a:p>
        </p:txBody>
      </p:sp>
      <p:pic>
        <p:nvPicPr>
          <p:cNvPr id="98" name="Shape 98"/>
          <p:cNvPicPr preferRelativeResize="0"/>
          <p:nvPr/>
        </p:nvPicPr>
        <p:blipFill>
          <a:blip r:embed="rId3">
            <a:alphaModFix/>
          </a:blip>
          <a:stretch>
            <a:fillRect/>
          </a:stretch>
        </p:blipFill>
        <p:spPr>
          <a:xfrm>
            <a:off x="93200" y="61000"/>
            <a:ext cx="8787177" cy="496980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