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7" r:id="rId2"/>
    <p:sldId id="258" r:id="rId3"/>
    <p:sldId id="274" r:id="rId4"/>
    <p:sldId id="262" r:id="rId5"/>
    <p:sldId id="263" r:id="rId6"/>
    <p:sldId id="264" r:id="rId7"/>
    <p:sldId id="265" r:id="rId8"/>
    <p:sldId id="266" r:id="rId9"/>
    <p:sldId id="275" r:id="rId10"/>
    <p:sldId id="267" r:id="rId11"/>
    <p:sldId id="268" r:id="rId12"/>
    <p:sldId id="269" r:id="rId13"/>
    <p:sldId id="270" r:id="rId14"/>
    <p:sldId id="271" r:id="rId15"/>
    <p:sldId id="272" r:id="rId16"/>
    <p:sldId id="273"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5F8E70-279B-445A-8469-6BC80A41A046}" type="datetimeFigureOut">
              <a:rPr lang="en-US" smtClean="0"/>
              <a:t>9/26/2012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20F60-994F-45E8-8DFB-02447B437E10}" type="slidenum">
              <a:rPr lang="en-US" smtClean="0"/>
              <a:t>‹#›</a:t>
            </a:fld>
            <a:endParaRPr lang="en-US"/>
          </a:p>
        </p:txBody>
      </p:sp>
    </p:spTree>
    <p:extLst>
      <p:ext uri="{BB962C8B-B14F-4D97-AF65-F5344CB8AC3E}">
        <p14:creationId xmlns:p14="http://schemas.microsoft.com/office/powerpoint/2010/main" val="82204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6433FF-D004-4579-9745-A7C0A134C7F6}" type="datetimeFigureOut">
              <a:rPr lang="en-US" smtClean="0"/>
              <a:t>9/26/2012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E6EFFE-1D6B-428B-A028-D768B6B246C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6433FF-D004-4579-9745-A7C0A134C7F6}"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6433FF-D004-4579-9745-A7C0A134C7F6}"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6433FF-D004-4579-9745-A7C0A134C7F6}"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6433FF-D004-4579-9745-A7C0A134C7F6}"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6EFFE-1D6B-428B-A028-D768B6B246C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6433FF-D004-4579-9745-A7C0A134C7F6}"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6433FF-D004-4579-9745-A7C0A134C7F6}" type="datetimeFigureOut">
              <a:rPr lang="en-US" smtClean="0"/>
              <a:t>9/26/2012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6433FF-D004-4579-9745-A7C0A134C7F6}" type="datetimeFigureOut">
              <a:rPr lang="en-US" smtClean="0"/>
              <a:t>9/26/2012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433FF-D004-4579-9745-A7C0A134C7F6}" type="datetimeFigureOut">
              <a:rPr lang="en-US" smtClean="0"/>
              <a:t>9/26/2012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6433FF-D004-4579-9745-A7C0A134C7F6}"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6EFFE-1D6B-428B-A028-D768B6B246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6433FF-D004-4579-9745-A7C0A134C7F6}"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4E6EFFE-1D6B-428B-A028-D768B6B246C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6433FF-D004-4579-9745-A7C0A134C7F6}" type="datetimeFigureOut">
              <a:rPr lang="en-US" smtClean="0"/>
              <a:t>9/26/2012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4E6EFFE-1D6B-428B-A028-D768B6B246C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851648" cy="1828800"/>
          </a:xfrm>
        </p:spPr>
        <p:txBody>
          <a:bodyPr>
            <a:normAutofit fontScale="90000"/>
          </a:bodyPr>
          <a:lstStyle/>
          <a:p>
            <a:pPr algn="ctr"/>
            <a:r>
              <a:rPr lang="en-US" dirty="0">
                <a:effectLst/>
              </a:rPr>
              <a:t>Development of a Web-based Traffic Accident Management Information System </a:t>
            </a:r>
          </a:p>
        </p:txBody>
      </p:sp>
      <p:sp>
        <p:nvSpPr>
          <p:cNvPr id="3" name="Subtitle 2"/>
          <p:cNvSpPr>
            <a:spLocks noGrp="1"/>
          </p:cNvSpPr>
          <p:nvPr>
            <p:ph type="subTitle" idx="1"/>
          </p:nvPr>
        </p:nvSpPr>
        <p:spPr>
          <a:xfrm>
            <a:off x="1143000" y="3657600"/>
            <a:ext cx="6781800" cy="2895600"/>
          </a:xfrm>
        </p:spPr>
        <p:txBody>
          <a:bodyPr>
            <a:normAutofit fontScale="85000" lnSpcReduction="20000"/>
          </a:bodyPr>
          <a:lstStyle/>
          <a:p>
            <a:pPr algn="ctr"/>
            <a:r>
              <a:rPr lang="en-US" dirty="0" err="1"/>
              <a:t>Khu</a:t>
            </a:r>
            <a:r>
              <a:rPr lang="en-US" dirty="0"/>
              <a:t>, </a:t>
            </a:r>
            <a:r>
              <a:rPr lang="en-US" dirty="0" err="1"/>
              <a:t>Windyl</a:t>
            </a:r>
            <a:r>
              <a:rPr lang="en-US" dirty="0"/>
              <a:t> Joseph A.</a:t>
            </a:r>
          </a:p>
          <a:p>
            <a:pPr algn="ctr"/>
            <a:r>
              <a:rPr lang="en-US" dirty="0" err="1"/>
              <a:t>Estanilla</a:t>
            </a:r>
            <a:r>
              <a:rPr lang="en-US" dirty="0"/>
              <a:t>, </a:t>
            </a:r>
            <a:r>
              <a:rPr lang="en-US" dirty="0" err="1"/>
              <a:t>Danneille</a:t>
            </a:r>
            <a:r>
              <a:rPr lang="en-US" dirty="0"/>
              <a:t> Clifford G.</a:t>
            </a:r>
          </a:p>
          <a:p>
            <a:pPr algn="ctr"/>
            <a:r>
              <a:rPr lang="en-US" dirty="0" err="1"/>
              <a:t>Vallejos</a:t>
            </a:r>
            <a:r>
              <a:rPr lang="en-US" dirty="0"/>
              <a:t>, Kenneth P.</a:t>
            </a:r>
          </a:p>
          <a:p>
            <a:pPr algn="ctr"/>
            <a:r>
              <a:rPr lang="en-US" dirty="0" err="1"/>
              <a:t>Libago</a:t>
            </a:r>
            <a:r>
              <a:rPr lang="en-US" dirty="0"/>
              <a:t> </a:t>
            </a:r>
            <a:r>
              <a:rPr lang="en-US" dirty="0" err="1"/>
              <a:t>Jr</a:t>
            </a:r>
            <a:r>
              <a:rPr lang="en-US" dirty="0"/>
              <a:t>, Norberto Q.</a:t>
            </a:r>
            <a:endParaRPr lang="en-US" dirty="0" smtClean="0"/>
          </a:p>
          <a:p>
            <a:pPr algn="ctr"/>
            <a:endParaRPr lang="en-US" dirty="0" smtClean="0"/>
          </a:p>
          <a:p>
            <a:pPr algn="ctr"/>
            <a:r>
              <a:rPr lang="en-US" dirty="0" smtClean="0"/>
              <a:t>Adviser: Elvira B. </a:t>
            </a:r>
            <a:r>
              <a:rPr lang="en-US" dirty="0" err="1" smtClean="0"/>
              <a:t>Yaneza</a:t>
            </a:r>
            <a:endParaRPr lang="en-US" dirty="0" smtClean="0"/>
          </a:p>
          <a:p>
            <a:pPr algn="ctr"/>
            <a:endParaRPr lang="en-US" dirty="0" smtClean="0"/>
          </a:p>
          <a:p>
            <a:pPr algn="ctr"/>
            <a:r>
              <a:rPr lang="en-US" dirty="0" smtClean="0"/>
              <a:t>BS Computer Science, Xavier University</a:t>
            </a:r>
            <a:endParaRPr lang="en-US" dirty="0"/>
          </a:p>
        </p:txBody>
      </p:sp>
    </p:spTree>
    <p:extLst>
      <p:ext uri="{BB962C8B-B14F-4D97-AF65-F5344CB8AC3E}">
        <p14:creationId xmlns:p14="http://schemas.microsoft.com/office/powerpoint/2010/main" val="934380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381000" y="457200"/>
            <a:ext cx="8229600" cy="1143000"/>
          </a:xfrm>
        </p:spPr>
        <p:txBody>
          <a:bodyPr>
            <a:normAutofit/>
          </a:bodyPr>
          <a:lstStyle/>
          <a:p>
            <a:r>
              <a:rPr lang="en-US" dirty="0" smtClean="0"/>
              <a:t>Research Methodology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2296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812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normAutofit/>
          </a:bodyPr>
          <a:lstStyle/>
          <a:p>
            <a:pPr algn="just"/>
            <a:r>
              <a:rPr lang="en-US" dirty="0"/>
              <a:t>In this system, the three major modules </a:t>
            </a:r>
            <a:r>
              <a:rPr lang="en-US" dirty="0" smtClean="0"/>
              <a:t>are</a:t>
            </a:r>
          </a:p>
          <a:p>
            <a:pPr lvl="1" algn="just"/>
            <a:r>
              <a:rPr lang="en-US" dirty="0" smtClean="0"/>
              <a:t> </a:t>
            </a:r>
            <a:r>
              <a:rPr lang="en-US" dirty="0"/>
              <a:t>the Short Message Service (SMS) </a:t>
            </a:r>
            <a:r>
              <a:rPr lang="en-US" dirty="0" smtClean="0"/>
              <a:t>alert </a:t>
            </a:r>
            <a:r>
              <a:rPr lang="en-US" dirty="0"/>
              <a:t>function, </a:t>
            </a:r>
            <a:endParaRPr lang="en-US" dirty="0" smtClean="0"/>
          </a:p>
          <a:p>
            <a:pPr lvl="1" algn="just"/>
            <a:r>
              <a:rPr lang="en-US" dirty="0" smtClean="0"/>
              <a:t>data representation,</a:t>
            </a:r>
          </a:p>
          <a:p>
            <a:pPr lvl="1" algn="just"/>
            <a:r>
              <a:rPr lang="en-US" dirty="0" smtClean="0"/>
              <a:t> </a:t>
            </a:r>
            <a:r>
              <a:rPr lang="en-US" dirty="0"/>
              <a:t>and functions modules</a:t>
            </a:r>
            <a:r>
              <a:rPr lang="en-US" dirty="0" smtClean="0"/>
              <a:t>.</a:t>
            </a:r>
          </a:p>
          <a:p>
            <a:pPr marL="393192" lvl="1" indent="0" algn="just">
              <a:buNone/>
            </a:pPr>
            <a:endParaRPr lang="en-US" dirty="0"/>
          </a:p>
          <a:p>
            <a:pPr algn="just"/>
            <a:r>
              <a:rPr lang="en-US" dirty="0"/>
              <a:t>The TAMIS for Cagayan de Oro City will be implemented as a web application. Since the system incorporated the Code Igniter framework</a:t>
            </a:r>
            <a:r>
              <a:rPr lang="en-US" dirty="0" smtClean="0"/>
              <a:t>.</a:t>
            </a:r>
          </a:p>
          <a:p>
            <a:pPr marL="0" indent="0" algn="just">
              <a:buNone/>
            </a:pPr>
            <a:endParaRPr lang="en-US" dirty="0" smtClean="0"/>
          </a:p>
        </p:txBody>
      </p:sp>
    </p:spTree>
    <p:extLst>
      <p:ext uri="{BB962C8B-B14F-4D97-AF65-F5344CB8AC3E}">
        <p14:creationId xmlns:p14="http://schemas.microsoft.com/office/powerpoint/2010/main" val="1033278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2" descr="use_case_tam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8100"/>
            <a:ext cx="7620000"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926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text_diagram_tamis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81534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534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fd_level_1_tamis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09600"/>
            <a:ext cx="8458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4393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05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66800" y="597187"/>
            <a:ext cx="7010400" cy="584775"/>
          </a:xfrm>
          <a:prstGeom prst="rect">
            <a:avLst/>
          </a:prstGeom>
          <a:noFill/>
        </p:spPr>
        <p:txBody>
          <a:bodyPr wrap="square" rtlCol="0">
            <a:spAutoFit/>
          </a:bodyPr>
          <a:lstStyle/>
          <a:p>
            <a:r>
              <a:rPr lang="en-US" sz="3200" b="1" dirty="0" smtClean="0"/>
              <a:t>Deployment Diagram for TAMIS</a:t>
            </a:r>
            <a:endParaRPr lang="en-US" sz="3200" b="1" dirty="0"/>
          </a:p>
        </p:txBody>
      </p:sp>
    </p:spTree>
    <p:extLst>
      <p:ext uri="{BB962C8B-B14F-4D97-AF65-F5344CB8AC3E}">
        <p14:creationId xmlns:p14="http://schemas.microsoft.com/office/powerpoint/2010/main" val="1627220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Pilot Tests will be conducted to assess whether or not the objectives were properly met and satisfied upon the implementation of the system and that it is fully functional or bug-free. </a:t>
            </a:r>
          </a:p>
          <a:p>
            <a:pPr algn="just"/>
            <a:r>
              <a:rPr lang="en-US" dirty="0"/>
              <a:t>	Pilot testing will involve at most ten people chosen by the proponents to act as callers and supply sample records or inputs. Contact numbers of another set of chosen people will be substituted for those from police authorities, traffic administrators, and hospitals who would be contact persons of the system. These contacts will be the ones receiving the automated SMS messages from TAMIS when traffic accident data is acquired. Through this testing, functionality and ease of use can be evaluated and bugs can be found and corrected. Furthermore, the pilot testers can give feedback on the features and functions of TAMIS.</a:t>
            </a:r>
          </a:p>
          <a:p>
            <a:pPr algn="just"/>
            <a:endParaRPr lang="en-US" dirty="0"/>
          </a:p>
        </p:txBody>
      </p:sp>
    </p:spTree>
    <p:extLst>
      <p:ext uri="{BB962C8B-B14F-4D97-AF65-F5344CB8AC3E}">
        <p14:creationId xmlns:p14="http://schemas.microsoft.com/office/powerpoint/2010/main" val="1145620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lstStyle/>
          <a:p>
            <a:r>
              <a:rPr lang="en-US" dirty="0"/>
              <a:t>After testing, the evaluation on the effectiveness of TAMIS will be conducted. A rubric will be used to rate the effectiveness of the system. The criteria will include the effectiveness the SMS functionality, the improvement of the response of time of the entities and the overall effectiveness of the system in saving lives.  </a:t>
            </a:r>
          </a:p>
          <a:p>
            <a:endParaRPr lang="en-US" dirty="0"/>
          </a:p>
        </p:txBody>
      </p:sp>
    </p:spTree>
    <p:extLst>
      <p:ext uri="{BB962C8B-B14F-4D97-AF65-F5344CB8AC3E}">
        <p14:creationId xmlns:p14="http://schemas.microsoft.com/office/powerpoint/2010/main" val="167514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4290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0" y="1447800"/>
            <a:ext cx="4521199" cy="2667000"/>
          </a:xfrm>
        </p:spPr>
        <p:txBody>
          <a:bodyPr>
            <a:normAutofit fontScale="92500" lnSpcReduction="20000"/>
          </a:bodyPr>
          <a:lstStyle/>
          <a:p>
            <a:pPr algn="just">
              <a:buNone/>
            </a:pPr>
            <a:r>
              <a:rPr lang="en-US" dirty="0" smtClean="0"/>
              <a:t>	Rapid </a:t>
            </a:r>
            <a:r>
              <a:rPr lang="en-US" dirty="0"/>
              <a:t>growth of </a:t>
            </a:r>
            <a:r>
              <a:rPr lang="en-US" dirty="0" smtClean="0"/>
              <a:t>traffic accident rate </a:t>
            </a:r>
            <a:r>
              <a:rPr lang="en-US" dirty="0"/>
              <a:t>has </a:t>
            </a:r>
            <a:r>
              <a:rPr lang="en-US" dirty="0" smtClean="0"/>
              <a:t>been recorded </a:t>
            </a:r>
            <a:r>
              <a:rPr lang="en-US" dirty="0"/>
              <a:t>in the </a:t>
            </a:r>
            <a:r>
              <a:rPr lang="en-US" dirty="0" smtClean="0"/>
              <a:t>statistical record </a:t>
            </a:r>
            <a:r>
              <a:rPr lang="en-US" dirty="0"/>
              <a:t>by </a:t>
            </a:r>
            <a:r>
              <a:rPr lang="en-US" dirty="0" smtClean="0"/>
              <a:t>Land Transportation </a:t>
            </a:r>
            <a:r>
              <a:rPr lang="en-US" dirty="0"/>
              <a:t>Office (LTO</a:t>
            </a:r>
            <a:r>
              <a:rPr lang="en-US" dirty="0" smtClean="0"/>
              <a:t>). In </a:t>
            </a:r>
            <a:r>
              <a:rPr lang="en-US" dirty="0"/>
              <a:t>Fact Region X has </a:t>
            </a:r>
            <a:r>
              <a:rPr lang="en-US" dirty="0" smtClean="0"/>
              <a:t>the highest frequency </a:t>
            </a:r>
            <a:r>
              <a:rPr lang="en-US" dirty="0"/>
              <a:t>rate </a:t>
            </a:r>
            <a:r>
              <a:rPr lang="en-US" dirty="0" smtClean="0"/>
              <a:t>dated on May 2011 released by LTO. </a:t>
            </a:r>
            <a:endParaRPr lang="en-GB" dirty="0" smtClean="0"/>
          </a:p>
        </p:txBody>
      </p:sp>
      <p:sp>
        <p:nvSpPr>
          <p:cNvPr id="5" name="Rectangle 4"/>
          <p:cNvSpPr/>
          <p:nvPr/>
        </p:nvSpPr>
        <p:spPr>
          <a:xfrm>
            <a:off x="4572000" y="4114800"/>
            <a:ext cx="4343400" cy="2554545"/>
          </a:xfrm>
          <a:prstGeom prst="rect">
            <a:avLst/>
          </a:prstGeom>
        </p:spPr>
        <p:txBody>
          <a:bodyPr wrap="square">
            <a:spAutoFit/>
          </a:bodyPr>
          <a:lstStyle/>
          <a:p>
            <a:pPr algn="just"/>
            <a:r>
              <a:rPr lang="en-US" sz="2000" dirty="0"/>
              <a:t>The local government and community in Region X desperately needs a traffic accident management information system which will reduce the traffic accident rate, save more lives, prevent traffic congestion, and promote Cagayan de Oro (CDO)  City as a technologically competitive province.</a:t>
            </a:r>
          </a:p>
        </p:txBody>
      </p:sp>
      <p:pic>
        <p:nvPicPr>
          <p:cNvPr id="1027" name="Picture 3" descr="08162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3849945"/>
            <a:ext cx="4330699"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5" descr="http://www.darlingaguilar.com/wp-content/uploads/2011/01/bugo-accident.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C:\Users\ExZoRd\Downloads\bugo-accid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19200"/>
            <a:ext cx="4191000" cy="278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530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457201"/>
            <a:ext cx="8950935" cy="622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5562600"/>
            <a:ext cx="8229600" cy="381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70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p:txBody>
          <a:bodyPr>
            <a:noAutofit/>
          </a:bodyPr>
          <a:lstStyle/>
          <a:p>
            <a:r>
              <a:rPr lang="en-US" dirty="0" smtClean="0"/>
              <a:t>When </a:t>
            </a:r>
            <a:r>
              <a:rPr lang="en-US" dirty="0"/>
              <a:t>a traffic accident </a:t>
            </a:r>
            <a:r>
              <a:rPr lang="en-US" dirty="0" smtClean="0"/>
              <a:t>occurs…</a:t>
            </a:r>
          </a:p>
          <a:p>
            <a:pPr lvl="1"/>
            <a:r>
              <a:rPr lang="en-US" sz="2600" dirty="0" smtClean="0"/>
              <a:t>there </a:t>
            </a:r>
            <a:r>
              <a:rPr lang="en-US" sz="2600" dirty="0"/>
              <a:t>is no direct in-charge entity to call </a:t>
            </a:r>
            <a:r>
              <a:rPr lang="en-US" sz="2600" dirty="0" smtClean="0"/>
              <a:t>to, </a:t>
            </a:r>
          </a:p>
          <a:p>
            <a:pPr lvl="1"/>
            <a:r>
              <a:rPr lang="en-US" sz="2600" dirty="0"/>
              <a:t>l</a:t>
            </a:r>
            <a:r>
              <a:rPr lang="en-US" sz="2600" dirty="0" smtClean="0"/>
              <a:t>ack </a:t>
            </a:r>
            <a:r>
              <a:rPr lang="en-US" sz="2600" dirty="0"/>
              <a:t>of information of CDO community on what to do or who to </a:t>
            </a:r>
            <a:r>
              <a:rPr lang="en-US" sz="2600" dirty="0" smtClean="0"/>
              <a:t>call,</a:t>
            </a:r>
          </a:p>
          <a:p>
            <a:pPr lvl="1"/>
            <a:r>
              <a:rPr lang="en-US" sz="2600" dirty="0" smtClean="0"/>
              <a:t>cause </a:t>
            </a:r>
            <a:r>
              <a:rPr lang="en-US" sz="2600" dirty="0"/>
              <a:t>traffic congestion which is a problem for commuters and can affect the </a:t>
            </a:r>
            <a:r>
              <a:rPr lang="en-US" sz="2600" dirty="0" smtClean="0"/>
              <a:t>economy,</a:t>
            </a:r>
            <a:r>
              <a:rPr lang="en-US" sz="2600" dirty="0"/>
              <a:t> </a:t>
            </a:r>
            <a:r>
              <a:rPr lang="en-US" sz="2600" dirty="0" smtClean="0"/>
              <a:t>and</a:t>
            </a:r>
          </a:p>
          <a:p>
            <a:pPr lvl="1"/>
            <a:r>
              <a:rPr lang="en-US" sz="2600" dirty="0"/>
              <a:t>there is a possibility of lack of identification of the injured person involved in the traffic accident.</a:t>
            </a:r>
          </a:p>
        </p:txBody>
      </p:sp>
    </p:spTree>
    <p:extLst>
      <p:ext uri="{BB962C8B-B14F-4D97-AF65-F5344CB8AC3E}">
        <p14:creationId xmlns:p14="http://schemas.microsoft.com/office/powerpoint/2010/main" val="3365774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Objective</a:t>
            </a:r>
            <a:endParaRPr lang="en-US" dirty="0"/>
          </a:p>
        </p:txBody>
      </p:sp>
      <p:sp>
        <p:nvSpPr>
          <p:cNvPr id="3" name="Content Placeholder 2"/>
          <p:cNvSpPr>
            <a:spLocks noGrp="1"/>
          </p:cNvSpPr>
          <p:nvPr>
            <p:ph idx="1"/>
          </p:nvPr>
        </p:nvSpPr>
        <p:spPr/>
        <p:txBody>
          <a:bodyPr/>
          <a:lstStyle/>
          <a:p>
            <a:endParaRPr lang="en-US" sz="2800" dirty="0" smtClean="0"/>
          </a:p>
          <a:p>
            <a:r>
              <a:rPr lang="en-US" sz="4800" dirty="0" smtClean="0"/>
              <a:t>To </a:t>
            </a:r>
            <a:r>
              <a:rPr lang="en-US" sz="4800" dirty="0"/>
              <a:t>develop a traffic accident management information system. </a:t>
            </a:r>
            <a:endParaRPr lang="en-US" sz="4400" dirty="0"/>
          </a:p>
        </p:txBody>
      </p:sp>
    </p:spTree>
    <p:extLst>
      <p:ext uri="{BB962C8B-B14F-4D97-AF65-F5344CB8AC3E}">
        <p14:creationId xmlns:p14="http://schemas.microsoft.com/office/powerpoint/2010/main" val="1119724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Specific 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project specifically aims to accomplish the following:</a:t>
            </a:r>
          </a:p>
          <a:p>
            <a:pPr lvl="1"/>
            <a:r>
              <a:rPr lang="en-US" dirty="0"/>
              <a:t>To gather data like confidentiality policies, traffic accidents standard operating procedures and contact details from the following local entities: Traffic Administration Offices, Police Departments, and Hospitals.</a:t>
            </a:r>
          </a:p>
          <a:p>
            <a:pPr lvl="1"/>
            <a:r>
              <a:rPr lang="en-US" dirty="0"/>
              <a:t>To gather information on how the following entities respond to traffic accidents,</a:t>
            </a:r>
          </a:p>
          <a:p>
            <a:pPr lvl="1"/>
            <a:r>
              <a:rPr lang="en-US" dirty="0"/>
              <a:t>To identify procedures on how these three entities communicate with the immediate relation or next of kin of the injured person involved in the accident,</a:t>
            </a:r>
          </a:p>
          <a:p>
            <a:pPr lvl="1"/>
            <a:r>
              <a:rPr lang="en-US" dirty="0"/>
              <a:t>To develop Traffic Accident Management Information System.</a:t>
            </a:r>
          </a:p>
          <a:p>
            <a:pPr lvl="1"/>
            <a:r>
              <a:rPr lang="en-US" dirty="0" smtClean="0"/>
              <a:t>To </a:t>
            </a:r>
            <a:r>
              <a:rPr lang="en-US" dirty="0"/>
              <a:t>pilot test and evaluate the effectiveness of the system.</a:t>
            </a:r>
          </a:p>
        </p:txBody>
      </p:sp>
    </p:spTree>
    <p:extLst>
      <p:ext uri="{BB962C8B-B14F-4D97-AF65-F5344CB8AC3E}">
        <p14:creationId xmlns:p14="http://schemas.microsoft.com/office/powerpoint/2010/main" val="4240181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The Study</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a:t>resulting system will significantly improve coordination between the police authorities, traffic administrators, and hospitals. This means that there will be a faster response speed of these entities increasing the probability of saving lives and preventing traffic congestion. The system will also be a means to automate the recording of traffic accident reports and store it in a database. </a:t>
            </a:r>
          </a:p>
        </p:txBody>
      </p:sp>
    </p:spTree>
    <p:extLst>
      <p:ext uri="{BB962C8B-B14F-4D97-AF65-F5344CB8AC3E}">
        <p14:creationId xmlns:p14="http://schemas.microsoft.com/office/powerpoint/2010/main" val="3847634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a:t>
            </a:r>
            <a:endParaRPr lang="en-US" dirty="0"/>
          </a:p>
        </p:txBody>
      </p:sp>
      <p:sp>
        <p:nvSpPr>
          <p:cNvPr id="3" name="Content Placeholder 2"/>
          <p:cNvSpPr>
            <a:spLocks noGrp="1"/>
          </p:cNvSpPr>
          <p:nvPr>
            <p:ph idx="1"/>
          </p:nvPr>
        </p:nvSpPr>
        <p:spPr/>
        <p:txBody>
          <a:bodyPr>
            <a:normAutofit/>
          </a:bodyPr>
          <a:lstStyle/>
          <a:p>
            <a:r>
              <a:rPr lang="en-US" sz="2800" dirty="0"/>
              <a:t>The study will be limited to traffic accident data and standard operating procedures gathered from the three entities within Cagayan de Oro City. </a:t>
            </a:r>
            <a:endParaRPr lang="en-US" sz="2800" dirty="0" smtClean="0"/>
          </a:p>
          <a:p>
            <a:r>
              <a:rPr lang="en-US" sz="2800" dirty="0" smtClean="0"/>
              <a:t>The </a:t>
            </a:r>
            <a:r>
              <a:rPr lang="en-US" sz="2800" dirty="0"/>
              <a:t>TAMIS will only cater to traffic accidents categorized as vehicles colliding with another vehicle, pedestrian, or other stationary obstruction and that it results in injury, death, vehicle damage and property damage. </a:t>
            </a:r>
          </a:p>
        </p:txBody>
      </p:sp>
    </p:spTree>
    <p:extLst>
      <p:ext uri="{BB962C8B-B14F-4D97-AF65-F5344CB8AC3E}">
        <p14:creationId xmlns:p14="http://schemas.microsoft.com/office/powerpoint/2010/main" val="1954301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Map Of CDOC</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4343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MC90032924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4871243"/>
            <a:ext cx="13208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3325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560</Words>
  <Application>Microsoft Office PowerPoint</Application>
  <PresentationFormat>On-screen Show (4:3)</PresentationFormat>
  <Paragraphs>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Development of a Web-based Traffic Accident Management Information System </vt:lpstr>
      <vt:lpstr>Introduction</vt:lpstr>
      <vt:lpstr>PowerPoint Presentation</vt:lpstr>
      <vt:lpstr>Statement of the Problem</vt:lpstr>
      <vt:lpstr>General Objective</vt:lpstr>
      <vt:lpstr>Specific Objectives</vt:lpstr>
      <vt:lpstr>Significance of The Study</vt:lpstr>
      <vt:lpstr>Scope and Limitations</vt:lpstr>
      <vt:lpstr>Location Map Of CDOC</vt:lpstr>
      <vt:lpstr>Research Methodology</vt:lpstr>
      <vt:lpstr>System Design</vt:lpstr>
      <vt:lpstr>PowerPoint Presentation</vt:lpstr>
      <vt:lpstr>PowerPoint Presentation</vt:lpstr>
      <vt:lpstr>PowerPoint Presentation</vt:lpstr>
      <vt:lpstr>PowerPoint Presentation</vt:lpstr>
      <vt:lpstr>Testing</vt:lpstr>
      <vt:lpstr>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Traffic Accident Management Information System for Cagayan de Oro City</dc:title>
  <dc:creator>ExZoRd</dc:creator>
  <cp:lastModifiedBy>Joyl</cp:lastModifiedBy>
  <cp:revision>14</cp:revision>
  <dcterms:created xsi:type="dcterms:W3CDTF">2012-09-24T20:46:41Z</dcterms:created>
  <dcterms:modified xsi:type="dcterms:W3CDTF">2012-09-26T06:47:38Z</dcterms:modified>
</cp:coreProperties>
</file>