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8" r:id="rId4"/>
    <p:sldId id="269" r:id="rId5"/>
    <p:sldId id="257" r:id="rId6"/>
    <p:sldId id="264" r:id="rId7"/>
    <p:sldId id="265" r:id="rId8"/>
    <p:sldId id="266" r:id="rId9"/>
    <p:sldId id="267" r:id="rId10"/>
    <p:sldId id="258" r:id="rId11"/>
    <p:sldId id="259" r:id="rId12"/>
    <p:sldId id="262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31"/>
  </p:normalViewPr>
  <p:slideViewPr>
    <p:cSldViewPr snapToGrid="0">
      <p:cViewPr varScale="1">
        <p:scale>
          <a:sx n="101" d="100"/>
          <a:sy n="101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C773-E1FC-45F5-B402-520B5C08DE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51D68-6079-4E7D-9662-956585BC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show some sample __</a:t>
            </a:r>
            <a:r>
              <a:rPr lang="en-US" dirty="0" err="1" smtClean="0"/>
              <a:t>EventFilters</a:t>
            </a:r>
            <a:r>
              <a:rPr lang="en-US" baseline="0" dirty="0" smtClean="0"/>
              <a:t> on the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1D68-6079-4E7D-9662-956585BCF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1D68-6079-4E7D-9662-956585BCF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 to the ones</a:t>
            </a:r>
            <a:r>
              <a:rPr lang="en-US" baseline="0" dirty="0" smtClean="0"/>
              <a:t> beneficial to defenders and attackers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1D68-6079-4E7D-9662-956585BCF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there</a:t>
            </a:r>
            <a:r>
              <a:rPr lang="en-US" baseline="0" dirty="0" smtClean="0"/>
              <a:t> is no current, straightforward means of detection, let’s go down the path of using WMI for detection.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1D68-6079-4E7D-9662-956585BCF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 the quick and dirty testing methodology. This</a:t>
            </a:r>
            <a:r>
              <a:rPr lang="en-US" baseline="0" dirty="0" smtClean="0"/>
              <a:t> is only for illustration purposes. Jump into a demo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51D68-6079-4E7D-9662-956585BCF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8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4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8E2C-D665-4C36-BC15-C230548182A0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EF5C-B3E4-411D-AB14-A8A55DC6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an Agent-less Host Intrusion Detection System using PowerShell and </a:t>
            </a:r>
            <a:r>
              <a:rPr lang="en-US" b="1" dirty="0" smtClean="0"/>
              <a:t>WMI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Atkinson &amp; Matt Graeber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“Signature” Development – Methodology (1/3)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what you’d like to detect.</a:t>
            </a:r>
          </a:p>
          <a:p>
            <a:pPr lvl="1"/>
            <a:r>
              <a:rPr lang="en-US" dirty="0" smtClean="0"/>
              <a:t>i.e. Identify common attacker 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Service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Registry persistence – think </a:t>
            </a:r>
            <a:r>
              <a:rPr lang="en-US" dirty="0" err="1" smtClean="0"/>
              <a:t>Autoruns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Lateral movement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WMI persistence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Consider if there is already current detection</a:t>
            </a:r>
          </a:p>
          <a:p>
            <a:pPr lvl="1"/>
            <a:r>
              <a:rPr lang="en-US" dirty="0" smtClean="0"/>
              <a:t>Event log entries</a:t>
            </a:r>
          </a:p>
          <a:p>
            <a:pPr lvl="1"/>
            <a:r>
              <a:rPr lang="en-US" dirty="0" smtClean="0"/>
              <a:t>Command-line auditing</a:t>
            </a:r>
          </a:p>
          <a:p>
            <a:pPr lvl="1"/>
            <a:r>
              <a:rPr lang="en-US" dirty="0" err="1" smtClean="0"/>
              <a:t>Applocker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“Signature” Development – Methodology (2/3)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Prioritize utilization of extrinsic event classes</a:t>
            </a:r>
          </a:p>
          <a:p>
            <a:pPr lvl="1"/>
            <a:r>
              <a:rPr lang="en-US" dirty="0" smtClean="0"/>
              <a:t>No chance of missing events – no polling interval required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Fall back to intrinsic events if necessary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how do I know what events are available???</a:t>
            </a:r>
          </a:p>
          <a:p>
            <a:pPr lvl="1"/>
            <a:r>
              <a:rPr lang="en-US" dirty="0" smtClean="0"/>
              <a:t>PowerShell, of course!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Demo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6" y="1661610"/>
            <a:ext cx="4882934" cy="41616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422355" y="3615488"/>
            <a:ext cx="1193133" cy="3128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“Signature” Development – Methodology (3/3)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477" y="1461269"/>
            <a:ext cx="6637423" cy="260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608" y="2708918"/>
            <a:ext cx="5224713" cy="3415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5121" y="2640580"/>
            <a:ext cx="4313321" cy="40610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425" y="6063796"/>
            <a:ext cx="22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wbemtest.exe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“Signature” Development -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good idea of attacker actions but you don’t have a specific WMI class for detection in mind.</a:t>
            </a:r>
          </a:p>
          <a:p>
            <a:pPr lvl="1"/>
            <a:r>
              <a:rPr lang="en-US" dirty="0" smtClean="0"/>
              <a:t>E.g. lateral movement</a:t>
            </a:r>
          </a:p>
          <a:p>
            <a:pPr lvl="1"/>
            <a:r>
              <a:rPr lang="en-US" dirty="0" smtClean="0"/>
              <a:t>Is there a Win32_LateralMovement class??? No.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Let’s explore a bit and see if there are any events that stand out.</a:t>
            </a:r>
          </a:p>
          <a:p>
            <a:r>
              <a:rPr lang="en-US" dirty="0" smtClean="0"/>
              <a:t>Some creativity required…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Demo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“Signature” Development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6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 a result of exploring extrinsic events, we came up with some of the following signatures: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MSFT_WmiProvider_ExecMethodAsyncEvent_Pre</a:t>
            </a:r>
            <a:r>
              <a:rPr lang="en-US" dirty="0">
                <a:latin typeface="Consolas" panose="020B0609020204030204" pitchFamily="49" charset="0"/>
              </a:rPr>
              <a:t> WHERE </a:t>
            </a:r>
            <a:r>
              <a:rPr lang="en-US" dirty="0" err="1">
                <a:latin typeface="Consolas" panose="020B0609020204030204" pitchFamily="49" charset="0"/>
              </a:rPr>
              <a:t>ObjectPath</a:t>
            </a:r>
            <a:r>
              <a:rPr lang="en-US" dirty="0">
                <a:latin typeface="Consolas" panose="020B0609020204030204" pitchFamily="49" charset="0"/>
              </a:rPr>
              <a:t>="Win32_Process" AND </a:t>
            </a:r>
            <a:r>
              <a:rPr lang="en-US" dirty="0" err="1">
                <a:latin typeface="Consolas" panose="020B0609020204030204" pitchFamily="49" charset="0"/>
              </a:rPr>
              <a:t>MethodName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smtClean="0">
                <a:latin typeface="Consolas" panose="020B0609020204030204" pitchFamily="49" charset="0"/>
              </a:rPr>
              <a:t>Create"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SELECT * FROM </a:t>
            </a:r>
            <a:r>
              <a:rPr lang="en-US" dirty="0" err="1" smtClean="0">
                <a:latin typeface="Consolas" panose="020B0609020204030204" pitchFamily="49" charset="0"/>
              </a:rPr>
              <a:t>MSFT_WmiProvider_ExecMethodAsyncEvent_Pre</a:t>
            </a:r>
            <a:r>
              <a:rPr lang="en-US" dirty="0" smtClean="0">
                <a:latin typeface="Consolas" panose="020B0609020204030204" pitchFamily="49" charset="0"/>
              </a:rPr>
              <a:t> WHERE </a:t>
            </a:r>
            <a:r>
              <a:rPr lang="en-US" dirty="0" err="1" smtClean="0">
                <a:latin typeface="Consolas" panose="020B0609020204030204" pitchFamily="49" charset="0"/>
              </a:rPr>
              <a:t>ObjectPath</a:t>
            </a:r>
            <a:r>
              <a:rPr lang="en-US" dirty="0" smtClean="0">
                <a:latin typeface="Consolas" panose="020B0609020204030204" pitchFamily="49" charset="0"/>
              </a:rPr>
              <a:t>="</a:t>
            </a:r>
            <a:r>
              <a:rPr lang="en-US" dirty="0" err="1" smtClean="0">
                <a:latin typeface="Consolas" panose="020B0609020204030204" pitchFamily="49" charset="0"/>
              </a:rPr>
              <a:t>StdRegProv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SELECT * FROM Win32_ModuleLoadTrace WHERE </a:t>
            </a:r>
            <a:r>
              <a:rPr lang="en-US" dirty="0" err="1" smtClean="0">
                <a:latin typeface="Consolas" panose="020B0609020204030204" pitchFamily="49" charset="0"/>
              </a:rPr>
              <a:t>FileName</a:t>
            </a:r>
            <a:r>
              <a:rPr lang="en-US" dirty="0" smtClean="0">
                <a:latin typeface="Consolas" panose="020B0609020204030204" pitchFamily="49" charset="0"/>
              </a:rPr>
              <a:t> LIKE "%System.Management.Automation%.dll%"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SELECT * FROM __</a:t>
            </a:r>
            <a:r>
              <a:rPr lang="en-US" dirty="0" err="1" smtClean="0">
                <a:latin typeface="Consolas" panose="020B0609020204030204" pitchFamily="49" charset="0"/>
              </a:rPr>
              <a:t>ClassCreationEvent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SELECT * FROM </a:t>
            </a:r>
            <a:r>
              <a:rPr lang="en-US" dirty="0" err="1" smtClean="0">
                <a:latin typeface="Consolas" panose="020B0609020204030204" pitchFamily="49" charset="0"/>
              </a:rPr>
              <a:t>MSFT_WmiProvider_CreateInstanceEnumAsyncEvent_Pre</a:t>
            </a:r>
            <a:r>
              <a:rPr lang="en-US" dirty="0" smtClean="0">
                <a:latin typeface="Consolas" panose="020B0609020204030204" pitchFamily="49" charset="0"/>
              </a:rPr>
              <a:t> WHERE </a:t>
            </a:r>
            <a:r>
              <a:rPr lang="en-US" dirty="0" err="1" smtClean="0">
                <a:latin typeface="Consolas" panose="020B0609020204030204" pitchFamily="49" charset="0"/>
              </a:rPr>
              <a:t>ClassName</a:t>
            </a:r>
            <a:r>
              <a:rPr lang="en-US" dirty="0" smtClean="0">
                <a:latin typeface="Consolas" panose="020B0609020204030204" pitchFamily="49" charset="0"/>
              </a:rPr>
              <a:t>="Win32_Process"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Matt Graeber - @</a:t>
            </a:r>
            <a:r>
              <a:rPr lang="en-US" dirty="0" err="1" smtClean="0"/>
              <a:t>mattifestation</a:t>
            </a:r>
            <a:endParaRPr lang="en-US" dirty="0" smtClean="0"/>
          </a:p>
          <a:p>
            <a:r>
              <a:rPr lang="en-US" sz="2400" dirty="0" smtClean="0">
                <a:latin typeface="Calibri" panose="020F0502020204030204" pitchFamily="34" charset="0"/>
              </a:rPr>
              <a:t>R&amp;D Capability Lead – </a:t>
            </a:r>
            <a:r>
              <a:rPr lang="en-US" sz="2400" dirty="0" err="1" smtClean="0">
                <a:latin typeface="Calibri" panose="020F0502020204030204" pitchFamily="34" charset="0"/>
              </a:rPr>
              <a:t>Veris</a:t>
            </a:r>
            <a:r>
              <a:rPr lang="en-US" sz="2400" dirty="0" smtClean="0">
                <a:latin typeface="Calibri" panose="020F0502020204030204" pitchFamily="34" charset="0"/>
              </a:rPr>
              <a:t> Group – Adaptive Threat Division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Former: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Malware Reverse Engineer at FireEye (FLARE Team)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Read Team Operator at government red team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U.S. Navy Linguist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Cloud and Datacenter Management MVP – PowerShell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Neither a cloud nor a datacenter expert, FYI.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Creator of PowerSploit, </a:t>
            </a:r>
            <a:r>
              <a:rPr lang="en-US" sz="2400" dirty="0" err="1" smtClean="0">
                <a:latin typeface="Calibri" panose="020F0502020204030204" pitchFamily="34" charset="0"/>
              </a:rPr>
              <a:t>PowerShellArsenal</a:t>
            </a:r>
            <a:r>
              <a:rPr lang="en-US" sz="2400" dirty="0" smtClean="0">
                <a:latin typeface="Calibri" panose="020F0502020204030204" pitchFamily="34" charset="0"/>
              </a:rPr>
              <a:t>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Jared Atkinson - @</a:t>
            </a:r>
            <a:r>
              <a:rPr lang="en-US" dirty="0" err="1" smtClean="0"/>
              <a:t>jaredcatkinson</a:t>
            </a:r>
            <a:endParaRPr lang="en-US" dirty="0" smtClean="0"/>
          </a:p>
          <a:p>
            <a:pPr lvl="1"/>
            <a:r>
              <a:rPr lang="en-US" dirty="0"/>
              <a:t>Hunt </a:t>
            </a:r>
            <a:r>
              <a:rPr lang="en-US" dirty="0" smtClean="0"/>
              <a:t>Technical </a:t>
            </a:r>
            <a:r>
              <a:rPr lang="en-US" dirty="0"/>
              <a:t>Lead </a:t>
            </a:r>
            <a:r>
              <a:rPr lang="en-US" dirty="0">
                <a:latin typeface="Calibri" panose="020F0502020204030204" pitchFamily="34" charset="0"/>
              </a:rPr>
              <a:t> – Veris Group – Adaptive Threat </a:t>
            </a:r>
            <a:r>
              <a:rPr lang="en-US" dirty="0" smtClean="0">
                <a:latin typeface="Calibri" panose="020F0502020204030204" pitchFamily="34" charset="0"/>
              </a:rPr>
              <a:t>Division</a:t>
            </a:r>
            <a:endParaRPr lang="en-US" dirty="0" smtClean="0"/>
          </a:p>
          <a:p>
            <a:pPr lvl="1"/>
            <a:r>
              <a:rPr lang="en-US" dirty="0"/>
              <a:t>Former</a:t>
            </a:r>
          </a:p>
          <a:p>
            <a:pPr lvl="2"/>
            <a:r>
              <a:rPr lang="en-US" dirty="0"/>
              <a:t>U.S. Air Force Hunt (2011 – 2015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2015 </a:t>
            </a:r>
            <a:r>
              <a:rPr lang="en-US" dirty="0"/>
              <a:t>Black Hat Minesweeper Champion</a:t>
            </a:r>
          </a:p>
          <a:p>
            <a:pPr lvl="1"/>
            <a:r>
              <a:rPr lang="en-US" dirty="0"/>
              <a:t>Moderator of the </a:t>
            </a:r>
            <a:r>
              <a:rPr lang="en-US" dirty="0" err="1"/>
              <a:t>PowerShell.com</a:t>
            </a:r>
            <a:r>
              <a:rPr lang="en-US" dirty="0"/>
              <a:t> “Security Forum”</a:t>
            </a:r>
          </a:p>
          <a:p>
            <a:pPr lvl="1"/>
            <a:r>
              <a:rPr lang="en-US" dirty="0"/>
              <a:t>Developer of </a:t>
            </a:r>
            <a:endParaRPr lang="en-US" dirty="0" smtClean="0"/>
          </a:p>
          <a:p>
            <a:pPr lvl="2"/>
            <a:r>
              <a:rPr lang="en-US" dirty="0" smtClean="0"/>
              <a:t>PowerForensics</a:t>
            </a:r>
          </a:p>
          <a:p>
            <a:pPr lvl="2"/>
            <a:r>
              <a:rPr lang="en-US" dirty="0" err="1" smtClean="0"/>
              <a:t>WMIEvent</a:t>
            </a:r>
            <a:endParaRPr lang="en-US" dirty="0" smtClean="0"/>
          </a:p>
          <a:p>
            <a:pPr lvl="2"/>
            <a:r>
              <a:rPr lang="en-US" dirty="0"/>
              <a:t>Uproot </a:t>
            </a:r>
            <a:r>
              <a:rPr lang="en-US" dirty="0" smtClean="0"/>
              <a:t>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Uproot?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Uproot</a:t>
            </a:r>
          </a:p>
          <a:p>
            <a:pPr lvl="1"/>
            <a:r>
              <a:rPr lang="en-US" dirty="0" smtClean="0"/>
              <a:t>Host based Intrusion Detection System built on permanent WMI event subscriptions</a:t>
            </a:r>
          </a:p>
          <a:p>
            <a:pPr lvl="1"/>
            <a:r>
              <a:rPr lang="en-US" dirty="0" smtClean="0"/>
              <a:t>Leverages WmiEvent module to easily manage subscriptions</a:t>
            </a:r>
          </a:p>
          <a:p>
            <a:r>
              <a:rPr lang="en-US" dirty="0" smtClean="0"/>
              <a:t>WmiEvent</a:t>
            </a:r>
          </a:p>
          <a:p>
            <a:pPr lvl="1"/>
            <a:r>
              <a:rPr lang="en-US" dirty="0" smtClean="0"/>
              <a:t>PowerShell module that abstracts the complexities of permanent WMI event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9688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– Some colleagues were investigating a breach involving WMI persistence and I was asked how one would effectively detect the creation of permanent WMI event subscriptions.</a:t>
            </a:r>
          </a:p>
          <a:p>
            <a:endParaRPr lang="en-US" dirty="0"/>
          </a:p>
          <a:p>
            <a:r>
              <a:rPr lang="en-US" dirty="0" smtClean="0"/>
              <a:t>Jared – </a:t>
            </a:r>
            <a:r>
              <a:rPr lang="en-US" dirty="0" smtClean="0"/>
              <a:t>As a consultant, we are often not allowed to dictate configuration changes or software additions, but are responsible for near real-time monitoring. Permanent WMI event subscriptions offer support across all versions of Windows (past and present) for monitoring system changes as they happen.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</a:t>
            </a:r>
            <a:r>
              <a:rPr lang="en-US" dirty="0" err="1" smtClean="0"/>
              <a:t>Eventing</a:t>
            </a:r>
            <a:r>
              <a:rPr lang="en-US" dirty="0" smtClean="0"/>
              <a:t> Refresher – Event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types of event classes: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“not linked to changes in the WMI data model”</a:t>
            </a:r>
            <a:r>
              <a:rPr lang="en-US" baseline="30000" dirty="0" smtClean="0"/>
              <a:t>1</a:t>
            </a:r>
            <a:r>
              <a:rPr lang="en-US" dirty="0" smtClean="0"/>
              <a:t> – i.e. provider specific</a:t>
            </a:r>
          </a:p>
          <a:p>
            <a:pPr lvl="2"/>
            <a:r>
              <a:rPr lang="en-US" dirty="0" smtClean="0"/>
              <a:t>Does not require a polling interval – i.e. no missed firings</a:t>
            </a:r>
          </a:p>
          <a:p>
            <a:pPr lvl="2"/>
            <a:r>
              <a:rPr lang="en-US" dirty="0" smtClean="0"/>
              <a:t>Limited set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RegistryKeyChangeEvent</a:t>
            </a:r>
            <a:endParaRPr lang="en-US" dirty="0" smtClean="0"/>
          </a:p>
          <a:p>
            <a:pPr lvl="1"/>
            <a:r>
              <a:rPr lang="en-US" dirty="0" smtClean="0"/>
              <a:t>Intrinsic:</a:t>
            </a:r>
          </a:p>
          <a:p>
            <a:pPr lvl="2"/>
            <a:r>
              <a:rPr lang="en-US" dirty="0" smtClean="0"/>
              <a:t>“</a:t>
            </a:r>
            <a:r>
              <a:rPr lang="en-US" dirty="0"/>
              <a:t>occurs in response to a change in the standard WMI data </a:t>
            </a:r>
            <a:r>
              <a:rPr lang="en-US" dirty="0" smtClean="0"/>
              <a:t>model”</a:t>
            </a:r>
            <a:r>
              <a:rPr lang="en-US" baseline="30000" dirty="0" smtClean="0"/>
              <a:t>1</a:t>
            </a:r>
          </a:p>
          <a:p>
            <a:pPr lvl="2"/>
            <a:r>
              <a:rPr lang="en-US" dirty="0" smtClean="0"/>
              <a:t>Requires polling interval – i.e. can miss firings</a:t>
            </a:r>
          </a:p>
          <a:p>
            <a:pPr lvl="2"/>
            <a:r>
              <a:rPr lang="en-US" dirty="0" smtClean="0"/>
              <a:t>Limited only by the classes present in the WMI repository</a:t>
            </a:r>
          </a:p>
          <a:p>
            <a:pPr lvl="2"/>
            <a:r>
              <a:rPr lang="en-US" dirty="0" smtClean="0"/>
              <a:t>E.g. __</a:t>
            </a:r>
            <a:r>
              <a:rPr lang="en-US" dirty="0" err="1" smtClean="0"/>
              <a:t>InstanceCreationEvent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373" y="6311900"/>
            <a:ext cx="844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 smtClean="0"/>
              <a:t> – “</a:t>
            </a:r>
            <a:r>
              <a:rPr lang="en-US" sz="1200" dirty="0"/>
              <a:t>Determining the Type of Event to </a:t>
            </a:r>
            <a:r>
              <a:rPr lang="en-US" sz="1200" dirty="0" smtClean="0"/>
              <a:t>Receive” https://msdn.microsoft.com/en-us/library/windows/desktop/aa390355(v=vs.85).aspx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</a:t>
            </a:r>
            <a:r>
              <a:rPr lang="en-US" dirty="0" err="1" smtClean="0"/>
              <a:t>Eventing</a:t>
            </a:r>
            <a:r>
              <a:rPr lang="en-US" dirty="0" smtClean="0"/>
              <a:t> Refresher –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WMI events</a:t>
            </a:r>
          </a:p>
          <a:p>
            <a:pPr lvl="1"/>
            <a:r>
              <a:rPr lang="en-US" dirty="0" smtClean="0"/>
              <a:t>Register-</a:t>
            </a:r>
            <a:r>
              <a:rPr lang="en-US" dirty="0" err="1" smtClean="0"/>
              <a:t>WmiEvent</a:t>
            </a:r>
            <a:r>
              <a:rPr lang="en-US" dirty="0" smtClean="0"/>
              <a:t>, Register-</a:t>
            </a:r>
            <a:r>
              <a:rPr lang="en-US" dirty="0" err="1" smtClean="0"/>
              <a:t>CimIndicationEvent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Permanent WMI events</a:t>
            </a:r>
          </a:p>
          <a:p>
            <a:pPr lvl="1"/>
            <a:r>
              <a:rPr lang="en-US" dirty="0" smtClean="0"/>
              <a:t>Set-</a:t>
            </a:r>
            <a:r>
              <a:rPr lang="en-US" dirty="0" err="1" smtClean="0"/>
              <a:t>WmiInstance</a:t>
            </a:r>
            <a:r>
              <a:rPr lang="en-US" dirty="0" smtClean="0"/>
              <a:t>, New-</a:t>
            </a:r>
            <a:r>
              <a:rPr lang="en-US" dirty="0" err="1" smtClean="0"/>
              <a:t>CimInstance</a:t>
            </a:r>
            <a:endParaRPr lang="en-US" dirty="0" smtClean="0"/>
          </a:p>
          <a:p>
            <a:pPr lvl="1"/>
            <a:r>
              <a:rPr lang="en-US" dirty="0" smtClean="0"/>
              <a:t>Requires the following instances: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__</a:t>
            </a:r>
            <a:r>
              <a:rPr lang="en-US" dirty="0" err="1" smtClean="0"/>
              <a:t>EventConsumerClass</a:t>
            </a:r>
            <a:r>
              <a:rPr lang="en-US" dirty="0" smtClean="0"/>
              <a:t> – e.g. </a:t>
            </a:r>
            <a:r>
              <a:rPr lang="en-US" dirty="0" err="1" smtClean="0"/>
              <a:t>CommandLineEventConsumer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__</a:t>
            </a:r>
            <a:r>
              <a:rPr lang="en-US" dirty="0" err="1" smtClean="0"/>
              <a:t>EventFilter</a:t>
            </a:r>
            <a:r>
              <a:rPr lang="en-US" dirty="0" smtClean="0"/>
              <a:t> – WMI event query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__</a:t>
            </a:r>
            <a:r>
              <a:rPr lang="en-US" dirty="0" err="1" smtClean="0"/>
              <a:t>FilterToConsumerBinding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</a:t>
            </a:r>
            <a:r>
              <a:rPr lang="en-US" dirty="0" err="1" smtClean="0"/>
              <a:t>Eventing</a:t>
            </a:r>
            <a:r>
              <a:rPr lang="en-US" dirty="0" smtClean="0"/>
              <a:t> Refresher – __</a:t>
            </a:r>
            <a:r>
              <a:rPr lang="en-US" dirty="0" err="1" smtClean="0"/>
              <a:t>EventFilter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Intrinsic event filter 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* FROM __</a:t>
            </a:r>
            <a:r>
              <a:rPr lang="en-US" dirty="0" err="1">
                <a:latin typeface="Consolas" panose="020B0609020204030204" pitchFamily="49" charset="0"/>
              </a:rPr>
              <a:t>InstanceModificationEvent</a:t>
            </a:r>
            <a:r>
              <a:rPr lang="en-US" dirty="0">
                <a:latin typeface="Consolas" panose="020B0609020204030204" pitchFamily="49" charset="0"/>
              </a:rPr>
              <a:t> WITHIN </a:t>
            </a:r>
            <a:r>
              <a:rPr lang="en-US" dirty="0" smtClean="0">
                <a:latin typeface="Consolas" panose="020B0609020204030204" pitchFamily="49" charset="0"/>
              </a:rPr>
              <a:t>5 WHERE </a:t>
            </a:r>
            <a:r>
              <a:rPr lang="en-US" dirty="0" err="1">
                <a:latin typeface="Consolas" panose="020B0609020204030204" pitchFamily="49" charset="0"/>
              </a:rPr>
              <a:t>TargetInstance</a:t>
            </a:r>
            <a:r>
              <a:rPr lang="en-US" dirty="0">
                <a:latin typeface="Consolas" panose="020B0609020204030204" pitchFamily="49" charset="0"/>
              </a:rPr>
              <a:t> ISA 'Win32_Service' and </a:t>
            </a:r>
            <a:r>
              <a:rPr lang="en-US" dirty="0" err="1" smtClean="0">
                <a:latin typeface="Consolas" panose="020B0609020204030204" pitchFamily="49" charset="0"/>
              </a:rPr>
              <a:t>TargetInstance.State</a:t>
            </a:r>
            <a:r>
              <a:rPr lang="en-US" dirty="0" smtClean="0">
                <a:latin typeface="Consolas" panose="020B0609020204030204" pitchFamily="49" charset="0"/>
              </a:rPr>
              <a:t> = 'Running‘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SELECT * FROM __</a:t>
            </a:r>
            <a:r>
              <a:rPr lang="en-US" dirty="0" err="1" smtClean="0">
                <a:latin typeface="Consolas" panose="020B0609020204030204" pitchFamily="49" charset="0"/>
              </a:rPr>
              <a:t>InstanceCreationEvent</a:t>
            </a:r>
            <a:r>
              <a:rPr lang="en-US" dirty="0" smtClean="0">
                <a:latin typeface="Consolas" panose="020B0609020204030204" pitchFamily="49" charset="0"/>
              </a:rPr>
              <a:t> WITHIN 10 WHERE </a:t>
            </a:r>
            <a:r>
              <a:rPr lang="en-US" dirty="0" err="1" smtClean="0">
                <a:latin typeface="Consolas" panose="020B0609020204030204" pitchFamily="49" charset="0"/>
              </a:rPr>
              <a:t>TargetInstance</a:t>
            </a:r>
            <a:r>
              <a:rPr lang="en-US" dirty="0" smtClean="0">
                <a:latin typeface="Consolas" panose="020B0609020204030204" pitchFamily="49" charset="0"/>
              </a:rPr>
              <a:t> ISA 'Win32_StartupCommand'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Extrinsic event filter example: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SELECT * FROM Win32_VolumeChangeEvent WHERE </a:t>
            </a:r>
            <a:r>
              <a:rPr lang="en-US" dirty="0" err="1" smtClean="0">
                <a:latin typeface="Consolas" panose="020B0609020204030204" pitchFamily="49" charset="0"/>
              </a:rPr>
              <a:t>EventType</a:t>
            </a:r>
            <a:r>
              <a:rPr lang="en-US" dirty="0" smtClean="0">
                <a:latin typeface="Consolas" panose="020B0609020204030204" pitchFamily="49" charset="0"/>
              </a:rPr>
              <a:t> = 2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SELECT * FROM Win32_ProcessStartTrace WHERE </a:t>
            </a:r>
            <a:r>
              <a:rPr lang="en-US" dirty="0" err="1" smtClean="0">
                <a:latin typeface="Consolas" panose="020B0609020204030204" pitchFamily="49" charset="0"/>
              </a:rPr>
              <a:t>ProcessName</a:t>
            </a:r>
            <a:r>
              <a:rPr lang="en-US" dirty="0" smtClean="0">
                <a:latin typeface="Consolas" panose="020B0609020204030204" pitchFamily="49" charset="0"/>
              </a:rPr>
              <a:t> LIKE '%chrome%'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</a:t>
            </a:r>
            <a:r>
              <a:rPr lang="en-US" dirty="0" err="1" smtClean="0"/>
              <a:t>Eventing</a:t>
            </a:r>
            <a:r>
              <a:rPr lang="en-US" dirty="0" smtClean="0"/>
              <a:t> Refresher – __</a:t>
            </a:r>
            <a:r>
              <a:rPr lang="en-US" dirty="0" err="1" smtClean="0"/>
              <a:t>EventConsumer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Standard event consumers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LogFileEventConsumer</a:t>
            </a:r>
            <a:endParaRPr lang="en-US" dirty="0" smtClean="0"/>
          </a:p>
          <a:p>
            <a:pPr lvl="1"/>
            <a:r>
              <a:rPr lang="en-US" dirty="0" err="1" smtClean="0"/>
              <a:t>ActiveScriptEventConsumer</a:t>
            </a:r>
            <a:endParaRPr lang="en-US" dirty="0" smtClean="0"/>
          </a:p>
          <a:p>
            <a:pPr lvl="1"/>
            <a:r>
              <a:rPr lang="en-US" dirty="0" err="1" smtClean="0"/>
              <a:t>NTEventLogEventConsumer</a:t>
            </a:r>
            <a:endParaRPr lang="en-US" dirty="0" smtClean="0"/>
          </a:p>
          <a:p>
            <a:pPr lvl="1"/>
            <a:r>
              <a:rPr lang="en-US" dirty="0" err="1" smtClean="0"/>
              <a:t>SMTPEventConsumer</a:t>
            </a:r>
            <a:endParaRPr lang="en-US" dirty="0" smtClean="0"/>
          </a:p>
          <a:p>
            <a:pPr lvl="1"/>
            <a:r>
              <a:rPr lang="en-US" dirty="0" err="1" smtClean="0"/>
              <a:t>CommandLineEventConsumer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2" y="164750"/>
            <a:ext cx="1439656" cy="1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765</Words>
  <Application>Microsoft Macintosh PowerPoint</Application>
  <PresentationFormat>Widescreen</PresentationFormat>
  <Paragraphs>122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Consolas</vt:lpstr>
      <vt:lpstr>Wingdings</vt:lpstr>
      <vt:lpstr>Arial</vt:lpstr>
      <vt:lpstr>Office Theme</vt:lpstr>
      <vt:lpstr>Creating an Agent-less Host Intrusion Detection System using PowerShell and WMI</vt:lpstr>
      <vt:lpstr>Introduction</vt:lpstr>
      <vt:lpstr>Introduction</vt:lpstr>
      <vt:lpstr>What is Uproot?</vt:lpstr>
      <vt:lpstr>Why are we here?</vt:lpstr>
      <vt:lpstr>WMI Eventing Refresher – Event Classes</vt:lpstr>
      <vt:lpstr>WMI Eventing Refresher – Events</vt:lpstr>
      <vt:lpstr>WMI Eventing Refresher – __EventFilter</vt:lpstr>
      <vt:lpstr>WMI Eventing Refresher – __EventConsumer</vt:lpstr>
      <vt:lpstr>“Signature” Development – Methodology (1/3)</vt:lpstr>
      <vt:lpstr>“Signature” Development – Methodology (2/3)</vt:lpstr>
      <vt:lpstr>“Signature” Development – Methodology (3/3)</vt:lpstr>
      <vt:lpstr>“Signature” Development - Scenario</vt:lpstr>
      <vt:lpstr>“Signature” Development -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 Graeber</dc:creator>
  <cp:lastModifiedBy>Microsoft Office User</cp:lastModifiedBy>
  <cp:revision>23</cp:revision>
  <dcterms:created xsi:type="dcterms:W3CDTF">2016-03-31T15:09:16Z</dcterms:created>
  <dcterms:modified xsi:type="dcterms:W3CDTF">2016-04-06T15:18:31Z</dcterms:modified>
</cp:coreProperties>
</file>