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320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Straight Connector 178"/>
          <p:cNvCxnSpPr>
            <a:endCxn id="209" idx="2"/>
          </p:cNvCxnSpPr>
          <p:nvPr/>
        </p:nvCxnSpPr>
        <p:spPr>
          <a:xfrm flipV="1">
            <a:off x="5334000" y="3528725"/>
            <a:ext cx="2431416" cy="9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endCxn id="151" idx="0"/>
          </p:cNvCxnSpPr>
          <p:nvPr/>
        </p:nvCxnSpPr>
        <p:spPr>
          <a:xfrm>
            <a:off x="4975286" y="3024076"/>
            <a:ext cx="80937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5784664" y="3023460"/>
            <a:ext cx="0" cy="16140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3064874" y="4123484"/>
            <a:ext cx="0" cy="518098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1623333" y="4123612"/>
            <a:ext cx="0" cy="526654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endCxn id="139" idx="0"/>
          </p:cNvCxnSpPr>
          <p:nvPr/>
        </p:nvCxnSpPr>
        <p:spPr>
          <a:xfrm>
            <a:off x="3060786" y="609600"/>
            <a:ext cx="0" cy="3513884"/>
          </a:xfrm>
          <a:prstGeom prst="line">
            <a:avLst/>
          </a:prstGeom>
          <a:ln w="38100" cmpd="dbl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2792188" y="426720"/>
            <a:ext cx="987332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Master Bath</a:t>
            </a:r>
            <a:endParaRPr lang="en-US" sz="1100" dirty="0"/>
          </a:p>
        </p:txBody>
      </p:sp>
      <p:cxnSp>
        <p:nvCxnSpPr>
          <p:cNvPr id="212" name="Straight Connector 211"/>
          <p:cNvCxnSpPr>
            <a:stCxn id="151" idx="0"/>
          </p:cNvCxnSpPr>
          <p:nvPr/>
        </p:nvCxnSpPr>
        <p:spPr>
          <a:xfrm>
            <a:off x="5784664" y="3024076"/>
            <a:ext cx="20762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850234" y="304800"/>
            <a:ext cx="381000" cy="464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07298" y="5638800"/>
            <a:ext cx="8382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926434" y="4953000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155034" y="4953000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55034" y="53294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10566" y="53456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5" name="Isosceles Triangle 14"/>
          <p:cNvSpPr/>
          <p:nvPr/>
        </p:nvSpPr>
        <p:spPr>
          <a:xfrm>
            <a:off x="8033114" y="5059680"/>
            <a:ext cx="259532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212122" y="4642005"/>
            <a:ext cx="45725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 rot="16200000">
            <a:off x="6882268" y="2911067"/>
            <a:ext cx="259532" cy="22860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547068" y="228600"/>
            <a:ext cx="98733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Serve Original House</a:t>
            </a:r>
            <a:endParaRPr lang="en-US" sz="1100" dirty="0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4975286" y="609600"/>
            <a:ext cx="0" cy="242400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539039" y="609600"/>
            <a:ext cx="0" cy="40279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4266353" y="426720"/>
            <a:ext cx="987332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</a:t>
            </a:r>
            <a:r>
              <a:rPr lang="en-US" sz="1100" baseline="30000" dirty="0" smtClean="0"/>
              <a:t>rd</a:t>
            </a:r>
            <a:r>
              <a:rPr lang="en-US" sz="1100" dirty="0" smtClean="0"/>
              <a:t> Floor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2969346" y="3962400"/>
            <a:ext cx="182881" cy="322296"/>
            <a:chOff x="4724400" y="2681289"/>
            <a:chExt cx="182881" cy="322296"/>
          </a:xfrm>
          <a:solidFill>
            <a:schemeClr val="bg1"/>
          </a:solidFill>
        </p:grpSpPr>
        <p:sp>
          <p:nvSpPr>
            <p:cNvPr id="138" name="Isosceles Triangle 137"/>
            <p:cNvSpPr>
              <a:spLocks noChangeAspect="1"/>
            </p:cNvSpPr>
            <p:nvPr/>
          </p:nvSpPr>
          <p:spPr>
            <a:xfrm>
              <a:off x="4724401" y="2842501"/>
              <a:ext cx="182880" cy="161084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>
              <a:spLocks noChangeAspect="1"/>
            </p:cNvSpPr>
            <p:nvPr/>
          </p:nvSpPr>
          <p:spPr>
            <a:xfrm rot="10800000">
              <a:off x="4724400" y="2681289"/>
              <a:ext cx="182880" cy="161084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/>
          <p:cNvCxnSpPr>
            <a:endCxn id="163" idx="0"/>
          </p:cNvCxnSpPr>
          <p:nvPr/>
        </p:nvCxnSpPr>
        <p:spPr>
          <a:xfrm flipH="1">
            <a:off x="3487507" y="609600"/>
            <a:ext cx="13003" cy="1660954"/>
          </a:xfrm>
          <a:prstGeom prst="line">
            <a:avLst/>
          </a:prstGeom>
          <a:ln w="38100" cmpd="dbl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endCxn id="177" idx="3"/>
          </p:cNvCxnSpPr>
          <p:nvPr/>
        </p:nvCxnSpPr>
        <p:spPr>
          <a:xfrm>
            <a:off x="1621424" y="609600"/>
            <a:ext cx="0" cy="3352800"/>
          </a:xfrm>
          <a:prstGeom prst="line">
            <a:avLst/>
          </a:prstGeom>
          <a:ln w="38100" cmpd="dbl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1529984" y="3962400"/>
            <a:ext cx="182881" cy="322296"/>
            <a:chOff x="4724400" y="2681289"/>
            <a:chExt cx="182881" cy="322296"/>
          </a:xfrm>
          <a:solidFill>
            <a:schemeClr val="bg1"/>
          </a:solidFill>
        </p:grpSpPr>
        <p:sp>
          <p:nvSpPr>
            <p:cNvPr id="176" name="Isosceles Triangle 175"/>
            <p:cNvSpPr>
              <a:spLocks noChangeAspect="1"/>
            </p:cNvSpPr>
            <p:nvPr/>
          </p:nvSpPr>
          <p:spPr>
            <a:xfrm>
              <a:off x="4724401" y="2842501"/>
              <a:ext cx="182880" cy="161084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/>
            <p:cNvSpPr>
              <a:spLocks noChangeAspect="1"/>
            </p:cNvSpPr>
            <p:nvPr/>
          </p:nvSpPr>
          <p:spPr>
            <a:xfrm rot="10800000">
              <a:off x="4724400" y="2681289"/>
              <a:ext cx="182880" cy="161084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1" name="Straight Connector 160"/>
          <p:cNvCxnSpPr>
            <a:endCxn id="166" idx="0"/>
          </p:cNvCxnSpPr>
          <p:nvPr/>
        </p:nvCxnSpPr>
        <p:spPr>
          <a:xfrm flipH="1">
            <a:off x="2040525" y="609600"/>
            <a:ext cx="13003" cy="1660954"/>
          </a:xfrm>
          <a:prstGeom prst="line">
            <a:avLst/>
          </a:prstGeom>
          <a:ln w="38100" cmpd="dbl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1356418" y="426720"/>
            <a:ext cx="987332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Sunroom </a:t>
            </a: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7856693" y="625930"/>
            <a:ext cx="0" cy="4327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Isosceles Triangle 82"/>
          <p:cNvSpPr/>
          <p:nvPr/>
        </p:nvSpPr>
        <p:spPr>
          <a:xfrm>
            <a:off x="7731126" y="1166579"/>
            <a:ext cx="259532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 rot="5400000">
            <a:off x="7386542" y="2862313"/>
            <a:ext cx="182881" cy="322296"/>
            <a:chOff x="5074919" y="3716304"/>
            <a:chExt cx="182881" cy="322296"/>
          </a:xfrm>
        </p:grpSpPr>
        <p:sp>
          <p:nvSpPr>
            <p:cNvPr id="84" name="Isosceles Triangle 83"/>
            <p:cNvSpPr>
              <a:spLocks noChangeAspect="1"/>
            </p:cNvSpPr>
            <p:nvPr/>
          </p:nvSpPr>
          <p:spPr>
            <a:xfrm>
              <a:off x="5074920" y="3877516"/>
              <a:ext cx="182880" cy="16108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>
              <a:spLocks noChangeAspect="1"/>
            </p:cNvSpPr>
            <p:nvPr/>
          </p:nvSpPr>
          <p:spPr>
            <a:xfrm rot="10800000">
              <a:off x="5074919" y="3716304"/>
              <a:ext cx="182880" cy="16108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 rot="5400000">
            <a:off x="6472141" y="2862314"/>
            <a:ext cx="182881" cy="322296"/>
            <a:chOff x="5074919" y="3716304"/>
            <a:chExt cx="182881" cy="322296"/>
          </a:xfrm>
        </p:grpSpPr>
        <p:sp>
          <p:nvSpPr>
            <p:cNvPr id="87" name="Isosceles Triangle 86"/>
            <p:cNvSpPr>
              <a:spLocks noChangeAspect="1"/>
            </p:cNvSpPr>
            <p:nvPr/>
          </p:nvSpPr>
          <p:spPr>
            <a:xfrm>
              <a:off x="5074920" y="3877516"/>
              <a:ext cx="182880" cy="16108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/>
            <p:cNvSpPr>
              <a:spLocks noChangeAspect="1"/>
            </p:cNvSpPr>
            <p:nvPr/>
          </p:nvSpPr>
          <p:spPr>
            <a:xfrm rot="10800000">
              <a:off x="5074919" y="3716304"/>
              <a:ext cx="182880" cy="16108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1" name="Flowchart: Connector 120"/>
          <p:cNvSpPr/>
          <p:nvPr/>
        </p:nvSpPr>
        <p:spPr>
          <a:xfrm>
            <a:off x="3796394" y="4551046"/>
            <a:ext cx="182880" cy="18288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T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22" name="Flowchart: Connector 121"/>
          <p:cNvSpPr/>
          <p:nvPr/>
        </p:nvSpPr>
        <p:spPr>
          <a:xfrm>
            <a:off x="1531893" y="4348661"/>
            <a:ext cx="182880" cy="18288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F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23" name="Flowchart: Connector 122"/>
          <p:cNvSpPr/>
          <p:nvPr/>
        </p:nvSpPr>
        <p:spPr>
          <a:xfrm>
            <a:off x="2969347" y="4348661"/>
            <a:ext cx="182880" cy="18288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F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7568" y="3478376"/>
            <a:ext cx="987332" cy="36238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Pre-Built Manifold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04800" y="5475613"/>
            <a:ext cx="1847850" cy="276999"/>
            <a:chOff x="742950" y="5208381"/>
            <a:chExt cx="1847850" cy="276999"/>
          </a:xfrm>
        </p:grpSpPr>
        <p:sp>
          <p:nvSpPr>
            <p:cNvPr id="129" name="Flowchart: Connector 128"/>
            <p:cNvSpPr/>
            <p:nvPr/>
          </p:nvSpPr>
          <p:spPr>
            <a:xfrm>
              <a:off x="742950" y="5255441"/>
              <a:ext cx="182880" cy="18288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F</a:t>
              </a:r>
              <a:endParaRPr 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89336" y="5208381"/>
              <a:ext cx="16014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Adjustable Flow Meter</a:t>
              </a:r>
              <a:endParaRPr lang="en-US" sz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04800" y="5958539"/>
            <a:ext cx="1153814" cy="276999"/>
            <a:chOff x="742950" y="5500300"/>
            <a:chExt cx="1153814" cy="276999"/>
          </a:xfrm>
        </p:grpSpPr>
        <p:sp>
          <p:nvSpPr>
            <p:cNvPr id="130" name="Flowchart: Connector 129"/>
            <p:cNvSpPr/>
            <p:nvPr/>
          </p:nvSpPr>
          <p:spPr>
            <a:xfrm>
              <a:off x="742950" y="5547360"/>
              <a:ext cx="182880" cy="18288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T</a:t>
              </a:r>
              <a:endParaRPr 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989336" y="5500300"/>
              <a:ext cx="9074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Thermostat</a:t>
              </a:r>
              <a:endParaRPr lang="en-US" sz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04800" y="6200001"/>
            <a:ext cx="2263861" cy="276999"/>
            <a:chOff x="742950" y="5827960"/>
            <a:chExt cx="2263861" cy="276999"/>
          </a:xfrm>
        </p:grpSpPr>
        <p:sp>
          <p:nvSpPr>
            <p:cNvPr id="131" name="Flowchart: Connector 130"/>
            <p:cNvSpPr/>
            <p:nvPr/>
          </p:nvSpPr>
          <p:spPr>
            <a:xfrm>
              <a:off x="742950" y="5875020"/>
              <a:ext cx="182880" cy="18288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989336" y="5827960"/>
              <a:ext cx="2017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 Connection, Pass Through</a:t>
              </a:r>
              <a:endParaRPr lang="en-US" sz="12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23604" y="6324600"/>
            <a:ext cx="2025033" cy="304800"/>
            <a:chOff x="685800" y="6180637"/>
            <a:chExt cx="2025033" cy="304800"/>
          </a:xfrm>
        </p:grpSpPr>
        <p:grpSp>
          <p:nvGrpSpPr>
            <p:cNvPr id="133" name="Group 132"/>
            <p:cNvGrpSpPr/>
            <p:nvPr/>
          </p:nvGrpSpPr>
          <p:grpSpPr>
            <a:xfrm>
              <a:off x="685800" y="6180637"/>
              <a:ext cx="240030" cy="304800"/>
              <a:chOff x="2571748" y="1676400"/>
              <a:chExt cx="240030" cy="304800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2571748" y="1676400"/>
                <a:ext cx="137161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lowchart: Connector 167"/>
              <p:cNvSpPr/>
              <p:nvPr/>
            </p:nvSpPr>
            <p:spPr>
              <a:xfrm>
                <a:off x="2720338" y="1709741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lowchart: Connector 168"/>
              <p:cNvSpPr/>
              <p:nvPr/>
            </p:nvSpPr>
            <p:spPr>
              <a:xfrm>
                <a:off x="2720338" y="1861182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5" name="TextBox 194"/>
            <p:cNvSpPr txBox="1"/>
            <p:nvPr/>
          </p:nvSpPr>
          <p:spPr>
            <a:xfrm>
              <a:off x="989336" y="6194537"/>
              <a:ext cx="17214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Manual Balancing Valve</a:t>
              </a:r>
              <a:endParaRPr lang="en-US" sz="12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129366" y="5316504"/>
            <a:ext cx="1009353" cy="322296"/>
            <a:chOff x="3129366" y="5185733"/>
            <a:chExt cx="1009353" cy="322296"/>
          </a:xfrm>
        </p:grpSpPr>
        <p:grpSp>
          <p:nvGrpSpPr>
            <p:cNvPr id="178" name="Group 177"/>
            <p:cNvGrpSpPr/>
            <p:nvPr/>
          </p:nvGrpSpPr>
          <p:grpSpPr>
            <a:xfrm>
              <a:off x="3129366" y="5185733"/>
              <a:ext cx="182881" cy="322296"/>
              <a:chOff x="4724400" y="2755121"/>
              <a:chExt cx="182881" cy="322296"/>
            </a:xfrm>
            <a:solidFill>
              <a:schemeClr val="bg1"/>
            </a:solidFill>
          </p:grpSpPr>
          <p:sp>
            <p:nvSpPr>
              <p:cNvPr id="180" name="Isosceles Triangle 179"/>
              <p:cNvSpPr>
                <a:spLocks noChangeAspect="1"/>
              </p:cNvSpPr>
              <p:nvPr/>
            </p:nvSpPr>
            <p:spPr>
              <a:xfrm>
                <a:off x="4724401" y="2916333"/>
                <a:ext cx="182880" cy="161084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Isosceles Triangle 183"/>
              <p:cNvSpPr>
                <a:spLocks noChangeAspect="1"/>
              </p:cNvSpPr>
              <p:nvPr/>
            </p:nvSpPr>
            <p:spPr>
              <a:xfrm rot="10800000">
                <a:off x="4724400" y="2755121"/>
                <a:ext cx="182880" cy="161084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7" name="TextBox 196"/>
            <p:cNvSpPr txBox="1"/>
            <p:nvPr/>
          </p:nvSpPr>
          <p:spPr>
            <a:xfrm>
              <a:off x="3359788" y="5208317"/>
              <a:ext cx="7789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Ball Valve</a:t>
              </a:r>
              <a:endParaRPr lang="en-US" sz="1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069251" y="5667635"/>
            <a:ext cx="2122449" cy="322296"/>
            <a:chOff x="3069251" y="5639007"/>
            <a:chExt cx="2122449" cy="322296"/>
          </a:xfrm>
        </p:grpSpPr>
        <p:grpSp>
          <p:nvGrpSpPr>
            <p:cNvPr id="188" name="Group 187"/>
            <p:cNvGrpSpPr/>
            <p:nvPr/>
          </p:nvGrpSpPr>
          <p:grpSpPr>
            <a:xfrm>
              <a:off x="3069251" y="5639007"/>
              <a:ext cx="242996" cy="322296"/>
              <a:chOff x="4435683" y="2277124"/>
              <a:chExt cx="242996" cy="322296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4495798" y="2277124"/>
                <a:ext cx="182881" cy="322296"/>
                <a:chOff x="4724400" y="2681289"/>
                <a:chExt cx="182881" cy="322296"/>
              </a:xfrm>
              <a:solidFill>
                <a:schemeClr val="bg1"/>
              </a:solidFill>
            </p:grpSpPr>
            <p:sp>
              <p:nvSpPr>
                <p:cNvPr id="191" name="Isosceles Triangle 190"/>
                <p:cNvSpPr>
                  <a:spLocks noChangeAspect="1"/>
                </p:cNvSpPr>
                <p:nvPr/>
              </p:nvSpPr>
              <p:spPr>
                <a:xfrm>
                  <a:off x="4724401" y="2842501"/>
                  <a:ext cx="182880" cy="161084"/>
                </a:xfrm>
                <a:prstGeom prst="triangl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Isosceles Triangle 191"/>
                <p:cNvSpPr>
                  <a:spLocks noChangeAspect="1"/>
                </p:cNvSpPr>
                <p:nvPr/>
              </p:nvSpPr>
              <p:spPr>
                <a:xfrm rot="10800000">
                  <a:off x="4724400" y="2681289"/>
                  <a:ext cx="182880" cy="161084"/>
                </a:xfrm>
                <a:prstGeom prst="triangl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0" name="Isosceles Triangle 189"/>
              <p:cNvSpPr>
                <a:spLocks noChangeAspect="1"/>
              </p:cNvSpPr>
              <p:nvPr/>
            </p:nvSpPr>
            <p:spPr>
              <a:xfrm rot="5400000">
                <a:off x="4424785" y="2366244"/>
                <a:ext cx="182880" cy="161084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8" name="TextBox 197"/>
            <p:cNvSpPr txBox="1"/>
            <p:nvPr/>
          </p:nvSpPr>
          <p:spPr>
            <a:xfrm>
              <a:off x="3359788" y="5661719"/>
              <a:ext cx="18319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Thermostatic Mixing Valve</a:t>
              </a:r>
              <a:endParaRPr lang="en-US" sz="12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052715" y="6018766"/>
            <a:ext cx="1550875" cy="276999"/>
            <a:chOff x="3052715" y="6121198"/>
            <a:chExt cx="1550875" cy="276999"/>
          </a:xfrm>
        </p:grpSpPr>
        <p:sp>
          <p:nvSpPr>
            <p:cNvPr id="199" name="Isosceles Triangle 198"/>
            <p:cNvSpPr/>
            <p:nvPr/>
          </p:nvSpPr>
          <p:spPr>
            <a:xfrm>
              <a:off x="3052715" y="6136819"/>
              <a:ext cx="259532" cy="2286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359788" y="6121198"/>
              <a:ext cx="1243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Circulating Pump</a:t>
              </a:r>
              <a:endParaRPr lang="en-US" sz="1200" dirty="0"/>
            </a:p>
          </p:txBody>
        </p:sp>
      </p:grpSp>
      <p:cxnSp>
        <p:nvCxnSpPr>
          <p:cNvPr id="57" name="Straight Connector 56"/>
          <p:cNvCxnSpPr/>
          <p:nvPr/>
        </p:nvCxnSpPr>
        <p:spPr>
          <a:xfrm>
            <a:off x="7240634" y="1676400"/>
            <a:ext cx="0" cy="350933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7189604" y="1770842"/>
            <a:ext cx="660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Existing</a:t>
            </a:r>
            <a:endParaRPr lang="en-US" sz="1200" dirty="0"/>
          </a:p>
        </p:txBody>
      </p:sp>
      <p:sp>
        <p:nvSpPr>
          <p:cNvPr id="206" name="TextBox 205"/>
          <p:cNvSpPr txBox="1"/>
          <p:nvPr/>
        </p:nvSpPr>
        <p:spPr>
          <a:xfrm>
            <a:off x="6823139" y="1770842"/>
            <a:ext cx="470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New</a:t>
            </a:r>
            <a:endParaRPr lang="en-US" sz="1200" dirty="0"/>
          </a:p>
        </p:txBody>
      </p:sp>
      <p:cxnSp>
        <p:nvCxnSpPr>
          <p:cNvPr id="207" name="Straight Connector 206"/>
          <p:cNvCxnSpPr/>
          <p:nvPr/>
        </p:nvCxnSpPr>
        <p:spPr>
          <a:xfrm flipH="1">
            <a:off x="607293" y="734199"/>
            <a:ext cx="5336309" cy="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5260279" y="685800"/>
            <a:ext cx="810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Basement</a:t>
            </a:r>
            <a:endParaRPr lang="en-US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1413179" y="1379220"/>
            <a:ext cx="420308" cy="276999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PEX</a:t>
            </a:r>
            <a:endParaRPr lang="en-US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2861123" y="1379220"/>
            <a:ext cx="420308" cy="276999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PEX</a:t>
            </a:r>
            <a:endParaRPr lang="en-US" sz="1200" dirty="0"/>
          </a:p>
        </p:txBody>
      </p:sp>
      <p:sp>
        <p:nvSpPr>
          <p:cNvPr id="230" name="TextBox 229"/>
          <p:cNvSpPr txBox="1"/>
          <p:nvPr/>
        </p:nvSpPr>
        <p:spPr>
          <a:xfrm>
            <a:off x="1838904" y="1710475"/>
            <a:ext cx="420308" cy="276999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PEX</a:t>
            </a:r>
            <a:endParaRPr lang="en-US" sz="1200" dirty="0"/>
          </a:p>
        </p:txBody>
      </p:sp>
      <p:sp>
        <p:nvSpPr>
          <p:cNvPr id="231" name="TextBox 230"/>
          <p:cNvSpPr txBox="1"/>
          <p:nvPr/>
        </p:nvSpPr>
        <p:spPr>
          <a:xfrm>
            <a:off x="3286848" y="1710475"/>
            <a:ext cx="420308" cy="276999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PEX</a:t>
            </a:r>
            <a:endParaRPr lang="en-US" sz="1200" dirty="0"/>
          </a:p>
        </p:txBody>
      </p:sp>
      <p:sp>
        <p:nvSpPr>
          <p:cNvPr id="242" name="TextBox 241"/>
          <p:cNvSpPr txBox="1"/>
          <p:nvPr/>
        </p:nvSpPr>
        <p:spPr>
          <a:xfrm>
            <a:off x="4168140" y="1290935"/>
            <a:ext cx="758669" cy="461665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Insulated</a:t>
            </a:r>
          </a:p>
          <a:p>
            <a:pPr algn="ctr"/>
            <a:r>
              <a:rPr lang="en-US" sz="1200" dirty="0" smtClean="0"/>
              <a:t>Copper</a:t>
            </a:r>
            <a:endParaRPr lang="en-US" sz="1200" dirty="0"/>
          </a:p>
        </p:txBody>
      </p:sp>
      <p:sp>
        <p:nvSpPr>
          <p:cNvPr id="247" name="Flowchart: Connector 246"/>
          <p:cNvSpPr/>
          <p:nvPr/>
        </p:nvSpPr>
        <p:spPr>
          <a:xfrm>
            <a:off x="1120682" y="4846320"/>
            <a:ext cx="182880" cy="18288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D</a:t>
            </a:r>
            <a:endParaRPr lang="en-US" sz="1400" b="1" dirty="0">
              <a:solidFill>
                <a:srgbClr val="00B050"/>
              </a:solidFill>
            </a:endParaRPr>
          </a:p>
        </p:txBody>
      </p:sp>
      <p:grpSp>
        <p:nvGrpSpPr>
          <p:cNvPr id="248" name="Group 247"/>
          <p:cNvGrpSpPr/>
          <p:nvPr/>
        </p:nvGrpSpPr>
        <p:grpSpPr>
          <a:xfrm>
            <a:off x="304800" y="5234150"/>
            <a:ext cx="930099" cy="276999"/>
            <a:chOff x="742950" y="5208381"/>
            <a:chExt cx="930099" cy="276999"/>
          </a:xfrm>
        </p:grpSpPr>
        <p:sp>
          <p:nvSpPr>
            <p:cNvPr id="249" name="Flowchart: Connector 248"/>
            <p:cNvSpPr/>
            <p:nvPr/>
          </p:nvSpPr>
          <p:spPr>
            <a:xfrm>
              <a:off x="742950" y="5255441"/>
              <a:ext cx="182880" cy="18288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A</a:t>
              </a:r>
              <a:endParaRPr 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989336" y="5208381"/>
              <a:ext cx="683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Air Vent</a:t>
              </a:r>
              <a:endParaRPr lang="en-US" sz="1200" dirty="0"/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304800" y="5717076"/>
            <a:ext cx="2238791" cy="276999"/>
            <a:chOff x="742950" y="5208381"/>
            <a:chExt cx="2238791" cy="276999"/>
          </a:xfrm>
        </p:grpSpPr>
        <p:sp>
          <p:nvSpPr>
            <p:cNvPr id="254" name="Flowchart: Connector 253"/>
            <p:cNvSpPr/>
            <p:nvPr/>
          </p:nvSpPr>
          <p:spPr>
            <a:xfrm>
              <a:off x="742950" y="5255441"/>
              <a:ext cx="182880" cy="18288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D</a:t>
              </a:r>
              <a:endParaRPr 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989336" y="5208381"/>
              <a:ext cx="19924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¾” Garden Drain/Fill and Cap</a:t>
              </a:r>
              <a:endParaRPr lang="en-US" sz="1200" dirty="0"/>
            </a:p>
          </p:txBody>
        </p:sp>
      </p:grpSp>
      <p:cxnSp>
        <p:nvCxnSpPr>
          <p:cNvPr id="155" name="Straight Connector 154"/>
          <p:cNvCxnSpPr/>
          <p:nvPr/>
        </p:nvCxnSpPr>
        <p:spPr>
          <a:xfrm>
            <a:off x="3502747" y="2118155"/>
            <a:ext cx="0" cy="8996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2055765" y="2118155"/>
            <a:ext cx="0" cy="89125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3396067" y="2109470"/>
            <a:ext cx="182881" cy="322296"/>
            <a:chOff x="4724400" y="2755121"/>
            <a:chExt cx="182881" cy="322296"/>
          </a:xfrm>
          <a:solidFill>
            <a:schemeClr val="bg1"/>
          </a:solidFill>
        </p:grpSpPr>
        <p:sp>
          <p:nvSpPr>
            <p:cNvPr id="158" name="Isosceles Triangle 157"/>
            <p:cNvSpPr>
              <a:spLocks noChangeAspect="1"/>
            </p:cNvSpPr>
            <p:nvPr/>
          </p:nvSpPr>
          <p:spPr>
            <a:xfrm>
              <a:off x="4724401" y="2916333"/>
              <a:ext cx="182880" cy="161084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Isosceles Triangle 162"/>
            <p:cNvSpPr>
              <a:spLocks noChangeAspect="1"/>
            </p:cNvSpPr>
            <p:nvPr/>
          </p:nvSpPr>
          <p:spPr>
            <a:xfrm rot="10800000">
              <a:off x="4724400" y="2755121"/>
              <a:ext cx="182880" cy="161084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1949085" y="2109470"/>
            <a:ext cx="182881" cy="322296"/>
            <a:chOff x="4724400" y="2755121"/>
            <a:chExt cx="182881" cy="322296"/>
          </a:xfrm>
          <a:solidFill>
            <a:schemeClr val="bg1"/>
          </a:solidFill>
        </p:grpSpPr>
        <p:sp>
          <p:nvSpPr>
            <p:cNvPr id="165" name="Isosceles Triangle 164"/>
            <p:cNvSpPr>
              <a:spLocks noChangeAspect="1"/>
            </p:cNvSpPr>
            <p:nvPr/>
          </p:nvSpPr>
          <p:spPr>
            <a:xfrm>
              <a:off x="4724401" y="2916333"/>
              <a:ext cx="182880" cy="161084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Isosceles Triangle 165"/>
            <p:cNvSpPr>
              <a:spLocks noChangeAspect="1"/>
            </p:cNvSpPr>
            <p:nvPr/>
          </p:nvSpPr>
          <p:spPr>
            <a:xfrm rot="10800000">
              <a:off x="4724400" y="2755121"/>
              <a:ext cx="182880" cy="161084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1982285" y="2584166"/>
            <a:ext cx="240030" cy="304800"/>
            <a:chOff x="2571748" y="1676400"/>
            <a:chExt cx="240030" cy="304800"/>
          </a:xfrm>
        </p:grpSpPr>
        <p:sp>
          <p:nvSpPr>
            <p:cNvPr id="170" name="Rectangle 169"/>
            <p:cNvSpPr/>
            <p:nvPr/>
          </p:nvSpPr>
          <p:spPr>
            <a:xfrm>
              <a:off x="2571748" y="1676400"/>
              <a:ext cx="137161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lowchart: Connector 171"/>
            <p:cNvSpPr/>
            <p:nvPr/>
          </p:nvSpPr>
          <p:spPr>
            <a:xfrm>
              <a:off x="2720338" y="1709741"/>
              <a:ext cx="91440" cy="9144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lowchart: Connector 172"/>
            <p:cNvSpPr/>
            <p:nvPr/>
          </p:nvSpPr>
          <p:spPr>
            <a:xfrm>
              <a:off x="2720338" y="1861182"/>
              <a:ext cx="91440" cy="9144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431037" y="2584166"/>
            <a:ext cx="240030" cy="304800"/>
            <a:chOff x="2571748" y="1676400"/>
            <a:chExt cx="240030" cy="304800"/>
          </a:xfrm>
        </p:grpSpPr>
        <p:sp>
          <p:nvSpPr>
            <p:cNvPr id="185" name="Rectangle 184"/>
            <p:cNvSpPr/>
            <p:nvPr/>
          </p:nvSpPr>
          <p:spPr>
            <a:xfrm>
              <a:off x="2571748" y="1676400"/>
              <a:ext cx="137161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Flowchart: Connector 185"/>
            <p:cNvSpPr/>
            <p:nvPr/>
          </p:nvSpPr>
          <p:spPr>
            <a:xfrm>
              <a:off x="2720338" y="1709741"/>
              <a:ext cx="91440" cy="9144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Flowchart: Connector 186"/>
            <p:cNvSpPr/>
            <p:nvPr/>
          </p:nvSpPr>
          <p:spPr>
            <a:xfrm>
              <a:off x="2720338" y="1861182"/>
              <a:ext cx="91440" cy="9144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1" name="Straight Connector 200"/>
          <p:cNvCxnSpPr/>
          <p:nvPr/>
        </p:nvCxnSpPr>
        <p:spPr>
          <a:xfrm>
            <a:off x="1234440" y="2814668"/>
            <a:ext cx="0" cy="4278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Flowchart: Connector 201"/>
          <p:cNvSpPr/>
          <p:nvPr/>
        </p:nvSpPr>
        <p:spPr>
          <a:xfrm>
            <a:off x="1143000" y="2677508"/>
            <a:ext cx="182880" cy="18288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A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203" name="Flowchart: Connector 202"/>
          <p:cNvSpPr/>
          <p:nvPr/>
        </p:nvSpPr>
        <p:spPr>
          <a:xfrm>
            <a:off x="1143000" y="3239486"/>
            <a:ext cx="182880" cy="18288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D</a:t>
            </a:r>
            <a:endParaRPr lang="en-US" sz="1400" b="1" dirty="0">
              <a:solidFill>
                <a:srgbClr val="00B050"/>
              </a:solidFill>
            </a:endParaRPr>
          </a:p>
        </p:txBody>
      </p:sp>
      <p:cxnSp>
        <p:nvCxnSpPr>
          <p:cNvPr id="204" name="Straight Connector 203"/>
          <p:cNvCxnSpPr/>
          <p:nvPr/>
        </p:nvCxnSpPr>
        <p:spPr>
          <a:xfrm>
            <a:off x="1234899" y="3028575"/>
            <a:ext cx="391373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Flowchart: Connector 208"/>
          <p:cNvSpPr/>
          <p:nvPr/>
        </p:nvSpPr>
        <p:spPr>
          <a:xfrm>
            <a:off x="7765416" y="3437285"/>
            <a:ext cx="182880" cy="18288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0" name="Group 209"/>
          <p:cNvGrpSpPr/>
          <p:nvPr/>
        </p:nvGrpSpPr>
        <p:grpSpPr>
          <a:xfrm rot="5400000">
            <a:off x="7386542" y="3366104"/>
            <a:ext cx="182881" cy="322296"/>
            <a:chOff x="5074919" y="3716304"/>
            <a:chExt cx="182881" cy="322296"/>
          </a:xfrm>
        </p:grpSpPr>
        <p:sp>
          <p:nvSpPr>
            <p:cNvPr id="211" name="Isosceles Triangle 210"/>
            <p:cNvSpPr>
              <a:spLocks noChangeAspect="1"/>
            </p:cNvSpPr>
            <p:nvPr/>
          </p:nvSpPr>
          <p:spPr>
            <a:xfrm>
              <a:off x="5074920" y="3877516"/>
              <a:ext cx="182880" cy="16108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Isosceles Triangle 216"/>
            <p:cNvSpPr>
              <a:spLocks noChangeAspect="1"/>
            </p:cNvSpPr>
            <p:nvPr/>
          </p:nvSpPr>
          <p:spPr>
            <a:xfrm rot="10800000">
              <a:off x="5074919" y="3716304"/>
              <a:ext cx="182880" cy="16108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8" name="Flowchart: Connector 217"/>
          <p:cNvSpPr/>
          <p:nvPr/>
        </p:nvSpPr>
        <p:spPr>
          <a:xfrm>
            <a:off x="3886200" y="2922956"/>
            <a:ext cx="182880" cy="18288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T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219" name="Flowchart: Connector 218"/>
          <p:cNvSpPr/>
          <p:nvPr/>
        </p:nvSpPr>
        <p:spPr>
          <a:xfrm>
            <a:off x="1529984" y="2932377"/>
            <a:ext cx="182880" cy="18288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lowchart: Connector 219"/>
          <p:cNvSpPr/>
          <p:nvPr/>
        </p:nvSpPr>
        <p:spPr>
          <a:xfrm>
            <a:off x="2973434" y="2930976"/>
            <a:ext cx="182880" cy="18288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/>
          <p:cNvCxnSpPr>
            <a:endCxn id="247" idx="0"/>
          </p:cNvCxnSpPr>
          <p:nvPr/>
        </p:nvCxnSpPr>
        <p:spPr>
          <a:xfrm>
            <a:off x="1212122" y="4637535"/>
            <a:ext cx="0" cy="208785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27" idx="4"/>
          </p:cNvCxnSpPr>
          <p:nvPr/>
        </p:nvCxnSpPr>
        <p:spPr>
          <a:xfrm>
            <a:off x="6175468" y="2819400"/>
            <a:ext cx="0" cy="198415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endCxn id="226" idx="0"/>
          </p:cNvCxnSpPr>
          <p:nvPr/>
        </p:nvCxnSpPr>
        <p:spPr>
          <a:xfrm>
            <a:off x="6175468" y="3528725"/>
            <a:ext cx="0" cy="17459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lowchart: Connector 225"/>
          <p:cNvSpPr/>
          <p:nvPr/>
        </p:nvSpPr>
        <p:spPr>
          <a:xfrm>
            <a:off x="6084028" y="3703320"/>
            <a:ext cx="182880" cy="18288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D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227" name="Flowchart: Connector 226"/>
          <p:cNvSpPr/>
          <p:nvPr/>
        </p:nvSpPr>
        <p:spPr>
          <a:xfrm>
            <a:off x="6084028" y="2636520"/>
            <a:ext cx="182880" cy="18288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D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228" name="Rounded Rectangle 227"/>
          <p:cNvSpPr/>
          <p:nvPr/>
        </p:nvSpPr>
        <p:spPr>
          <a:xfrm>
            <a:off x="983700" y="3840761"/>
            <a:ext cx="3155019" cy="1264639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ounded Rectangle 231"/>
          <p:cNvSpPr/>
          <p:nvPr/>
        </p:nvSpPr>
        <p:spPr>
          <a:xfrm>
            <a:off x="983700" y="2068245"/>
            <a:ext cx="3155019" cy="1408874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7" name="Group 146"/>
          <p:cNvGrpSpPr/>
          <p:nvPr/>
        </p:nvGrpSpPr>
        <p:grpSpPr>
          <a:xfrm rot="16200000">
            <a:off x="5654652" y="2902514"/>
            <a:ext cx="242996" cy="322296"/>
            <a:chOff x="2909231" y="1837420"/>
            <a:chExt cx="242996" cy="322296"/>
          </a:xfrm>
        </p:grpSpPr>
        <p:grpSp>
          <p:nvGrpSpPr>
            <p:cNvPr id="150" name="Group 149"/>
            <p:cNvGrpSpPr/>
            <p:nvPr/>
          </p:nvGrpSpPr>
          <p:grpSpPr>
            <a:xfrm>
              <a:off x="2969346" y="1837420"/>
              <a:ext cx="182881" cy="322296"/>
              <a:chOff x="4724400" y="2681289"/>
              <a:chExt cx="182881" cy="322296"/>
            </a:xfrm>
            <a:solidFill>
              <a:schemeClr val="bg1"/>
            </a:solidFill>
          </p:grpSpPr>
          <p:sp>
            <p:nvSpPr>
              <p:cNvPr id="153" name="Isosceles Triangle 152"/>
              <p:cNvSpPr>
                <a:spLocks noChangeAspect="1"/>
              </p:cNvSpPr>
              <p:nvPr/>
            </p:nvSpPr>
            <p:spPr>
              <a:xfrm>
                <a:off x="4724401" y="2842501"/>
                <a:ext cx="182880" cy="161084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/>
              <p:cNvSpPr>
                <a:spLocks noChangeAspect="1"/>
              </p:cNvSpPr>
              <p:nvPr/>
            </p:nvSpPr>
            <p:spPr>
              <a:xfrm rot="10800000">
                <a:off x="4724400" y="2681289"/>
                <a:ext cx="182880" cy="161084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1" name="Isosceles Triangle 150"/>
            <p:cNvSpPr>
              <a:spLocks noChangeAspect="1"/>
            </p:cNvSpPr>
            <p:nvPr/>
          </p:nvSpPr>
          <p:spPr>
            <a:xfrm rot="5400000">
              <a:off x="2898333" y="1926540"/>
              <a:ext cx="182880" cy="16108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1" name="Straight Connector 180"/>
          <p:cNvCxnSpPr/>
          <p:nvPr/>
        </p:nvCxnSpPr>
        <p:spPr>
          <a:xfrm>
            <a:off x="5325806" y="3033603"/>
            <a:ext cx="0" cy="49512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Flowchart: Connector 195"/>
          <p:cNvSpPr/>
          <p:nvPr/>
        </p:nvSpPr>
        <p:spPr>
          <a:xfrm>
            <a:off x="5693224" y="3437285"/>
            <a:ext cx="182880" cy="18288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5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61</Words>
  <Application>Microsoft Office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Gallas</dc:creator>
  <cp:lastModifiedBy>Gallas, Brandon D.</cp:lastModifiedBy>
  <cp:revision>25</cp:revision>
  <dcterms:created xsi:type="dcterms:W3CDTF">2006-08-16T00:00:00Z</dcterms:created>
  <dcterms:modified xsi:type="dcterms:W3CDTF">2016-03-18T18:47:01Z</dcterms:modified>
</cp:coreProperties>
</file>