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69" r:id="rId4"/>
    <p:sldId id="270" r:id="rId5"/>
    <p:sldId id="272" r:id="rId6"/>
    <p:sldId id="273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9" autoAdjust="0"/>
  </p:normalViewPr>
  <p:slideViewPr>
    <p:cSldViewPr snapToGrid="0" snapToObjects="1">
      <p:cViewPr>
        <p:scale>
          <a:sx n="105" d="100"/>
          <a:sy n="105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AC90-6220-A943-9746-A35BA2EB86D8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EF4DA-A700-3748-A0CE-597B7B4E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8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Across all methods, obesity was associated with a significant decrease in the level of</a:t>
            </a:r>
            <a:r>
              <a:rPr lang="en-US" baseline="0" dirty="0" smtClean="0"/>
              <a:t> diversity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EF4DA-A700-3748-A0CE-597B7B4E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Specifically, easier for lean person to lose their </a:t>
            </a:r>
            <a:r>
              <a:rPr lang="en-US" dirty="0" err="1" smtClean="0"/>
              <a:t>Bacteroidetes</a:t>
            </a:r>
            <a:r>
              <a:rPr lang="en-US" dirty="0" smtClean="0"/>
              <a:t> than obese to lose </a:t>
            </a:r>
            <a:r>
              <a:rPr lang="en-US" dirty="0" err="1" smtClean="0"/>
              <a:t>Firmicutes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EF4DA-A700-3748-A0CE-597B7B4E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5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</a:t>
            </a:r>
            <a:r>
              <a:rPr lang="en-US" baseline="0" dirty="0" smtClean="0"/>
              <a:t> </a:t>
            </a:r>
            <a:r>
              <a:rPr lang="en-US" dirty="0" smtClean="0"/>
              <a:t>N-</a:t>
            </a:r>
            <a:r>
              <a:rPr lang="en-US" dirty="0" err="1" smtClean="0"/>
              <a:t>acylphosphatidylethanolamines</a:t>
            </a:r>
            <a:r>
              <a:rPr lang="en-US" dirty="0" smtClean="0"/>
              <a:t> (NAPEs) are precursors to the N-</a:t>
            </a:r>
            <a:r>
              <a:rPr lang="en-US" dirty="0" err="1" smtClean="0"/>
              <a:t>acylethanolamide</a:t>
            </a:r>
            <a:r>
              <a:rPr lang="en-US" dirty="0" smtClean="0"/>
              <a:t> (NAE) family of lipids, which are</a:t>
            </a:r>
            <a:r>
              <a:rPr lang="en-US" baseline="0" dirty="0" smtClean="0"/>
              <a:t> </a:t>
            </a:r>
            <a:r>
              <a:rPr lang="en-US" dirty="0" smtClean="0"/>
              <a:t>synthesized in the small intestine in response to feeding and reduce food intake and obesity</a:t>
            </a:r>
          </a:p>
          <a:p>
            <a:endParaRPr lang="en-US" dirty="0" smtClean="0"/>
          </a:p>
          <a:p>
            <a:r>
              <a:rPr lang="en-US" dirty="0" smtClean="0"/>
              <a:t>Here, we demonstrated that administration of engineered NAPE-expressing E. coli </a:t>
            </a:r>
            <a:r>
              <a:rPr lang="en-US" dirty="0" err="1" smtClean="0"/>
              <a:t>Nissle</a:t>
            </a:r>
            <a:r>
              <a:rPr lang="en-US" dirty="0" smtClean="0"/>
              <a:t> 1917 bacteria in drinking water for 8 weeks reduced the levels of</a:t>
            </a:r>
            <a:r>
              <a:rPr lang="en-US" baseline="0" dirty="0" smtClean="0"/>
              <a:t> </a:t>
            </a:r>
            <a:r>
              <a:rPr lang="en-US" dirty="0" smtClean="0"/>
              <a:t>obesity in mice fed a high-fat diet.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EF4DA-A700-3748-A0CE-597B7B4E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2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 report that inducible intestinal epithelial</a:t>
            </a:r>
            <a:r>
              <a:rPr lang="en-US" baseline="0" dirty="0" smtClean="0"/>
              <a:t> </a:t>
            </a:r>
            <a:r>
              <a:rPr lang="en-US" dirty="0" smtClean="0"/>
              <a:t>cell-specific deletion of MyD88 partially protects against diet-induced obesity, diabetes and</a:t>
            </a:r>
            <a:r>
              <a:rPr lang="en-US" baseline="0" dirty="0" smtClean="0"/>
              <a:t> </a:t>
            </a:r>
            <a:r>
              <a:rPr lang="en-US" dirty="0" smtClean="0"/>
              <a:t>inflammation.</a:t>
            </a:r>
          </a:p>
          <a:p>
            <a:endParaRPr lang="en-US" dirty="0" smtClean="0"/>
          </a:p>
          <a:p>
            <a:r>
              <a:rPr lang="en-US" dirty="0" smtClean="0"/>
              <a:t>Protection is transferred following gut </a:t>
            </a:r>
            <a:r>
              <a:rPr lang="en-US" dirty="0" err="1" smtClean="0"/>
              <a:t>microbiota</a:t>
            </a:r>
            <a:r>
              <a:rPr lang="en-US" dirty="0" smtClean="0"/>
              <a:t> transplantation to germ-free recipients</a:t>
            </a:r>
          </a:p>
          <a:p>
            <a:endParaRPr lang="en-US" dirty="0" smtClean="0"/>
          </a:p>
          <a:p>
            <a:r>
              <a:rPr lang="en-US" dirty="0" smtClean="0"/>
              <a:t>Targeting MyD88 after the onset of obesity reduces fat mass and inflammation.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EF4DA-A700-3748-A0CE-597B7B4E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9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6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3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3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2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3543-ACB9-0B4D-A83B-41BA6D863D6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3543-ACB9-0B4D-A83B-41BA6D863D63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E7D4-A968-284E-A8CF-0B8AB4F2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gut </a:t>
            </a:r>
            <a:r>
              <a:rPr lang="en-US" dirty="0" err="1" smtClean="0"/>
              <a:t>microbiome</a:t>
            </a:r>
            <a:r>
              <a:rPr lang="en-US" dirty="0" smtClean="0"/>
              <a:t>, metabolic status, and obesity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2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Deviations from a Core </a:t>
            </a:r>
            <a:r>
              <a:rPr lang="en-US" dirty="0" err="1" smtClean="0"/>
              <a:t>Microbiome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4110"/>
            <a:ext cx="8229600" cy="1133319"/>
          </a:xfrm>
        </p:spPr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Via twin studies: </a:t>
            </a:r>
            <a:r>
              <a:rPr lang="en-US" dirty="0" err="1" smtClean="0"/>
              <a:t>microbiomes</a:t>
            </a:r>
            <a:r>
              <a:rPr lang="en-US" dirty="0" smtClean="0"/>
              <a:t> form a functional core</a:t>
            </a:r>
            <a:endParaRPr lang="en-US" dirty="0"/>
          </a:p>
        </p:txBody>
      </p:sp>
      <p:pic>
        <p:nvPicPr>
          <p:cNvPr id="4" name="Picture 3" descr="Screen Shot 2015-01-21 at 15.52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05" y="2721429"/>
            <a:ext cx="5613393" cy="3761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0381" y="6579810"/>
            <a:ext cx="1983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/>
              <a:t>doi</a:t>
            </a:r>
            <a:r>
              <a:rPr lang="fr-FR" sz="1200" dirty="0"/>
              <a:t>: 10.1038/nature07540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288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Deviations from a Core </a:t>
            </a:r>
            <a:r>
              <a:rPr lang="en-US" dirty="0" err="1"/>
              <a:t>Microbiome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Metabolic profile-based clustering showed fore functional groups, included carbohydrate and amino acid metabolism among others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In obese patients, gut </a:t>
            </a:r>
            <a:r>
              <a:rPr lang="en-US" dirty="0" err="1" smtClean="0"/>
              <a:t>microbiome</a:t>
            </a:r>
            <a:r>
              <a:rPr lang="en-US" dirty="0" smtClean="0"/>
              <a:t> is enriched for </a:t>
            </a:r>
            <a:r>
              <a:rPr lang="en-US" dirty="0" err="1" smtClean="0"/>
              <a:t>phosphotransferase</a:t>
            </a:r>
            <a:r>
              <a:rPr lang="en-US" dirty="0" smtClean="0"/>
              <a:t> systems involved in carb processing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Broadly, leanness associated with enrichment of </a:t>
            </a:r>
            <a:r>
              <a:rPr lang="en-US" i="1" dirty="0" err="1" smtClean="0"/>
              <a:t>Bacteroidetes</a:t>
            </a:r>
            <a:r>
              <a:rPr lang="en-US" dirty="0" smtClean="0"/>
              <a:t> genes; obesity with enrichment of </a:t>
            </a:r>
            <a:r>
              <a:rPr lang="en-US" i="1" dirty="0" err="1" smtClean="0"/>
              <a:t>Actinobacteria</a:t>
            </a:r>
            <a:r>
              <a:rPr lang="en-US" dirty="0" smtClean="0"/>
              <a:t> and </a:t>
            </a:r>
            <a:r>
              <a:rPr lang="en-US" i="1" dirty="0" err="1" smtClean="0"/>
              <a:t>Firmicutes</a:t>
            </a:r>
            <a:r>
              <a:rPr lang="en-US" dirty="0" smtClean="0"/>
              <a:t> genes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0381" y="6579810"/>
            <a:ext cx="1983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 smtClean="0"/>
              <a:t>doi</a:t>
            </a:r>
            <a:r>
              <a:rPr lang="fr-FR" sz="1200" dirty="0" smtClean="0"/>
              <a:t>: 10.1038/nature07540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926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Diet and the </a:t>
            </a:r>
            <a:r>
              <a:rPr lang="en-US" dirty="0" err="1" smtClean="0"/>
              <a:t>Microbiome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004175" algn="r"/>
              </a:tabLst>
            </a:pPr>
            <a:r>
              <a:rPr lang="en-US" dirty="0" smtClean="0"/>
              <a:t>Diet has been shown to rapidly influence gut </a:t>
            </a:r>
            <a:r>
              <a:rPr lang="en-US" dirty="0" err="1" smtClean="0"/>
              <a:t>microbiota</a:t>
            </a:r>
            <a:r>
              <a:rPr lang="en-US" dirty="0" smtClean="0"/>
              <a:t> composition</a:t>
            </a:r>
          </a:p>
          <a:p>
            <a:pPr>
              <a:tabLst>
                <a:tab pos="8004175" algn="r"/>
              </a:tabLst>
            </a:pPr>
            <a:r>
              <a:rPr lang="en-US" dirty="0" smtClean="0"/>
              <a:t>High-fat diets see a decrease in </a:t>
            </a:r>
            <a:r>
              <a:rPr lang="en-US" i="1" dirty="0" err="1" smtClean="0"/>
              <a:t>Bacteroidetes</a:t>
            </a:r>
            <a:r>
              <a:rPr lang="en-US" dirty="0" smtClean="0"/>
              <a:t> and increases in </a:t>
            </a:r>
            <a:r>
              <a:rPr lang="en-US" i="1" dirty="0" err="1" smtClean="0"/>
              <a:t>Firmicutes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Proteobacteria</a:t>
            </a:r>
            <a:endParaRPr lang="en-US" dirty="0"/>
          </a:p>
          <a:p>
            <a:pPr>
              <a:tabLst>
                <a:tab pos="8004175" algn="r"/>
              </a:tabLst>
            </a:pPr>
            <a:r>
              <a:rPr lang="en-US" dirty="0" err="1" smtClean="0"/>
              <a:t>Microbiotal</a:t>
            </a:r>
            <a:r>
              <a:rPr lang="en-US" dirty="0" smtClean="0"/>
              <a:t> responses to dietary changes differ depending on host lean/obese status</a:t>
            </a:r>
          </a:p>
          <a:p>
            <a:pPr marL="0" indent="0">
              <a:buNone/>
              <a:tabLst>
                <a:tab pos="8004175" algn="r"/>
              </a:tabLst>
            </a:pPr>
            <a:endParaRPr lang="en-US" sz="1400" dirty="0" smtClean="0"/>
          </a:p>
          <a:p>
            <a:pPr marL="0" indent="0">
              <a:buNone/>
              <a:tabLst>
                <a:tab pos="8004175" algn="r"/>
              </a:tabLst>
            </a:pPr>
            <a:r>
              <a:rPr lang="en-US" sz="1400" dirty="0"/>
              <a:t>	</a:t>
            </a:r>
            <a:r>
              <a:rPr lang="en-US" sz="1400" dirty="0" smtClean="0"/>
              <a:t>(</a:t>
            </a:r>
            <a:r>
              <a:rPr lang="en-US" sz="1400" dirty="0" err="1" smtClean="0"/>
              <a:t>Fleissner</a:t>
            </a:r>
            <a:r>
              <a:rPr lang="en-US" sz="1400" dirty="0" smtClean="0"/>
              <a:t>, 2010; Hildebrandt, 2009; </a:t>
            </a:r>
            <a:r>
              <a:rPr lang="en-US" sz="1400" dirty="0" err="1" smtClean="0"/>
              <a:t>DiBaise</a:t>
            </a:r>
            <a:r>
              <a:rPr lang="en-US" sz="1400" dirty="0" smtClean="0"/>
              <a:t>, 2012)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339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Autofit/>
          </a:bodyPr>
          <a:lstStyle/>
          <a:p>
            <a:pPr algn="l"/>
            <a:r>
              <a:rPr lang="en-US" sz="3400" dirty="0" smtClean="0"/>
              <a:t>Treating Obesity by </a:t>
            </a:r>
            <a:r>
              <a:rPr lang="en-US" sz="3400" dirty="0" err="1" smtClean="0"/>
              <a:t>Microbiota</a:t>
            </a:r>
            <a:r>
              <a:rPr lang="en-US" sz="3400" dirty="0" smtClean="0"/>
              <a:t> Manipulation</a:t>
            </a:r>
            <a:endParaRPr lang="en-US" sz="3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Screen Shot 2015-01-21 at 16.20.35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20" r="-18520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7160381" y="6579810"/>
            <a:ext cx="1983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 smtClean="0"/>
              <a:t>doi</a:t>
            </a:r>
            <a:r>
              <a:rPr lang="fr-FR" sz="1200" dirty="0" smtClean="0"/>
              <a:t>: 10.1172/JCI72517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891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Autofit/>
          </a:bodyPr>
          <a:lstStyle/>
          <a:p>
            <a:pPr algn="l"/>
            <a:r>
              <a:rPr lang="en-US" sz="3400" dirty="0" smtClean="0"/>
              <a:t>Treating Obesity by </a:t>
            </a:r>
            <a:r>
              <a:rPr lang="en-US" sz="3400" dirty="0" err="1" smtClean="0"/>
              <a:t>Microbiota</a:t>
            </a:r>
            <a:r>
              <a:rPr lang="en-US" sz="3400" dirty="0" smtClean="0"/>
              <a:t> Manipulation</a:t>
            </a:r>
            <a:endParaRPr lang="en-US" sz="3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Screen Shot 2015-01-21 at 16.26.59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31" r="-8331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7160381" y="6579810"/>
            <a:ext cx="1983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err="1" smtClean="0"/>
              <a:t>doi</a:t>
            </a:r>
            <a:r>
              <a:rPr lang="fr-FR" sz="1200" dirty="0" smtClean="0"/>
              <a:t>: </a:t>
            </a:r>
            <a:r>
              <a:rPr lang="fr-FR" sz="1200" dirty="0"/>
              <a:t>10.1038/ncomms6648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232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3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Chen, Z., </a:t>
            </a:r>
            <a:r>
              <a:rPr lang="en-US" sz="1400" dirty="0" err="1" smtClean="0"/>
              <a:t>Guo</a:t>
            </a:r>
            <a:r>
              <a:rPr lang="en-US" sz="1400" dirty="0" smtClean="0"/>
              <a:t>, L., Zhang, Y., et al. (2014). Incorporation of therapeutically modified bacteria into gut </a:t>
            </a:r>
            <a:r>
              <a:rPr lang="en-US" sz="1400" dirty="0" err="1" smtClean="0"/>
              <a:t>microbiota</a:t>
            </a:r>
            <a:r>
              <a:rPr lang="en-US" sz="1400" dirty="0" smtClean="0"/>
              <a:t> inhibits obesity. </a:t>
            </a:r>
            <a:r>
              <a:rPr lang="en-US" sz="1400" i="1" dirty="0" smtClean="0"/>
              <a:t>Journal of Clinical Investigation, 124</a:t>
            </a:r>
            <a:r>
              <a:rPr lang="en-US" sz="1400" dirty="0" smtClean="0"/>
              <a:t>, 3391 – 3406.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DiBaise</a:t>
            </a:r>
            <a:r>
              <a:rPr lang="en-US" sz="1400" dirty="0" smtClean="0"/>
              <a:t>, J., Frank, D., &amp; </a:t>
            </a:r>
            <a:r>
              <a:rPr lang="en-US" sz="1400" dirty="0" err="1" smtClean="0"/>
              <a:t>Mathur</a:t>
            </a:r>
            <a:r>
              <a:rPr lang="en-US" sz="1400" dirty="0" smtClean="0"/>
              <a:t>, R. (2012). Impact of the gut </a:t>
            </a:r>
            <a:r>
              <a:rPr lang="en-US" sz="1400" dirty="0" err="1" smtClean="0"/>
              <a:t>microbiota</a:t>
            </a:r>
            <a:r>
              <a:rPr lang="en-US" sz="1400" dirty="0" smtClean="0"/>
              <a:t> on the development of obesity: Current concepts. </a:t>
            </a:r>
            <a:r>
              <a:rPr lang="en-US" sz="1400" i="1" dirty="0" smtClean="0"/>
              <a:t>American Journal of Gastroenterology, 1</a:t>
            </a:r>
            <a:r>
              <a:rPr lang="en-US" sz="1400" dirty="0" smtClean="0"/>
              <a:t>, 22 –27.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Everard</a:t>
            </a:r>
            <a:r>
              <a:rPr lang="en-US" sz="1400" dirty="0" smtClean="0"/>
              <a:t>, A., </a:t>
            </a:r>
            <a:r>
              <a:rPr lang="en-US" sz="1400" dirty="0" err="1" smtClean="0"/>
              <a:t>Geurts</a:t>
            </a:r>
            <a:r>
              <a:rPr lang="en-US" sz="1400" dirty="0" smtClean="0"/>
              <a:t>, L., Caesar, R., et al. (2014). Intestinal epithelial MyD88 is a sensor switching host metabolism towards obesity according to nutritional status. </a:t>
            </a:r>
            <a:r>
              <a:rPr lang="en-US" sz="1400" i="1" dirty="0" smtClean="0"/>
              <a:t>Nature Communications, 5</a:t>
            </a:r>
            <a:r>
              <a:rPr lang="en-US" sz="1400" dirty="0" smtClean="0"/>
              <a:t>:5648.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Fleissner</a:t>
            </a:r>
            <a:r>
              <a:rPr lang="en-US" sz="1400" dirty="0" smtClean="0"/>
              <a:t>, C., </a:t>
            </a:r>
            <a:r>
              <a:rPr lang="en-US" sz="1400" dirty="0" err="1" smtClean="0"/>
              <a:t>Huebel</a:t>
            </a:r>
            <a:r>
              <a:rPr lang="en-US" sz="1400" dirty="0" smtClean="0"/>
              <a:t>, N., </a:t>
            </a:r>
            <a:r>
              <a:rPr lang="en-US" sz="1400" dirty="0" err="1" smtClean="0"/>
              <a:t>Abd</a:t>
            </a:r>
            <a:r>
              <a:rPr lang="en-US" sz="1400" dirty="0" smtClean="0"/>
              <a:t> El-</a:t>
            </a:r>
            <a:r>
              <a:rPr lang="en-US" sz="1400" dirty="0" err="1" smtClean="0"/>
              <a:t>Bary</a:t>
            </a:r>
            <a:r>
              <a:rPr lang="en-US" sz="1400" dirty="0" smtClean="0"/>
              <a:t>, M., et al. (2010). Absence of intestinal </a:t>
            </a:r>
            <a:r>
              <a:rPr lang="en-US" sz="1400" dirty="0" err="1" smtClean="0"/>
              <a:t>microbiota</a:t>
            </a:r>
            <a:r>
              <a:rPr lang="en-US" sz="1400" dirty="0" smtClean="0"/>
              <a:t> does not protect mice from diet-induced obesity. </a:t>
            </a:r>
            <a:r>
              <a:rPr lang="en-US" sz="1400" i="1" dirty="0" smtClean="0"/>
              <a:t>British Journal of Nutrition, 104</a:t>
            </a:r>
            <a:r>
              <a:rPr lang="en-US" sz="1400" dirty="0" smtClean="0"/>
              <a:t>, 919 –929.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Hildebrandt, M., Hoffmann, C., Sherrill-Mix, S., et al. (2009). High-fat diet determines the composition of the murine gut </a:t>
            </a:r>
            <a:r>
              <a:rPr lang="en-US" sz="1400" dirty="0" err="1" smtClean="0"/>
              <a:t>microbiome</a:t>
            </a:r>
            <a:r>
              <a:rPr lang="en-US" sz="1400" dirty="0" smtClean="0"/>
              <a:t> independently of obesity. </a:t>
            </a:r>
            <a:r>
              <a:rPr lang="en-US" sz="1400" i="1" dirty="0" smtClean="0"/>
              <a:t>Gastroenterology, 137</a:t>
            </a:r>
            <a:r>
              <a:rPr lang="en-US" sz="1400" dirty="0" smtClean="0"/>
              <a:t>, 1716 –1724.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Turnbaugh</a:t>
            </a:r>
            <a:r>
              <a:rPr lang="en-US" sz="1400" dirty="0" smtClean="0"/>
              <a:t>, R., </a:t>
            </a:r>
            <a:r>
              <a:rPr lang="en-US" sz="1400" dirty="0" err="1" smtClean="0"/>
              <a:t>Hamady</a:t>
            </a:r>
            <a:r>
              <a:rPr lang="en-US" sz="1400" dirty="0" smtClean="0"/>
              <a:t>, M., </a:t>
            </a:r>
            <a:r>
              <a:rPr lang="en-US" sz="1400" dirty="0" err="1" smtClean="0"/>
              <a:t>Yatsunenko</a:t>
            </a:r>
            <a:r>
              <a:rPr lang="en-US" sz="1400" dirty="0" smtClean="0"/>
              <a:t>, T., et al. (2009). A core gut </a:t>
            </a:r>
            <a:r>
              <a:rPr lang="en-US" sz="1400" dirty="0" err="1" smtClean="0"/>
              <a:t>microbiome</a:t>
            </a:r>
            <a:r>
              <a:rPr lang="en-US" sz="1400" dirty="0" smtClean="0"/>
              <a:t> in obese and lean twins. </a:t>
            </a:r>
            <a:r>
              <a:rPr lang="en-US" sz="1400" i="1" dirty="0" smtClean="0"/>
              <a:t>Nature, 457</a:t>
            </a:r>
            <a:r>
              <a:rPr lang="en-US" sz="1400" dirty="0" smtClean="0"/>
              <a:t>, 480 – 485.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26814"/>
            <a:ext cx="82296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2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585</Words>
  <Application>Microsoft Macintosh PowerPoint</Application>
  <PresentationFormat>On-screen Show (4:3)</PresentationFormat>
  <Paragraphs>40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gut microbiome, metabolic status, and obesity</vt:lpstr>
      <vt:lpstr>Deviations from a Core Microbiome</vt:lpstr>
      <vt:lpstr>Deviations from a Core Microbiome</vt:lpstr>
      <vt:lpstr>Diet and the Microbiome</vt:lpstr>
      <vt:lpstr>Treating Obesity by Microbiota Manipulation</vt:lpstr>
      <vt:lpstr>Treating Obesity by Microbiota Manipulation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 and Prebiotics for the modulation of the microbiome</dc:title>
  <dc:creator>Christopher Wetherill</dc:creator>
  <cp:lastModifiedBy>Christopher Wetherill</cp:lastModifiedBy>
  <cp:revision>43</cp:revision>
  <dcterms:created xsi:type="dcterms:W3CDTF">2015-01-19T15:42:37Z</dcterms:created>
  <dcterms:modified xsi:type="dcterms:W3CDTF">2015-01-27T23:54:25Z</dcterms:modified>
</cp:coreProperties>
</file>