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fao.org/es/esn/food/wgreport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Pro- and Prebiotics for the Modulation of the </a:t>
            </a:r>
            <a:r>
              <a:rPr lang="en-US" dirty="0" err="1" smtClean="0"/>
              <a:t>Microbiome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 Effector Molecules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 Effector Molecules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Araya, M., </a:t>
            </a:r>
            <a:r>
              <a:rPr lang="en-US" sz="1400" dirty="0" err="1" smtClean="0"/>
              <a:t>Morelli</a:t>
            </a:r>
            <a:r>
              <a:rPr lang="en-US" sz="1400" dirty="0" smtClean="0"/>
              <a:t>, L., Reid, G., Sanders, M., &amp; Stanton, C. (2002). Guidelines for the evaluation of probiotics in food. </a:t>
            </a:r>
            <a:r>
              <a:rPr lang="en-US" sz="1400" i="1" dirty="0" smtClean="0"/>
              <a:t>Jt. FAO/WHO Work. Group Rep., </a:t>
            </a:r>
            <a:r>
              <a:rPr lang="en-US" sz="1400" dirty="0" smtClean="0"/>
              <a:t>London, Ontario, Can. </a:t>
            </a:r>
            <a:r>
              <a:rPr lang="en-US" sz="1400" dirty="0" smtClean="0">
                <a:hlinkClick r:id="rId2" action="ppaction://hlinkfile"/>
              </a:rPr>
              <a:t>ftp://ftp.fao.org/es/esn/food/wgreport2.pdf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Aureli</a:t>
            </a:r>
            <a:r>
              <a:rPr lang="en-US" sz="1400" dirty="0" smtClean="0"/>
              <a:t>, P., </a:t>
            </a:r>
            <a:r>
              <a:rPr lang="en-US" sz="1400" dirty="0" err="1" smtClean="0"/>
              <a:t>Capurso</a:t>
            </a:r>
            <a:r>
              <a:rPr lang="en-US" sz="1400" dirty="0" smtClean="0"/>
              <a:t>, L., </a:t>
            </a:r>
            <a:r>
              <a:rPr lang="en-US" sz="1400" dirty="0" err="1" smtClean="0"/>
              <a:t>Castellazzi</a:t>
            </a:r>
            <a:r>
              <a:rPr lang="en-US" sz="1400" dirty="0" smtClean="0"/>
              <a:t>, A., </a:t>
            </a:r>
            <a:r>
              <a:rPr lang="en-US" sz="1400" dirty="0" err="1" smtClean="0"/>
              <a:t>Clerici</a:t>
            </a:r>
            <a:r>
              <a:rPr lang="en-US" sz="1400" dirty="0" smtClean="0"/>
              <a:t>, M., Giovanni, M., </a:t>
            </a:r>
            <a:r>
              <a:rPr lang="en-US" sz="1400" dirty="0" err="1" smtClean="0"/>
              <a:t>Morelli</a:t>
            </a:r>
            <a:r>
              <a:rPr lang="en-US" sz="1400" dirty="0" smtClean="0"/>
              <a:t>, L., et al. (2011). Probiotics and health: An evidence-based review. </a:t>
            </a:r>
            <a:r>
              <a:rPr lang="en-US" sz="1400" i="1" dirty="0" smtClean="0"/>
              <a:t>Pharmacological Research, 63</a:t>
            </a:r>
            <a:r>
              <a:rPr lang="en-US" sz="1400" dirty="0" smtClean="0"/>
              <a:t>, 366 – 376.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Kleerebezem</a:t>
            </a:r>
            <a:r>
              <a:rPr lang="en-US" sz="1400" dirty="0" smtClean="0"/>
              <a:t>, M., &amp; Vaughan, E. (2009). Probiotic and gut lactobacilli and </a:t>
            </a:r>
            <a:r>
              <a:rPr lang="en-US" sz="1400" dirty="0" err="1" smtClean="0"/>
              <a:t>bifidobacteria</a:t>
            </a:r>
            <a:r>
              <a:rPr lang="en-US" sz="1400" dirty="0" smtClean="0"/>
              <a:t>: Molecular approaches to study diversity and activity. </a:t>
            </a:r>
            <a:r>
              <a:rPr lang="en-US" sz="1400" i="1" dirty="0" smtClean="0"/>
              <a:t>Ann. Rev. </a:t>
            </a:r>
            <a:r>
              <a:rPr lang="en-US" sz="1400" i="1" dirty="0" err="1" smtClean="0"/>
              <a:t>Microbiol</a:t>
            </a:r>
            <a:r>
              <a:rPr lang="en-US" sz="1400" i="1" dirty="0" smtClean="0"/>
              <a:t>., 63</a:t>
            </a:r>
            <a:r>
              <a:rPr lang="en-US" sz="1400" dirty="0" smtClean="0"/>
              <a:t>, 269 – 290.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Laparra</a:t>
            </a:r>
            <a:r>
              <a:rPr lang="en-US" sz="1400" dirty="0" smtClean="0"/>
              <a:t>, J., &amp; </a:t>
            </a:r>
            <a:r>
              <a:rPr lang="en-US" sz="1400" dirty="0" err="1" smtClean="0"/>
              <a:t>Sanz</a:t>
            </a:r>
            <a:r>
              <a:rPr lang="en-US" sz="1400" dirty="0" smtClean="0"/>
              <a:t>, Y. (2010). Interactions of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with functional food components and </a:t>
            </a:r>
            <a:r>
              <a:rPr lang="en-US" sz="1400" dirty="0" err="1" smtClean="0"/>
              <a:t>nutraceuticals</a:t>
            </a:r>
            <a:r>
              <a:rPr lang="en-US" sz="1400" dirty="0" smtClean="0"/>
              <a:t>. </a:t>
            </a:r>
            <a:r>
              <a:rPr lang="en-US" sz="1400" i="1" dirty="0" smtClean="0"/>
              <a:t>Pharmacological Research, 61</a:t>
            </a:r>
            <a:r>
              <a:rPr lang="en-US" sz="1400" dirty="0" smtClean="0"/>
              <a:t>, 219 – 225.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Lee, I., Tomita, S., </a:t>
            </a:r>
            <a:r>
              <a:rPr lang="en-US" sz="1400" dirty="0" err="1" smtClean="0"/>
              <a:t>Kleerebezem</a:t>
            </a:r>
            <a:r>
              <a:rPr lang="en-US" sz="1400" dirty="0" smtClean="0"/>
              <a:t>, M., &amp; </a:t>
            </a:r>
            <a:r>
              <a:rPr lang="en-US" sz="1400" dirty="0" err="1" smtClean="0"/>
              <a:t>Bron</a:t>
            </a:r>
            <a:r>
              <a:rPr lang="en-US" sz="1400" dirty="0" smtClean="0"/>
              <a:t>, P. (2013). The quest for probiotic effector molecules: Unraveling strain specificity at the molecular level. Phar</a:t>
            </a:r>
            <a:r>
              <a:rPr lang="en-US" sz="1400" i="1" dirty="0" smtClean="0"/>
              <a:t>macological Research, 69, </a:t>
            </a:r>
            <a:r>
              <a:rPr lang="en-US" sz="1400" dirty="0" smtClean="0"/>
              <a:t>61 – 74.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Martin, F., Wang, Y., </a:t>
            </a:r>
            <a:r>
              <a:rPr lang="en-US" sz="1400" dirty="0" err="1" smtClean="0"/>
              <a:t>Sprenger</a:t>
            </a:r>
            <a:r>
              <a:rPr lang="en-US" sz="1400" dirty="0" smtClean="0"/>
              <a:t>, N., Yap, I., </a:t>
            </a:r>
            <a:r>
              <a:rPr lang="en-US" sz="1400" dirty="0" err="1" smtClean="0"/>
              <a:t>Lundstedt</a:t>
            </a:r>
            <a:r>
              <a:rPr lang="en-US" sz="1400" dirty="0" smtClean="0"/>
              <a:t>, T., </a:t>
            </a:r>
            <a:r>
              <a:rPr lang="en-US" sz="1400" dirty="0" err="1" smtClean="0"/>
              <a:t>Lek</a:t>
            </a:r>
            <a:r>
              <a:rPr lang="en-US" sz="1400" dirty="0" smtClean="0"/>
              <a:t>, P., et al. (2008). Probiotic modulation of symbiotic gut microbial-host metabolic interactions in a humanized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mouse model. </a:t>
            </a:r>
            <a:r>
              <a:rPr lang="en-US" sz="1400" i="1" dirty="0" smtClean="0"/>
              <a:t>Molecular Systems Biology, 4:157</a:t>
            </a:r>
            <a:r>
              <a:rPr lang="en-US" sz="1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Sanz</a:t>
            </a:r>
            <a:r>
              <a:rPr lang="en-US" sz="1400" dirty="0" smtClean="0"/>
              <a:t>, Y., </a:t>
            </a:r>
            <a:r>
              <a:rPr lang="en-US" sz="1400" dirty="0" err="1" smtClean="0"/>
              <a:t>Rastmanesh</a:t>
            </a:r>
            <a:r>
              <a:rPr lang="en-US" sz="1400" dirty="0" smtClean="0"/>
              <a:t>, R., &amp; </a:t>
            </a:r>
            <a:r>
              <a:rPr lang="en-US" sz="1400" dirty="0" err="1" smtClean="0"/>
              <a:t>Agostonic</a:t>
            </a:r>
            <a:r>
              <a:rPr lang="en-US" sz="1400" dirty="0" smtClean="0"/>
              <a:t>, C. (2013). Understanding the role of gut microbes and probiotics in obesity: How far are we? </a:t>
            </a:r>
            <a:r>
              <a:rPr lang="en-US" sz="1400" i="1" dirty="0" smtClean="0"/>
              <a:t>Pharmacological Research, 69</a:t>
            </a:r>
            <a:r>
              <a:rPr lang="en-US" sz="1400" dirty="0" smtClean="0"/>
              <a:t>, 144 – 155.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7943850" algn="r"/>
              </a:tabLst>
            </a:pPr>
            <a:r>
              <a:rPr lang="en-US" sz="2800" dirty="0" smtClean="0"/>
              <a:t>“Live microorganisms that, then administered in adequate amounts, confer a health benefit on the host.”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sz="1400" dirty="0" smtClean="0"/>
              <a:t>(</a:t>
            </a:r>
            <a:r>
              <a:rPr lang="en-US" sz="1400" dirty="0" smtClean="0"/>
              <a:t>Araya, 2002)</a:t>
            </a:r>
          </a:p>
          <a:p>
            <a:pPr marL="0" indent="0">
              <a:buNone/>
              <a:tabLst>
                <a:tab pos="7943850" algn="r"/>
              </a:tabLst>
            </a:pPr>
            <a:endParaRPr lang="en-US" sz="1400" dirty="0"/>
          </a:p>
          <a:p>
            <a:pPr>
              <a:tabLst>
                <a:tab pos="7943850" algn="r"/>
              </a:tabLst>
            </a:pPr>
            <a:r>
              <a:rPr lang="en-US" sz="2800" dirty="0" smtClean="0"/>
              <a:t>Historically, </a:t>
            </a:r>
            <a:r>
              <a:rPr lang="en-US" sz="2800" dirty="0" err="1" smtClean="0"/>
              <a:t>bifidobacteria</a:t>
            </a:r>
            <a:r>
              <a:rPr lang="en-US" sz="2800" dirty="0" smtClean="0"/>
              <a:t> and lactobacilli</a:t>
            </a:r>
          </a:p>
          <a:p>
            <a:pPr>
              <a:tabLst>
                <a:tab pos="7943850" algn="r"/>
              </a:tabLst>
            </a:pPr>
            <a:r>
              <a:rPr lang="en-US" sz="2800" dirty="0" smtClean="0"/>
              <a:t>Identification of probiotic strains continues to be aided by genome mining and comparative genomic studies </a:t>
            </a:r>
            <a:r>
              <a:rPr lang="en-US" sz="2800" dirty="0" smtClean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Kleerebezem</a:t>
            </a:r>
            <a:r>
              <a:rPr lang="en-US" sz="1400" dirty="0" smtClean="0"/>
              <a:t>, 2009)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0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Are Probiotics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rational use, we must consider the: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Importance of live bacteria administration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Amount of bacteria to be administered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Benefits for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Safet</a:t>
            </a:r>
            <a:r>
              <a:rPr lang="en-US" dirty="0" smtClean="0"/>
              <a:t>y of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 smtClean="0"/>
              <a:t>	(</a:t>
            </a:r>
            <a:r>
              <a:rPr lang="en-US" sz="1400" dirty="0" err="1" smtClean="0"/>
              <a:t>Aureli</a:t>
            </a:r>
            <a:r>
              <a:rPr lang="en-US" sz="1400" dirty="0" smtClean="0"/>
              <a:t>, 2011)</a:t>
            </a:r>
            <a:endParaRPr lang="en-US" sz="1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6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Are Probiotics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effects are well documented (e.g., reduction of intestinal discomfort; contrast intestinal pathogens by direct antagonism; prevention of infectious diarrhea in children)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(But still highly strain-specific…)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Aureli</a:t>
            </a:r>
            <a:r>
              <a:rPr lang="en-US" sz="1400" dirty="0" smtClean="0"/>
              <a:t>, 2011)</a:t>
            </a:r>
            <a:endParaRPr lang="en-US" sz="1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Probiotics and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dirty="0" smtClean="0"/>
              <a:t>Animal models provide plausible mechanism of action for </a:t>
            </a:r>
            <a:r>
              <a:rPr lang="en-US" dirty="0" err="1" smtClean="0"/>
              <a:t>microbiota</a:t>
            </a:r>
            <a:r>
              <a:rPr lang="en-US" dirty="0" smtClean="0"/>
              <a:t> to impact weight regulation</a:t>
            </a:r>
          </a:p>
          <a:p>
            <a:pPr marL="514350" indent="-514350">
              <a:buFont typeface="+mj-lt"/>
              <a:buAutoNum type="arabicPeriod"/>
              <a:tabLst>
                <a:tab pos="8004175" algn="r"/>
              </a:tabLst>
            </a:pPr>
            <a:r>
              <a:rPr lang="en-US" dirty="0" smtClean="0"/>
              <a:t>Inconsistent evidence across studies, but overall indicate a likely link between </a:t>
            </a:r>
            <a:r>
              <a:rPr lang="en-US" dirty="0" err="1" smtClean="0"/>
              <a:t>microbiota</a:t>
            </a:r>
            <a:r>
              <a:rPr lang="en-US" dirty="0" smtClean="0"/>
              <a:t> and weight regulation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Sanz</a:t>
            </a:r>
            <a:r>
              <a:rPr lang="en-US" sz="1400" smtClean="0"/>
              <a:t>, 2013)</a:t>
            </a:r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Interactions with Food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3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Interactions with Food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3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Animal Models of Probiotic Modulation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Animal Models of Probiotic Modulation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2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517</Words>
  <Application>Microsoft Macintosh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Pro- and Prebiotics for the Modulation of the Microbiome</vt:lpstr>
      <vt:lpstr>Probiotics Defined</vt:lpstr>
      <vt:lpstr>Are Probiotics Effective?</vt:lpstr>
      <vt:lpstr>Are Probiotics Effective?</vt:lpstr>
      <vt:lpstr>Probiotics and Obesity</vt:lpstr>
      <vt:lpstr>Interactions with Food Components</vt:lpstr>
      <vt:lpstr>Interactions with Food Components</vt:lpstr>
      <vt:lpstr>Animal Models of Probiotic Modulation</vt:lpstr>
      <vt:lpstr>Animal Models of Probiotic Modulation</vt:lpstr>
      <vt:lpstr>Probiotic Effector Molecules</vt:lpstr>
      <vt:lpstr>Probiotic Effector Molecules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12</cp:revision>
  <dcterms:created xsi:type="dcterms:W3CDTF">2015-01-19T15:42:37Z</dcterms:created>
  <dcterms:modified xsi:type="dcterms:W3CDTF">2015-01-19T17:23:02Z</dcterms:modified>
</cp:coreProperties>
</file>