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62" r:id="rId5"/>
    <p:sldId id="267" r:id="rId6"/>
    <p:sldId id="270" r:id="rId7"/>
    <p:sldId id="27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Fungal circumvention of host immune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Host-Fungal Immune Interactions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04175" algn="r"/>
              </a:tabLst>
            </a:pPr>
            <a:r>
              <a:rPr lang="en-US" dirty="0" smtClean="0"/>
              <a:t>Broadly, CLEC7A, CARD9, IL-17, and IL-22 have been implicated in immune clearance of fungi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Beyond this, we know “little if and how intestinal commensal fungi interact with the host immune system”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(Underhill, 2014)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8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GI Colonization of Fungi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8004175" algn="r"/>
              </a:tabLst>
            </a:pPr>
            <a:r>
              <a:rPr lang="en-US" dirty="0" smtClean="0"/>
              <a:t>Microbial GI translocation promoted by:</a:t>
            </a:r>
          </a:p>
          <a:p>
            <a:pPr marL="914400" lvl="1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dirty="0" err="1" smtClean="0"/>
              <a:t>Microbiome</a:t>
            </a:r>
            <a:r>
              <a:rPr lang="en-US" dirty="0" smtClean="0"/>
              <a:t> </a:t>
            </a:r>
            <a:r>
              <a:rPr lang="en-US" dirty="0" err="1" smtClean="0"/>
              <a:t>dysregulation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dirty="0" smtClean="0"/>
              <a:t>Increased permeability of intestinal mucosal barrier</a:t>
            </a:r>
          </a:p>
          <a:p>
            <a:pPr marL="914400" lvl="1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dirty="0" smtClean="0"/>
              <a:t>Host </a:t>
            </a:r>
            <a:r>
              <a:rPr lang="en-US" dirty="0" err="1" smtClean="0"/>
              <a:t>immunodeficiencies</a:t>
            </a:r>
            <a:endParaRPr lang="en-US" dirty="0" smtClean="0"/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Shoham</a:t>
            </a:r>
            <a:r>
              <a:rPr lang="en-US" sz="1400" dirty="0" smtClean="0"/>
              <a:t>, 2005; Berg, 1999)</a:t>
            </a:r>
          </a:p>
        </p:txBody>
      </p:sp>
    </p:spTree>
    <p:extLst>
      <p:ext uri="{BB962C8B-B14F-4D97-AF65-F5344CB8AC3E}">
        <p14:creationId xmlns:p14="http://schemas.microsoft.com/office/powerpoint/2010/main" val="372010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Commensality to Pathogenicity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Candida </a:t>
            </a:r>
            <a:r>
              <a:rPr lang="en-US" i="1" dirty="0" err="1" smtClean="0"/>
              <a:t>albicans</a:t>
            </a:r>
            <a:r>
              <a:rPr lang="en-US" dirty="0" smtClean="0"/>
              <a:t> is typically a commensal fungus present in the mouth and GI tract of about 80% of humans</a:t>
            </a:r>
          </a:p>
          <a:p>
            <a:pPr>
              <a:tabLst>
                <a:tab pos="7943850" algn="r"/>
              </a:tabLst>
            </a:pPr>
            <a:r>
              <a:rPr lang="en-US" dirty="0" smtClean="0"/>
              <a:t>Disease may occur only when immune system is attenuated</a:t>
            </a:r>
          </a:p>
        </p:txBody>
      </p:sp>
    </p:spTree>
    <p:extLst>
      <p:ext uri="{BB962C8B-B14F-4D97-AF65-F5344CB8AC3E}">
        <p14:creationId xmlns:p14="http://schemas.microsoft.com/office/powerpoint/2010/main" val="40872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Commensality to Pathogenicity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04175" algn="r"/>
              </a:tabLst>
            </a:pPr>
            <a:r>
              <a:rPr lang="en-US" dirty="0"/>
              <a:t>Likely uses transcriptional </a:t>
            </a:r>
            <a:r>
              <a:rPr lang="en-US" dirty="0" smtClean="0"/>
              <a:t>programs to invade tissue and further evade immune response</a:t>
            </a:r>
            <a:endParaRPr lang="en-US" dirty="0"/>
          </a:p>
          <a:p>
            <a:pPr>
              <a:tabLst>
                <a:tab pos="8004175" algn="r"/>
              </a:tabLst>
            </a:pPr>
            <a:r>
              <a:rPr lang="en-US" i="1" dirty="0" smtClean="0"/>
              <a:t>In vivo</a:t>
            </a:r>
            <a:r>
              <a:rPr lang="en-US" dirty="0" smtClean="0"/>
              <a:t> transcriptional profiling may be needed to describe the progression of infection and complex time-dependent patterns of gene expression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Hube</a:t>
            </a:r>
            <a:r>
              <a:rPr lang="en-US" sz="1400" dirty="0" smtClean="0"/>
              <a:t>, 2004)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20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Adaptive Sex and Virulence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53" r="-5053"/>
          <a:stretch>
            <a:fillRect/>
          </a:stretch>
        </p:blipFill>
        <p:spPr>
          <a:xfrm>
            <a:off x="1422142" y="1164517"/>
            <a:ext cx="6299716" cy="3464601"/>
          </a:xfrm>
        </p:spPr>
      </p:pic>
      <p:sp>
        <p:nvSpPr>
          <p:cNvPr id="6" name="TextBox 5"/>
          <p:cNvSpPr txBox="1"/>
          <p:nvPr/>
        </p:nvSpPr>
        <p:spPr>
          <a:xfrm>
            <a:off x="789100" y="4906937"/>
            <a:ext cx="75334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“[H]</a:t>
            </a:r>
            <a:r>
              <a:rPr lang="en-US" dirty="0" err="1" smtClean="0"/>
              <a:t>uman</a:t>
            </a:r>
            <a:r>
              <a:rPr lang="en-US" dirty="0" smtClean="0"/>
              <a:t> </a:t>
            </a:r>
            <a:r>
              <a:rPr lang="en-US" dirty="0"/>
              <a:t>pathogenic fungi have retained the ability to generate either clonal or recombining population structures in response to either constant or changing environments by preserving their ability to </a:t>
            </a:r>
            <a:r>
              <a:rPr lang="en-US" dirty="0" smtClean="0"/>
              <a:t>undergo sexual </a:t>
            </a:r>
            <a:r>
              <a:rPr lang="en-US" dirty="0"/>
              <a:t>reproduction but limiting the conditions under which sexual reproduction </a:t>
            </a:r>
            <a:r>
              <a:rPr lang="en-US" dirty="0" smtClean="0"/>
              <a:t>occurs.”</a:t>
            </a:r>
          </a:p>
          <a:p>
            <a:pPr>
              <a:tabLst>
                <a:tab pos="7312025" algn="r"/>
              </a:tabLst>
            </a:pPr>
            <a:r>
              <a:rPr lang="en-US" sz="1400" dirty="0" smtClean="0"/>
              <a:t>	(Nielsen, 2007)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8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Adaptive Sex and Virulence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04175" algn="r"/>
              </a:tabLst>
            </a:pPr>
            <a:r>
              <a:rPr lang="en-US" dirty="0" smtClean="0"/>
              <a:t>E.g., </a:t>
            </a:r>
            <a:r>
              <a:rPr lang="en-US" i="1" dirty="0" smtClean="0"/>
              <a:t>C. </a:t>
            </a:r>
            <a:r>
              <a:rPr lang="en-US" i="1" dirty="0" err="1" smtClean="0"/>
              <a:t>neoformans</a:t>
            </a:r>
            <a:r>
              <a:rPr lang="en-US" dirty="0" smtClean="0"/>
              <a:t> can undergo a meiotic process that promotes </a:t>
            </a:r>
            <a:r>
              <a:rPr lang="en-US" dirty="0" err="1" smtClean="0"/>
              <a:t>recombinational</a:t>
            </a:r>
            <a:r>
              <a:rPr lang="en-US" dirty="0" smtClean="0"/>
              <a:t> repair in the host’s oxidative environment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Fusion and meiosis can also occur between non-isogenic α strains, enabling genetic exchange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Michod</a:t>
            </a:r>
            <a:r>
              <a:rPr lang="en-US" sz="1400" dirty="0" smtClean="0"/>
              <a:t>, 2008; Lin, 2005)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577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Berg, R. (1999). Bacterial translocation from the gastrointestinal tract. </a:t>
            </a:r>
            <a:r>
              <a:rPr lang="en-US" sz="1400" i="1" dirty="0" smtClean="0"/>
              <a:t>Advanced Experimental Medical Biology, 473</a:t>
            </a:r>
            <a:r>
              <a:rPr lang="en-US" sz="1400" dirty="0" smtClean="0"/>
              <a:t>, 11 – 30.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Hube</a:t>
            </a:r>
            <a:r>
              <a:rPr lang="en-US" sz="1400" dirty="0" smtClean="0"/>
              <a:t>, B. (2004). From commensal to pathogen: Stage- and tissue-specific gene expression of </a:t>
            </a:r>
            <a:r>
              <a:rPr lang="en-US" sz="1400" i="1" dirty="0" smtClean="0"/>
              <a:t>Candida </a:t>
            </a:r>
            <a:r>
              <a:rPr lang="en-US" sz="1400" i="1" dirty="0" err="1" smtClean="0"/>
              <a:t>albicans</a:t>
            </a:r>
            <a:r>
              <a:rPr lang="en-US" sz="1400" dirty="0" smtClean="0"/>
              <a:t>. </a:t>
            </a:r>
            <a:r>
              <a:rPr lang="en-US" sz="1400" i="1" dirty="0" smtClean="0"/>
              <a:t>Current Opinion in Microbiology, 7</a:t>
            </a:r>
            <a:r>
              <a:rPr lang="en-US" sz="1400" dirty="0" smtClean="0"/>
              <a:t>, 336 – 341.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Lin, X., Hull, C., &amp; </a:t>
            </a:r>
            <a:r>
              <a:rPr lang="en-US" sz="1400" dirty="0" err="1" smtClean="0"/>
              <a:t>Heitman</a:t>
            </a:r>
            <a:r>
              <a:rPr lang="en-US" sz="1400" dirty="0" smtClean="0"/>
              <a:t>, J. </a:t>
            </a:r>
            <a:r>
              <a:rPr lang="en-US" sz="1400" dirty="0"/>
              <a:t>(2005). Sexual reproduction between partners of the same mating type in </a:t>
            </a:r>
            <a:r>
              <a:rPr lang="en-US" sz="1400" i="1" dirty="0"/>
              <a:t>Cryptococcus </a:t>
            </a:r>
            <a:r>
              <a:rPr lang="en-US" sz="1400" i="1" dirty="0" err="1" smtClean="0"/>
              <a:t>neoformans</a:t>
            </a:r>
            <a:r>
              <a:rPr lang="en-US" sz="1400" dirty="0" smtClean="0"/>
              <a:t>. </a:t>
            </a:r>
            <a:r>
              <a:rPr lang="en-US" sz="1400" i="1" dirty="0" smtClean="0"/>
              <a:t>Nature, 434</a:t>
            </a:r>
            <a:r>
              <a:rPr lang="en-US" sz="1400" dirty="0" smtClean="0"/>
              <a:t>, 1017 – 1021.</a:t>
            </a:r>
            <a:endParaRPr lang="en-US" sz="14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Michod</a:t>
            </a:r>
            <a:r>
              <a:rPr lang="en-US" sz="1400" dirty="0" smtClean="0"/>
              <a:t>, R., Bernstein, H., &amp; </a:t>
            </a:r>
            <a:r>
              <a:rPr lang="en-US" sz="1400" dirty="0" err="1" smtClean="0"/>
              <a:t>Nedelcu</a:t>
            </a:r>
            <a:r>
              <a:rPr lang="en-US" sz="1400" dirty="0" smtClean="0"/>
              <a:t>, A. (2008). Adaptive value of sex in microbial pathogens. </a:t>
            </a:r>
            <a:r>
              <a:rPr lang="en-US" sz="1400" i="1" dirty="0" smtClean="0"/>
              <a:t>Infection, Genetics, and Evolution, 8</a:t>
            </a:r>
            <a:r>
              <a:rPr lang="en-US" sz="1400" dirty="0" smtClean="0"/>
              <a:t>, 267 – 285.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Nielsen, K., &amp; </a:t>
            </a:r>
            <a:r>
              <a:rPr lang="en-US" sz="1400" dirty="0" err="1" smtClean="0"/>
              <a:t>Heitman</a:t>
            </a:r>
            <a:r>
              <a:rPr lang="en-US" sz="1400" dirty="0" smtClean="0"/>
              <a:t>, J. (2007). Sex and virulence of human pathogenic fungi. </a:t>
            </a:r>
            <a:r>
              <a:rPr lang="en-US" sz="1400" i="1" dirty="0" smtClean="0"/>
              <a:t>Advances in Genetics, 57</a:t>
            </a:r>
            <a:r>
              <a:rPr lang="en-US" sz="1400" dirty="0" smtClean="0"/>
              <a:t>, 143 – 173.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Shoham</a:t>
            </a:r>
            <a:r>
              <a:rPr lang="en-US" sz="1400" dirty="0"/>
              <a:t> S, Levitz SM. (2005). The immune response to fungal infections. </a:t>
            </a:r>
            <a:r>
              <a:rPr lang="en-US" sz="1400" i="1" dirty="0"/>
              <a:t>British Journal of </a:t>
            </a:r>
            <a:r>
              <a:rPr lang="en-US" sz="1400" i="1" dirty="0" err="1"/>
              <a:t>Haematology</a:t>
            </a:r>
            <a:r>
              <a:rPr lang="en-US" sz="1400" i="1" dirty="0"/>
              <a:t>, 129</a:t>
            </a:r>
            <a:r>
              <a:rPr lang="en-US" sz="1400" dirty="0"/>
              <a:t>, 569 – 582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Underhill, D., &amp; </a:t>
            </a:r>
            <a:r>
              <a:rPr lang="en-US" sz="1400" dirty="0" err="1" smtClean="0"/>
              <a:t>Iliev</a:t>
            </a:r>
            <a:r>
              <a:rPr lang="en-US" sz="1400" dirty="0" smtClean="0"/>
              <a:t>, I. </a:t>
            </a:r>
            <a:r>
              <a:rPr lang="en-US" sz="1400" dirty="0"/>
              <a:t>(2014). The </a:t>
            </a:r>
            <a:r>
              <a:rPr lang="en-US" sz="1400" dirty="0" err="1"/>
              <a:t>mycobiota</a:t>
            </a:r>
            <a:r>
              <a:rPr lang="en-US" sz="1400" dirty="0"/>
              <a:t>: interactions between commensal fungi and the host immune </a:t>
            </a:r>
            <a:r>
              <a:rPr lang="en-US" sz="1400" dirty="0" smtClean="0"/>
              <a:t>system. </a:t>
            </a:r>
            <a:r>
              <a:rPr lang="en-US" sz="1400" i="1" dirty="0" smtClean="0"/>
              <a:t>Nature Reviews Immunology, 14</a:t>
            </a:r>
            <a:r>
              <a:rPr lang="en-US" sz="1400" dirty="0" smtClean="0"/>
              <a:t>, 405 – 416.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472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Fungal circumvention of host immune response</vt:lpstr>
      <vt:lpstr>Host-Fungal Immune Interactions</vt:lpstr>
      <vt:lpstr>GI Colonization of Fungi</vt:lpstr>
      <vt:lpstr>Commensality to Pathogenicity</vt:lpstr>
      <vt:lpstr>Commensality to Pathogenicity</vt:lpstr>
      <vt:lpstr>Adaptive Sex and Virulence</vt:lpstr>
      <vt:lpstr>Adaptive Sex and Virulence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32</cp:revision>
  <dcterms:created xsi:type="dcterms:W3CDTF">2015-01-19T15:42:37Z</dcterms:created>
  <dcterms:modified xsi:type="dcterms:W3CDTF">2015-01-21T00:20:48Z</dcterms:modified>
</cp:coreProperties>
</file>