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fao.org/es/esn/food/wgreport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Pro- and Prebiotics for the Modulation of the </a:t>
            </a:r>
            <a:r>
              <a:rPr lang="en-US" dirty="0" err="1" smtClean="0"/>
              <a:t>Microbiome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Probiotics clearly can have a strongly positive effect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Effects are specific to the strain of bacteria and little is known about dosage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Top-down systems biology and advanced genomics approaches are needed to isolate effector molecules and mechanisms of action before findings can be translated into </a:t>
            </a:r>
            <a:r>
              <a:rPr lang="en-US" sz="3000" dirty="0" smtClean="0"/>
              <a:t>cost</a:t>
            </a:r>
            <a:r>
              <a:rPr lang="en-US" sz="3000" smtClean="0"/>
              <a:t>-effective consumer </a:t>
            </a:r>
            <a:r>
              <a:rPr lang="en-US" sz="3000" dirty="0" smtClean="0"/>
              <a:t>products</a:t>
            </a:r>
            <a:endParaRPr lang="en-US" sz="3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Araya,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Reid, G., Sanders, M., &amp; Stanton, C. (2002). Guidelines for the evaluation of probiotics in food. </a:t>
            </a:r>
            <a:r>
              <a:rPr lang="en-US" sz="1400" i="1" dirty="0" smtClean="0"/>
              <a:t>Jt. FAO/WHO Work. Group Rep., </a:t>
            </a:r>
            <a:r>
              <a:rPr lang="en-US" sz="1400" dirty="0" smtClean="0"/>
              <a:t>London, Ontario, Can. </a:t>
            </a:r>
            <a:r>
              <a:rPr lang="en-US" sz="1400" dirty="0" smtClean="0">
                <a:hlinkClick r:id="rId2" action="ppaction://hlinkfile"/>
              </a:rPr>
              <a:t>ftp://ftp.fao.org/es/esn/food/wgreport2.pdf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Aureli</a:t>
            </a:r>
            <a:r>
              <a:rPr lang="en-US" sz="1400" dirty="0" smtClean="0"/>
              <a:t>, P., </a:t>
            </a:r>
            <a:r>
              <a:rPr lang="en-US" sz="1400" dirty="0" err="1" smtClean="0"/>
              <a:t>Capurso</a:t>
            </a:r>
            <a:r>
              <a:rPr lang="en-US" sz="1400" dirty="0" smtClean="0"/>
              <a:t>, L., </a:t>
            </a:r>
            <a:r>
              <a:rPr lang="en-US" sz="1400" dirty="0" err="1" smtClean="0"/>
              <a:t>Castellazzi</a:t>
            </a:r>
            <a:r>
              <a:rPr lang="en-US" sz="1400" dirty="0" smtClean="0"/>
              <a:t>, A., </a:t>
            </a:r>
            <a:r>
              <a:rPr lang="en-US" sz="1400" dirty="0" err="1" smtClean="0"/>
              <a:t>Clerici</a:t>
            </a:r>
            <a:r>
              <a:rPr lang="en-US" sz="1400" dirty="0" smtClean="0"/>
              <a:t>, M., Giovanni,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et al. (2011). Probiotics and health: An evidence-based review. </a:t>
            </a:r>
            <a:r>
              <a:rPr lang="en-US" sz="1400" i="1" dirty="0" smtClean="0"/>
              <a:t>Pharmacological Research, 63</a:t>
            </a:r>
            <a:r>
              <a:rPr lang="en-US" sz="1400" dirty="0" smtClean="0"/>
              <a:t>, 366 – 376.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Kleerebezem</a:t>
            </a:r>
            <a:r>
              <a:rPr lang="en-US" sz="1400" dirty="0" smtClean="0"/>
              <a:t>, M., &amp; Vaughan, E. (2009). Probiotic and gut lactobacilli and </a:t>
            </a:r>
            <a:r>
              <a:rPr lang="en-US" sz="1400" dirty="0" err="1" smtClean="0"/>
              <a:t>bifidobacteria</a:t>
            </a:r>
            <a:r>
              <a:rPr lang="en-US" sz="1400" dirty="0" smtClean="0"/>
              <a:t>: Molecular approaches to study diversity and activity. </a:t>
            </a:r>
            <a:r>
              <a:rPr lang="en-US" sz="1400" i="1" dirty="0" smtClean="0"/>
              <a:t>Ann. Rev. </a:t>
            </a:r>
            <a:r>
              <a:rPr lang="en-US" sz="1400" i="1" dirty="0" err="1" smtClean="0"/>
              <a:t>Microbiol</a:t>
            </a:r>
            <a:r>
              <a:rPr lang="en-US" sz="1400" i="1" dirty="0" smtClean="0"/>
              <a:t>., 63</a:t>
            </a:r>
            <a:r>
              <a:rPr lang="en-US" sz="1400" dirty="0" smtClean="0"/>
              <a:t>, 269 – 290.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Laparra</a:t>
            </a:r>
            <a:r>
              <a:rPr lang="en-US" sz="1400" dirty="0" smtClean="0"/>
              <a:t>, J., &amp; </a:t>
            </a:r>
            <a:r>
              <a:rPr lang="en-US" sz="1400" dirty="0" err="1" smtClean="0"/>
              <a:t>Sanz</a:t>
            </a:r>
            <a:r>
              <a:rPr lang="en-US" sz="1400" dirty="0" smtClean="0"/>
              <a:t>, Y. (2010). Interactions of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with functional food components and </a:t>
            </a:r>
            <a:r>
              <a:rPr lang="en-US" sz="1400" dirty="0" err="1" smtClean="0"/>
              <a:t>nutraceuticals</a:t>
            </a:r>
            <a:r>
              <a:rPr lang="en-US" sz="1400" dirty="0" smtClean="0"/>
              <a:t>. </a:t>
            </a:r>
            <a:r>
              <a:rPr lang="en-US" sz="1400" i="1" dirty="0" smtClean="0"/>
              <a:t>Pharmacological Research, 61</a:t>
            </a:r>
            <a:r>
              <a:rPr lang="en-US" sz="1400" dirty="0" smtClean="0"/>
              <a:t>, 219 – 225.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Lee, I., Tomita, S., 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M., &amp; </a:t>
            </a:r>
            <a:r>
              <a:rPr lang="en-US" sz="1400" dirty="0" err="1" smtClean="0"/>
              <a:t>Bron</a:t>
            </a:r>
            <a:r>
              <a:rPr lang="en-US" sz="1400" dirty="0" smtClean="0"/>
              <a:t>, P. (2013). The quest for probiotic effector molecules: Unraveling strain specificity at the molecular level. Phar</a:t>
            </a:r>
            <a:r>
              <a:rPr lang="en-US" sz="1400" i="1" dirty="0" smtClean="0"/>
              <a:t>macological Research, 69, </a:t>
            </a:r>
            <a:r>
              <a:rPr lang="en-US" sz="1400" dirty="0" smtClean="0"/>
              <a:t>61 – 74.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Martin, F., Wang, Y., </a:t>
            </a:r>
            <a:r>
              <a:rPr lang="en-US" sz="1400" dirty="0" err="1" smtClean="0"/>
              <a:t>Sprenger</a:t>
            </a:r>
            <a:r>
              <a:rPr lang="en-US" sz="1400" dirty="0" smtClean="0"/>
              <a:t>, N., Yap, I., </a:t>
            </a:r>
            <a:r>
              <a:rPr lang="en-US" sz="1400" dirty="0" err="1" smtClean="0"/>
              <a:t>Lundstedt</a:t>
            </a:r>
            <a:r>
              <a:rPr lang="en-US" sz="1400" dirty="0" smtClean="0"/>
              <a:t>, T., </a:t>
            </a:r>
            <a:r>
              <a:rPr lang="en-US" sz="1400" dirty="0" err="1" smtClean="0"/>
              <a:t>Lek</a:t>
            </a:r>
            <a:r>
              <a:rPr lang="en-US" sz="1400" dirty="0" smtClean="0"/>
              <a:t>, P., et al. (2008). Probiotic modulation of symbiotic gut microbial-host metabolic interactions in a humanized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mouse model. </a:t>
            </a:r>
            <a:r>
              <a:rPr lang="en-US" sz="1400" i="1" dirty="0" smtClean="0"/>
              <a:t>Molecular Systems Biology, 4:157</a:t>
            </a:r>
            <a:r>
              <a:rPr lang="en-US" sz="1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Sanz</a:t>
            </a:r>
            <a:r>
              <a:rPr lang="en-US" sz="1400" dirty="0" smtClean="0"/>
              <a:t>, Y., </a:t>
            </a:r>
            <a:r>
              <a:rPr lang="en-US" sz="1400" dirty="0" err="1" smtClean="0"/>
              <a:t>Rastmanesh</a:t>
            </a:r>
            <a:r>
              <a:rPr lang="en-US" sz="1400" dirty="0" smtClean="0"/>
              <a:t>, R., &amp; </a:t>
            </a:r>
            <a:r>
              <a:rPr lang="en-US" sz="1400" dirty="0" err="1" smtClean="0"/>
              <a:t>Agostonic</a:t>
            </a:r>
            <a:r>
              <a:rPr lang="en-US" sz="1400" dirty="0" smtClean="0"/>
              <a:t>, C. (2013). Understanding the role of gut microbes and probiotics in obesity: How far are we? </a:t>
            </a:r>
            <a:r>
              <a:rPr lang="en-US" sz="1400" i="1" dirty="0" smtClean="0"/>
              <a:t>Pharmacological Research, 69</a:t>
            </a:r>
            <a:r>
              <a:rPr lang="en-US" sz="1400" dirty="0" smtClean="0"/>
              <a:t>, 144 – 155.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pic>
        <p:nvPicPr>
          <p:cNvPr id="4" name="Content Placeholder 3" descr="Screen Shot 2015-01-19 at 12.27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74" r="-12674"/>
          <a:stretch>
            <a:fillRect/>
          </a:stretch>
        </p:blipFill>
        <p:spPr/>
      </p:pic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2468" y="6415902"/>
            <a:ext cx="151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(</a:t>
            </a:r>
            <a:r>
              <a:rPr lang="en-US" sz="1400" dirty="0" err="1" smtClean="0"/>
              <a:t>Laparra</a:t>
            </a:r>
            <a:r>
              <a:rPr lang="en-US" sz="1400" dirty="0" smtClean="0"/>
              <a:t>, 2010)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2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Gut </a:t>
            </a:r>
            <a:r>
              <a:rPr lang="en-US" dirty="0" err="1" smtClean="0"/>
              <a:t>microbiota</a:t>
            </a:r>
            <a:r>
              <a:rPr lang="en-US" dirty="0" smtClean="0"/>
              <a:t> exerts great impact on host’s nutritional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additional enzymatic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 be modulated by food bioactive compounds, positively or negatively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</a:t>
            </a:r>
            <a:r>
              <a:rPr lang="en-US" sz="1400" dirty="0" err="1" smtClean="0"/>
              <a:t>Laparra</a:t>
            </a:r>
            <a:r>
              <a:rPr lang="en-US" sz="1400" dirty="0" smtClean="0"/>
              <a:t>,  2010)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3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943850" algn="r"/>
              </a:tabLst>
            </a:pPr>
            <a:r>
              <a:rPr lang="en-US" sz="2800" dirty="0" smtClean="0"/>
              <a:t>“Live microorganisms that, then administered in adequate amounts, confer a health benefit on the host.”</a:t>
            </a:r>
            <a:r>
              <a:rPr lang="en-US" dirty="0" smtClean="0"/>
              <a:t> 	</a:t>
            </a:r>
            <a:r>
              <a:rPr lang="en-US" sz="1400" dirty="0" smtClean="0"/>
              <a:t>(Araya, 2002)</a:t>
            </a:r>
          </a:p>
          <a:p>
            <a:pPr marL="0" indent="0">
              <a:buNone/>
              <a:tabLst>
                <a:tab pos="7943850" algn="r"/>
              </a:tabLst>
            </a:pPr>
            <a:endParaRPr lang="en-US" sz="1400" dirty="0"/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Historically, </a:t>
            </a:r>
            <a:r>
              <a:rPr lang="en-US" sz="2800" dirty="0" err="1" smtClean="0"/>
              <a:t>bifidobacteria</a:t>
            </a:r>
            <a:r>
              <a:rPr lang="en-US" sz="2800" dirty="0" smtClean="0"/>
              <a:t> and lactobacilli</a:t>
            </a:r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Identification of probiotic strains continues to be aided by genome mining and comparative genomic studies 	</a:t>
            </a:r>
            <a:r>
              <a:rPr lang="en-US" sz="1400" dirty="0" smtClean="0"/>
              <a:t>(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2009)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rational use, we must consider the: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Importance of live bacteria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Amount of bacteria to be administered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Benefits for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Safety of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 smtClean="0"/>
              <a:t>	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positive effects of probiotics are well documented (e.g., reduction of intestinal discomfort; contrast intestinal pathogens by direct antagonism; prevention of infectious diarrhea in children)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(But still highly strain-specific…)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and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Animal studies have provided plausible mechanisms of action of gut </a:t>
            </a:r>
            <a:r>
              <a:rPr lang="en-US" sz="2800" dirty="0" err="1"/>
              <a:t>microbiota</a:t>
            </a:r>
            <a:r>
              <a:rPr lang="en-US" sz="2800" dirty="0"/>
              <a:t> to regulate weight</a:t>
            </a:r>
          </a:p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No consistent evidence of which specific microbes cause or correlate with obesity</a:t>
            </a:r>
          </a:p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sz="2800" dirty="0"/>
              <a:t>Likely some role of gut </a:t>
            </a:r>
            <a:r>
              <a:rPr lang="en-US" sz="2800" dirty="0" err="1"/>
              <a:t>microbiota</a:t>
            </a:r>
            <a:r>
              <a:rPr lang="en-US" sz="2800" dirty="0"/>
              <a:t>, but further </a:t>
            </a:r>
            <a:r>
              <a:rPr lang="en-US" sz="2800" dirty="0" err="1"/>
              <a:t>metagenomic</a:t>
            </a:r>
            <a:r>
              <a:rPr lang="en-US" sz="2800" dirty="0"/>
              <a:t> analyses and functional genomic studies are required</a:t>
            </a:r>
          </a:p>
          <a:p>
            <a:pPr marL="0" indent="0">
              <a:buNone/>
              <a:tabLst>
                <a:tab pos="8004175" algn="r"/>
              </a:tabLst>
            </a:pPr>
            <a:r>
              <a:rPr lang="en-US" sz="1600" dirty="0"/>
              <a:t>	(</a:t>
            </a:r>
            <a:r>
              <a:rPr lang="en-US" sz="1600" dirty="0" err="1"/>
              <a:t>Sanz</a:t>
            </a:r>
            <a:r>
              <a:rPr lang="en-US" sz="1600" dirty="0"/>
              <a:t>, 2013)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Animal Models of Probiotic Modulation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Colonizing germ-free mice with human baby flora allows top-down view of host response to probiotic intervention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Exposure to </a:t>
            </a:r>
            <a:r>
              <a:rPr lang="en-US" i="1" dirty="0" smtClean="0"/>
              <a:t>L. </a:t>
            </a:r>
            <a:r>
              <a:rPr lang="en-US" i="1" dirty="0" err="1" smtClean="0"/>
              <a:t>paracasei</a:t>
            </a:r>
            <a:r>
              <a:rPr lang="en-US" dirty="0" smtClean="0"/>
              <a:t> or </a:t>
            </a:r>
            <a:r>
              <a:rPr lang="en-US" i="1" dirty="0" smtClean="0"/>
              <a:t>L. </a:t>
            </a:r>
            <a:r>
              <a:rPr lang="en-US" i="1" dirty="0" err="1" smtClean="0"/>
              <a:t>rhamnosus</a:t>
            </a:r>
            <a:r>
              <a:rPr lang="en-US" dirty="0" smtClean="0"/>
              <a:t> produced altered hepatic lipid metabolism, lowered plasma lipoprotein levels, and stimulated glycolysis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(Martin, 2008)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 Effector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Only beginning to understand molecular mechanisms of probiotic cell modulation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Functional genomic approaches combined with dedicated mutagenesis approaches are helping to elucidate molecular mechanisms of probiotic health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Paves way for more cost-effective and targeted applications of these bioactive probiotic molecules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  <a:tabLst>
                <a:tab pos="7997825" algn="r"/>
              </a:tabLst>
            </a:pPr>
            <a:r>
              <a:rPr lang="en-US" sz="1400" dirty="0" smtClean="0"/>
              <a:t>	(Lee, 2012)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698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Pro- and Prebiotics for the Modulation of the Microbiome</vt:lpstr>
      <vt:lpstr>Interactions with Food Components</vt:lpstr>
      <vt:lpstr>Interactions with Food Components</vt:lpstr>
      <vt:lpstr>Probiotics Defined</vt:lpstr>
      <vt:lpstr>Are Probiotics Effective?</vt:lpstr>
      <vt:lpstr>Are Probiotics Effective?</vt:lpstr>
      <vt:lpstr>Probiotics and Obesity</vt:lpstr>
      <vt:lpstr>Animal Models of Probiotic Modulation</vt:lpstr>
      <vt:lpstr>Probiotic Effector Molecules</vt:lpstr>
      <vt:lpstr>Some Takeaways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23</cp:revision>
  <dcterms:created xsi:type="dcterms:W3CDTF">2015-01-19T15:42:37Z</dcterms:created>
  <dcterms:modified xsi:type="dcterms:W3CDTF">2015-01-19T19:07:20Z</dcterms:modified>
</cp:coreProperties>
</file>