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9" r:id="rId3"/>
    <p:sldId id="270" r:id="rId4"/>
    <p:sldId id="271" r:id="rId5"/>
    <p:sldId id="277" r:id="rId6"/>
    <p:sldId id="278" r:id="rId7"/>
    <p:sldId id="274" r:id="rId8"/>
    <p:sldId id="275" r:id="rId9"/>
    <p:sldId id="279" r:id="rId10"/>
    <p:sldId id="276" r:id="rId11"/>
    <p:sldId id="280" r:id="rId12"/>
    <p:sldId id="258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219" autoAdjust="0"/>
  </p:normalViewPr>
  <p:slideViewPr>
    <p:cSldViewPr snapToGrid="0" snapToObjects="1">
      <p:cViewPr>
        <p:scale>
          <a:sx n="90" d="100"/>
          <a:sy n="90" d="100"/>
        </p:scale>
        <p:origin x="-2056" y="-9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4AC90-6220-A943-9746-A35BA2EB86D8}" type="datetimeFigureOut">
              <a:rPr lang="en-US" smtClean="0"/>
              <a:t>2/2/15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4EF4DA-A700-3748-A0CE-597B7B4E7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83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After infection with T. </a:t>
            </a:r>
            <a:r>
              <a:rPr lang="en-US" dirty="0" err="1" smtClean="0"/>
              <a:t>gondii</a:t>
            </a:r>
            <a:r>
              <a:rPr lang="en-US" dirty="0" smtClean="0"/>
              <a:t> (middle), dendritic cells (DC) that recognize the parasite produce IL-12, which drives the TH1 differentiation of CD4+ lymphocytes in lymphoid tissues. TH1 cells in the intestine are activated to produce abundant IFN-</a:t>
            </a:r>
            <a:r>
              <a:rPr lang="en-US" dirty="0" err="1" smtClean="0"/>
              <a:t>γ</a:t>
            </a:r>
            <a:r>
              <a:rPr lang="en-US" dirty="0" smtClean="0"/>
              <a:t> via MyD88-dependent intracellular signaling pathways. One consequence of the IFN-</a:t>
            </a:r>
            <a:r>
              <a:rPr lang="en-US" dirty="0" err="1" smtClean="0"/>
              <a:t>γ</a:t>
            </a:r>
            <a:r>
              <a:rPr lang="en-US" dirty="0" smtClean="0"/>
              <a:t> produced by those TH1 cells (crypt at right) is that the </a:t>
            </a:r>
            <a:r>
              <a:rPr lang="en-US" dirty="0" err="1" smtClean="0"/>
              <a:t>Paneth</a:t>
            </a:r>
            <a:r>
              <a:rPr lang="en-US" dirty="0" smtClean="0"/>
              <a:t> cells disappear from the base of the crypts and their antimicrobial peptides are no longer produced. The composition of the colonizing microbes shifts as a consequence and </a:t>
            </a:r>
            <a:r>
              <a:rPr lang="en-US" dirty="0" err="1" smtClean="0"/>
              <a:t>Enterobacteriaceae</a:t>
            </a:r>
            <a:r>
              <a:rPr lang="en-US" dirty="0" smtClean="0"/>
              <a:t> begin to dominate, which</a:t>
            </a:r>
          </a:p>
          <a:p>
            <a:r>
              <a:rPr lang="en-US" dirty="0" smtClean="0"/>
              <a:t>causes the intestinal immunopathology that accompanies infection with T. </a:t>
            </a:r>
            <a:r>
              <a:rPr lang="en-US" dirty="0" err="1" smtClean="0"/>
              <a:t>gondii</a:t>
            </a:r>
            <a:r>
              <a:rPr lang="en-US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EF4DA-A700-3748-A0CE-597B7B4E71A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0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543-ACB9-0B4D-A83B-41BA6D863D63}" type="datetimeFigureOut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E7D4-A968-284E-A8CF-0B8AB4F2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96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543-ACB9-0B4D-A83B-41BA6D863D63}" type="datetimeFigureOut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E7D4-A968-284E-A8CF-0B8AB4F2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46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543-ACB9-0B4D-A83B-41BA6D863D63}" type="datetimeFigureOut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E7D4-A968-284E-A8CF-0B8AB4F2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64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543-ACB9-0B4D-A83B-41BA6D863D63}" type="datetimeFigureOut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E7D4-A968-284E-A8CF-0B8AB4F2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38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543-ACB9-0B4D-A83B-41BA6D863D63}" type="datetimeFigureOut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E7D4-A968-284E-A8CF-0B8AB4F2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50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543-ACB9-0B4D-A83B-41BA6D863D63}" type="datetimeFigureOut">
              <a:rPr lang="en-US" smtClean="0"/>
              <a:t>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E7D4-A968-284E-A8CF-0B8AB4F2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29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543-ACB9-0B4D-A83B-41BA6D863D63}" type="datetimeFigureOut">
              <a:rPr lang="en-US" smtClean="0"/>
              <a:t>2/2/15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E7D4-A968-284E-A8CF-0B8AB4F2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13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543-ACB9-0B4D-A83B-41BA6D863D63}" type="datetimeFigureOut">
              <a:rPr lang="en-US" smtClean="0"/>
              <a:t>2/2/15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E7D4-A968-284E-A8CF-0B8AB4F2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37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543-ACB9-0B4D-A83B-41BA6D863D63}" type="datetimeFigureOut">
              <a:rPr lang="en-US" smtClean="0"/>
              <a:t>2/2/15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E7D4-A968-284E-A8CF-0B8AB4F2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0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543-ACB9-0B4D-A83B-41BA6D863D63}" type="datetimeFigureOut">
              <a:rPr lang="en-US" smtClean="0"/>
              <a:t>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E7D4-A968-284E-A8CF-0B8AB4F2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22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543-ACB9-0B4D-A83B-41BA6D863D63}" type="datetimeFigureOut">
              <a:rPr lang="en-US" smtClean="0"/>
              <a:t>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E7D4-A968-284E-A8CF-0B8AB4F2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9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C3543-ACB9-0B4D-A83B-41BA6D863D63}" type="datetimeFigureOut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3E7D4-A968-284E-A8CF-0B8AB4F2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21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Paneth</a:t>
            </a:r>
            <a:r>
              <a:rPr lang="en-US" dirty="0" smtClean="0"/>
              <a:t> Cell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721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2025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/>
              <a:t>IFN-</a:t>
            </a:r>
            <a:r>
              <a:rPr lang="en-US" sz="3600" dirty="0" err="1" smtClean="0"/>
              <a:t>γ</a:t>
            </a:r>
            <a:r>
              <a:rPr lang="en-US" sz="3600" dirty="0" smtClean="0"/>
              <a:t>-dependent </a:t>
            </a:r>
            <a:r>
              <a:rPr lang="en-US" sz="3600" dirty="0" err="1" smtClean="0"/>
              <a:t>Paneth</a:t>
            </a:r>
            <a:r>
              <a:rPr lang="en-US" sz="3600" dirty="0" smtClean="0"/>
              <a:t> Cell Elimination</a:t>
            </a:r>
            <a:endParaRPr lang="en-US" sz="36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695111"/>
            <a:ext cx="82296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tabLst>
                <a:tab pos="8004175" algn="r"/>
              </a:tabLst>
            </a:pPr>
            <a:r>
              <a:rPr lang="en-US" dirty="0"/>
              <a:t>IFN-</a:t>
            </a:r>
            <a:r>
              <a:rPr lang="en-US" dirty="0" err="1" smtClean="0"/>
              <a:t>γ</a:t>
            </a:r>
            <a:r>
              <a:rPr lang="en-US" dirty="0" smtClean="0"/>
              <a:t> production by Th1 during response to  </a:t>
            </a:r>
            <a:r>
              <a:rPr lang="en-US" i="1" dirty="0" smtClean="0"/>
              <a:t>T. </a:t>
            </a:r>
            <a:r>
              <a:rPr lang="en-US" i="1" dirty="0" err="1" smtClean="0"/>
              <a:t>gondii</a:t>
            </a:r>
            <a:r>
              <a:rPr lang="en-US" dirty="0" smtClean="0"/>
              <a:t> infection can result in elimination of </a:t>
            </a:r>
            <a:r>
              <a:rPr lang="en-US" dirty="0" err="1" smtClean="0"/>
              <a:t>Paneth</a:t>
            </a:r>
            <a:r>
              <a:rPr lang="en-US" dirty="0" smtClean="0"/>
              <a:t> cells</a:t>
            </a:r>
          </a:p>
          <a:p>
            <a:pPr>
              <a:tabLst>
                <a:tab pos="8004175" algn="r"/>
              </a:tabLst>
            </a:pPr>
            <a:r>
              <a:rPr lang="en-US" dirty="0" smtClean="0"/>
              <a:t>Loss of </a:t>
            </a:r>
            <a:r>
              <a:rPr lang="en-US" dirty="0" err="1" smtClean="0"/>
              <a:t>Paneth</a:t>
            </a:r>
            <a:r>
              <a:rPr lang="en-US" dirty="0"/>
              <a:t> </a:t>
            </a:r>
            <a:r>
              <a:rPr lang="en-US" dirty="0" smtClean="0"/>
              <a:t>cell AMPs allows expansion </a:t>
            </a:r>
            <a:r>
              <a:rPr lang="en-US" dirty="0"/>
              <a:t>of </a:t>
            </a:r>
            <a:r>
              <a:rPr lang="en-US" i="1" dirty="0" err="1" smtClean="0"/>
              <a:t>Enterobacteriaceae</a:t>
            </a:r>
            <a:endParaRPr lang="en-US" i="1" dirty="0" smtClean="0"/>
          </a:p>
          <a:p>
            <a:pPr>
              <a:tabLst>
                <a:tab pos="8004175" algn="r"/>
              </a:tabLst>
            </a:pPr>
            <a:r>
              <a:rPr lang="en-US" dirty="0" smtClean="0"/>
              <a:t>Not seen in germ-free mice: intestinal bacteria are required to potentiate Th1 response and cause </a:t>
            </a:r>
            <a:r>
              <a:rPr lang="en-US" dirty="0" err="1" smtClean="0"/>
              <a:t>Paneth</a:t>
            </a:r>
            <a:r>
              <a:rPr lang="en-US" dirty="0" smtClean="0"/>
              <a:t> cell elimination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016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2025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/>
              <a:t>IFN-</a:t>
            </a:r>
            <a:r>
              <a:rPr lang="en-US" sz="3600" dirty="0" err="1" smtClean="0"/>
              <a:t>γ</a:t>
            </a:r>
            <a:r>
              <a:rPr lang="en-US" sz="3600" dirty="0" smtClean="0"/>
              <a:t>-dependent </a:t>
            </a:r>
            <a:r>
              <a:rPr lang="en-US" sz="3600" dirty="0" err="1" smtClean="0"/>
              <a:t>Paneth</a:t>
            </a:r>
            <a:r>
              <a:rPr lang="en-US" sz="3600" dirty="0" smtClean="0"/>
              <a:t> Cell Elimination</a:t>
            </a:r>
            <a:endParaRPr lang="en-US" sz="36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695111"/>
            <a:ext cx="82296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Screen Shot 2015-02-01 at 14.52.03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55" r="-865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24360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202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400" dirty="0" err="1"/>
              <a:t>Clevers</a:t>
            </a:r>
            <a:r>
              <a:rPr lang="en-US" sz="1400" dirty="0"/>
              <a:t> HC, </a:t>
            </a:r>
            <a:r>
              <a:rPr lang="en-US" sz="1400" dirty="0" err="1"/>
              <a:t>Bevins</a:t>
            </a:r>
            <a:r>
              <a:rPr lang="en-US" sz="1400" dirty="0"/>
              <a:t> CL. </a:t>
            </a:r>
            <a:r>
              <a:rPr lang="en-US" sz="1400" dirty="0" err="1"/>
              <a:t>Paneth</a:t>
            </a:r>
            <a:r>
              <a:rPr lang="en-US" sz="1400" dirty="0"/>
              <a:t> cells: maestros of the small intestinal crypts. </a:t>
            </a:r>
            <a:r>
              <a:rPr lang="en-US" sz="1400" dirty="0" err="1"/>
              <a:t>Annu</a:t>
            </a:r>
            <a:r>
              <a:rPr lang="en-US" sz="1400" dirty="0"/>
              <a:t> Rev Physiol. 2013; 75:289-311</a:t>
            </a:r>
            <a:r>
              <a:rPr lang="en-US" sz="1400" dirty="0" smtClean="0"/>
              <a:t>.</a:t>
            </a:r>
            <a:endParaRPr lang="en-US" sz="1400" dirty="0"/>
          </a:p>
          <a:p>
            <a:pPr marL="514350" indent="-514350">
              <a:buFont typeface="+mj-lt"/>
              <a:buAutoNum type="arabicPeriod"/>
            </a:pPr>
            <a:r>
              <a:rPr lang="en-US" sz="1400" dirty="0" err="1" smtClean="0"/>
              <a:t>Raetz</a:t>
            </a:r>
            <a:r>
              <a:rPr lang="en-US" sz="1400" dirty="0" smtClean="0"/>
              <a:t> </a:t>
            </a:r>
            <a:r>
              <a:rPr lang="en-US" sz="1400" dirty="0"/>
              <a:t>M, Hwang SH, Wilhelm CL, Kirkland D, Benson A, </a:t>
            </a:r>
            <a:r>
              <a:rPr lang="en-US" sz="1400" dirty="0" err="1"/>
              <a:t>Sturge</a:t>
            </a:r>
            <a:r>
              <a:rPr lang="en-US" sz="1400" dirty="0"/>
              <a:t> CR, </a:t>
            </a:r>
            <a:r>
              <a:rPr lang="en-US" sz="1400" dirty="0" err="1"/>
              <a:t>Mirpuri</a:t>
            </a:r>
            <a:r>
              <a:rPr lang="en-US" sz="1400" dirty="0"/>
              <a:t> J, </a:t>
            </a:r>
            <a:r>
              <a:rPr lang="en-US" sz="1400" dirty="0" err="1"/>
              <a:t>Vaishnava</a:t>
            </a:r>
            <a:r>
              <a:rPr lang="en-US" sz="1400" dirty="0"/>
              <a:t> S, </a:t>
            </a:r>
            <a:r>
              <a:rPr lang="en-US" sz="1400" dirty="0" err="1"/>
              <a:t>Hou</a:t>
            </a:r>
            <a:r>
              <a:rPr lang="en-US" sz="1400" dirty="0"/>
              <a:t> B, </a:t>
            </a:r>
            <a:r>
              <a:rPr lang="en-US" sz="1400" dirty="0" err="1"/>
              <a:t>Defranco</a:t>
            </a:r>
            <a:r>
              <a:rPr lang="en-US" sz="1400" dirty="0"/>
              <a:t> AL, Gilpin CJ, Hooper LV, </a:t>
            </a:r>
            <a:r>
              <a:rPr lang="en-US" sz="1400" dirty="0" err="1"/>
              <a:t>Yarovinsky</a:t>
            </a:r>
            <a:r>
              <a:rPr lang="en-US" sz="1400" dirty="0"/>
              <a:t> F. Parasite-induced TH1 cells and intestinal </a:t>
            </a:r>
            <a:r>
              <a:rPr lang="en-US" sz="1400" dirty="0" err="1"/>
              <a:t>dysbiosis</a:t>
            </a:r>
            <a:r>
              <a:rPr lang="en-US" sz="1400" dirty="0"/>
              <a:t> cooperate in IFN-</a:t>
            </a:r>
            <a:r>
              <a:rPr lang="en-US" sz="1400" dirty="0" err="1"/>
              <a:t>γ</a:t>
            </a:r>
            <a:r>
              <a:rPr lang="en-US" sz="1400" dirty="0"/>
              <a:t>-dependent elimination of </a:t>
            </a:r>
            <a:r>
              <a:rPr lang="en-US" sz="1400" dirty="0" err="1"/>
              <a:t>Paneth</a:t>
            </a:r>
            <a:r>
              <a:rPr lang="en-US" sz="1400" dirty="0"/>
              <a:t> cells. Nat </a:t>
            </a:r>
            <a:r>
              <a:rPr lang="en-US" sz="1400" dirty="0" err="1"/>
              <a:t>Immunol</a:t>
            </a:r>
            <a:r>
              <a:rPr lang="en-US" sz="1400" dirty="0"/>
              <a:t>. 2013 Feb;14(2):136-42. </a:t>
            </a:r>
            <a:r>
              <a:rPr lang="en-US" sz="1400" dirty="0" err="1"/>
              <a:t>doi</a:t>
            </a:r>
            <a:r>
              <a:rPr lang="en-US" sz="1400" dirty="0"/>
              <a:t>: 10.1038/ni.2508</a:t>
            </a:r>
            <a:r>
              <a:rPr lang="en-US" sz="1400" dirty="0" smtClean="0"/>
              <a:t>.</a:t>
            </a:r>
            <a:endParaRPr lang="en-US" sz="1400" dirty="0"/>
          </a:p>
          <a:p>
            <a:pPr marL="514350" indent="-514350">
              <a:buFont typeface="+mj-lt"/>
              <a:buAutoNum type="arabicPeriod"/>
            </a:pPr>
            <a:r>
              <a:rPr lang="en-US" sz="1400" dirty="0" err="1" smtClean="0"/>
              <a:t>McSorley</a:t>
            </a:r>
            <a:r>
              <a:rPr lang="en-US" sz="1400" dirty="0" smtClean="0"/>
              <a:t> </a:t>
            </a:r>
            <a:r>
              <a:rPr lang="en-US" sz="1400" dirty="0"/>
              <a:t>SJ, </a:t>
            </a:r>
            <a:r>
              <a:rPr lang="en-US" sz="1400" dirty="0" err="1"/>
              <a:t>Bevins</a:t>
            </a:r>
            <a:r>
              <a:rPr lang="en-US" sz="1400" dirty="0"/>
              <a:t> CL. </a:t>
            </a:r>
            <a:r>
              <a:rPr lang="en-US" sz="1400" dirty="0" err="1"/>
              <a:t>Paneth</a:t>
            </a:r>
            <a:r>
              <a:rPr lang="en-US" sz="1400" dirty="0"/>
              <a:t> cells: targets of friendly fire.  Nat </a:t>
            </a:r>
            <a:r>
              <a:rPr lang="en-US" sz="1400" dirty="0" err="1"/>
              <a:t>Immunol</a:t>
            </a:r>
            <a:r>
              <a:rPr lang="en-US" sz="1400" dirty="0"/>
              <a:t>. 2013 Feb;14(2):114-6. </a:t>
            </a:r>
            <a:r>
              <a:rPr lang="en-US" sz="1400" dirty="0" err="1"/>
              <a:t>doi</a:t>
            </a:r>
            <a:r>
              <a:rPr lang="en-US" sz="1400" dirty="0"/>
              <a:t>: 10.1038/ni.2519</a:t>
            </a:r>
            <a:r>
              <a:rPr lang="en-US" sz="1400" dirty="0" smtClean="0"/>
              <a:t>.</a:t>
            </a:r>
            <a:endParaRPr lang="en-US" sz="1400" dirty="0"/>
          </a:p>
          <a:p>
            <a:pPr marL="514350" indent="-514350">
              <a:buFont typeface="+mj-lt"/>
              <a:buAutoNum type="arabicPeriod"/>
            </a:pPr>
            <a:r>
              <a:rPr lang="en-US" sz="1400" dirty="0" smtClean="0"/>
              <a:t>Wilhelm </a:t>
            </a:r>
            <a:r>
              <a:rPr lang="en-US" sz="1400" dirty="0"/>
              <a:t>CL, </a:t>
            </a:r>
            <a:r>
              <a:rPr lang="en-US" sz="1400" dirty="0" err="1"/>
              <a:t>Yarovinsky</a:t>
            </a:r>
            <a:r>
              <a:rPr lang="en-US" sz="1400" dirty="0"/>
              <a:t> F. </a:t>
            </a:r>
            <a:r>
              <a:rPr lang="en-US" sz="1400" dirty="0" err="1"/>
              <a:t>Apicomplexan</a:t>
            </a:r>
            <a:r>
              <a:rPr lang="en-US" sz="1400" dirty="0"/>
              <a:t> infections in the gut. Parasite </a:t>
            </a:r>
            <a:r>
              <a:rPr lang="en-US" sz="1400" dirty="0" err="1"/>
              <a:t>Immunol</a:t>
            </a:r>
            <a:r>
              <a:rPr lang="en-US" sz="1400" dirty="0"/>
              <a:t>. 2014 Sep;36(9):409-20. </a:t>
            </a:r>
            <a:r>
              <a:rPr lang="en-US" sz="1400" dirty="0" err="1"/>
              <a:t>doi</a:t>
            </a:r>
            <a:r>
              <a:rPr lang="en-US" sz="1400" dirty="0"/>
              <a:t>: 10.1111/pim.12115</a:t>
            </a:r>
            <a:r>
              <a:rPr lang="en-US" sz="1400" dirty="0" smtClean="0"/>
              <a:t>.</a:t>
            </a:r>
            <a:endParaRPr lang="en-US" sz="1400" dirty="0"/>
          </a:p>
          <a:p>
            <a:pPr marL="514350" indent="-514350">
              <a:buFont typeface="+mj-lt"/>
              <a:buAutoNum type="arabicPeriod"/>
            </a:pPr>
            <a:r>
              <a:rPr lang="en-US" sz="1400" dirty="0" err="1" smtClean="0"/>
              <a:t>Buzoni</a:t>
            </a:r>
            <a:r>
              <a:rPr lang="en-US" sz="1400" dirty="0" err="1"/>
              <a:t>-Gatel</a:t>
            </a:r>
            <a:r>
              <a:rPr lang="en-US" sz="1400" dirty="0"/>
              <a:t> D, </a:t>
            </a:r>
            <a:r>
              <a:rPr lang="en-US" sz="1400" dirty="0" err="1"/>
              <a:t>Schulthess</a:t>
            </a:r>
            <a:r>
              <a:rPr lang="en-US" sz="1400" dirty="0"/>
              <a:t> J, Menard LC, Kasper LH. Mucosal </a:t>
            </a:r>
            <a:r>
              <a:rPr lang="en-US" sz="1400" dirty="0" err="1"/>
              <a:t>defences</a:t>
            </a:r>
            <a:r>
              <a:rPr lang="en-US" sz="1400" dirty="0"/>
              <a:t> against orally acquired protozoan parasites, emphasis on Toxoplasma </a:t>
            </a:r>
            <a:r>
              <a:rPr lang="en-US" sz="1400" dirty="0" err="1"/>
              <a:t>gondii</a:t>
            </a:r>
            <a:r>
              <a:rPr lang="en-US" sz="1400" dirty="0"/>
              <a:t> infections. Cell </a:t>
            </a:r>
            <a:r>
              <a:rPr lang="en-US" sz="1400" dirty="0" err="1"/>
              <a:t>Microbiol</a:t>
            </a:r>
            <a:r>
              <a:rPr lang="en-US" sz="1400" dirty="0"/>
              <a:t>. 2006 Apr;8(4):535-44</a:t>
            </a:r>
            <a:r>
              <a:rPr lang="en-US" sz="1400" dirty="0" smtClean="0"/>
              <a:t>.</a:t>
            </a:r>
            <a:endParaRPr lang="en-US" sz="1400" dirty="0"/>
          </a:p>
          <a:p>
            <a:pPr marL="514350" indent="-514350">
              <a:buFont typeface="+mj-lt"/>
              <a:buAutoNum type="arabicPeriod"/>
            </a:pPr>
            <a:r>
              <a:rPr lang="en-US" sz="1400" dirty="0" err="1" smtClean="0"/>
              <a:t>Schulthess</a:t>
            </a:r>
            <a:r>
              <a:rPr lang="en-US" sz="1400" dirty="0" smtClean="0"/>
              <a:t> </a:t>
            </a:r>
            <a:r>
              <a:rPr lang="en-US" sz="1400" dirty="0"/>
              <a:t>J, </a:t>
            </a:r>
            <a:r>
              <a:rPr lang="en-US" sz="1400" dirty="0" err="1"/>
              <a:t>Fourreau</a:t>
            </a:r>
            <a:r>
              <a:rPr lang="en-US" sz="1400" dirty="0"/>
              <a:t> D, </a:t>
            </a:r>
            <a:r>
              <a:rPr lang="en-US" sz="1400" dirty="0" err="1"/>
              <a:t>Darche</a:t>
            </a:r>
            <a:r>
              <a:rPr lang="en-US" sz="1400" dirty="0"/>
              <a:t> S, </a:t>
            </a:r>
            <a:r>
              <a:rPr lang="en-US" sz="1400" dirty="0" err="1"/>
              <a:t>Meresse</a:t>
            </a:r>
            <a:r>
              <a:rPr lang="en-US" sz="1400" dirty="0"/>
              <a:t> B, Kasper L, Cerf-</a:t>
            </a:r>
            <a:r>
              <a:rPr lang="en-US" sz="1400" dirty="0" err="1"/>
              <a:t>Bensussan</a:t>
            </a:r>
            <a:r>
              <a:rPr lang="en-US" sz="1400" dirty="0"/>
              <a:t> N, </a:t>
            </a:r>
            <a:r>
              <a:rPr lang="en-US" sz="1400" dirty="0" err="1"/>
              <a:t>Buzoni-Gatel</a:t>
            </a:r>
            <a:r>
              <a:rPr lang="en-US" sz="1400" dirty="0"/>
              <a:t> D. Mucosal immunity in Toxoplasma </a:t>
            </a:r>
            <a:r>
              <a:rPr lang="en-US" sz="1400" dirty="0" err="1"/>
              <a:t>gondii</a:t>
            </a:r>
            <a:r>
              <a:rPr lang="en-US" sz="1400" dirty="0"/>
              <a:t> infection. Parasite. 2008 Sep;15(3):389-95.</a:t>
            </a:r>
            <a:endParaRPr lang="en-US" sz="14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695111"/>
            <a:ext cx="82296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922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202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Location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695111"/>
            <a:ext cx="82296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8004175" algn="r"/>
              </a:tabLst>
            </a:pPr>
            <a:r>
              <a:rPr lang="en-US" dirty="0" smtClean="0"/>
              <a:t>Columnar epithelial cells, found throughout the small intestine</a:t>
            </a:r>
          </a:p>
          <a:p>
            <a:pPr>
              <a:tabLst>
                <a:tab pos="8004175" algn="r"/>
              </a:tabLst>
            </a:pPr>
            <a:r>
              <a:rPr lang="en-US" dirty="0" smtClean="0"/>
              <a:t>Highest concentration in distal end of small intestine</a:t>
            </a:r>
          </a:p>
          <a:p>
            <a:pPr>
              <a:tabLst>
                <a:tab pos="8004175" algn="r"/>
              </a:tabLst>
            </a:pPr>
            <a:r>
              <a:rPr lang="en-US" dirty="0"/>
              <a:t>Reside at the base of the crypts of </a:t>
            </a:r>
            <a:r>
              <a:rPr lang="en-US" dirty="0" err="1" smtClean="0"/>
              <a:t>Lieberkühn</a:t>
            </a:r>
            <a:endParaRPr lang="en-US" dirty="0" smtClean="0"/>
          </a:p>
          <a:p>
            <a:pPr>
              <a:tabLst>
                <a:tab pos="8004175" algn="r"/>
              </a:tabLst>
            </a:pPr>
            <a:r>
              <a:rPr lang="en-US" dirty="0" smtClean="0"/>
              <a:t>Lifespan of 3 – 30 days, depending on 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268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202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Function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695111"/>
            <a:ext cx="82296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8004175" algn="r"/>
              </a:tabLst>
            </a:pPr>
            <a:r>
              <a:rPr lang="en-US" dirty="0" err="1" smtClean="0"/>
              <a:t>Ultrastructural</a:t>
            </a:r>
            <a:r>
              <a:rPr lang="en-US" dirty="0" smtClean="0"/>
              <a:t> hallmarks of secretory cells (extensive ER; Golgi network)</a:t>
            </a:r>
          </a:p>
          <a:p>
            <a:pPr>
              <a:tabLst>
                <a:tab pos="8004175" algn="r"/>
              </a:tabLst>
            </a:pPr>
            <a:r>
              <a:rPr lang="en-US" dirty="0" smtClean="0"/>
              <a:t>Function first indicated when discovered that lysozyme was a secretory product</a:t>
            </a:r>
          </a:p>
          <a:p>
            <a:pPr>
              <a:tabLst>
                <a:tab pos="8004175" algn="r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13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202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Secretions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695111"/>
            <a:ext cx="82296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8004175" algn="r"/>
              </a:tabLst>
            </a:pPr>
            <a:r>
              <a:rPr lang="en-US" dirty="0" smtClean="0"/>
              <a:t>Express 2 α-</a:t>
            </a:r>
            <a:r>
              <a:rPr lang="en-US" dirty="0" err="1" smtClean="0"/>
              <a:t>defensins</a:t>
            </a:r>
            <a:r>
              <a:rPr lang="en-US" dirty="0" smtClean="0"/>
              <a:t>: Human </a:t>
            </a:r>
            <a:r>
              <a:rPr lang="en-US" dirty="0" err="1" smtClean="0"/>
              <a:t>Defensin</a:t>
            </a:r>
            <a:r>
              <a:rPr lang="en-US" dirty="0"/>
              <a:t> (HD)5, HD6; </a:t>
            </a:r>
            <a:r>
              <a:rPr lang="en-US" dirty="0" smtClean="0"/>
              <a:t>lysozyme; </a:t>
            </a:r>
            <a:r>
              <a:rPr lang="en-US" dirty="0"/>
              <a:t>secretory phospholipase </a:t>
            </a:r>
            <a:r>
              <a:rPr lang="en-US" dirty="0" smtClean="0"/>
              <a:t>A2; </a:t>
            </a:r>
            <a:r>
              <a:rPr lang="en-US" dirty="0"/>
              <a:t>and </a:t>
            </a:r>
            <a:r>
              <a:rPr lang="en-US" dirty="0" err="1" smtClean="0"/>
              <a:t>RegIIIA</a:t>
            </a:r>
            <a:endParaRPr lang="en-US" dirty="0" smtClean="0"/>
          </a:p>
          <a:p>
            <a:pPr>
              <a:tabLst>
                <a:tab pos="8004175" algn="r"/>
              </a:tabLst>
            </a:pPr>
            <a:r>
              <a:rPr lang="en-US" dirty="0"/>
              <a:t>α-</a:t>
            </a:r>
            <a:r>
              <a:rPr lang="en-US" dirty="0" err="1" smtClean="0"/>
              <a:t>defensins</a:t>
            </a:r>
            <a:r>
              <a:rPr lang="en-US" dirty="0" smtClean="0"/>
              <a:t> are the most abundant of these</a:t>
            </a:r>
          </a:p>
          <a:p>
            <a:pPr>
              <a:tabLst>
                <a:tab pos="8004175" algn="r"/>
              </a:tabLst>
            </a:pPr>
            <a:r>
              <a:rPr lang="en-US" dirty="0" smtClean="0"/>
              <a:t>Hypothesized </a:t>
            </a:r>
            <a:r>
              <a:rPr lang="en-US" dirty="0"/>
              <a:t>to target luminal and surface-associated microbes</a:t>
            </a:r>
          </a:p>
        </p:txBody>
      </p:sp>
    </p:spTree>
    <p:extLst>
      <p:ext uri="{BB962C8B-B14F-4D97-AF65-F5344CB8AC3E}">
        <p14:creationId xmlns:p14="http://schemas.microsoft.com/office/powerpoint/2010/main" val="1618022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202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Secretions and Innate Immunity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695111"/>
            <a:ext cx="82296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8004175" algn="r"/>
              </a:tabLst>
            </a:pPr>
            <a:r>
              <a:rPr lang="en-US" dirty="0" smtClean="0"/>
              <a:t>Secreted antimicrobial peptides protect host from enteric pathogens</a:t>
            </a:r>
          </a:p>
          <a:p>
            <a:pPr>
              <a:tabLst>
                <a:tab pos="8004175" algn="r"/>
              </a:tabLst>
            </a:pPr>
            <a:r>
              <a:rPr lang="en-US" dirty="0" smtClean="0"/>
              <a:t>Shape composition of colonizing </a:t>
            </a:r>
            <a:r>
              <a:rPr lang="en-US" dirty="0" err="1" smtClean="0"/>
              <a:t>microbiota</a:t>
            </a:r>
            <a:r>
              <a:rPr lang="en-US" dirty="0" smtClean="0"/>
              <a:t> in the intestine</a:t>
            </a:r>
          </a:p>
          <a:p>
            <a:pPr>
              <a:tabLst>
                <a:tab pos="8004175" algn="r"/>
              </a:tabLst>
            </a:pPr>
            <a:r>
              <a:rPr lang="en-US" dirty="0" smtClean="0"/>
              <a:t>Protection from bacterial translocation of commensal bacteria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624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202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Secretions and Innate Immunity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695111"/>
            <a:ext cx="82296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Screen Shot 2015-02-01 at 14.37.2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656" r="-1265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41050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202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α-</a:t>
            </a:r>
            <a:r>
              <a:rPr lang="en-US" dirty="0" err="1"/>
              <a:t>defensin</a:t>
            </a:r>
            <a:r>
              <a:rPr lang="en-US" dirty="0"/>
              <a:t> Structure and Function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695111"/>
            <a:ext cx="82296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8004175" algn="r"/>
              </a:tabLst>
            </a:pPr>
            <a:r>
              <a:rPr lang="en-US" dirty="0" smtClean="0"/>
              <a:t>HD5 plays important role in determining composition of colonizing </a:t>
            </a:r>
            <a:r>
              <a:rPr lang="en-US" dirty="0" err="1" smtClean="0"/>
              <a:t>microbiota</a:t>
            </a:r>
            <a:endParaRPr lang="en-US" dirty="0"/>
          </a:p>
        </p:txBody>
      </p:sp>
      <p:pic>
        <p:nvPicPr>
          <p:cNvPr id="7" name="Content Placeholder 7" descr="Screen Shot 2015-02-01 at 14.32.2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2" r="605"/>
          <a:stretch/>
        </p:blipFill>
        <p:spPr>
          <a:xfrm>
            <a:off x="2730500" y="2307167"/>
            <a:ext cx="3683000" cy="228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347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202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α-</a:t>
            </a:r>
            <a:r>
              <a:rPr lang="en-US" dirty="0" err="1"/>
              <a:t>defensin</a:t>
            </a:r>
            <a:r>
              <a:rPr lang="en-US" dirty="0"/>
              <a:t> Structure and Function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695111"/>
            <a:ext cx="82296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8004175" algn="r"/>
              </a:tabLst>
            </a:pPr>
            <a:r>
              <a:rPr lang="en-US" dirty="0" smtClean="0"/>
              <a:t>HD6 function unknown until recently</a:t>
            </a:r>
          </a:p>
          <a:p>
            <a:pPr>
              <a:tabLst>
                <a:tab pos="8004175" algn="r"/>
              </a:tabLst>
            </a:pPr>
            <a:r>
              <a:rPr lang="en-US" dirty="0" smtClean="0"/>
              <a:t>Demonstrated to self-assemble into </a:t>
            </a:r>
            <a:r>
              <a:rPr lang="en-US" dirty="0" err="1" smtClean="0"/>
              <a:t>nanofibers</a:t>
            </a:r>
            <a:r>
              <a:rPr lang="en-US" dirty="0" smtClean="0"/>
              <a:t> and </a:t>
            </a:r>
            <a:r>
              <a:rPr lang="en-US" dirty="0" err="1" smtClean="0"/>
              <a:t>nanonets</a:t>
            </a:r>
            <a:r>
              <a:rPr lang="en-US" dirty="0" smtClean="0"/>
              <a:t> which surround and trap certain invading pathogens</a:t>
            </a:r>
          </a:p>
          <a:p>
            <a:pPr>
              <a:tabLst>
                <a:tab pos="8004175" algn="r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043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202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/>
              <a:t>Paneth</a:t>
            </a:r>
            <a:r>
              <a:rPr lang="en-US" dirty="0" smtClean="0"/>
              <a:t> Cells in IBD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695111"/>
            <a:ext cx="82296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8004175" algn="r"/>
              </a:tabLst>
            </a:pPr>
            <a:r>
              <a:rPr lang="en-US" dirty="0" err="1" smtClean="0"/>
              <a:t>Crohn’s</a:t>
            </a:r>
            <a:r>
              <a:rPr lang="en-US" dirty="0" smtClean="0"/>
              <a:t> Disease associated with abnormal bacterial adherence to intestinal surface and abnormal </a:t>
            </a:r>
            <a:r>
              <a:rPr lang="en-US" dirty="0" err="1" smtClean="0"/>
              <a:t>microbiota</a:t>
            </a:r>
            <a:r>
              <a:rPr lang="en-US" dirty="0" smtClean="0"/>
              <a:t> colonization</a:t>
            </a:r>
          </a:p>
          <a:p>
            <a:pPr>
              <a:tabLst>
                <a:tab pos="8004175" algn="r"/>
              </a:tabLst>
            </a:pPr>
            <a:r>
              <a:rPr lang="en-US" dirty="0" smtClean="0"/>
              <a:t>Implicate abnormal </a:t>
            </a:r>
            <a:r>
              <a:rPr lang="en-US" dirty="0" err="1" smtClean="0"/>
              <a:t>Paneth</a:t>
            </a:r>
            <a:r>
              <a:rPr lang="en-US" dirty="0" smtClean="0"/>
              <a:t> cell function</a:t>
            </a:r>
          </a:p>
          <a:p>
            <a:pPr lvl="1">
              <a:tabLst>
                <a:tab pos="8004175" algn="r"/>
              </a:tabLst>
            </a:pPr>
            <a:r>
              <a:rPr lang="en-US" dirty="0" smtClean="0"/>
              <a:t>Specifically</a:t>
            </a:r>
            <a:r>
              <a:rPr lang="en-US" dirty="0"/>
              <a:t>, reduced α-</a:t>
            </a:r>
            <a:r>
              <a:rPr lang="en-US" dirty="0" err="1" smtClean="0"/>
              <a:t>defensin</a:t>
            </a:r>
            <a:r>
              <a:rPr lang="en-US" dirty="0" smtClean="0"/>
              <a:t> expression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387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674</Words>
  <Application>Microsoft Macintosh PowerPoint</Application>
  <PresentationFormat>On-screen Show (16:9)</PresentationFormat>
  <Paragraphs>42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The Paneth Cell</vt:lpstr>
      <vt:lpstr>Location</vt:lpstr>
      <vt:lpstr>Function</vt:lpstr>
      <vt:lpstr>Secretions</vt:lpstr>
      <vt:lpstr>Secretions and Innate Immunity</vt:lpstr>
      <vt:lpstr>Secretions and Innate Immunity</vt:lpstr>
      <vt:lpstr>α-defensin Structure and Function</vt:lpstr>
      <vt:lpstr>α-defensin Structure and Function</vt:lpstr>
      <vt:lpstr>Paneth Cells in IBD</vt:lpstr>
      <vt:lpstr>IFN-γ-dependent Paneth Cell Elimination</vt:lpstr>
      <vt:lpstr>IFN-γ-dependent Paneth Cell Elimination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Pro- and Prebiotics for the modulation of the microbiome</dc:title>
  <dc:creator>Christopher Wetherill</dc:creator>
  <cp:lastModifiedBy>Christopher Wetherill</cp:lastModifiedBy>
  <cp:revision>52</cp:revision>
  <dcterms:created xsi:type="dcterms:W3CDTF">2015-01-19T15:42:37Z</dcterms:created>
  <dcterms:modified xsi:type="dcterms:W3CDTF">2015-02-02T23:24:08Z</dcterms:modified>
</cp:coreProperties>
</file>