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2" r:id="rId4"/>
    <p:sldId id="270" r:id="rId5"/>
    <p:sldId id="279" r:id="rId6"/>
    <p:sldId id="271" r:id="rId7"/>
    <p:sldId id="273" r:id="rId8"/>
    <p:sldId id="274" r:id="rId9"/>
    <p:sldId id="280" r:id="rId10"/>
    <p:sldId id="275" r:id="rId11"/>
    <p:sldId id="277" r:id="rId12"/>
    <p:sldId id="25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82" autoAdjust="0"/>
  </p:normalViewPr>
  <p:slideViewPr>
    <p:cSldViewPr snapToGrid="0" snapToObjects="1">
      <p:cViewPr varScale="1">
        <p:scale>
          <a:sx n="115" d="100"/>
          <a:sy n="115" d="100"/>
        </p:scale>
        <p:origin x="-13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AC90-6220-A943-9746-A35BA2EB86D8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EF4DA-A700-3748-A0CE-597B7B4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IL-10 plays a central role in this process, but the role of TGF-b is less clear</a:t>
            </a:r>
          </a:p>
          <a:p>
            <a:endParaRPr lang="en-US" dirty="0" smtClean="0"/>
          </a:p>
          <a:p>
            <a:r>
              <a:rPr lang="en-US" dirty="0" smtClean="0"/>
              <a:t>Exposure to allergens associated with Th2 cell type immune response characterized by IL-4, IL-5, IL-13, and TNF, which culminates in leukocyte infiltration of the lungs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EF4DA-A700-3748-A0CE-597B7B4E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incoming allergen will trigger pattern recognition receptors (PRRs) expressed by lung epithelial cells. </a:t>
            </a:r>
          </a:p>
          <a:p>
            <a:endParaRPr lang="en-US" dirty="0" smtClean="0"/>
          </a:p>
          <a:p>
            <a:r>
              <a:rPr lang="en-US" dirty="0" smtClean="0"/>
              <a:t>These cells release interleukin (IL)-1a</a:t>
            </a:r>
          </a:p>
          <a:p>
            <a:endParaRPr lang="en-US" dirty="0" smtClean="0"/>
          </a:p>
          <a:p>
            <a:r>
              <a:rPr lang="en-US" dirty="0" smtClean="0"/>
              <a:t>These</a:t>
            </a:r>
            <a:r>
              <a:rPr lang="en-US" baseline="0" dirty="0" smtClean="0"/>
              <a:t> </a:t>
            </a:r>
            <a:r>
              <a:rPr lang="en-US" dirty="0" smtClean="0"/>
              <a:t>induce</a:t>
            </a:r>
            <a:r>
              <a:rPr lang="en-US" baseline="0" dirty="0" smtClean="0"/>
              <a:t> </a:t>
            </a:r>
            <a:r>
              <a:rPr lang="en-US" dirty="0" smtClean="0"/>
              <a:t>the release of innate cytokines granulocyte–macrophage colony-stimulating factor (GM-CSF), IL-25, and IL-33.</a:t>
            </a:r>
          </a:p>
          <a:p>
            <a:endParaRPr lang="en-US" dirty="0" smtClean="0"/>
          </a:p>
          <a:p>
            <a:r>
              <a:rPr lang="en-US" dirty="0" smtClean="0"/>
              <a:t>These cytokines will: </a:t>
            </a:r>
          </a:p>
          <a:p>
            <a:r>
              <a:rPr lang="en-US" dirty="0" smtClean="0"/>
              <a:t>	(</a:t>
            </a:r>
            <a:r>
              <a:rPr lang="en-US" dirty="0" err="1" smtClean="0"/>
              <a:t>i</a:t>
            </a:r>
            <a:r>
              <a:rPr lang="en-US" dirty="0" smtClean="0"/>
              <a:t>) activate lung dendritic cells (DCs) to migrate to the draining lymph nodes and instruct them to induce Th2 cell differentiation</a:t>
            </a:r>
          </a:p>
          <a:p>
            <a:r>
              <a:rPr lang="en-US" dirty="0" smtClean="0"/>
              <a:t>	(ii) induce the expansion/activation of group 2 innate lymphoid cells (ILC2s), which produce Th2 cytokines.</a:t>
            </a:r>
          </a:p>
          <a:p>
            <a:endParaRPr lang="en-US" dirty="0" smtClean="0"/>
          </a:p>
          <a:p>
            <a:r>
              <a:rPr lang="en-US" dirty="0" smtClean="0"/>
              <a:t>Upon re-exposure to the allergen (effector phase; right), lung DCs reactivate Th2 cells locally to produce the Th2 cytokines IL-5, IL-9, and IL-13.</a:t>
            </a:r>
          </a:p>
          <a:p>
            <a:endParaRPr lang="en-US" dirty="0" smtClean="0"/>
          </a:p>
          <a:p>
            <a:r>
              <a:rPr lang="en-US" dirty="0" smtClean="0"/>
              <a:t>Epithelial cells triggered by the allergen produce IL-33 and IL25, which expand and activate ILC2s to produce the same cytokines as Th2 cells. </a:t>
            </a:r>
          </a:p>
          <a:p>
            <a:endParaRPr lang="en-US" dirty="0" smtClean="0"/>
          </a:p>
          <a:p>
            <a:r>
              <a:rPr lang="en-US" dirty="0" smtClean="0"/>
              <a:t>These cytokines induce eosinophilia, increase mast cell numbers in the lungs, and induce mucus production by epithelial cells and airway remodeling. Upon repeated exposure to allergens, ILC2s might also make </a:t>
            </a:r>
            <a:r>
              <a:rPr lang="en-US" dirty="0" err="1" smtClean="0"/>
              <a:t>amphiregulin</a:t>
            </a:r>
            <a:r>
              <a:rPr lang="en-US" dirty="0" smtClean="0"/>
              <a:t> and contribute to tissue repair. Abbreviation: NF-</a:t>
            </a:r>
            <a:r>
              <a:rPr lang="en-US" dirty="0" err="1" smtClean="0"/>
              <a:t>kB</a:t>
            </a:r>
            <a:r>
              <a:rPr lang="en-US" dirty="0" smtClean="0"/>
              <a:t>, nuclear factor-</a:t>
            </a:r>
            <a:r>
              <a:rPr lang="en-US" dirty="0" err="1" smtClean="0"/>
              <a:t>kB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EF4DA-A700-3748-A0CE-597B7B4E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9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3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2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Asthma and COPD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COPD Pathophysiology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73744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Obstructive lung disease characterized by chronically </a:t>
            </a:r>
            <a:r>
              <a:rPr lang="en-US" dirty="0"/>
              <a:t>poor </a:t>
            </a:r>
            <a:r>
              <a:rPr lang="en-US" dirty="0" smtClean="0"/>
              <a:t>airflow</a:t>
            </a:r>
          </a:p>
          <a:p>
            <a:pPr>
              <a:tabLst>
                <a:tab pos="8004175" algn="r"/>
              </a:tabLst>
            </a:pPr>
            <a:r>
              <a:rPr lang="en-US" dirty="0"/>
              <a:t>S</a:t>
            </a:r>
            <a:r>
              <a:rPr lang="en-US" dirty="0" smtClean="0"/>
              <a:t>ymptoms </a:t>
            </a:r>
            <a:r>
              <a:rPr lang="en-US" dirty="0"/>
              <a:t>include shortness of breath, cough, and sputum </a:t>
            </a:r>
            <a:r>
              <a:rPr lang="en-US" dirty="0" smtClean="0"/>
              <a:t>production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Tobacco smoking most common causal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3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Management of COPD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73744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Inhaled b</a:t>
            </a:r>
            <a:r>
              <a:rPr lang="en-US" dirty="0" smtClean="0"/>
              <a:t>ronchodilators among most common medications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Inhaled corticosteroids may be added if necessary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Treatments are only palliative; no cures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4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Anderson, G., &amp; Cookson, W. (1999). Recent advances in the genetics of allergy and asthma. </a:t>
            </a:r>
            <a:r>
              <a:rPr lang="en-US" sz="1400" i="1" dirty="0" smtClean="0"/>
              <a:t>Molecular Medicine </a:t>
            </a:r>
            <a:r>
              <a:rPr lang="en-US" sz="1400" i="1" dirty="0"/>
              <a:t>Today, 5</a:t>
            </a:r>
            <a:r>
              <a:rPr lang="en-US" sz="1400" dirty="0"/>
              <a:t>, 264 – 273.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Barnes, P. (2006). New therapies for asthma. </a:t>
            </a:r>
            <a:r>
              <a:rPr lang="en-US" sz="1400" i="1" dirty="0" smtClean="0"/>
              <a:t>Trends in Molecular Medicine, 12</a:t>
            </a:r>
            <a:r>
              <a:rPr lang="en-US" sz="1400" dirty="0" smtClean="0"/>
              <a:t>, 515 – 520. </a:t>
            </a:r>
            <a:r>
              <a:rPr lang="en-US" sz="1400" dirty="0" err="1" smtClean="0"/>
              <a:t>doi</a:t>
            </a:r>
            <a:r>
              <a:rPr lang="en-US" sz="1400" dirty="0" smtClean="0"/>
              <a:t>: </a:t>
            </a:r>
            <a:r>
              <a:rPr lang="da-DK" sz="1400" dirty="0"/>
              <a:t>10.1016/j.molmed.</a:t>
            </a:r>
            <a:r>
              <a:rPr lang="da-DK" sz="1400" dirty="0" smtClean="0"/>
              <a:t>2006.09.006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1400" dirty="0" smtClean="0"/>
              <a:t>Deckers, J., Madeira, F., &amp; Hammad, H. (2013).  </a:t>
            </a:r>
            <a:r>
              <a:rPr lang="da-DK" sz="1400" dirty="0" err="1" smtClean="0"/>
              <a:t>Innate</a:t>
            </a:r>
            <a:r>
              <a:rPr lang="da-DK" sz="1400" dirty="0" smtClean="0"/>
              <a:t> immune </a:t>
            </a:r>
            <a:r>
              <a:rPr lang="da-DK" sz="1400" dirty="0" err="1" smtClean="0"/>
              <a:t>cells</a:t>
            </a:r>
            <a:r>
              <a:rPr lang="da-DK" sz="1400" dirty="0" smtClean="0"/>
              <a:t> in </a:t>
            </a:r>
            <a:r>
              <a:rPr lang="da-DK" sz="1400" dirty="0" err="1" smtClean="0"/>
              <a:t>asthma</a:t>
            </a:r>
            <a:r>
              <a:rPr lang="da-DK" sz="1400" dirty="0" smtClean="0"/>
              <a:t>. </a:t>
            </a:r>
            <a:r>
              <a:rPr lang="da-DK" sz="1400" i="1" dirty="0" smtClean="0"/>
              <a:t>Trends in </a:t>
            </a:r>
            <a:r>
              <a:rPr lang="da-DK" sz="1400" i="1" dirty="0" err="1" smtClean="0"/>
              <a:t>Immunology</a:t>
            </a:r>
            <a:r>
              <a:rPr lang="da-DK" sz="1400" i="1" dirty="0" smtClean="0"/>
              <a:t>, 34</a:t>
            </a:r>
            <a:r>
              <a:rPr lang="da-DK" sz="1400" dirty="0" smtClean="0"/>
              <a:t>, 540 – 547. </a:t>
            </a:r>
            <a:r>
              <a:rPr lang="da-DK" sz="1400" dirty="0" err="1" smtClean="0"/>
              <a:t>doi</a:t>
            </a:r>
            <a:r>
              <a:rPr lang="da-DK" sz="1400" dirty="0" smtClean="0"/>
              <a:t>: </a:t>
            </a:r>
            <a:r>
              <a:rPr lang="pl-PL" sz="1400" dirty="0" smtClean="0"/>
              <a:t>10.1016</a:t>
            </a:r>
            <a:r>
              <a:rPr lang="pl-PL" sz="1400" dirty="0"/>
              <a:t>/j.it.</a:t>
            </a:r>
            <a:r>
              <a:rPr lang="pl-PL" sz="1400" dirty="0" smtClean="0"/>
              <a:t>2013.08.004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400" dirty="0" smtClean="0"/>
              <a:t>Lloyd, C., &amp; </a:t>
            </a:r>
            <a:r>
              <a:rPr lang="pl-PL" sz="1400" dirty="0" err="1" smtClean="0"/>
              <a:t>Hawrylowicz</a:t>
            </a:r>
            <a:r>
              <a:rPr lang="pl-PL" sz="1400" dirty="0" smtClean="0"/>
              <a:t>, C. (2009). Regulatory T </a:t>
            </a:r>
            <a:r>
              <a:rPr lang="pl-PL" sz="1400" dirty="0" err="1" smtClean="0"/>
              <a:t>cells</a:t>
            </a:r>
            <a:r>
              <a:rPr lang="pl-PL" sz="1400" dirty="0" smtClean="0"/>
              <a:t> in </a:t>
            </a:r>
            <a:r>
              <a:rPr lang="pl-PL" sz="1400" dirty="0" err="1" smtClean="0"/>
              <a:t>asthma</a:t>
            </a:r>
            <a:r>
              <a:rPr lang="pl-PL" sz="1400" dirty="0" smtClean="0"/>
              <a:t>. </a:t>
            </a:r>
            <a:r>
              <a:rPr lang="pl-PL" sz="1400" i="1" dirty="0" err="1" smtClean="0"/>
              <a:t>Immunity</a:t>
            </a:r>
            <a:r>
              <a:rPr lang="pl-PL" sz="1400" i="1" dirty="0" smtClean="0"/>
              <a:t>, 31</a:t>
            </a:r>
            <a:r>
              <a:rPr lang="pl-PL" sz="1400" dirty="0" smtClean="0"/>
              <a:t>, 438 – 449. </a:t>
            </a:r>
            <a:r>
              <a:rPr lang="pl-PL" sz="1400" dirty="0"/>
              <a:t>doi: 10.1016/j.immuni.</a:t>
            </a:r>
            <a:r>
              <a:rPr lang="pl-PL" sz="1400" dirty="0" smtClean="0"/>
              <a:t>2009.08.007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400" dirty="0" err="1" smtClean="0"/>
              <a:t>Maddox</a:t>
            </a:r>
            <a:r>
              <a:rPr lang="pl-PL" sz="1400" dirty="0" smtClean="0"/>
              <a:t>, L., &amp; Schwartz, D. (2002). The </a:t>
            </a:r>
            <a:r>
              <a:rPr lang="pl-PL" sz="1400" dirty="0" err="1" smtClean="0"/>
              <a:t>pathophysiology</a:t>
            </a:r>
            <a:r>
              <a:rPr lang="pl-PL" sz="1400" dirty="0" smtClean="0"/>
              <a:t> of </a:t>
            </a:r>
            <a:r>
              <a:rPr lang="pl-PL" sz="1400" dirty="0" err="1" smtClean="0"/>
              <a:t>asthma</a:t>
            </a:r>
            <a:r>
              <a:rPr lang="pl-PL" sz="1400" dirty="0" smtClean="0"/>
              <a:t>. </a:t>
            </a:r>
            <a:r>
              <a:rPr lang="pl-PL" sz="1400" i="1" dirty="0" err="1" smtClean="0"/>
              <a:t>Annual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Review</a:t>
            </a:r>
            <a:r>
              <a:rPr lang="pl-PL" sz="1400" i="1" dirty="0" smtClean="0"/>
              <a:t> of </a:t>
            </a:r>
            <a:r>
              <a:rPr lang="pl-PL" sz="1400" i="1" dirty="0" err="1" smtClean="0"/>
              <a:t>Medicine</a:t>
            </a:r>
            <a:r>
              <a:rPr lang="pl-PL" sz="1400" i="1" dirty="0" smtClean="0"/>
              <a:t>, 53</a:t>
            </a:r>
            <a:r>
              <a:rPr lang="pl-PL" sz="1400" dirty="0" smtClean="0"/>
              <a:t>, 477 – 498. doi: </a:t>
            </a:r>
            <a:r>
              <a:rPr lang="is-IS" sz="1400" dirty="0"/>
              <a:t>10.1146/annurev.med.53.082901.103921</a:t>
            </a:r>
            <a:endParaRPr lang="pl-PL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1400" dirty="0" err="1" smtClean="0"/>
              <a:t>Strickland</a:t>
            </a:r>
            <a:r>
              <a:rPr lang="pl-PL" sz="1400" dirty="0" smtClean="0"/>
              <a:t>, D., &amp; </a:t>
            </a:r>
            <a:r>
              <a:rPr lang="pl-PL" sz="1400" dirty="0" err="1" smtClean="0"/>
              <a:t>Holt</a:t>
            </a:r>
            <a:r>
              <a:rPr lang="pl-PL" sz="1400" dirty="0" smtClean="0"/>
              <a:t>, P. (2011). T regulatory </a:t>
            </a:r>
            <a:r>
              <a:rPr lang="pl-PL" sz="1400" dirty="0" err="1" smtClean="0"/>
              <a:t>cells</a:t>
            </a:r>
            <a:r>
              <a:rPr lang="pl-PL" sz="1400" dirty="0" smtClean="0"/>
              <a:t> in </a:t>
            </a:r>
            <a:r>
              <a:rPr lang="pl-PL" sz="1400" dirty="0" err="1" smtClean="0"/>
              <a:t>childhood</a:t>
            </a:r>
            <a:r>
              <a:rPr lang="pl-PL" sz="1400" dirty="0" smtClean="0"/>
              <a:t> </a:t>
            </a:r>
            <a:r>
              <a:rPr lang="pl-PL" sz="1400" dirty="0" err="1" smtClean="0"/>
              <a:t>asthma</a:t>
            </a:r>
            <a:r>
              <a:rPr lang="pl-PL" sz="1400" dirty="0" smtClean="0"/>
              <a:t>. </a:t>
            </a:r>
            <a:r>
              <a:rPr lang="pl-PL" sz="1400" i="1" dirty="0" err="1" smtClean="0"/>
              <a:t>Trends</a:t>
            </a:r>
            <a:r>
              <a:rPr lang="pl-PL" sz="1400" i="1" dirty="0" smtClean="0"/>
              <a:t> in </a:t>
            </a:r>
            <a:r>
              <a:rPr lang="pl-PL" sz="1400" i="1" dirty="0" err="1" smtClean="0"/>
              <a:t>Immunology</a:t>
            </a:r>
            <a:r>
              <a:rPr lang="pl-PL" sz="1400" i="1" dirty="0" smtClean="0"/>
              <a:t>, 32</a:t>
            </a:r>
            <a:r>
              <a:rPr lang="pl-PL" sz="1400" dirty="0" smtClean="0"/>
              <a:t>, 420 – 427. </a:t>
            </a:r>
            <a:r>
              <a:rPr lang="pl-PL" sz="1400" dirty="0"/>
              <a:t>doi: 10.1016/j.it.2011.06.010 T</a:t>
            </a:r>
            <a:endParaRPr lang="da-DK" sz="1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95111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2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Pathophysiology of Asthma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73744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Characterized by immune response in bronchial airways, causing constriction and difficulty breathing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Often triggered as response to environmental stimuli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68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Inception during Childhood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73744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Genetically-determined sensitization risk attributable to:</a:t>
            </a:r>
          </a:p>
          <a:p>
            <a:pPr lvl="1">
              <a:tabLst>
                <a:tab pos="8004175" algn="r"/>
              </a:tabLst>
            </a:pPr>
            <a:r>
              <a:rPr lang="en-US" dirty="0" smtClean="0"/>
              <a:t>Delayed postnatal </a:t>
            </a:r>
            <a:r>
              <a:rPr lang="en-US" dirty="0" err="1" smtClean="0"/>
              <a:t>Th</a:t>
            </a:r>
            <a:r>
              <a:rPr lang="en-US" dirty="0" smtClean="0"/>
              <a:t> cell maturation</a:t>
            </a:r>
          </a:p>
          <a:p>
            <a:pPr lvl="1">
              <a:tabLst>
                <a:tab pos="8004175" algn="r"/>
              </a:tabLst>
            </a:pPr>
            <a:r>
              <a:rPr lang="en-US" dirty="0" smtClean="0"/>
              <a:t>Developmental defects in </a:t>
            </a:r>
            <a:r>
              <a:rPr lang="en-US" dirty="0" err="1" smtClean="0"/>
              <a:t>Treg</a:t>
            </a:r>
            <a:r>
              <a:rPr lang="en-US" dirty="0" smtClean="0"/>
              <a:t> cells</a:t>
            </a:r>
          </a:p>
          <a:p>
            <a:pPr lvl="1">
              <a:tabLst>
                <a:tab pos="8004175" algn="r"/>
              </a:tabLst>
            </a:pPr>
            <a:r>
              <a:rPr lang="en-US" dirty="0" smtClean="0"/>
              <a:t>Altered innate immune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3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Typical Immune </a:t>
            </a:r>
            <a:r>
              <a:rPr lang="en-US" dirty="0" err="1" smtClean="0"/>
              <a:t>Homeostatis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73744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Screen Shot 2015-02-02 at 20.15.18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" r="192"/>
          <a:stretch/>
        </p:blipFill>
        <p:spPr>
          <a:xfrm>
            <a:off x="1905000" y="917832"/>
            <a:ext cx="5334000" cy="4008629"/>
          </a:xfrm>
        </p:spPr>
      </p:pic>
    </p:spTree>
    <p:extLst>
      <p:ext uri="{BB962C8B-B14F-4D97-AF65-F5344CB8AC3E}">
        <p14:creationId xmlns:p14="http://schemas.microsoft.com/office/powerpoint/2010/main" val="393214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TH2 Sensitization to Allergens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73744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Screen Shot 2015-02-02 at 18.57.45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" r="-323"/>
          <a:stretch/>
        </p:blipFill>
        <p:spPr>
          <a:xfrm>
            <a:off x="1855108" y="862084"/>
            <a:ext cx="5433785" cy="4132700"/>
          </a:xfrm>
        </p:spPr>
      </p:pic>
    </p:spTree>
    <p:extLst>
      <p:ext uri="{BB962C8B-B14F-4D97-AF65-F5344CB8AC3E}">
        <p14:creationId xmlns:p14="http://schemas.microsoft.com/office/powerpoint/2010/main" val="33827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Therapies for Asthma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73744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Screen Shot 2015-02-02 at 20.18.2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285" r="-23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23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Role for IL-10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73744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Broad </a:t>
            </a:r>
            <a:r>
              <a:rPr lang="en-US" dirty="0"/>
              <a:t>immunosuppressive and anti-</a:t>
            </a:r>
            <a:r>
              <a:rPr lang="en-US" dirty="0" smtClean="0"/>
              <a:t>inflammatory actions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Inhibitor </a:t>
            </a:r>
            <a:r>
              <a:rPr lang="en-US" dirty="0"/>
              <a:t>of </a:t>
            </a:r>
            <a:r>
              <a:rPr lang="en-US" dirty="0" smtClean="0"/>
              <a:t>pro-inflammatory </a:t>
            </a:r>
            <a:r>
              <a:rPr lang="en-US" dirty="0"/>
              <a:t>cytokine </a:t>
            </a:r>
            <a:r>
              <a:rPr lang="en-US" dirty="0" smtClean="0"/>
              <a:t>production; dampens T cell activation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Corticosteroid </a:t>
            </a:r>
            <a:r>
              <a:rPr lang="en-US" dirty="0"/>
              <a:t>therapies </a:t>
            </a:r>
            <a:r>
              <a:rPr lang="en-US" dirty="0" smtClean="0"/>
              <a:t>associated with IL</a:t>
            </a:r>
            <a:r>
              <a:rPr lang="en-US" dirty="0"/>
              <a:t>-10 production by CD4</a:t>
            </a:r>
            <a:r>
              <a:rPr lang="en-US" baseline="30000" dirty="0"/>
              <a:t>+ </a:t>
            </a:r>
            <a:r>
              <a:rPr lang="en-US" dirty="0"/>
              <a:t>T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3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Novel Therapies for Asthma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73744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/>
              <a:t>100 mediators are involved in the </a:t>
            </a:r>
            <a:r>
              <a:rPr lang="en-US" dirty="0" smtClean="0"/>
              <a:t>asthmatic inflammatory process</a:t>
            </a:r>
          </a:p>
          <a:p>
            <a:pPr>
              <a:tabLst>
                <a:tab pos="8004175" algn="r"/>
              </a:tabLst>
            </a:pPr>
            <a:r>
              <a:rPr lang="en-US" dirty="0"/>
              <a:t>Currently only use </a:t>
            </a:r>
            <a:r>
              <a:rPr lang="en-US" dirty="0" err="1" smtClean="0"/>
              <a:t>antileukotrienes</a:t>
            </a:r>
            <a:r>
              <a:rPr lang="en-US" dirty="0" smtClean="0"/>
              <a:t> (weakly effective)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Cytokines promising targets for novel therapies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2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Novel Therapies for Asthma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73744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Screen Shot 2015-02-02 at 20.32.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04" r="-438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557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517</Words>
  <Application>Microsoft Macintosh PowerPoint</Application>
  <PresentationFormat>On-screen Show (16:9)</PresentationFormat>
  <Paragraphs>56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Asthma and COPD</vt:lpstr>
      <vt:lpstr>Pathophysiology of Asthma</vt:lpstr>
      <vt:lpstr>Inception during Childhood</vt:lpstr>
      <vt:lpstr>Typical Immune Homeostatis</vt:lpstr>
      <vt:lpstr>TH2 Sensitization to Allergens</vt:lpstr>
      <vt:lpstr>Therapies for Asthma</vt:lpstr>
      <vt:lpstr>The Role for IL-10</vt:lpstr>
      <vt:lpstr>Novel Therapies for Asthma</vt:lpstr>
      <vt:lpstr>Novel Therapies for Asthma</vt:lpstr>
      <vt:lpstr>COPD Pathophysiology</vt:lpstr>
      <vt:lpstr>Management of COPD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 and Prebiotics for the modulation of the microbiome</dc:title>
  <dc:creator>Christopher Wetherill</dc:creator>
  <cp:lastModifiedBy>Christopher Wetherill</cp:lastModifiedBy>
  <cp:revision>61</cp:revision>
  <dcterms:created xsi:type="dcterms:W3CDTF">2015-01-19T15:42:37Z</dcterms:created>
  <dcterms:modified xsi:type="dcterms:W3CDTF">2015-02-03T01:39:28Z</dcterms:modified>
</cp:coreProperties>
</file>